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57" r:id="rId2"/>
    <p:sldId id="259" r:id="rId3"/>
    <p:sldId id="260" r:id="rId4"/>
    <p:sldId id="261" r:id="rId5"/>
    <p:sldId id="262" r:id="rId6"/>
    <p:sldId id="263" r:id="rId7"/>
    <p:sldId id="264" r:id="rId8"/>
    <p:sldId id="265" r:id="rId9"/>
    <p:sldId id="266" r:id="rId10"/>
    <p:sldId id="267" r:id="rId11"/>
    <p:sldId id="270" r:id="rId12"/>
    <p:sldId id="269" r:id="rId13"/>
    <p:sldId id="271" r:id="rId14"/>
    <p:sldId id="272" r:id="rId15"/>
    <p:sldId id="274" r:id="rId16"/>
    <p:sldId id="275" r:id="rId17"/>
    <p:sldId id="276" r:id="rId18"/>
    <p:sldId id="277" r:id="rId19"/>
    <p:sldId id="278" r:id="rId20"/>
    <p:sldId id="279" r:id="rId21"/>
    <p:sldId id="280" r:id="rId22"/>
    <p:sldId id="281" r:id="rId23"/>
    <p:sldId id="282" r:id="rId24"/>
    <p:sldId id="283" r:id="rId25"/>
    <p:sldId id="286" r:id="rId26"/>
    <p:sldId id="287" r:id="rId27"/>
    <p:sldId id="288" r:id="rId28"/>
    <p:sldId id="284" r:id="rId29"/>
    <p:sldId id="298" r:id="rId30"/>
    <p:sldId id="289" r:id="rId31"/>
    <p:sldId id="290" r:id="rId32"/>
    <p:sldId id="291" r:id="rId33"/>
    <p:sldId id="292" r:id="rId34"/>
    <p:sldId id="293" r:id="rId35"/>
    <p:sldId id="294" r:id="rId36"/>
    <p:sldId id="295" r:id="rId37"/>
    <p:sldId id="29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9747" autoAdjust="0"/>
  </p:normalViewPr>
  <p:slideViewPr>
    <p:cSldViewPr snapToGrid="0">
      <p:cViewPr varScale="1">
        <p:scale>
          <a:sx n="80" d="100"/>
          <a:sy n="80" d="100"/>
        </p:scale>
        <p:origin x="-84" y="-22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779699-1BAA-434B-9767-A57A317BD4D4}" type="datetimeFigureOut">
              <a:rPr lang="en-US" smtClean="0"/>
              <a:t>4/26/2015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FE9271-94C6-4F39-B9FF-5A6F22087353}" type="slidenum">
              <a:rPr lang="en-US" smtClean="0"/>
              <a:t>‹#›</a:t>
            </a:fld>
            <a:endParaRPr lang="en-US"/>
          </a:p>
        </p:txBody>
      </p:sp>
    </p:spTree>
    <p:extLst>
      <p:ext uri="{BB962C8B-B14F-4D97-AF65-F5344CB8AC3E}">
        <p14:creationId xmlns:p14="http://schemas.microsoft.com/office/powerpoint/2010/main" val="2070686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Slide Image Placeholder 1"/>
          <p:cNvSpPr>
            <a:spLocks noGrp="1" noRot="1" noChangeAspect="1" noTextEdit="1"/>
          </p:cNvSpPr>
          <p:nvPr>
            <p:ph type="sldImg"/>
          </p:nvPr>
        </p:nvSpPr>
        <p:spPr bwMode="auto">
          <a:noFill/>
          <a:ln>
            <a:solidFill>
              <a:srgbClr val="000000"/>
            </a:solidFill>
            <a:miter lim="800000"/>
            <a:headEnd/>
            <a:tailEnd/>
          </a:ln>
        </p:spPr>
      </p:sp>
      <p:sp>
        <p:nvSpPr>
          <p:cNvPr id="5652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 </a:t>
            </a:r>
          </a:p>
        </p:txBody>
      </p:sp>
      <p:sp>
        <p:nvSpPr>
          <p:cNvPr id="565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8A09898-0236-41F2-BCD7-1EF8BF3F834A}" type="slidenum">
              <a:rPr lang="en-US">
                <a:solidFill>
                  <a:prstClr val="black"/>
                </a:solidFill>
              </a:rPr>
              <a:pPr fontAlgn="base">
                <a:spcBef>
                  <a:spcPct val="0"/>
                </a:spcBef>
                <a:spcAft>
                  <a:spcPct val="0"/>
                </a:spcAft>
              </a:pPr>
              <a:t>10</a:t>
            </a:fld>
            <a:endParaRPr lang="en-US">
              <a:solidFill>
                <a:prstClr val="black"/>
              </a:solidFill>
            </a:endParaRPr>
          </a:p>
        </p:txBody>
      </p:sp>
    </p:spTree>
    <p:extLst>
      <p:ext uri="{BB962C8B-B14F-4D97-AF65-F5344CB8AC3E}">
        <p14:creationId xmlns:p14="http://schemas.microsoft.com/office/powerpoint/2010/main" val="2325420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64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1730221-C0FE-4762-8E8B-0E8B37B0D15D}" type="slidenum">
              <a:rPr lang="en-US">
                <a:solidFill>
                  <a:prstClr val="black"/>
                </a:solidFill>
              </a:rPr>
              <a:pPr fontAlgn="base">
                <a:spcBef>
                  <a:spcPct val="0"/>
                </a:spcBef>
                <a:spcAft>
                  <a:spcPct val="0"/>
                </a:spcAft>
              </a:pPr>
              <a:t>22</a:t>
            </a:fld>
            <a:endParaRPr lang="en-US">
              <a:solidFill>
                <a:prstClr val="black"/>
              </a:solidFill>
            </a:endParaRPr>
          </a:p>
        </p:txBody>
      </p:sp>
    </p:spTree>
    <p:extLst>
      <p:ext uri="{BB962C8B-B14F-4D97-AF65-F5344CB8AC3E}">
        <p14:creationId xmlns:p14="http://schemas.microsoft.com/office/powerpoint/2010/main" val="15729847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Slide Image Placeholder 1"/>
          <p:cNvSpPr>
            <a:spLocks noGrp="1" noRot="1" noChangeAspect="1" noTextEdit="1"/>
          </p:cNvSpPr>
          <p:nvPr>
            <p:ph type="sldImg"/>
          </p:nvPr>
        </p:nvSpPr>
        <p:spPr bwMode="auto">
          <a:noFill/>
          <a:ln>
            <a:solidFill>
              <a:srgbClr val="000000"/>
            </a:solidFill>
            <a:miter lim="800000"/>
            <a:headEnd/>
            <a:tailEnd/>
          </a:ln>
        </p:spPr>
      </p:sp>
      <p:sp>
        <p:nvSpPr>
          <p:cNvPr id="5662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66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7D2049-3449-49D9-97DC-0AD1BB06E350}" type="slidenum">
              <a:rPr lang="en-US">
                <a:solidFill>
                  <a:prstClr val="black"/>
                </a:solidFill>
              </a:rPr>
              <a:pPr fontAlgn="base">
                <a:spcBef>
                  <a:spcPct val="0"/>
                </a:spcBef>
                <a:spcAft>
                  <a:spcPct val="0"/>
                </a:spcAft>
              </a:pPr>
              <a:t>24</a:t>
            </a:fld>
            <a:endParaRPr lang="en-US">
              <a:solidFill>
                <a:prstClr val="black"/>
              </a:solidFill>
            </a:endParaRPr>
          </a:p>
        </p:txBody>
      </p:sp>
    </p:spTree>
    <p:extLst>
      <p:ext uri="{BB962C8B-B14F-4D97-AF65-F5344CB8AC3E}">
        <p14:creationId xmlns:p14="http://schemas.microsoft.com/office/powerpoint/2010/main" val="2875300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p:spPr>
      </p:sp>
      <p:sp>
        <p:nvSpPr>
          <p:cNvPr id="1658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5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A368914-DF85-48CD-A1F9-9C465D3391A0}" type="slidenum">
              <a:rPr lang="en-US">
                <a:solidFill>
                  <a:prstClr val="black"/>
                </a:solidFill>
              </a:rPr>
              <a:pPr fontAlgn="base">
                <a:spcBef>
                  <a:spcPct val="0"/>
                </a:spcBef>
                <a:spcAft>
                  <a:spcPct val="0"/>
                </a:spcAft>
              </a:pPr>
              <a:t>25</a:t>
            </a:fld>
            <a:endParaRPr lang="en-US">
              <a:solidFill>
                <a:prstClr val="black"/>
              </a:solidFill>
            </a:endParaRPr>
          </a:p>
        </p:txBody>
      </p:sp>
    </p:spTree>
    <p:extLst>
      <p:ext uri="{BB962C8B-B14F-4D97-AF65-F5344CB8AC3E}">
        <p14:creationId xmlns:p14="http://schemas.microsoft.com/office/powerpoint/2010/main" val="1696971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6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207379B-1422-41B6-BFC6-A87F68FC8665}" type="slidenum">
              <a:rPr lang="en-US">
                <a:solidFill>
                  <a:prstClr val="black"/>
                </a:solidFill>
              </a:rPr>
              <a:pPr fontAlgn="base">
                <a:spcBef>
                  <a:spcPct val="0"/>
                </a:spcBef>
                <a:spcAft>
                  <a:spcPct val="0"/>
                </a:spcAft>
              </a:pPr>
              <a:t>26</a:t>
            </a:fld>
            <a:endParaRPr lang="en-US">
              <a:solidFill>
                <a:prstClr val="black"/>
              </a:solidFill>
            </a:endParaRPr>
          </a:p>
        </p:txBody>
      </p:sp>
    </p:spTree>
    <p:extLst>
      <p:ext uri="{BB962C8B-B14F-4D97-AF65-F5344CB8AC3E}">
        <p14:creationId xmlns:p14="http://schemas.microsoft.com/office/powerpoint/2010/main" val="21188137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Slide Image Placeholder 1"/>
          <p:cNvSpPr>
            <a:spLocks noGrp="1" noRot="1" noChangeAspect="1" noTextEdit="1"/>
          </p:cNvSpPr>
          <p:nvPr>
            <p:ph type="sldImg"/>
          </p:nvPr>
        </p:nvSpPr>
        <p:spPr bwMode="auto">
          <a:noFill/>
          <a:ln>
            <a:solidFill>
              <a:srgbClr val="000000"/>
            </a:solidFill>
            <a:miter lim="800000"/>
            <a:headEnd/>
            <a:tailEnd/>
          </a:ln>
        </p:spPr>
      </p:sp>
      <p:sp>
        <p:nvSpPr>
          <p:cNvPr id="5662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66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7D2049-3449-49D9-97DC-0AD1BB06E350}" type="slidenum">
              <a:rPr lang="en-US">
                <a:solidFill>
                  <a:prstClr val="black"/>
                </a:solidFill>
              </a:rPr>
              <a:pPr fontAlgn="base">
                <a:spcBef>
                  <a:spcPct val="0"/>
                </a:spcBef>
                <a:spcAft>
                  <a:spcPct val="0"/>
                </a:spcAft>
              </a:pPr>
              <a:t>27</a:t>
            </a:fld>
            <a:endParaRPr lang="en-US">
              <a:solidFill>
                <a:prstClr val="black"/>
              </a:solidFill>
            </a:endParaRPr>
          </a:p>
        </p:txBody>
      </p:sp>
    </p:spTree>
    <p:extLst>
      <p:ext uri="{BB962C8B-B14F-4D97-AF65-F5344CB8AC3E}">
        <p14:creationId xmlns:p14="http://schemas.microsoft.com/office/powerpoint/2010/main" val="2304325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23A6EB6B-38F2-4D0B-A1E4-90E3B6920F58}"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981980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69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36628B-1AA9-497C-9F0B-39D74651E19F}" type="slidenum">
              <a:rPr lang="en-US">
                <a:solidFill>
                  <a:prstClr val="black"/>
                </a:solidFill>
              </a:rPr>
              <a:pPr fontAlgn="base">
                <a:spcBef>
                  <a:spcPct val="0"/>
                </a:spcBef>
                <a:spcAft>
                  <a:spcPct val="0"/>
                </a:spcAft>
              </a:pPr>
              <a:t>32</a:t>
            </a:fld>
            <a:endParaRPr lang="en-US">
              <a:solidFill>
                <a:prstClr val="black"/>
              </a:solidFill>
            </a:endParaRPr>
          </a:p>
        </p:txBody>
      </p:sp>
    </p:spTree>
    <p:extLst>
      <p:ext uri="{BB962C8B-B14F-4D97-AF65-F5344CB8AC3E}">
        <p14:creationId xmlns:p14="http://schemas.microsoft.com/office/powerpoint/2010/main" val="2773171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Slide Image Placeholder 1"/>
          <p:cNvSpPr>
            <a:spLocks noGrp="1" noRot="1" noChangeAspect="1" noTextEdit="1"/>
          </p:cNvSpPr>
          <p:nvPr>
            <p:ph type="sldImg"/>
          </p:nvPr>
        </p:nvSpPr>
        <p:spPr bwMode="auto">
          <a:noFill/>
          <a:ln>
            <a:solidFill>
              <a:srgbClr val="000000"/>
            </a:solidFill>
            <a:miter lim="800000"/>
            <a:headEnd/>
            <a:tailEnd/>
          </a:ln>
        </p:spPr>
      </p:sp>
      <p:sp>
        <p:nvSpPr>
          <p:cNvPr id="5662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566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07D2049-3449-49D9-97DC-0AD1BB06E350}" type="slidenum">
              <a:rPr lang="en-US">
                <a:solidFill>
                  <a:prstClr val="black"/>
                </a:solidFill>
              </a:rPr>
              <a:pPr fontAlgn="base">
                <a:spcBef>
                  <a:spcPct val="0"/>
                </a:spcBef>
                <a:spcAft>
                  <a:spcPct val="0"/>
                </a:spcAft>
              </a:pPr>
              <a:t>34</a:t>
            </a:fld>
            <a:endParaRPr lang="en-US">
              <a:solidFill>
                <a:prstClr val="black"/>
              </a:solidFill>
            </a:endParaRPr>
          </a:p>
        </p:txBody>
      </p:sp>
    </p:spTree>
    <p:extLst>
      <p:ext uri="{BB962C8B-B14F-4D97-AF65-F5344CB8AC3E}">
        <p14:creationId xmlns:p14="http://schemas.microsoft.com/office/powerpoint/2010/main" val="1903118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182FE0-E962-4146-A2F8-823DF8D45663}" type="slidenum">
              <a:rPr lang="en-US">
                <a:solidFill>
                  <a:prstClr val="black"/>
                </a:solidFill>
              </a:rPr>
              <a:pPr fontAlgn="base">
                <a:spcBef>
                  <a:spcPct val="0"/>
                </a:spcBef>
                <a:spcAft>
                  <a:spcPct val="0"/>
                </a:spcAft>
              </a:pPr>
              <a:t>11</a:t>
            </a:fld>
            <a:endParaRPr lang="en-US">
              <a:solidFill>
                <a:prstClr val="black"/>
              </a:solidFill>
            </a:endParaRPr>
          </a:p>
        </p:txBody>
      </p:sp>
    </p:spTree>
    <p:extLst>
      <p:ext uri="{BB962C8B-B14F-4D97-AF65-F5344CB8AC3E}">
        <p14:creationId xmlns:p14="http://schemas.microsoft.com/office/powerpoint/2010/main" val="2488859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7950A431-7BC2-4088-8702-81CFF64ED621}" type="slidenum">
              <a:rPr lang="en-US" smtClean="0">
                <a:solidFill>
                  <a:prstClr val="black"/>
                </a:solidFill>
              </a:rPr>
              <a:pPr/>
              <a:t>14</a:t>
            </a:fld>
            <a:endParaRPr lang="en-US" smtClean="0">
              <a:solidFill>
                <a:prstClr val="black"/>
              </a:solidFill>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97021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E4A93264-479B-45B2-9FFA-75E1185EB88A}" type="slidenum">
              <a:rPr lang="en-US" smtClean="0">
                <a:solidFill>
                  <a:prstClr val="black"/>
                </a:solidFill>
              </a:rPr>
              <a:pPr/>
              <a:t>15</a:t>
            </a:fld>
            <a:endParaRPr lang="en-US" smtClean="0">
              <a:solidFill>
                <a:prstClr val="black"/>
              </a:solidFill>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451950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0C648A71-02D0-4F3C-A31C-3749CAA720E4}" type="slidenum">
              <a:rPr lang="en-US" smtClean="0">
                <a:solidFill>
                  <a:prstClr val="black"/>
                </a:solidFill>
              </a:rPr>
              <a:pPr/>
              <a:t>16</a:t>
            </a:fld>
            <a:endParaRPr lang="en-US" smtClean="0">
              <a:solidFill>
                <a:prstClr val="black"/>
              </a:solidFill>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r>
              <a:rPr lang="en-US" dirty="0" smtClean="0"/>
              <a:t>.</a:t>
            </a:r>
          </a:p>
        </p:txBody>
      </p:sp>
    </p:spTree>
    <p:extLst>
      <p:ext uri="{BB962C8B-B14F-4D97-AF65-F5344CB8AC3E}">
        <p14:creationId xmlns:p14="http://schemas.microsoft.com/office/powerpoint/2010/main" val="42232462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3402D8EF-EBDC-426D-B32D-129111C20D3F}" type="slidenum">
              <a:rPr lang="en-US" smtClean="0">
                <a:solidFill>
                  <a:prstClr val="black"/>
                </a:solidFill>
              </a:rPr>
              <a:pPr/>
              <a:t>17</a:t>
            </a:fld>
            <a:endParaRPr lang="en-US" smtClean="0">
              <a:solidFill>
                <a:prstClr val="black"/>
              </a:solidFill>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873135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Slide Image Placeholder 1"/>
          <p:cNvSpPr>
            <a:spLocks noGrp="1" noRot="1" noChangeAspect="1" noTextEdit="1"/>
          </p:cNvSpPr>
          <p:nvPr>
            <p:ph type="sldImg"/>
          </p:nvPr>
        </p:nvSpPr>
        <p:spPr bwMode="auto">
          <a:noFill/>
          <a:ln>
            <a:solidFill>
              <a:srgbClr val="000000"/>
            </a:solidFill>
            <a:miter lim="800000"/>
            <a:headEnd/>
            <a:tailEnd/>
          </a:ln>
        </p:spPr>
      </p:sp>
      <p:sp>
        <p:nvSpPr>
          <p:cNvPr id="5713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571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1D83ED3-7FEF-4836-B319-1CC62EF8BED9}" type="slidenum">
              <a:rPr lang="en-US">
                <a:solidFill>
                  <a:prstClr val="black"/>
                </a:solidFill>
              </a:rPr>
              <a:pPr fontAlgn="base">
                <a:spcBef>
                  <a:spcPct val="0"/>
                </a:spcBef>
                <a:spcAft>
                  <a:spcPct val="0"/>
                </a:spcAft>
              </a:pPr>
              <a:t>19</a:t>
            </a:fld>
            <a:endParaRPr lang="en-US">
              <a:solidFill>
                <a:prstClr val="black"/>
              </a:solidFill>
            </a:endParaRPr>
          </a:p>
        </p:txBody>
      </p:sp>
    </p:spTree>
    <p:extLst>
      <p:ext uri="{BB962C8B-B14F-4D97-AF65-F5344CB8AC3E}">
        <p14:creationId xmlns:p14="http://schemas.microsoft.com/office/powerpoint/2010/main" val="37306826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A6EB6B-38F2-4D0B-A1E4-90E3B6920F58}"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1219141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p:spPr>
      </p:sp>
      <p:sp>
        <p:nvSpPr>
          <p:cNvPr id="1638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3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1F2C740-66D0-461E-82E3-8C07D0898FEB}" type="slidenum">
              <a:rPr lang="en-US">
                <a:solidFill>
                  <a:prstClr val="black"/>
                </a:solidFill>
              </a:rPr>
              <a:pPr fontAlgn="base">
                <a:spcBef>
                  <a:spcPct val="0"/>
                </a:spcBef>
                <a:spcAft>
                  <a:spcPct val="0"/>
                </a:spcAft>
              </a:pPr>
              <a:t>21</a:t>
            </a:fld>
            <a:endParaRPr lang="en-US">
              <a:solidFill>
                <a:prstClr val="black"/>
              </a:solidFill>
            </a:endParaRPr>
          </a:p>
        </p:txBody>
      </p:sp>
    </p:spTree>
    <p:extLst>
      <p:ext uri="{BB962C8B-B14F-4D97-AF65-F5344CB8AC3E}">
        <p14:creationId xmlns:p14="http://schemas.microsoft.com/office/powerpoint/2010/main" val="344305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24"/>
          <p:cNvGrpSpPr/>
          <p:nvPr/>
        </p:nvGrpSpPr>
        <p:grpSpPr>
          <a:xfrm>
            <a:off x="270933" y="1"/>
            <a:ext cx="5037667"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319565" y="914401"/>
            <a:ext cx="9262836" cy="3488266"/>
          </a:xfrm>
        </p:spPr>
        <p:txBody>
          <a:bodyPr anchor="b">
            <a:normAutofit/>
          </a:bodyPr>
          <a:lstStyle>
            <a:lvl1pPr algn="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3898985" y="4402667"/>
            <a:ext cx="7683417"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9767698" y="6117337"/>
            <a:ext cx="1143297" cy="365125"/>
          </a:xfrm>
        </p:spPr>
        <p:txBody>
          <a:bodyPr/>
          <a:lstStyle/>
          <a:p>
            <a:fld id="{F45B2754-8EEB-4A0A-8EF1-0F34824F1038}" type="datetimeFigureOut">
              <a:rPr lang="en-US" smtClean="0">
                <a:solidFill>
                  <a:prstClr val="black"/>
                </a:solidFill>
              </a:rPr>
              <a:pPr/>
              <a:t>4/26/2015</a:t>
            </a:fld>
            <a:endParaRPr lang="en-US">
              <a:solidFill>
                <a:prstClr val="black"/>
              </a:solidFill>
            </a:endParaRPr>
          </a:p>
        </p:txBody>
      </p:sp>
      <p:sp>
        <p:nvSpPr>
          <p:cNvPr id="5" name="Footer Placeholder 4"/>
          <p:cNvSpPr>
            <a:spLocks noGrp="1"/>
          </p:cNvSpPr>
          <p:nvPr>
            <p:ph type="ftr" sz="quarter" idx="11"/>
          </p:nvPr>
        </p:nvSpPr>
        <p:spPr>
          <a:xfrm>
            <a:off x="4831644" y="6117337"/>
            <a:ext cx="4812584" cy="365125"/>
          </a:xfr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33760" y="6117337"/>
            <a:ext cx="548640" cy="365125"/>
          </a:xfrm>
        </p:spPr>
        <p:txBody>
          <a:bodyPr/>
          <a:lstStyle/>
          <a:p>
            <a:fld id="{8E189058-DC61-46AF-8503-23257CDEB006}" type="slidenum">
              <a:rPr lang="en-US" smtClean="0">
                <a:solidFill>
                  <a:prstClr val="black"/>
                </a:solidFill>
              </a:rPr>
              <a:pPr/>
              <a:t>‹#›</a:t>
            </a:fld>
            <a:endParaRPr lang="en-US">
              <a:solidFill>
                <a:prstClr val="black"/>
              </a:solidFill>
            </a:endParaRPr>
          </a:p>
        </p:txBody>
      </p:sp>
      <p:sp>
        <p:nvSpPr>
          <p:cNvPr id="23" name="Freeform 12"/>
          <p:cNvSpPr/>
          <p:nvPr/>
        </p:nvSpPr>
        <p:spPr bwMode="auto">
          <a:xfrm>
            <a:off x="270933" y="3771900"/>
            <a:ext cx="48260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3"/>
          <p:cNvSpPr/>
          <p:nvPr/>
        </p:nvSpPr>
        <p:spPr bwMode="auto">
          <a:xfrm>
            <a:off x="747185" y="3867150"/>
            <a:ext cx="82551"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w="9525">
                <a:solidFill>
                  <a:srgbClr val="000000"/>
                </a:solidFill>
                <a:round/>
                <a:headEnd/>
                <a:tailEnd/>
              </a14:hiddenLine>
            </a:ext>
          </a:extLst>
        </p:spPr>
      </p:sp>
    </p:spTree>
    <p:extLst>
      <p:ext uri="{BB962C8B-B14F-4D97-AF65-F5344CB8AC3E}">
        <p14:creationId xmlns:p14="http://schemas.microsoft.com/office/powerpoint/2010/main" val="2446768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698" y="4732865"/>
            <a:ext cx="1002132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634" y="932112"/>
            <a:ext cx="8228087"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4698" y="5299603"/>
            <a:ext cx="1002132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5B2754-8EEB-4A0A-8EF1-0F34824F1038}" type="datetimeFigureOut">
              <a:rPr lang="en-US" smtClean="0">
                <a:solidFill>
                  <a:prstClr val="black"/>
                </a:solidFill>
              </a:rPr>
              <a:pPr/>
              <a:t>4/26/2015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E189058-DC61-46AF-8503-23257CDEB00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76885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700" y="685800"/>
            <a:ext cx="1002132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699" y="4343400"/>
            <a:ext cx="1002132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5B2754-8EEB-4A0A-8EF1-0F34824F1038}" type="datetimeFigureOut">
              <a:rPr lang="en-US" smtClean="0">
                <a:solidFill>
                  <a:prstClr val="black"/>
                </a:solidFill>
              </a:rPr>
              <a:pPr/>
              <a:t>4/26/2015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E189058-DC61-46AF-8503-23257CDEB00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41193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292562" y="863023"/>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black"/>
                </a:solidFill>
                <a:effectLst/>
              </a:rPr>
              <a:t>“</a:t>
            </a:r>
          </a:p>
        </p:txBody>
      </p:sp>
      <p:sp>
        <p:nvSpPr>
          <p:cNvPr id="15" name="TextBox 14"/>
          <p:cNvSpPr txBox="1"/>
          <p:nvPr/>
        </p:nvSpPr>
        <p:spPr>
          <a:xfrm>
            <a:off x="10896263" y="2819399"/>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black"/>
                </a:solidFill>
                <a:effectLst/>
              </a:rPr>
              <a:t>”</a:t>
            </a:r>
          </a:p>
        </p:txBody>
      </p:sp>
      <p:sp>
        <p:nvSpPr>
          <p:cNvPr id="2" name="Title 1"/>
          <p:cNvSpPr>
            <a:spLocks noGrp="1"/>
          </p:cNvSpPr>
          <p:nvPr>
            <p:ph type="title"/>
          </p:nvPr>
        </p:nvSpPr>
        <p:spPr>
          <a:xfrm>
            <a:off x="1902322" y="685801"/>
            <a:ext cx="9298820"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130980" y="3428999"/>
            <a:ext cx="8841504"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698" y="4343400"/>
            <a:ext cx="1002132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5B2754-8EEB-4A0A-8EF1-0F34824F1038}" type="datetimeFigureOut">
              <a:rPr lang="en-US" smtClean="0">
                <a:solidFill>
                  <a:prstClr val="black"/>
                </a:solidFill>
              </a:rPr>
              <a:pPr/>
              <a:t>4/26/2015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E189058-DC61-46AF-8503-23257CDEB00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389214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701" y="3308581"/>
            <a:ext cx="1002131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699" y="4777381"/>
            <a:ext cx="1002132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5B2754-8EEB-4A0A-8EF1-0F34824F1038}" type="datetimeFigureOut">
              <a:rPr lang="en-US" smtClean="0">
                <a:solidFill>
                  <a:prstClr val="black"/>
                </a:solidFill>
              </a:rPr>
              <a:pPr/>
              <a:t>4/26/2015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E189058-DC61-46AF-8503-23257CDEB00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18502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292562" y="863023"/>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black"/>
                </a:solidFill>
                <a:effectLst/>
              </a:rPr>
              <a:t>“</a:t>
            </a:r>
          </a:p>
        </p:txBody>
      </p:sp>
      <p:sp>
        <p:nvSpPr>
          <p:cNvPr id="15" name="TextBox 14"/>
          <p:cNvSpPr txBox="1"/>
          <p:nvPr/>
        </p:nvSpPr>
        <p:spPr>
          <a:xfrm>
            <a:off x="10896263" y="2819399"/>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black"/>
                </a:solidFill>
                <a:effectLst/>
              </a:rPr>
              <a:t>”</a:t>
            </a:r>
          </a:p>
        </p:txBody>
      </p:sp>
      <p:sp>
        <p:nvSpPr>
          <p:cNvPr id="2" name="Title 1"/>
          <p:cNvSpPr>
            <a:spLocks noGrp="1"/>
          </p:cNvSpPr>
          <p:nvPr>
            <p:ph type="title"/>
          </p:nvPr>
        </p:nvSpPr>
        <p:spPr>
          <a:xfrm>
            <a:off x="1902322" y="685801"/>
            <a:ext cx="9298820"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700" y="3886200"/>
            <a:ext cx="1002132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699" y="4775200"/>
            <a:ext cx="1002132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5B2754-8EEB-4A0A-8EF1-0F34824F1038}" type="datetimeFigureOut">
              <a:rPr lang="en-US" smtClean="0">
                <a:solidFill>
                  <a:prstClr val="black"/>
                </a:solidFill>
              </a:rPr>
              <a:pPr/>
              <a:t>4/26/2015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E189058-DC61-46AF-8503-23257CDEB00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273625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701" y="685802"/>
            <a:ext cx="10021321"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699" y="3505200"/>
            <a:ext cx="1002132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699" y="4343400"/>
            <a:ext cx="1002132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5B2754-8EEB-4A0A-8EF1-0F34824F1038}" type="datetimeFigureOut">
              <a:rPr lang="en-US" smtClean="0">
                <a:solidFill>
                  <a:prstClr val="black"/>
                </a:solidFill>
              </a:rPr>
              <a:pPr/>
              <a:t>4/26/2015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E189058-DC61-46AF-8503-23257CDEB00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38710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45B2754-8EEB-4A0A-8EF1-0F34824F1038}" type="datetimeFigureOut">
              <a:rPr lang="en-US" smtClean="0">
                <a:solidFill>
                  <a:prstClr val="black"/>
                </a:solidFill>
              </a:rPr>
              <a:pPr/>
              <a:t>4/26/2015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E189058-DC61-46AF-8503-23257CDEB00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1524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5191" y="685800"/>
            <a:ext cx="1770831"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699" y="685800"/>
            <a:ext cx="8021831"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45B2754-8EEB-4A0A-8EF1-0F34824F1038}" type="datetimeFigureOut">
              <a:rPr lang="en-US" smtClean="0">
                <a:solidFill>
                  <a:prstClr val="black"/>
                </a:solidFill>
              </a:rPr>
              <a:pPr/>
              <a:t>4/26/2015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E189058-DC61-46AF-8503-23257CDEB00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13822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17600" y="304800"/>
            <a:ext cx="9956800" cy="8382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828800"/>
            <a:ext cx="508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197600" y="1828800"/>
            <a:ext cx="508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914400" y="6400800"/>
            <a:ext cx="2540000" cy="457200"/>
          </a:xfrm>
        </p:spPr>
        <p:txBody>
          <a:bodyPr/>
          <a:lstStyle>
            <a:lvl1pPr>
              <a:defRPr/>
            </a:lvl1pPr>
          </a:lstStyle>
          <a:p>
            <a:fld id="{F45B2754-8EEB-4A0A-8EF1-0F34824F1038}" type="datetimeFigureOut">
              <a:rPr lang="en-US" smtClean="0">
                <a:solidFill>
                  <a:prstClr val="black"/>
                </a:solidFill>
              </a:rPr>
              <a:pPr/>
              <a:t>4/26/2015</a:t>
            </a:fld>
            <a:endParaRPr lang="en-US">
              <a:solidFill>
                <a:prstClr val="black"/>
              </a:solidFill>
            </a:endParaRPr>
          </a:p>
        </p:txBody>
      </p:sp>
      <p:sp>
        <p:nvSpPr>
          <p:cNvPr id="6" name="Footer Placeholder 5"/>
          <p:cNvSpPr>
            <a:spLocks noGrp="1"/>
          </p:cNvSpPr>
          <p:nvPr>
            <p:ph type="ftr" sz="quarter" idx="11"/>
          </p:nvPr>
        </p:nvSpPr>
        <p:spPr>
          <a:xfrm>
            <a:off x="4165600" y="6400800"/>
            <a:ext cx="3860800" cy="457200"/>
          </a:xfrm>
        </p:spPr>
        <p:txBody>
          <a:bodyPr/>
          <a:lstStyle>
            <a:lvl1pPr>
              <a:defRPr/>
            </a:lvl1pPr>
          </a:lstStyle>
          <a:p>
            <a:endParaRPr lang="en-US">
              <a:solidFill>
                <a:prstClr val="black"/>
              </a:solidFill>
            </a:endParaRPr>
          </a:p>
        </p:txBody>
      </p:sp>
      <p:sp>
        <p:nvSpPr>
          <p:cNvPr id="7" name="Slide Number Placeholder 6"/>
          <p:cNvSpPr>
            <a:spLocks noGrp="1"/>
          </p:cNvSpPr>
          <p:nvPr>
            <p:ph type="sldNum" sz="quarter" idx="12"/>
          </p:nvPr>
        </p:nvSpPr>
        <p:spPr>
          <a:xfrm>
            <a:off x="8737600" y="6400800"/>
            <a:ext cx="2540000" cy="457200"/>
          </a:xfrm>
        </p:spPr>
        <p:txBody>
          <a:bodyPr/>
          <a:lstStyle>
            <a:lvl1pPr>
              <a:defRPr/>
            </a:lvl1pPr>
          </a:lstStyle>
          <a:p>
            <a:fld id="{8E189058-DC61-46AF-8503-23257CDEB00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52848138"/>
      </p:ext>
    </p:extLst>
  </p:cSld>
  <p:clrMapOvr>
    <a:masterClrMapping/>
  </p:clrMapOvr>
  <p:transition spd="med">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17600" y="304800"/>
            <a:ext cx="99568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914400" y="1828800"/>
            <a:ext cx="50800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914400" y="4152900"/>
            <a:ext cx="50800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197600" y="1828800"/>
            <a:ext cx="50800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914400" y="6400800"/>
            <a:ext cx="2540000" cy="457200"/>
          </a:xfrm>
        </p:spPr>
        <p:txBody>
          <a:bodyPr/>
          <a:lstStyle>
            <a:lvl1pPr>
              <a:defRPr/>
            </a:lvl1pPr>
          </a:lstStyle>
          <a:p>
            <a:fld id="{F45B2754-8EEB-4A0A-8EF1-0F34824F1038}" type="datetimeFigureOut">
              <a:rPr lang="en-US" smtClean="0">
                <a:solidFill>
                  <a:prstClr val="black"/>
                </a:solidFill>
              </a:rPr>
              <a:pPr/>
              <a:t>4/26/2015</a:t>
            </a:fld>
            <a:endParaRPr lang="en-US">
              <a:solidFill>
                <a:prstClr val="black"/>
              </a:solidFill>
            </a:endParaRPr>
          </a:p>
        </p:txBody>
      </p:sp>
      <p:sp>
        <p:nvSpPr>
          <p:cNvPr id="7" name="Footer Placeholder 6"/>
          <p:cNvSpPr>
            <a:spLocks noGrp="1"/>
          </p:cNvSpPr>
          <p:nvPr>
            <p:ph type="ftr" sz="quarter" idx="11"/>
          </p:nvPr>
        </p:nvSpPr>
        <p:spPr>
          <a:xfrm>
            <a:off x="4165600" y="6400800"/>
            <a:ext cx="3860800" cy="457200"/>
          </a:xfrm>
        </p:spPr>
        <p:txBody>
          <a:bodyPr/>
          <a:lstStyle>
            <a:lvl1pPr>
              <a:defRPr/>
            </a:lvl1pPr>
          </a:lstStyle>
          <a:p>
            <a:endParaRPr lang="en-US">
              <a:solidFill>
                <a:prstClr val="black"/>
              </a:solidFill>
            </a:endParaRPr>
          </a:p>
        </p:txBody>
      </p:sp>
      <p:sp>
        <p:nvSpPr>
          <p:cNvPr id="8" name="Slide Number Placeholder 7"/>
          <p:cNvSpPr>
            <a:spLocks noGrp="1"/>
          </p:cNvSpPr>
          <p:nvPr>
            <p:ph type="sldNum" sz="quarter" idx="12"/>
          </p:nvPr>
        </p:nvSpPr>
        <p:spPr>
          <a:xfrm>
            <a:off x="8737600" y="6400800"/>
            <a:ext cx="2540000" cy="457200"/>
          </a:xfrm>
        </p:spPr>
        <p:txBody>
          <a:bodyPr/>
          <a:lstStyle>
            <a:lvl1pPr>
              <a:defRPr/>
            </a:lvl1pPr>
          </a:lstStyle>
          <a:p>
            <a:fld id="{8E189058-DC61-46AF-8503-23257CDEB00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62053734"/>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09512" y="457201"/>
            <a:ext cx="10272889" cy="19812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309512" y="2667000"/>
            <a:ext cx="10272889" cy="3332816"/>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9792440" y="6108174"/>
            <a:ext cx="1143297" cy="365125"/>
          </a:xfrm>
        </p:spPr>
        <p:txBody>
          <a:bodyPr/>
          <a:lstStyle/>
          <a:p>
            <a:fld id="{F45B2754-8EEB-4A0A-8EF1-0F34824F1038}" type="datetimeFigureOut">
              <a:rPr lang="en-US" smtClean="0">
                <a:solidFill>
                  <a:prstClr val="black"/>
                </a:solidFill>
              </a:rPr>
              <a:pPr/>
              <a:t>4/26/2015</a:t>
            </a:fld>
            <a:endParaRPr lang="en-US">
              <a:solidFill>
                <a:prstClr val="black"/>
              </a:solidFill>
            </a:endParaRPr>
          </a:p>
        </p:txBody>
      </p:sp>
      <p:sp>
        <p:nvSpPr>
          <p:cNvPr id="5" name="Footer Placeholder 4"/>
          <p:cNvSpPr>
            <a:spLocks noGrp="1"/>
          </p:cNvSpPr>
          <p:nvPr>
            <p:ph type="ftr" sz="quarter" idx="11"/>
          </p:nvPr>
        </p:nvSpPr>
        <p:spPr>
          <a:xfrm>
            <a:off x="2630197" y="6108174"/>
            <a:ext cx="7086023" cy="365125"/>
          </a:xfr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11957" y="6108174"/>
            <a:ext cx="570444" cy="365125"/>
          </a:xfrm>
        </p:spPr>
        <p:txBody>
          <a:bodyPr/>
          <a:lstStyle/>
          <a:p>
            <a:fld id="{8E189058-DC61-46AF-8503-23257CDEB00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60195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49328" y="2666999"/>
            <a:ext cx="8933073" cy="2360071"/>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649331" y="5027070"/>
            <a:ext cx="8933069"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5B2754-8EEB-4A0A-8EF1-0F34824F1038}" type="datetimeFigureOut">
              <a:rPr lang="en-US" smtClean="0">
                <a:solidFill>
                  <a:prstClr val="black"/>
                </a:solidFill>
              </a:rPr>
              <a:pPr/>
              <a:t>4/26/2015</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11031090" y="6116071"/>
            <a:ext cx="551311" cy="365125"/>
          </a:xfrm>
        </p:spPr>
        <p:txBody>
          <a:bodyPr/>
          <a:lstStyle/>
          <a:p>
            <a:fld id="{8E189058-DC61-46AF-8503-23257CDEB00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25855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09512" y="685802"/>
            <a:ext cx="10272889"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309511" y="2667000"/>
            <a:ext cx="4986528"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595872" y="2667000"/>
            <a:ext cx="4986528"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45B2754-8EEB-4A0A-8EF1-0F34824F1038}" type="datetimeFigureOut">
              <a:rPr lang="en-US" smtClean="0">
                <a:solidFill>
                  <a:prstClr val="black"/>
                </a:solidFill>
              </a:rPr>
              <a:pPr/>
              <a:t>4/26/2015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E189058-DC61-46AF-8503-23257CDEB00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089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642" y="2658533"/>
            <a:ext cx="46083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697" y="3335337"/>
            <a:ext cx="4896331"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2280" y="2667000"/>
            <a:ext cx="462374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9688" y="3335337"/>
            <a:ext cx="4896331"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45B2754-8EEB-4A0A-8EF1-0F34824F1038}" type="datetimeFigureOut">
              <a:rPr lang="en-US" smtClean="0">
                <a:solidFill>
                  <a:prstClr val="black"/>
                </a:solidFill>
              </a:rPr>
              <a:pPr/>
              <a:t>4/26/2015</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8E189058-DC61-46AF-8503-23257CDEB00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97369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45B2754-8EEB-4A0A-8EF1-0F34824F1038}" type="datetimeFigureOut">
              <a:rPr lang="en-US" smtClean="0">
                <a:solidFill>
                  <a:prstClr val="black"/>
                </a:solidFill>
              </a:rPr>
              <a:pPr/>
              <a:t>4/26/2015</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8E189058-DC61-46AF-8503-23257CDEB00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49291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5B2754-8EEB-4A0A-8EF1-0F34824F1038}" type="datetimeFigureOut">
              <a:rPr lang="en-US" smtClean="0">
                <a:solidFill>
                  <a:prstClr val="black"/>
                </a:solidFill>
              </a:rPr>
              <a:pPr/>
              <a:t>4/26/2015</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8E189058-DC61-46AF-8503-23257CDEB00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85539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699" y="1600200"/>
            <a:ext cx="355004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3404" y="685801"/>
            <a:ext cx="6242616"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699" y="2971800"/>
            <a:ext cx="3550045"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5B2754-8EEB-4A0A-8EF1-0F34824F1038}" type="datetimeFigureOut">
              <a:rPr lang="en-US" smtClean="0">
                <a:solidFill>
                  <a:prstClr val="black"/>
                </a:solidFill>
              </a:rPr>
              <a:pPr/>
              <a:t>4/26/2015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E189058-DC61-46AF-8503-23257CDEB00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99443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3110" y="1752599"/>
            <a:ext cx="5427572"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6661" y="914400"/>
            <a:ext cx="3281828"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483110" y="3124199"/>
            <a:ext cx="5427572"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5B2754-8EEB-4A0A-8EF1-0F34824F1038}" type="datetimeFigureOut">
              <a:rPr lang="en-US" smtClean="0">
                <a:solidFill>
                  <a:prstClr val="black"/>
                </a:solidFill>
              </a:rPr>
              <a:pPr/>
              <a:t>4/26/2015</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E189058-DC61-46AF-8503-23257CDEB00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92476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13"/>
          <p:cNvGrpSpPr/>
          <p:nvPr/>
        </p:nvGrpSpPr>
        <p:grpSpPr>
          <a:xfrm>
            <a:off x="1" y="1"/>
            <a:ext cx="2842684"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309512" y="457201"/>
            <a:ext cx="10272889" cy="19812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09512" y="2667001"/>
            <a:ext cx="10272888" cy="3356995"/>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811573" y="6116071"/>
            <a:ext cx="114329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45B2754-8EEB-4A0A-8EF1-0F34824F1038}" type="datetimeFigureOut">
              <a:rPr lang="en-US" smtClean="0">
                <a:solidFill>
                  <a:prstClr val="black"/>
                </a:solidFill>
              </a:rPr>
              <a:pPr/>
              <a:t>4/26/2015</a:t>
            </a:fld>
            <a:endParaRPr lang="en-US">
              <a:solidFill>
                <a:prstClr val="black"/>
              </a:solidFill>
            </a:endParaRPr>
          </a:p>
        </p:txBody>
      </p:sp>
      <p:sp>
        <p:nvSpPr>
          <p:cNvPr id="5" name="Footer Placeholder 4"/>
          <p:cNvSpPr>
            <a:spLocks noGrp="1"/>
          </p:cNvSpPr>
          <p:nvPr>
            <p:ph type="ftr" sz="quarter" idx="3"/>
          </p:nvPr>
        </p:nvSpPr>
        <p:spPr>
          <a:xfrm>
            <a:off x="2649330" y="6116071"/>
            <a:ext cx="7086023"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solidFill>
                <a:prstClr val="black"/>
              </a:solidFill>
            </a:endParaRPr>
          </a:p>
        </p:txBody>
      </p:sp>
      <p:sp>
        <p:nvSpPr>
          <p:cNvPr id="6" name="Slide Number Placeholder 5"/>
          <p:cNvSpPr>
            <a:spLocks noGrp="1"/>
          </p:cNvSpPr>
          <p:nvPr>
            <p:ph type="sldNum" sz="quarter" idx="4"/>
          </p:nvPr>
        </p:nvSpPr>
        <p:spPr>
          <a:xfrm>
            <a:off x="11031090" y="6116071"/>
            <a:ext cx="551311"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E189058-DC61-46AF-8503-23257CDEB00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7496317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2.png"/><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hyperlink" Target="http://www.webpathology.com/image.asp?case=276&amp;n=3"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en.wikipedia.org/wiki/File:Breast_cancer.jpg"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505200" y="2514600"/>
            <a:ext cx="6120680" cy="20162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i="1" dirty="0">
                <a:solidFill>
                  <a:prstClr val="white"/>
                </a:solidFill>
                <a:effectLst>
                  <a:outerShdw blurRad="38100" dist="38100" dir="2700000" algn="tl">
                    <a:srgbClr val="000000">
                      <a:alpha val="43137"/>
                    </a:srgbClr>
                  </a:outerShdw>
                </a:effectLst>
                <a:latin typeface="Aharoni" pitchFamily="2" charset="-79"/>
                <a:cs typeface="Aharoni" pitchFamily="2" charset="-79"/>
              </a:rPr>
              <a:t>Ovarian Cysts and </a:t>
            </a:r>
            <a:br>
              <a:rPr lang="en-US" sz="4800" b="1" i="1" dirty="0">
                <a:solidFill>
                  <a:prstClr val="white"/>
                </a:solidFill>
                <a:effectLst>
                  <a:outerShdw blurRad="38100" dist="38100" dir="2700000" algn="tl">
                    <a:srgbClr val="000000">
                      <a:alpha val="43137"/>
                    </a:srgbClr>
                  </a:outerShdw>
                </a:effectLst>
                <a:latin typeface="Aharoni" pitchFamily="2" charset="-79"/>
                <a:cs typeface="Aharoni" pitchFamily="2" charset="-79"/>
              </a:rPr>
            </a:br>
            <a:r>
              <a:rPr lang="en-US" sz="4800" b="1" i="1" dirty="0">
                <a:solidFill>
                  <a:prstClr val="white"/>
                </a:solidFill>
                <a:effectLst>
                  <a:outerShdw blurRad="38100" dist="38100" dir="2700000" algn="tl">
                    <a:srgbClr val="000000">
                      <a:alpha val="43137"/>
                    </a:srgbClr>
                  </a:outerShdw>
                </a:effectLst>
                <a:latin typeface="Aharoni" pitchFamily="2" charset="-79"/>
                <a:cs typeface="Aharoni" pitchFamily="2" charset="-79"/>
              </a:rPr>
              <a:t> Breast Masses</a:t>
            </a:r>
            <a:endParaRPr lang="en-US" sz="4800" b="1" dirty="0">
              <a:solidFill>
                <a:prstClr val="white"/>
              </a:solidFill>
              <a:latin typeface="Aharoni" pitchFamily="2" charset="-79"/>
              <a:cs typeface="Aharoni" pitchFamily="2" charset="-79"/>
            </a:endParaRPr>
          </a:p>
        </p:txBody>
      </p:sp>
      <p:sp>
        <p:nvSpPr>
          <p:cNvPr id="6" name="Title 1"/>
          <p:cNvSpPr txBox="1">
            <a:spLocks/>
          </p:cNvSpPr>
          <p:nvPr/>
        </p:nvSpPr>
        <p:spPr>
          <a:xfrm>
            <a:off x="2855640" y="980728"/>
            <a:ext cx="6984776" cy="864096"/>
          </a:xfrm>
          <a:prstGeom prst="rect">
            <a:avLst/>
          </a:prstGeom>
        </p:spPr>
        <p:txBody>
          <a:bodyPr vert="horz" anchor="b">
            <a:noAutofit/>
          </a:bodyPr>
          <a:lstStyle/>
          <a:p>
            <a:pPr algn="ctr">
              <a:spcBef>
                <a:spcPct val="0"/>
              </a:spcBef>
              <a:defRPr/>
            </a:pPr>
            <a:r>
              <a:rPr lang="en-US" sz="4400" b="1" i="1" cap="small" dirty="0">
                <a:solidFill>
                  <a:prstClr val="black"/>
                </a:solidFill>
                <a:effectLst>
                  <a:outerShdw blurRad="38100" dist="38100" dir="2700000" algn="tl">
                    <a:srgbClr val="000000">
                      <a:alpha val="43137"/>
                    </a:srgbClr>
                  </a:outerShdw>
                </a:effectLst>
                <a:ea typeface="+mj-ea"/>
                <a:cs typeface="+mj-cs"/>
              </a:rPr>
              <a:t/>
            </a:r>
            <a:br>
              <a:rPr lang="en-US" sz="4400" b="1" i="1" cap="small" dirty="0">
                <a:solidFill>
                  <a:prstClr val="black"/>
                </a:solidFill>
                <a:effectLst>
                  <a:outerShdw blurRad="38100" dist="38100" dir="2700000" algn="tl">
                    <a:srgbClr val="000000">
                      <a:alpha val="43137"/>
                    </a:srgbClr>
                  </a:outerShdw>
                </a:effectLst>
                <a:ea typeface="+mj-ea"/>
                <a:cs typeface="+mj-cs"/>
              </a:rPr>
            </a:br>
            <a:r>
              <a:rPr lang="en-US" sz="4400" b="1" i="1" cap="small" dirty="0">
                <a:solidFill>
                  <a:prstClr val="black"/>
                </a:solidFill>
                <a:effectLst>
                  <a:outerShdw blurRad="38100" dist="38100" dir="2700000" algn="tl">
                    <a:srgbClr val="000000">
                      <a:alpha val="43137"/>
                    </a:srgbClr>
                  </a:outerShdw>
                </a:effectLst>
                <a:ea typeface="+mj-ea"/>
                <a:cs typeface="+mj-cs"/>
              </a:rPr>
              <a:t/>
            </a:r>
            <a:br>
              <a:rPr lang="en-US" sz="4400" b="1" i="1" cap="small" dirty="0">
                <a:solidFill>
                  <a:prstClr val="black"/>
                </a:solidFill>
                <a:effectLst>
                  <a:outerShdw blurRad="38100" dist="38100" dir="2700000" algn="tl">
                    <a:srgbClr val="000000">
                      <a:alpha val="43137"/>
                    </a:srgbClr>
                  </a:outerShdw>
                </a:effectLst>
                <a:ea typeface="+mj-ea"/>
                <a:cs typeface="+mj-cs"/>
              </a:rPr>
            </a:br>
            <a:r>
              <a:rPr lang="en-US" sz="4400" b="1" i="1" cap="small" dirty="0">
                <a:solidFill>
                  <a:prstClr val="black"/>
                </a:solidFill>
                <a:effectLst>
                  <a:outerShdw blurRad="38100" dist="38100" dir="2700000" algn="tl">
                    <a:srgbClr val="000000">
                      <a:alpha val="43137"/>
                    </a:srgbClr>
                  </a:outerShdw>
                </a:effectLst>
                <a:ea typeface="+mj-ea"/>
                <a:cs typeface="+mj-cs"/>
              </a:rPr>
              <a:t/>
            </a:r>
            <a:br>
              <a:rPr lang="en-US" sz="4400" b="1" i="1" cap="small" dirty="0">
                <a:solidFill>
                  <a:prstClr val="black"/>
                </a:solidFill>
                <a:effectLst>
                  <a:outerShdw blurRad="38100" dist="38100" dir="2700000" algn="tl">
                    <a:srgbClr val="000000">
                      <a:alpha val="43137"/>
                    </a:srgbClr>
                  </a:outerShdw>
                </a:effectLst>
                <a:ea typeface="+mj-ea"/>
                <a:cs typeface="+mj-cs"/>
              </a:rPr>
            </a:br>
            <a:r>
              <a:rPr lang="en-US" sz="4400" b="1" i="1" cap="small" dirty="0">
                <a:solidFill>
                  <a:prstClr val="black"/>
                </a:solidFill>
                <a:effectLst>
                  <a:outerShdw blurRad="38100" dist="38100" dir="2700000" algn="tl">
                    <a:srgbClr val="000000">
                      <a:alpha val="43137"/>
                    </a:srgbClr>
                  </a:outerShdw>
                </a:effectLst>
                <a:ea typeface="+mj-ea"/>
                <a:cs typeface="+mj-cs"/>
              </a:rPr>
              <a:t/>
            </a:r>
            <a:br>
              <a:rPr lang="en-US" sz="4400" b="1" i="1" cap="small" dirty="0">
                <a:solidFill>
                  <a:prstClr val="black"/>
                </a:solidFill>
                <a:effectLst>
                  <a:outerShdw blurRad="38100" dist="38100" dir="2700000" algn="tl">
                    <a:srgbClr val="000000">
                      <a:alpha val="43137"/>
                    </a:srgbClr>
                  </a:outerShdw>
                </a:effectLst>
                <a:ea typeface="+mj-ea"/>
                <a:cs typeface="+mj-cs"/>
              </a:rPr>
            </a:br>
            <a:r>
              <a:rPr lang="en-US" sz="4400" b="1" i="1" cap="small" dirty="0">
                <a:solidFill>
                  <a:prstClr val="black"/>
                </a:solidFill>
                <a:effectLst>
                  <a:outerShdw blurRad="38100" dist="38100" dir="2700000" algn="tl">
                    <a:srgbClr val="000000">
                      <a:alpha val="43137"/>
                    </a:srgbClr>
                  </a:outerShdw>
                </a:effectLst>
                <a:ea typeface="+mj-ea"/>
                <a:cs typeface="+mj-cs"/>
              </a:rPr>
              <a:t/>
            </a:r>
            <a:br>
              <a:rPr lang="en-US" sz="4400" b="1" i="1" cap="small" dirty="0">
                <a:solidFill>
                  <a:prstClr val="black"/>
                </a:solidFill>
                <a:effectLst>
                  <a:outerShdw blurRad="38100" dist="38100" dir="2700000" algn="tl">
                    <a:srgbClr val="000000">
                      <a:alpha val="43137"/>
                    </a:srgbClr>
                  </a:outerShdw>
                </a:effectLst>
                <a:ea typeface="+mj-ea"/>
                <a:cs typeface="+mj-cs"/>
              </a:rPr>
            </a:br>
            <a:r>
              <a:rPr lang="en-US" sz="4400" b="1" i="1" cap="small" dirty="0">
                <a:solidFill>
                  <a:prstClr val="black"/>
                </a:solidFill>
                <a:effectLst>
                  <a:outerShdw blurRad="38100" dist="38100" dir="2700000" algn="tl">
                    <a:srgbClr val="000000">
                      <a:alpha val="43137"/>
                    </a:srgbClr>
                  </a:outerShdw>
                </a:effectLst>
                <a:ea typeface="+mj-ea"/>
                <a:cs typeface="+mj-cs"/>
              </a:rPr>
              <a:t/>
            </a:r>
            <a:br>
              <a:rPr lang="en-US" sz="4400" b="1" i="1" cap="small" dirty="0">
                <a:solidFill>
                  <a:prstClr val="black"/>
                </a:solidFill>
                <a:effectLst>
                  <a:outerShdw blurRad="38100" dist="38100" dir="2700000" algn="tl">
                    <a:srgbClr val="000000">
                      <a:alpha val="43137"/>
                    </a:srgbClr>
                  </a:outerShdw>
                </a:effectLst>
                <a:ea typeface="+mj-ea"/>
                <a:cs typeface="+mj-cs"/>
              </a:rPr>
            </a:br>
            <a:r>
              <a:rPr lang="en-US" sz="4400" b="1" i="1" cap="small" dirty="0">
                <a:solidFill>
                  <a:prstClr val="black"/>
                </a:solidFill>
                <a:effectLst>
                  <a:outerShdw blurRad="38100" dist="38100" dir="2700000" algn="tl">
                    <a:srgbClr val="000000">
                      <a:alpha val="43137"/>
                    </a:srgbClr>
                  </a:outerShdw>
                </a:effectLst>
                <a:ea typeface="+mj-ea"/>
                <a:cs typeface="+mj-cs"/>
              </a:rPr>
              <a:t/>
            </a:r>
            <a:br>
              <a:rPr lang="en-US" sz="4400" b="1" i="1" cap="small" dirty="0">
                <a:solidFill>
                  <a:prstClr val="black"/>
                </a:solidFill>
                <a:effectLst>
                  <a:outerShdw blurRad="38100" dist="38100" dir="2700000" algn="tl">
                    <a:srgbClr val="000000">
                      <a:alpha val="43137"/>
                    </a:srgbClr>
                  </a:outerShdw>
                </a:effectLst>
                <a:ea typeface="+mj-ea"/>
                <a:cs typeface="+mj-cs"/>
              </a:rPr>
            </a:br>
            <a:r>
              <a:rPr lang="en-US" sz="4400" b="1" i="1" cap="small" dirty="0">
                <a:solidFill>
                  <a:prstClr val="black"/>
                </a:solidFill>
                <a:effectLst>
                  <a:outerShdw blurRad="38100" dist="38100" dir="2700000" algn="tl">
                    <a:srgbClr val="000000">
                      <a:alpha val="43137"/>
                    </a:srgbClr>
                  </a:outerShdw>
                </a:effectLst>
                <a:ea typeface="+mj-ea"/>
                <a:cs typeface="+mj-cs"/>
              </a:rPr>
              <a:t/>
            </a:r>
            <a:br>
              <a:rPr lang="en-US" sz="4400" b="1" i="1" cap="small" dirty="0">
                <a:solidFill>
                  <a:prstClr val="black"/>
                </a:solidFill>
                <a:effectLst>
                  <a:outerShdw blurRad="38100" dist="38100" dir="2700000" algn="tl">
                    <a:srgbClr val="000000">
                      <a:alpha val="43137"/>
                    </a:srgbClr>
                  </a:outerShdw>
                </a:effectLst>
                <a:ea typeface="+mj-ea"/>
                <a:cs typeface="+mj-cs"/>
              </a:rPr>
            </a:br>
            <a:r>
              <a:rPr lang="en-US" sz="4400" b="1" i="1" cap="small" dirty="0">
                <a:solidFill>
                  <a:prstClr val="black"/>
                </a:solidFill>
                <a:effectLst>
                  <a:outerShdw blurRad="38100" dist="38100" dir="2700000" algn="tl">
                    <a:srgbClr val="000000">
                      <a:alpha val="43137"/>
                    </a:srgbClr>
                  </a:outerShdw>
                </a:effectLst>
                <a:ea typeface="+mj-ea"/>
                <a:cs typeface="+mj-cs"/>
              </a:rPr>
              <a:t>3</a:t>
            </a:r>
            <a:r>
              <a:rPr lang="en-US" sz="4400" b="1" i="1" cap="small" baseline="30000" dirty="0">
                <a:solidFill>
                  <a:prstClr val="black"/>
                </a:solidFill>
                <a:effectLst>
                  <a:outerShdw blurRad="38100" dist="38100" dir="2700000" algn="tl">
                    <a:srgbClr val="000000">
                      <a:alpha val="43137"/>
                    </a:srgbClr>
                  </a:outerShdw>
                </a:effectLst>
                <a:ea typeface="+mj-ea"/>
                <a:cs typeface="+mj-cs"/>
              </a:rPr>
              <a:t>rd</a:t>
            </a:r>
            <a:r>
              <a:rPr lang="en-US" sz="4400" b="1" i="1" cap="small" dirty="0">
                <a:solidFill>
                  <a:prstClr val="black"/>
                </a:solidFill>
                <a:effectLst>
                  <a:outerShdw blurRad="38100" dist="38100" dir="2700000" algn="tl">
                    <a:srgbClr val="000000">
                      <a:alpha val="43137"/>
                    </a:srgbClr>
                  </a:outerShdw>
                </a:effectLst>
                <a:ea typeface="+mj-ea"/>
                <a:cs typeface="+mj-cs"/>
              </a:rPr>
              <a:t>   Practical Session</a:t>
            </a:r>
            <a:endParaRPr lang="en-US" sz="3600" b="1" i="1" cap="small" dirty="0">
              <a:solidFill>
                <a:prstClr val="black"/>
              </a:solidFill>
              <a:effectLst>
                <a:outerShdw blurRad="38100" dist="38100" dir="2700000" algn="tl">
                  <a:srgbClr val="000000">
                    <a:alpha val="43137"/>
                  </a:srgbClr>
                </a:outerShdw>
              </a:effectLst>
              <a:ea typeface="+mj-ea"/>
              <a:cs typeface="+mj-cs"/>
            </a:endParaRPr>
          </a:p>
        </p:txBody>
      </p:sp>
      <p:sp>
        <p:nvSpPr>
          <p:cNvPr id="7" name="TextBox 6"/>
          <p:cNvSpPr txBox="1"/>
          <p:nvPr/>
        </p:nvSpPr>
        <p:spPr>
          <a:xfrm>
            <a:off x="9110842" y="6588177"/>
            <a:ext cx="1547664" cy="253916"/>
          </a:xfrm>
          <a:prstGeom prst="rect">
            <a:avLst/>
          </a:prstGeom>
          <a:noFill/>
        </p:spPr>
        <p:txBody>
          <a:bodyPr wrap="square" rtlCol="0">
            <a:spAutoFit/>
          </a:bodyPr>
          <a:lstStyle/>
          <a:p>
            <a:pPr algn="r"/>
            <a:r>
              <a:rPr lang="en-US" sz="1000" b="1" i="1" dirty="0">
                <a:solidFill>
                  <a:prstClr val="black"/>
                </a:solidFill>
              </a:rPr>
              <a:t>Reproduction  block</a:t>
            </a:r>
          </a:p>
        </p:txBody>
      </p:sp>
      <p:sp>
        <p:nvSpPr>
          <p:cNvPr id="8" name="TextBox 7"/>
          <p:cNvSpPr txBox="1"/>
          <p:nvPr/>
        </p:nvSpPr>
        <p:spPr>
          <a:xfrm>
            <a:off x="1524000" y="6597353"/>
            <a:ext cx="1475656" cy="246221"/>
          </a:xfrm>
          <a:prstGeom prst="rect">
            <a:avLst/>
          </a:prstGeom>
          <a:noFill/>
        </p:spPr>
        <p:txBody>
          <a:bodyPr wrap="square" rtlCol="0">
            <a:spAutoFit/>
          </a:bodyPr>
          <a:lstStyle/>
          <a:p>
            <a:r>
              <a:rPr lang="en-US" sz="1000" b="1" i="1" dirty="0">
                <a:solidFill>
                  <a:prstClr val="black"/>
                </a:solidFill>
              </a:rPr>
              <a:t>Pathology </a:t>
            </a:r>
            <a:r>
              <a:rPr lang="en-US" sz="1000" b="1" i="1" dirty="0" err="1">
                <a:solidFill>
                  <a:prstClr val="black"/>
                </a:solidFill>
              </a:rPr>
              <a:t>Dept</a:t>
            </a:r>
            <a:r>
              <a:rPr lang="en-US" sz="1000" b="1" i="1" dirty="0">
                <a:solidFill>
                  <a:prstClr val="black"/>
                </a:solidFill>
              </a:rPr>
              <a:t>, KSU</a:t>
            </a:r>
          </a:p>
        </p:txBody>
      </p:sp>
    </p:spTree>
    <p:extLst>
      <p:ext uri="{BB962C8B-B14F-4D97-AF65-F5344CB8AC3E}">
        <p14:creationId xmlns:p14="http://schemas.microsoft.com/office/powerpoint/2010/main" val="37761277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60098" name="Picture 1"/>
          <p:cNvPicPr>
            <a:picLocks noChangeAspect="1"/>
          </p:cNvPicPr>
          <p:nvPr/>
        </p:nvPicPr>
        <p:blipFill>
          <a:blip r:embed="rId3" cstate="print"/>
          <a:srcRect/>
          <a:stretch>
            <a:fillRect/>
          </a:stretch>
        </p:blipFill>
        <p:spPr bwMode="auto">
          <a:xfrm>
            <a:off x="2829578" y="1071324"/>
            <a:ext cx="6434774" cy="4301893"/>
          </a:xfrm>
          <a:prstGeom prst="rect">
            <a:avLst/>
          </a:prstGeom>
          <a:noFill/>
          <a:ln w="12700">
            <a:solidFill>
              <a:schemeClr val="tx1"/>
            </a:solidFill>
            <a:miter lim="800000"/>
            <a:headEnd/>
            <a:tailEnd/>
          </a:ln>
        </p:spPr>
      </p:pic>
      <p:sp>
        <p:nvSpPr>
          <p:cNvPr id="3" name="Rectangle 2"/>
          <p:cNvSpPr/>
          <p:nvPr/>
        </p:nvSpPr>
        <p:spPr>
          <a:xfrm>
            <a:off x="2567608" y="5517232"/>
            <a:ext cx="6984776" cy="923330"/>
          </a:xfrm>
          <a:prstGeom prst="rect">
            <a:avLst/>
          </a:prstGeom>
        </p:spPr>
        <p:txBody>
          <a:bodyPr wrap="square">
            <a:spAutoFit/>
          </a:bodyPr>
          <a:lstStyle/>
          <a:p>
            <a:pPr algn="ctr">
              <a:spcBef>
                <a:spcPct val="0"/>
              </a:spcBef>
            </a:pPr>
            <a:r>
              <a:rPr lang="en-US" b="1" i="1" dirty="0">
                <a:solidFill>
                  <a:prstClr val="black"/>
                </a:solidFill>
              </a:rPr>
              <a:t>The picture shows cyst containing teeth and hairs with nail tissue and skin . It may be complicated by torsion infarction , struma ovarii and immature teratoma .</a:t>
            </a:r>
          </a:p>
        </p:txBody>
      </p:sp>
      <p:sp>
        <p:nvSpPr>
          <p:cNvPr id="4" name="Rounded Rectangle 3"/>
          <p:cNvSpPr/>
          <p:nvPr/>
        </p:nvSpPr>
        <p:spPr>
          <a:xfrm>
            <a:off x="2783632" y="260648"/>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rPr>
              <a:t>Ovary: Mature Cystic Teratoma</a:t>
            </a:r>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7910489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10000" contrast="20000"/>
          </a:blip>
          <a:srcRect/>
          <a:stretch>
            <a:fillRect/>
          </a:stretch>
        </p:blipFill>
        <p:spPr>
          <a:xfrm>
            <a:off x="2836112" y="980728"/>
            <a:ext cx="6428240" cy="38884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914400" y="5249392"/>
            <a:ext cx="10089222" cy="1200329"/>
          </a:xfrm>
          <a:prstGeom prst="rect">
            <a:avLst/>
          </a:prstGeom>
        </p:spPr>
        <p:txBody>
          <a:bodyPr wrap="square">
            <a:spAutoFit/>
          </a:bodyPr>
          <a:lstStyle/>
          <a:p>
            <a:pPr algn="ctr"/>
            <a:r>
              <a:rPr lang="en-US" b="1" i="1" dirty="0">
                <a:solidFill>
                  <a:prstClr val="black"/>
                </a:solidFill>
              </a:rPr>
              <a:t>Stratified  Squamous epithelium with underlying sweat glands, sebaceous glands, hair follicles, columnar ciliated epithelium, mucous and serous glands and structures from other germ layers such as bone and cartilage, lymphoid tissue, smooth  muscle </a:t>
            </a:r>
          </a:p>
          <a:p>
            <a:pPr algn="ctr"/>
            <a:r>
              <a:rPr lang="en-US" b="1" i="1" dirty="0">
                <a:solidFill>
                  <a:prstClr val="black"/>
                </a:solidFill>
              </a:rPr>
              <a:t>and brain tissue containing neurons and glial cells</a:t>
            </a:r>
          </a:p>
        </p:txBody>
      </p:sp>
      <p:sp>
        <p:nvSpPr>
          <p:cNvPr id="6" name="Rounded Rectangle 5"/>
          <p:cNvSpPr/>
          <p:nvPr/>
        </p:nvSpPr>
        <p:spPr>
          <a:xfrm>
            <a:off x="2783632" y="260648"/>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rPr>
              <a:t>Ovary: Mature Cystic Teratoma</a:t>
            </a:r>
          </a:p>
        </p:txBody>
      </p:sp>
      <p:sp>
        <p:nvSpPr>
          <p:cNvPr id="10" name="TextBox 9"/>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1" name="TextBox 10"/>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414888287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7442" name="Picture 2" descr="http://www.webpathology.com/slides/slides/Ovary_GermCellTumors_MatureTeratoma5.jpg"/>
          <p:cNvPicPr>
            <a:picLocks noChangeAspect="1" noChangeArrowheads="1"/>
          </p:cNvPicPr>
          <p:nvPr/>
        </p:nvPicPr>
        <p:blipFill>
          <a:blip r:embed="rId2" cstate="print"/>
          <a:srcRect/>
          <a:stretch>
            <a:fillRect/>
          </a:stretch>
        </p:blipFill>
        <p:spPr bwMode="auto">
          <a:xfrm>
            <a:off x="2693977" y="1052737"/>
            <a:ext cx="6642384" cy="4464496"/>
          </a:xfrm>
          <a:prstGeom prst="rect">
            <a:avLst/>
          </a:prstGeom>
          <a:noFill/>
          <a:ln w="28575">
            <a:solidFill>
              <a:schemeClr val="tx1"/>
            </a:solidFill>
          </a:ln>
        </p:spPr>
      </p:pic>
      <p:sp>
        <p:nvSpPr>
          <p:cNvPr id="3" name="Rectangle 2"/>
          <p:cNvSpPr/>
          <p:nvPr/>
        </p:nvSpPr>
        <p:spPr>
          <a:xfrm>
            <a:off x="2135560" y="5807005"/>
            <a:ext cx="7560840" cy="707886"/>
          </a:xfrm>
          <a:prstGeom prst="rect">
            <a:avLst/>
          </a:prstGeom>
        </p:spPr>
        <p:txBody>
          <a:bodyPr wrap="square">
            <a:spAutoFit/>
          </a:bodyPr>
          <a:lstStyle/>
          <a:p>
            <a:pPr algn="ctr"/>
            <a:r>
              <a:rPr lang="en-US" sz="2000" b="1" i="1" dirty="0">
                <a:solidFill>
                  <a:prstClr val="black"/>
                </a:solidFill>
              </a:rPr>
              <a:t>This image shows skin and mucinous glands in </a:t>
            </a:r>
          </a:p>
          <a:p>
            <a:pPr algn="ctr"/>
            <a:r>
              <a:rPr lang="en-US" sz="2000" b="1" i="1" dirty="0">
                <a:solidFill>
                  <a:prstClr val="black"/>
                </a:solidFill>
              </a:rPr>
              <a:t>a mature solid teratoma of the ovary</a:t>
            </a:r>
          </a:p>
        </p:txBody>
      </p:sp>
      <p:sp>
        <p:nvSpPr>
          <p:cNvPr id="4" name="Rounded Rectangle 3"/>
          <p:cNvSpPr/>
          <p:nvPr/>
        </p:nvSpPr>
        <p:spPr>
          <a:xfrm>
            <a:off x="2783632" y="260648"/>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rPr>
              <a:t>Ovary: Mature Cystic Teratoma</a:t>
            </a:r>
          </a:p>
        </p:txBody>
      </p:sp>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25704659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007768" y="2492896"/>
            <a:ext cx="4392488" cy="18722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a:solidFill>
                  <a:prstClr val="white"/>
                </a:solidFill>
                <a:effectLst>
                  <a:outerShdw blurRad="38100" dist="38100" dir="2700000" algn="tl">
                    <a:srgbClr val="000000">
                      <a:alpha val="43137"/>
                    </a:srgbClr>
                  </a:outerShdw>
                </a:effectLst>
                <a:latin typeface="Aharoni" pitchFamily="2" charset="-79"/>
                <a:cs typeface="Aharoni" pitchFamily="2" charset="-79"/>
              </a:rPr>
              <a:t>Breast Diseases</a:t>
            </a:r>
            <a:endParaRPr lang="en-US" sz="5400" b="1" dirty="0">
              <a:solidFill>
                <a:prstClr val="white"/>
              </a:solidFill>
              <a:latin typeface="Aharoni" pitchFamily="2" charset="-79"/>
              <a:cs typeface="Aharoni" pitchFamily="2" charset="-79"/>
            </a:endParaRPr>
          </a:p>
        </p:txBody>
      </p:sp>
      <p:sp>
        <p:nvSpPr>
          <p:cNvPr id="7" name="TextBox 6"/>
          <p:cNvSpPr txBox="1"/>
          <p:nvPr/>
        </p:nvSpPr>
        <p:spPr>
          <a:xfrm>
            <a:off x="9110842" y="6588177"/>
            <a:ext cx="1547664" cy="253916"/>
          </a:xfrm>
          <a:prstGeom prst="rect">
            <a:avLst/>
          </a:prstGeom>
          <a:noFill/>
        </p:spPr>
        <p:txBody>
          <a:bodyPr wrap="square" rtlCol="0">
            <a:spAutoFit/>
          </a:bodyPr>
          <a:lstStyle/>
          <a:p>
            <a:pPr algn="r"/>
            <a:r>
              <a:rPr lang="en-US" sz="1000" b="1" i="1" dirty="0">
                <a:solidFill>
                  <a:prstClr val="black"/>
                </a:solidFill>
              </a:rPr>
              <a:t>Reproduction  block</a:t>
            </a:r>
          </a:p>
        </p:txBody>
      </p:sp>
      <p:sp>
        <p:nvSpPr>
          <p:cNvPr id="8" name="TextBox 7"/>
          <p:cNvSpPr txBox="1"/>
          <p:nvPr/>
        </p:nvSpPr>
        <p:spPr>
          <a:xfrm>
            <a:off x="1524000" y="6597353"/>
            <a:ext cx="1475656" cy="246221"/>
          </a:xfrm>
          <a:prstGeom prst="rect">
            <a:avLst/>
          </a:prstGeom>
          <a:noFill/>
        </p:spPr>
        <p:txBody>
          <a:bodyPr wrap="square" rtlCol="0">
            <a:spAutoFit/>
          </a:bodyPr>
          <a:lstStyle/>
          <a:p>
            <a:r>
              <a:rPr lang="en-US" sz="1000" b="1" i="1" dirty="0">
                <a:solidFill>
                  <a:prstClr val="black"/>
                </a:solidFill>
              </a:rPr>
              <a:t>Pathology </a:t>
            </a:r>
            <a:r>
              <a:rPr lang="en-US" sz="1000" b="1" i="1" dirty="0" err="1">
                <a:solidFill>
                  <a:prstClr val="black"/>
                </a:solidFill>
              </a:rPr>
              <a:t>Dept</a:t>
            </a:r>
            <a:r>
              <a:rPr lang="en-US" sz="1000" b="1" i="1" dirty="0">
                <a:solidFill>
                  <a:prstClr val="black"/>
                </a:solidFill>
              </a:rPr>
              <a:t>, KSU</a:t>
            </a:r>
          </a:p>
        </p:txBody>
      </p:sp>
    </p:spTree>
    <p:extLst>
      <p:ext uri="{BB962C8B-B14F-4D97-AF65-F5344CB8AC3E}">
        <p14:creationId xmlns:p14="http://schemas.microsoft.com/office/powerpoint/2010/main" val="40284373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2783632" y="457200"/>
            <a:ext cx="6192688"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 Diagram of  the Normal Breast</a:t>
            </a:r>
          </a:p>
        </p:txBody>
      </p:sp>
      <p:pic>
        <p:nvPicPr>
          <p:cNvPr id="123905" name="Picture 1"/>
          <p:cNvPicPr>
            <a:picLocks noChangeAspect="1" noChangeArrowheads="1"/>
          </p:cNvPicPr>
          <p:nvPr/>
        </p:nvPicPr>
        <p:blipFill>
          <a:blip r:embed="rId3" cstate="print"/>
          <a:srcRect/>
          <a:stretch>
            <a:fillRect/>
          </a:stretch>
        </p:blipFill>
        <p:spPr bwMode="auto">
          <a:xfrm>
            <a:off x="2443570" y="1158988"/>
            <a:ext cx="6964798" cy="5078324"/>
          </a:xfrm>
          <a:prstGeom prst="rect">
            <a:avLst/>
          </a:prstGeom>
          <a:noFill/>
          <a:ln w="9525">
            <a:noFill/>
            <a:miter lim="800000"/>
            <a:headEnd/>
            <a:tailEnd/>
          </a:ln>
        </p:spPr>
      </p:pic>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16382424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4"/>
          <p:cNvGraphicFramePr>
            <a:graphicFrameLocks noChangeAspect="1"/>
          </p:cNvGraphicFramePr>
          <p:nvPr/>
        </p:nvGraphicFramePr>
        <p:xfrm>
          <a:off x="2927648" y="1268760"/>
          <a:ext cx="5976664" cy="4370040"/>
        </p:xfrm>
        <a:graphic>
          <a:graphicData uri="http://schemas.openxmlformats.org/presentationml/2006/ole">
            <mc:AlternateContent xmlns:mc="http://schemas.openxmlformats.org/markup-compatibility/2006">
              <mc:Choice xmlns:v="urn:schemas-microsoft-com:vml" Requires="v">
                <p:oleObj spid="_x0000_s1032" name="Bitmap Image" r:id="rId4" imgW="3638095" imgH="3552381" progId="PBrush">
                  <p:embed/>
                </p:oleObj>
              </mc:Choice>
              <mc:Fallback>
                <p:oleObj name="Bitmap Image" r:id="rId4" imgW="3638095" imgH="3552381"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7648" y="1268760"/>
                        <a:ext cx="5976664" cy="437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ounded Rectangle 3"/>
          <p:cNvSpPr/>
          <p:nvPr/>
        </p:nvSpPr>
        <p:spPr>
          <a:xfrm>
            <a:off x="3536032" y="404664"/>
            <a:ext cx="46482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Normal Breast Lobe</a:t>
            </a:r>
          </a:p>
        </p:txBody>
      </p:sp>
      <p:sp>
        <p:nvSpPr>
          <p:cNvPr id="5" name="Rectangle 4"/>
          <p:cNvSpPr/>
          <p:nvPr/>
        </p:nvSpPr>
        <p:spPr>
          <a:xfrm>
            <a:off x="2667000" y="5906870"/>
            <a:ext cx="6477000" cy="646331"/>
          </a:xfrm>
          <a:prstGeom prst="rect">
            <a:avLst/>
          </a:prstGeom>
        </p:spPr>
        <p:txBody>
          <a:bodyPr wrap="square">
            <a:spAutoFit/>
          </a:bodyPr>
          <a:lstStyle/>
          <a:p>
            <a:pPr algn="ctr"/>
            <a:r>
              <a:rPr lang="en-US" b="1" i="1" dirty="0">
                <a:solidFill>
                  <a:prstClr val="black"/>
                </a:solidFill>
              </a:rPr>
              <a:t>There are an average of about 10 LOBES per breast. The suspensory ligament separates lobes.</a:t>
            </a:r>
          </a:p>
        </p:txBody>
      </p:sp>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31860280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194" name="Picture 5"/>
          <p:cNvPicPr>
            <a:picLocks noChangeAspect="1" noChangeArrowheads="1"/>
          </p:cNvPicPr>
          <p:nvPr/>
        </p:nvPicPr>
        <p:blipFill>
          <a:blip r:embed="rId3" cstate="print"/>
          <a:srcRect/>
          <a:stretch>
            <a:fillRect/>
          </a:stretch>
        </p:blipFill>
        <p:spPr bwMode="auto">
          <a:xfrm>
            <a:off x="2711624" y="1219200"/>
            <a:ext cx="6408712" cy="4114800"/>
          </a:xfrm>
          <a:prstGeom prst="rect">
            <a:avLst/>
          </a:prstGeom>
          <a:noFill/>
          <a:ln w="12700">
            <a:solidFill>
              <a:schemeClr val="tx1"/>
            </a:solidFill>
            <a:miter lim="800000"/>
            <a:headEnd/>
            <a:tailEnd/>
          </a:ln>
        </p:spPr>
      </p:pic>
      <p:sp>
        <p:nvSpPr>
          <p:cNvPr id="4" name="Rounded Rectangle 3"/>
          <p:cNvSpPr/>
          <p:nvPr/>
        </p:nvSpPr>
        <p:spPr>
          <a:xfrm>
            <a:off x="2783632" y="457200"/>
            <a:ext cx="6324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rPr>
              <a:t>Normal Histology of Breast</a:t>
            </a:r>
            <a:r>
              <a:rPr lang="en-US" sz="2400" b="1" i="1" dirty="0">
                <a:solidFill>
                  <a:prstClr val="white"/>
                </a:solidFill>
                <a:effectLst>
                  <a:outerShdw blurRad="38100" dist="38100" dir="2700000" algn="tl">
                    <a:srgbClr val="000000">
                      <a:alpha val="43137"/>
                    </a:srgbClr>
                  </a:outerShdw>
                </a:effectLst>
              </a:rPr>
              <a:t>– LPF   </a:t>
            </a:r>
          </a:p>
        </p:txBody>
      </p:sp>
      <p:sp>
        <p:nvSpPr>
          <p:cNvPr id="7" name="Rectangle 6"/>
          <p:cNvSpPr/>
          <p:nvPr/>
        </p:nvSpPr>
        <p:spPr>
          <a:xfrm>
            <a:off x="2362200" y="5380673"/>
            <a:ext cx="6934200" cy="1200329"/>
          </a:xfrm>
          <a:prstGeom prst="rect">
            <a:avLst/>
          </a:prstGeom>
        </p:spPr>
        <p:txBody>
          <a:bodyPr wrap="square">
            <a:spAutoFit/>
          </a:bodyPr>
          <a:lstStyle/>
          <a:p>
            <a:pPr algn="ctr"/>
            <a:r>
              <a:rPr lang="en-US" b="1" i="1" dirty="0">
                <a:solidFill>
                  <a:prstClr val="black"/>
                </a:solidFill>
              </a:rPr>
              <a:t>Normal histology of breast tissue consists of the lobules. Within the lobules are small acini. Lobules are connected to </a:t>
            </a:r>
            <a:r>
              <a:rPr lang="en-US" b="1" i="1" dirty="0" err="1">
                <a:solidFill>
                  <a:prstClr val="black"/>
                </a:solidFill>
              </a:rPr>
              <a:t>intralobular</a:t>
            </a:r>
            <a:r>
              <a:rPr lang="en-US" b="1" i="1" dirty="0">
                <a:solidFill>
                  <a:prstClr val="black"/>
                </a:solidFill>
              </a:rPr>
              <a:t> </a:t>
            </a:r>
            <a:r>
              <a:rPr lang="en-US" b="1" i="1" dirty="0" err="1">
                <a:solidFill>
                  <a:prstClr val="black"/>
                </a:solidFill>
              </a:rPr>
              <a:t>ductules</a:t>
            </a:r>
            <a:r>
              <a:rPr lang="en-US" b="1" i="1" dirty="0">
                <a:solidFill>
                  <a:prstClr val="black"/>
                </a:solidFill>
              </a:rPr>
              <a:t> and interlobular ducts. Lobules are surrounded by loose connective tissue sensitive to sex hormones.</a:t>
            </a:r>
          </a:p>
        </p:txBody>
      </p:sp>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474930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4"/>
          <p:cNvGraphicFramePr>
            <a:graphicFrameLocks noChangeAspect="1"/>
          </p:cNvGraphicFramePr>
          <p:nvPr/>
        </p:nvGraphicFramePr>
        <p:xfrm>
          <a:off x="2999656" y="1066800"/>
          <a:ext cx="6296744" cy="4436342"/>
        </p:xfrm>
        <a:graphic>
          <a:graphicData uri="http://schemas.openxmlformats.org/presentationml/2006/ole">
            <mc:AlternateContent xmlns:mc="http://schemas.openxmlformats.org/markup-compatibility/2006">
              <mc:Choice xmlns:v="urn:schemas-microsoft-com:vml" Requires="v">
                <p:oleObj spid="_x0000_s2056" name="Bitmap Image" r:id="rId4" imgW="6800000" imgH="4304762" progId="PBrush">
                  <p:embed/>
                </p:oleObj>
              </mc:Choice>
              <mc:Fallback>
                <p:oleObj name="Bitmap Image" r:id="rId4" imgW="6800000" imgH="4304762" progId="PBrus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9656" y="1066800"/>
                        <a:ext cx="6296744" cy="443634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51" name="Picture 7"/>
          <p:cNvPicPr>
            <a:picLocks noChangeAspect="1" noChangeArrowheads="1"/>
          </p:cNvPicPr>
          <p:nvPr/>
        </p:nvPicPr>
        <p:blipFill>
          <a:blip r:embed="rId6" cstate="print"/>
          <a:srcRect/>
          <a:stretch>
            <a:fillRect/>
          </a:stretch>
        </p:blipFill>
        <p:spPr bwMode="auto">
          <a:xfrm>
            <a:off x="7924801" y="1772816"/>
            <a:ext cx="2115442" cy="1800200"/>
          </a:xfrm>
          <a:prstGeom prst="rect">
            <a:avLst/>
          </a:prstGeom>
          <a:noFill/>
          <a:ln w="38100">
            <a:solidFill>
              <a:schemeClr val="tx1"/>
            </a:solidFill>
            <a:miter lim="800000"/>
            <a:headEnd/>
            <a:tailEnd/>
          </a:ln>
        </p:spPr>
      </p:pic>
      <p:sp>
        <p:nvSpPr>
          <p:cNvPr id="4" name="Rounded Rectangle 3"/>
          <p:cNvSpPr/>
          <p:nvPr/>
        </p:nvSpPr>
        <p:spPr>
          <a:xfrm>
            <a:off x="2895600" y="457200"/>
            <a:ext cx="63246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BREAST ACINUS – HPF Microscopy  </a:t>
            </a:r>
          </a:p>
        </p:txBody>
      </p:sp>
      <p:sp>
        <p:nvSpPr>
          <p:cNvPr id="5" name="Rectangle 4"/>
          <p:cNvSpPr/>
          <p:nvPr/>
        </p:nvSpPr>
        <p:spPr>
          <a:xfrm>
            <a:off x="2537792" y="5589240"/>
            <a:ext cx="7086600" cy="923330"/>
          </a:xfrm>
          <a:prstGeom prst="rect">
            <a:avLst/>
          </a:prstGeom>
        </p:spPr>
        <p:txBody>
          <a:bodyPr wrap="square">
            <a:spAutoFit/>
          </a:bodyPr>
          <a:lstStyle/>
          <a:p>
            <a:pPr algn="ctr"/>
            <a:r>
              <a:rPr lang="en-US" b="1" i="1" dirty="0">
                <a:solidFill>
                  <a:prstClr val="black"/>
                </a:solidFill>
              </a:rPr>
              <a:t>Each lobule contains several acini.  Acini are also known as alveoli similar to pulmonary alveoli but the difference here it is secretory but in the lungs it is respiratory.</a:t>
            </a:r>
          </a:p>
        </p:txBody>
      </p:sp>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3426100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62600" y="5029200"/>
            <a:ext cx="4748064" cy="1284762"/>
          </a:xfrm>
        </p:spPr>
        <p:txBody>
          <a:bodyPr>
            <a:noAutofit/>
          </a:bodyPr>
          <a:lstStyle/>
          <a:p>
            <a:pPr algn="l"/>
            <a:r>
              <a:rPr lang="en-US" sz="4000" b="1" i="1" dirty="0">
                <a:solidFill>
                  <a:srgbClr val="800000"/>
                </a:solidFill>
                <a:effectLst>
                  <a:outerShdw blurRad="38100" dist="38100" dir="2700000" algn="tl">
                    <a:srgbClr val="000000">
                      <a:alpha val="43137"/>
                    </a:srgbClr>
                  </a:outerShdw>
                </a:effectLst>
              </a:rPr>
              <a:t>GROSS AND HISTOPATHOLOGY</a:t>
            </a:r>
          </a:p>
        </p:txBody>
      </p:sp>
      <p:sp>
        <p:nvSpPr>
          <p:cNvPr id="5" name="TextBox 4"/>
          <p:cNvSpPr txBox="1"/>
          <p:nvPr/>
        </p:nvSpPr>
        <p:spPr>
          <a:xfrm>
            <a:off x="9110842" y="6588177"/>
            <a:ext cx="1547664" cy="253916"/>
          </a:xfrm>
          <a:prstGeom prst="rect">
            <a:avLst/>
          </a:prstGeom>
          <a:noFill/>
        </p:spPr>
        <p:txBody>
          <a:bodyPr wrap="square" rtlCol="0">
            <a:spAutoFit/>
          </a:bodyPr>
          <a:lstStyle/>
          <a:p>
            <a:pPr algn="r"/>
            <a:r>
              <a:rPr lang="en-US" sz="1000" b="1" i="1" dirty="0">
                <a:solidFill>
                  <a:prstClr val="black"/>
                </a:solidFill>
              </a:rPr>
              <a:t>Reproduction  block</a:t>
            </a:r>
          </a:p>
        </p:txBody>
      </p:sp>
      <p:sp>
        <p:nvSpPr>
          <p:cNvPr id="6" name="TextBox 5"/>
          <p:cNvSpPr txBox="1"/>
          <p:nvPr/>
        </p:nvSpPr>
        <p:spPr>
          <a:xfrm>
            <a:off x="1524000" y="6597353"/>
            <a:ext cx="1475656" cy="246221"/>
          </a:xfrm>
          <a:prstGeom prst="rect">
            <a:avLst/>
          </a:prstGeom>
          <a:noFill/>
        </p:spPr>
        <p:txBody>
          <a:bodyPr wrap="square" rtlCol="0">
            <a:spAutoFit/>
          </a:bodyPr>
          <a:lstStyle/>
          <a:p>
            <a:r>
              <a:rPr lang="en-US" sz="1000" b="1" i="1" dirty="0">
                <a:solidFill>
                  <a:prstClr val="black"/>
                </a:solidFill>
              </a:rPr>
              <a:t>Pathology </a:t>
            </a:r>
            <a:r>
              <a:rPr lang="en-US" sz="1000" b="1" i="1" dirty="0" err="1">
                <a:solidFill>
                  <a:prstClr val="black"/>
                </a:solidFill>
              </a:rPr>
              <a:t>Dept</a:t>
            </a:r>
            <a:r>
              <a:rPr lang="en-US" sz="1000" b="1" i="1" dirty="0">
                <a:solidFill>
                  <a:prstClr val="black"/>
                </a:solidFill>
              </a:rPr>
              <a:t>, KSU</a:t>
            </a:r>
          </a:p>
        </p:txBody>
      </p:sp>
    </p:spTree>
    <p:extLst>
      <p:ext uri="{BB962C8B-B14F-4D97-AF65-F5344CB8AC3E}">
        <p14:creationId xmlns:p14="http://schemas.microsoft.com/office/powerpoint/2010/main" val="20882508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3276600"/>
            <a:ext cx="6400800" cy="1152532"/>
          </a:xfrm>
        </p:spPr>
        <p:txBody>
          <a:bodyPr>
            <a:noAutofit/>
          </a:bodyPr>
          <a:lstStyle/>
          <a:p>
            <a:pPr algn="ctr">
              <a:defRPr/>
            </a:pPr>
            <a:r>
              <a:rPr lang="en-US" sz="5400" b="1" i="1" dirty="0" err="1">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Fibroadenoma</a:t>
            </a:r>
            <a:r>
              <a:rPr lang="en-US" sz="5400" b="1" i="1" dirty="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 </a:t>
            </a:r>
          </a:p>
        </p:txBody>
      </p:sp>
      <p:sp>
        <p:nvSpPr>
          <p:cNvPr id="4" name="Title 1"/>
          <p:cNvSpPr txBox="1">
            <a:spLocks/>
          </p:cNvSpPr>
          <p:nvPr/>
        </p:nvSpPr>
        <p:spPr>
          <a:xfrm>
            <a:off x="1738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a:defRPr/>
            </a:pPr>
            <a:endParaRPr sz="4400">
              <a:gradFill>
                <a:gsLst>
                  <a:gs pos="0">
                    <a:prstClr val="black">
                      <a:alpha val="92000"/>
                    </a:prstClr>
                  </a:gs>
                  <a:gs pos="45000">
                    <a:prstClr val="black">
                      <a:alpha val="51000"/>
                    </a:prstClr>
                  </a:gs>
                  <a:gs pos="100000">
                    <a:prstClr val="black"/>
                  </a:gs>
                </a:gsLst>
                <a:lin ang="3600000" scaled="0"/>
              </a:gradFill>
            </a:endParaRPr>
          </a:p>
        </p:txBody>
      </p:sp>
      <p:sp>
        <p:nvSpPr>
          <p:cNvPr id="7" name="TextBox 6"/>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8" name="TextBox 7"/>
          <p:cNvSpPr txBox="1"/>
          <p:nvPr/>
        </p:nvSpPr>
        <p:spPr>
          <a:xfrm>
            <a:off x="1524000" y="6597353"/>
            <a:ext cx="1475656" cy="246221"/>
          </a:xfrm>
          <a:prstGeom prst="rect">
            <a:avLst/>
          </a:prstGeom>
          <a:noFill/>
        </p:spPr>
        <p:txBody>
          <a:bodyPr wrap="square" rtlCol="0">
            <a:spAutoFit/>
          </a:bodyPr>
          <a:lstStyle/>
          <a:p>
            <a:r>
              <a:rPr lang="en-US" sz="1000" b="1" i="1" dirty="0">
                <a:solidFill>
                  <a:prstClr val="black"/>
                </a:solidFill>
              </a:rPr>
              <a:t>Pathology </a:t>
            </a:r>
            <a:r>
              <a:rPr lang="en-US" sz="1000" b="1" i="1" dirty="0" err="1">
                <a:solidFill>
                  <a:prstClr val="black"/>
                </a:solidFill>
              </a:rPr>
              <a:t>Dept</a:t>
            </a:r>
            <a:r>
              <a:rPr lang="en-US" sz="1000" b="1" i="1" dirty="0">
                <a:solidFill>
                  <a:prstClr val="black"/>
                </a:solidFill>
              </a:rPr>
              <a:t>, KSU</a:t>
            </a:r>
          </a:p>
        </p:txBody>
      </p:sp>
    </p:spTree>
    <p:extLst>
      <p:ext uri="{BB962C8B-B14F-4D97-AF65-F5344CB8AC3E}">
        <p14:creationId xmlns:p14="http://schemas.microsoft.com/office/powerpoint/2010/main" val="6823113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276600" y="3048001"/>
            <a:ext cx="6048672" cy="830997"/>
          </a:xfrm>
          <a:prstGeom prst="rect">
            <a:avLst/>
          </a:prstGeom>
          <a:noFill/>
        </p:spPr>
        <p:txBody>
          <a:bodyPr wrap="square" rtlCol="0">
            <a:spAutoFit/>
          </a:bodyPr>
          <a:lstStyle/>
          <a:p>
            <a:pPr algn="ctr"/>
            <a:r>
              <a:rPr lang="en-US" sz="4800" b="1" i="1" dirty="0">
                <a:solidFill>
                  <a:prstClr val="black">
                    <a:lumMod val="75000"/>
                    <a:lumOff val="25000"/>
                  </a:prstClr>
                </a:solidFill>
                <a:effectLst>
                  <a:outerShdw blurRad="38100" dist="38100" dir="2700000" algn="tl">
                    <a:srgbClr val="000000">
                      <a:alpha val="43137"/>
                    </a:srgbClr>
                  </a:outerShdw>
                </a:effectLst>
                <a:latin typeface="Aharoni" pitchFamily="2" charset="-79"/>
                <a:cs typeface="Aharoni" pitchFamily="2" charset="-79"/>
              </a:rPr>
              <a:t> OVARIAN CYST</a:t>
            </a:r>
          </a:p>
        </p:txBody>
      </p:sp>
      <p:sp>
        <p:nvSpPr>
          <p:cNvPr id="5" name="TextBox 4"/>
          <p:cNvSpPr txBox="1"/>
          <p:nvPr/>
        </p:nvSpPr>
        <p:spPr>
          <a:xfrm>
            <a:off x="9110842" y="6588177"/>
            <a:ext cx="1547664" cy="253916"/>
          </a:xfrm>
          <a:prstGeom prst="rect">
            <a:avLst/>
          </a:prstGeom>
          <a:noFill/>
        </p:spPr>
        <p:txBody>
          <a:bodyPr wrap="square" rtlCol="0">
            <a:spAutoFit/>
          </a:bodyPr>
          <a:lstStyle/>
          <a:p>
            <a:pPr algn="r"/>
            <a:r>
              <a:rPr lang="en-US" sz="1000" b="1" i="1" dirty="0">
                <a:solidFill>
                  <a:prstClr val="black"/>
                </a:solidFill>
              </a:rPr>
              <a:t>Reproduction  block</a:t>
            </a:r>
          </a:p>
        </p:txBody>
      </p:sp>
      <p:sp>
        <p:nvSpPr>
          <p:cNvPr id="8" name="TextBox 7"/>
          <p:cNvSpPr txBox="1"/>
          <p:nvPr/>
        </p:nvSpPr>
        <p:spPr>
          <a:xfrm>
            <a:off x="1524000" y="6597353"/>
            <a:ext cx="1475656" cy="246221"/>
          </a:xfrm>
          <a:prstGeom prst="rect">
            <a:avLst/>
          </a:prstGeom>
          <a:noFill/>
        </p:spPr>
        <p:txBody>
          <a:bodyPr wrap="square" rtlCol="0">
            <a:spAutoFit/>
          </a:bodyPr>
          <a:lstStyle/>
          <a:p>
            <a:r>
              <a:rPr lang="en-US" sz="1000" b="1" i="1" dirty="0">
                <a:solidFill>
                  <a:prstClr val="black"/>
                </a:solidFill>
              </a:rPr>
              <a:t>Pathology </a:t>
            </a:r>
            <a:r>
              <a:rPr lang="en-US" sz="1000" b="1" i="1" dirty="0" err="1">
                <a:solidFill>
                  <a:prstClr val="black"/>
                </a:solidFill>
              </a:rPr>
              <a:t>Dept</a:t>
            </a:r>
            <a:r>
              <a:rPr lang="en-US" sz="1000" b="1" i="1" dirty="0">
                <a:solidFill>
                  <a:prstClr val="black"/>
                </a:solidFill>
              </a:rPr>
              <a:t>, KSU</a:t>
            </a:r>
          </a:p>
        </p:txBody>
      </p:sp>
    </p:spTree>
    <p:extLst>
      <p:ext uri="{BB962C8B-B14F-4D97-AF65-F5344CB8AC3E}">
        <p14:creationId xmlns:p14="http://schemas.microsoft.com/office/powerpoint/2010/main" val="2756994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6978" name="Picture 2" descr="http://www.webpathology.com/slides/slides/Breast_Benign_Fibroadenoma.jpg"/>
          <p:cNvPicPr>
            <a:picLocks noChangeAspect="1" noChangeArrowheads="1"/>
          </p:cNvPicPr>
          <p:nvPr/>
        </p:nvPicPr>
        <p:blipFill>
          <a:blip r:embed="rId3" cstate="print"/>
          <a:srcRect/>
          <a:stretch>
            <a:fillRect/>
          </a:stretch>
        </p:blipFill>
        <p:spPr bwMode="auto">
          <a:xfrm>
            <a:off x="5867401" y="1828800"/>
            <a:ext cx="4177457" cy="3276600"/>
          </a:xfrm>
          <a:prstGeom prst="rect">
            <a:avLst/>
          </a:prstGeom>
          <a:noFill/>
        </p:spPr>
      </p:pic>
      <p:sp>
        <p:nvSpPr>
          <p:cNvPr id="5" name="Rectangle 4"/>
          <p:cNvSpPr/>
          <p:nvPr/>
        </p:nvSpPr>
        <p:spPr>
          <a:xfrm>
            <a:off x="5715000" y="5181601"/>
            <a:ext cx="4038600" cy="1477328"/>
          </a:xfrm>
          <a:prstGeom prst="rect">
            <a:avLst/>
          </a:prstGeom>
        </p:spPr>
        <p:txBody>
          <a:bodyPr wrap="square">
            <a:spAutoFit/>
          </a:bodyPr>
          <a:lstStyle/>
          <a:p>
            <a:pPr algn="ctr"/>
            <a:r>
              <a:rPr lang="en-US" b="1" i="1" dirty="0">
                <a:solidFill>
                  <a:prstClr val="black"/>
                </a:solidFill>
              </a:rPr>
              <a:t> Well circumscribed and bulging white mass .The cut surface  is lobulated with  slit-like spaces  </a:t>
            </a:r>
            <a:endParaRPr lang="en-US" b="1" i="1" dirty="0" smtClean="0">
              <a:solidFill>
                <a:prstClr val="black"/>
              </a:solidFill>
            </a:endParaRPr>
          </a:p>
          <a:p>
            <a:pPr algn="ctr"/>
            <a:r>
              <a:rPr lang="en-US" b="1" i="1" dirty="0" smtClean="0">
                <a:solidFill>
                  <a:prstClr val="black"/>
                </a:solidFill>
              </a:rPr>
              <a:t> </a:t>
            </a:r>
          </a:p>
          <a:p>
            <a:pPr algn="ctr"/>
            <a:endParaRPr lang="en-US" b="1" i="1" dirty="0">
              <a:solidFill>
                <a:prstClr val="black"/>
              </a:solidFill>
            </a:endParaRPr>
          </a:p>
        </p:txBody>
      </p:sp>
      <p:sp>
        <p:nvSpPr>
          <p:cNvPr id="52227" name="Rectangle 3"/>
          <p:cNvSpPr>
            <a:spLocks noChangeArrowheads="1"/>
          </p:cNvSpPr>
          <p:nvPr/>
        </p:nvSpPr>
        <p:spPr bwMode="auto">
          <a:xfrm>
            <a:off x="1524000" y="5181601"/>
            <a:ext cx="4191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b="1" i="1" dirty="0">
                <a:solidFill>
                  <a:prstClr val="black"/>
                </a:solidFill>
                <a:cs typeface="Arial" pitchFamily="34" charset="0"/>
              </a:rPr>
              <a:t>Multiple fibroadenomas with smooth, circumscribed borders </a:t>
            </a:r>
          </a:p>
        </p:txBody>
      </p:sp>
      <p:sp>
        <p:nvSpPr>
          <p:cNvPr id="7" name="Rectangle 6"/>
          <p:cNvSpPr/>
          <p:nvPr/>
        </p:nvSpPr>
        <p:spPr>
          <a:xfrm>
            <a:off x="2438400" y="838200"/>
            <a:ext cx="7239000" cy="707886"/>
          </a:xfrm>
          <a:prstGeom prst="rect">
            <a:avLst/>
          </a:prstGeom>
        </p:spPr>
        <p:txBody>
          <a:bodyPr wrap="square">
            <a:spAutoFit/>
          </a:bodyPr>
          <a:lstStyle/>
          <a:p>
            <a:pPr algn="ctr"/>
            <a:r>
              <a:rPr lang="en-US" sz="2000" b="1" i="1" dirty="0">
                <a:solidFill>
                  <a:prstClr val="black"/>
                </a:solidFill>
              </a:rPr>
              <a:t>Fibroadenoma of the breast has a </a:t>
            </a:r>
            <a:r>
              <a:rPr lang="en-US" sz="2000" b="1" i="1" dirty="0" smtClean="0">
                <a:solidFill>
                  <a:prstClr val="black"/>
                </a:solidFill>
              </a:rPr>
              <a:t>benign tumor </a:t>
            </a:r>
            <a:r>
              <a:rPr lang="en-US" sz="2000" b="1" i="1" dirty="0">
                <a:solidFill>
                  <a:prstClr val="black"/>
                </a:solidFill>
              </a:rPr>
              <a:t>with good prognosis </a:t>
            </a:r>
          </a:p>
        </p:txBody>
      </p:sp>
      <p:sp>
        <p:nvSpPr>
          <p:cNvPr id="8" name="Rounded Rectangle 7"/>
          <p:cNvSpPr/>
          <p:nvPr/>
        </p:nvSpPr>
        <p:spPr>
          <a:xfrm>
            <a:off x="3048000" y="228600"/>
            <a:ext cx="61722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Fibroadenoma of  the Breast - Gross</a:t>
            </a:r>
          </a:p>
        </p:txBody>
      </p:sp>
      <p:pic>
        <p:nvPicPr>
          <p:cNvPr id="295938" name="Picture 2" descr="http://www.webpathology.com/slides/thumbnails/Breast_Fibroadenoma1_GrossTN.jpg">
            <a:hlinkClick r:id="rId4"/>
          </p:cNvPr>
          <p:cNvPicPr>
            <a:picLocks noChangeAspect="1" noChangeArrowheads="1"/>
          </p:cNvPicPr>
          <p:nvPr/>
        </p:nvPicPr>
        <p:blipFill>
          <a:blip r:embed="rId5" cstate="print"/>
          <a:srcRect/>
          <a:stretch>
            <a:fillRect/>
          </a:stretch>
        </p:blipFill>
        <p:spPr bwMode="auto">
          <a:xfrm>
            <a:off x="1775521" y="1844824"/>
            <a:ext cx="4021719" cy="3312368"/>
          </a:xfrm>
          <a:prstGeom prst="rect">
            <a:avLst/>
          </a:prstGeom>
          <a:noFill/>
        </p:spPr>
      </p:pic>
      <p:sp>
        <p:nvSpPr>
          <p:cNvPr id="12" name="TextBox 11"/>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3" name="TextBox 12"/>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27565899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20000" contrast="20000"/>
          </a:blip>
          <a:srcRect/>
          <a:stretch>
            <a:fillRect/>
          </a:stretch>
        </p:blipFill>
        <p:spPr>
          <a:xfrm>
            <a:off x="2628900" y="838200"/>
            <a:ext cx="6705600" cy="434340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6" name="Rounded Rectangle 5"/>
          <p:cNvSpPr/>
          <p:nvPr/>
        </p:nvSpPr>
        <p:spPr>
          <a:xfrm>
            <a:off x="2819400" y="304800"/>
            <a:ext cx="6477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Fibroadenoma  of the Breast- LPF</a:t>
            </a:r>
          </a:p>
        </p:txBody>
      </p:sp>
      <p:sp>
        <p:nvSpPr>
          <p:cNvPr id="7" name="Rectangle 6"/>
          <p:cNvSpPr/>
          <p:nvPr/>
        </p:nvSpPr>
        <p:spPr>
          <a:xfrm>
            <a:off x="2438399" y="5291746"/>
            <a:ext cx="8051515" cy="1477328"/>
          </a:xfrm>
          <a:prstGeom prst="rect">
            <a:avLst/>
          </a:prstGeom>
        </p:spPr>
        <p:txBody>
          <a:bodyPr wrap="square">
            <a:spAutoFit/>
          </a:bodyPr>
          <a:lstStyle/>
          <a:p>
            <a:pPr algn="ctr">
              <a:defRPr/>
            </a:pPr>
            <a:r>
              <a:rPr lang="en-US" b="1" i="1" dirty="0">
                <a:solidFill>
                  <a:prstClr val="black"/>
                </a:solidFill>
              </a:rPr>
              <a:t>A tumour shows proliferation of both glandular tissue and fibrous tissue with intracanalicular and pericanalicular fibrous and ductular tissue growth pattern </a:t>
            </a:r>
            <a:r>
              <a:rPr lang="en-US" b="1" i="1" dirty="0" smtClean="0">
                <a:solidFill>
                  <a:prstClr val="black"/>
                </a:solidFill>
              </a:rPr>
              <a:t>.</a:t>
            </a:r>
          </a:p>
          <a:p>
            <a:pPr algn="ctr">
              <a:defRPr/>
            </a:pPr>
            <a:endParaRPr lang="en-US" b="1" i="1" dirty="0" smtClean="0">
              <a:solidFill>
                <a:prstClr val="black"/>
              </a:solidFill>
            </a:endParaRPr>
          </a:p>
          <a:p>
            <a:pPr algn="ctr">
              <a:defRPr/>
            </a:pPr>
            <a:r>
              <a:rPr lang="en-US" b="1" i="1" dirty="0">
                <a:solidFill>
                  <a:srgbClr val="FF0000"/>
                </a:solidFill>
              </a:rPr>
              <a:t>If this tumor becomes large and shows cellular fibrous </a:t>
            </a:r>
            <a:r>
              <a:rPr lang="en-US" b="1" i="1" dirty="0" err="1">
                <a:solidFill>
                  <a:srgbClr val="FF0000"/>
                </a:solidFill>
              </a:rPr>
              <a:t>stroma</a:t>
            </a:r>
            <a:r>
              <a:rPr lang="en-US" b="1" i="1" dirty="0">
                <a:solidFill>
                  <a:srgbClr val="FF0000"/>
                </a:solidFill>
              </a:rPr>
              <a:t> with cystic spaces- </a:t>
            </a:r>
            <a:r>
              <a:rPr lang="en-US" b="1" i="1" dirty="0" smtClean="0">
                <a:solidFill>
                  <a:srgbClr val="FF0000"/>
                </a:solidFill>
              </a:rPr>
              <a:t>its </a:t>
            </a:r>
            <a:r>
              <a:rPr lang="en-US" b="1" i="1" dirty="0">
                <a:solidFill>
                  <a:srgbClr val="FF0000"/>
                </a:solidFill>
              </a:rPr>
              <a:t>pathologic name </a:t>
            </a:r>
            <a:r>
              <a:rPr lang="en-US" b="1" i="1" dirty="0" smtClean="0">
                <a:solidFill>
                  <a:srgbClr val="FF0000"/>
                </a:solidFill>
              </a:rPr>
              <a:t>will be :      </a:t>
            </a:r>
            <a:r>
              <a:rPr lang="en-US" b="1" i="1" dirty="0" err="1" smtClean="0">
                <a:solidFill>
                  <a:srgbClr val="FF0000"/>
                </a:solidFill>
              </a:rPr>
              <a:t>Phyllodes</a:t>
            </a:r>
            <a:r>
              <a:rPr lang="en-US" b="1" i="1" dirty="0" smtClean="0">
                <a:solidFill>
                  <a:srgbClr val="FF0000"/>
                </a:solidFill>
              </a:rPr>
              <a:t> </a:t>
            </a:r>
            <a:r>
              <a:rPr lang="en-US" b="1" i="1" dirty="0">
                <a:solidFill>
                  <a:srgbClr val="FF0000"/>
                </a:solidFill>
              </a:rPr>
              <a:t>tumor</a:t>
            </a:r>
            <a:r>
              <a:rPr lang="en-US" b="1" i="1" dirty="0">
                <a:solidFill>
                  <a:prstClr val="black"/>
                </a:solidFill>
              </a:rPr>
              <a:t>.</a:t>
            </a:r>
          </a:p>
        </p:txBody>
      </p:sp>
    </p:spTree>
    <p:extLst>
      <p:ext uri="{BB962C8B-B14F-4D97-AF65-F5344CB8AC3E}">
        <p14:creationId xmlns:p14="http://schemas.microsoft.com/office/powerpoint/2010/main" val="75176809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10000" contrast="20000"/>
          </a:blip>
          <a:srcRect/>
          <a:stretch>
            <a:fillRect/>
          </a:stretch>
        </p:blipFill>
        <p:spPr>
          <a:xfrm>
            <a:off x="2667000" y="990600"/>
            <a:ext cx="6705600" cy="4214812"/>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1089061" y="5304472"/>
            <a:ext cx="9339209" cy="1200329"/>
          </a:xfrm>
          <a:prstGeom prst="rect">
            <a:avLst/>
          </a:prstGeom>
        </p:spPr>
        <p:txBody>
          <a:bodyPr wrap="square">
            <a:spAutoFit/>
          </a:bodyPr>
          <a:lstStyle/>
          <a:p>
            <a:pPr marL="627063" indent="-627063" algn="ctr">
              <a:defRPr/>
            </a:pPr>
            <a:r>
              <a:rPr lang="en-US" b="1" i="1" dirty="0">
                <a:solidFill>
                  <a:srgbClr val="FF0000"/>
                </a:solidFill>
                <a:effectLst>
                  <a:outerShdw blurRad="38100" dist="38100" dir="2700000" algn="tl">
                    <a:srgbClr val="000000">
                      <a:alpha val="43137"/>
                    </a:srgbClr>
                  </a:outerShdw>
                </a:effectLst>
              </a:rPr>
              <a:t>        Proliferation </a:t>
            </a:r>
            <a:r>
              <a:rPr lang="en-US" b="1" i="1" dirty="0" smtClean="0">
                <a:solidFill>
                  <a:srgbClr val="FF0000"/>
                </a:solidFill>
                <a:effectLst>
                  <a:outerShdw blurRad="38100" dist="38100" dir="2700000" algn="tl">
                    <a:srgbClr val="000000">
                      <a:alpha val="43137"/>
                    </a:srgbClr>
                  </a:outerShdw>
                </a:effectLst>
              </a:rPr>
              <a:t>stromal </a:t>
            </a:r>
            <a:r>
              <a:rPr lang="en-US" b="1" i="1" dirty="0">
                <a:solidFill>
                  <a:srgbClr val="FF0000"/>
                </a:solidFill>
                <a:effectLst>
                  <a:outerShdw blurRad="38100" dist="38100" dir="2700000" algn="tl">
                    <a:srgbClr val="000000">
                      <a:alpha val="43137"/>
                    </a:srgbClr>
                  </a:outerShdw>
                </a:effectLst>
              </a:rPr>
              <a:t>tissue is invaginating the ducts causing elongation, compression and distortion of the ducts which have slit-like lumen (intracanalicular).</a:t>
            </a:r>
          </a:p>
          <a:p>
            <a:pPr marL="627063" indent="-627063" algn="ctr">
              <a:defRPr/>
            </a:pPr>
            <a:r>
              <a:rPr lang="en-US" b="1" i="1" dirty="0">
                <a:solidFill>
                  <a:srgbClr val="FF0000"/>
                </a:solidFill>
                <a:effectLst>
                  <a:outerShdw blurRad="38100" dist="38100" dir="2700000" algn="tl">
                    <a:srgbClr val="000000">
                      <a:alpha val="43137"/>
                    </a:srgbClr>
                  </a:outerShdw>
                </a:effectLst>
              </a:rPr>
              <a:t> 	At places fibrous tissue is arranged around the ducts (pericanalicular) and does not invaginate</a:t>
            </a:r>
          </a:p>
        </p:txBody>
      </p:sp>
      <p:sp>
        <p:nvSpPr>
          <p:cNvPr id="6" name="Rounded Rectangle 5"/>
          <p:cNvSpPr/>
          <p:nvPr/>
        </p:nvSpPr>
        <p:spPr>
          <a:xfrm>
            <a:off x="2743200" y="304800"/>
            <a:ext cx="6477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Fibroadenoma  of the Breast- HPF</a:t>
            </a:r>
          </a:p>
        </p:txBody>
      </p:sp>
      <p:sp>
        <p:nvSpPr>
          <p:cNvPr id="10" name="TextBox 9"/>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1" name="TextBox 10"/>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87650984"/>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1923" name="Rectangle 3"/>
          <p:cNvSpPr>
            <a:spLocks noChangeArrowheads="1"/>
          </p:cNvSpPr>
          <p:nvPr/>
        </p:nvSpPr>
        <p:spPr bwMode="auto">
          <a:xfrm>
            <a:off x="2855640" y="5209402"/>
            <a:ext cx="6624736"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b="1" i="1" dirty="0">
                <a:solidFill>
                  <a:prstClr val="black"/>
                </a:solidFill>
              </a:rPr>
              <a:t>Pericanalicular </a:t>
            </a:r>
            <a:r>
              <a:rPr lang="en-US" b="1" i="1" dirty="0">
                <a:solidFill>
                  <a:prstClr val="black"/>
                </a:solidFill>
                <a:cs typeface="Arial" pitchFamily="34" charset="0"/>
              </a:rPr>
              <a:t>Fibroadenoma: in</a:t>
            </a:r>
            <a:r>
              <a:rPr lang="en-US" b="1" i="1" dirty="0">
                <a:solidFill>
                  <a:prstClr val="black"/>
                </a:solidFill>
              </a:rPr>
              <a:t> histologic pattern, the glands maintain their round or oval profiles. There is no prognostic or clinical significance attached to the pericanalicular and intracanalicular patterns. Both may be seen within the same lesion</a:t>
            </a:r>
            <a:endParaRPr lang="en-US" b="1" i="1" dirty="0">
              <a:solidFill>
                <a:prstClr val="black"/>
              </a:solidFill>
              <a:cs typeface="Arial" pitchFamily="34" charset="0"/>
            </a:endParaRPr>
          </a:p>
        </p:txBody>
      </p:sp>
      <p:sp>
        <p:nvSpPr>
          <p:cNvPr id="5" name="Rounded Rectangle 4"/>
          <p:cNvSpPr/>
          <p:nvPr/>
        </p:nvSpPr>
        <p:spPr>
          <a:xfrm>
            <a:off x="2783632" y="304800"/>
            <a:ext cx="6768752"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Pericanalicular Fibroadenoma of Breast</a:t>
            </a:r>
          </a:p>
        </p:txBody>
      </p:sp>
      <p:pic>
        <p:nvPicPr>
          <p:cNvPr id="289794" name="Picture 2" descr="http://www.webpathology.com/slides/slides/Breast_Benign_GiantFibroadenoma1.jpg"/>
          <p:cNvPicPr>
            <a:picLocks noChangeAspect="1" noChangeArrowheads="1"/>
          </p:cNvPicPr>
          <p:nvPr/>
        </p:nvPicPr>
        <p:blipFill>
          <a:blip r:embed="rId2" cstate="print"/>
          <a:srcRect/>
          <a:stretch>
            <a:fillRect/>
          </a:stretch>
        </p:blipFill>
        <p:spPr bwMode="auto">
          <a:xfrm>
            <a:off x="3001094" y="1052736"/>
            <a:ext cx="6191250" cy="4144144"/>
          </a:xfrm>
          <a:prstGeom prst="rect">
            <a:avLst/>
          </a:prstGeom>
          <a:noFill/>
          <a:ln w="12700">
            <a:solidFill>
              <a:schemeClr val="tx1"/>
            </a:solidFill>
          </a:ln>
        </p:spPr>
      </p:pic>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11048296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600" y="2286000"/>
            <a:ext cx="5638800" cy="2167880"/>
          </a:xfrm>
        </p:spPr>
        <p:txBody>
          <a:bodyPr>
            <a:noAutofit/>
          </a:bodyPr>
          <a:lstStyle/>
          <a:p>
            <a:pPr algn="ctr">
              <a:defRPr/>
            </a:pPr>
            <a:r>
              <a:rPr lang="en-US" sz="4800" b="1" i="1" dirty="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Carcinoma of the breast  </a:t>
            </a:r>
          </a:p>
        </p:txBody>
      </p:sp>
      <p:sp>
        <p:nvSpPr>
          <p:cNvPr id="4" name="Title 1"/>
          <p:cNvSpPr txBox="1">
            <a:spLocks/>
          </p:cNvSpPr>
          <p:nvPr/>
        </p:nvSpPr>
        <p:spPr>
          <a:xfrm>
            <a:off x="1738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a:defRPr/>
            </a:pPr>
            <a:endParaRPr sz="4400">
              <a:gradFill>
                <a:gsLst>
                  <a:gs pos="0">
                    <a:prstClr val="black">
                      <a:alpha val="92000"/>
                    </a:prstClr>
                  </a:gs>
                  <a:gs pos="45000">
                    <a:prstClr val="black">
                      <a:alpha val="51000"/>
                    </a:prstClr>
                  </a:gs>
                  <a:gs pos="100000">
                    <a:prstClr val="black"/>
                  </a:gs>
                </a:gsLst>
                <a:lin ang="3600000" scaled="0"/>
              </a:gradFill>
            </a:endParaRPr>
          </a:p>
        </p:txBody>
      </p:sp>
      <p:sp>
        <p:nvSpPr>
          <p:cNvPr id="7" name="TextBox 6"/>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8" name="TextBox 7"/>
          <p:cNvSpPr txBox="1"/>
          <p:nvPr/>
        </p:nvSpPr>
        <p:spPr>
          <a:xfrm>
            <a:off x="1524000" y="6597353"/>
            <a:ext cx="1475656" cy="246221"/>
          </a:xfrm>
          <a:prstGeom prst="rect">
            <a:avLst/>
          </a:prstGeom>
          <a:noFill/>
        </p:spPr>
        <p:txBody>
          <a:bodyPr wrap="square" rtlCol="0">
            <a:spAutoFit/>
          </a:bodyPr>
          <a:lstStyle/>
          <a:p>
            <a:r>
              <a:rPr lang="en-US" sz="1000" b="1" i="1" dirty="0">
                <a:solidFill>
                  <a:prstClr val="black"/>
                </a:solidFill>
              </a:rPr>
              <a:t>Pathology </a:t>
            </a:r>
            <a:r>
              <a:rPr lang="en-US" sz="1000" b="1" i="1" dirty="0" err="1">
                <a:solidFill>
                  <a:prstClr val="black"/>
                </a:solidFill>
              </a:rPr>
              <a:t>Dept</a:t>
            </a:r>
            <a:r>
              <a:rPr lang="en-US" sz="1000" b="1" i="1" dirty="0">
                <a:solidFill>
                  <a:prstClr val="black"/>
                </a:solidFill>
              </a:rPr>
              <a:t>, KSU</a:t>
            </a:r>
          </a:p>
        </p:txBody>
      </p:sp>
    </p:spTree>
    <p:extLst>
      <p:ext uri="{BB962C8B-B14F-4D97-AF65-F5344CB8AC3E}">
        <p14:creationId xmlns:p14="http://schemas.microsoft.com/office/powerpoint/2010/main" val="31960279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3" cstate="print"/>
          <a:srcRect/>
          <a:stretch>
            <a:fillRect/>
          </a:stretch>
        </p:blipFill>
        <p:spPr>
          <a:xfrm>
            <a:off x="2514600" y="1143001"/>
            <a:ext cx="6934200" cy="421540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6" name="Rounded Rectangle 5"/>
          <p:cNvSpPr/>
          <p:nvPr/>
        </p:nvSpPr>
        <p:spPr>
          <a:xfrm>
            <a:off x="2514600" y="457200"/>
            <a:ext cx="6934200" cy="457200"/>
          </a:xfrm>
          <a:prstGeom prst="roundRec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a:solidFill>
                  <a:prstClr val="white"/>
                </a:solidFill>
                <a:effectLst>
                  <a:outerShdw blurRad="38100" dist="38100" dir="2700000" algn="tl">
                    <a:srgbClr val="000000">
                      <a:alpha val="43137"/>
                    </a:srgbClr>
                  </a:outerShdw>
                </a:effectLst>
              </a:rPr>
              <a:t>Intraductal</a:t>
            </a:r>
            <a:r>
              <a:rPr lang="en-US" sz="2400" b="1" i="1" dirty="0">
                <a:solidFill>
                  <a:prstClr val="white"/>
                </a:solidFill>
                <a:effectLst>
                  <a:outerShdw blurRad="38100" dist="38100" dir="2700000" algn="tl">
                    <a:srgbClr val="000000">
                      <a:alpha val="43137"/>
                    </a:srgbClr>
                  </a:outerShdw>
                </a:effectLst>
              </a:rPr>
              <a:t> (In-situ) Carcinoma of the Breast- LPF  </a:t>
            </a:r>
          </a:p>
        </p:txBody>
      </p:sp>
      <p:sp>
        <p:nvSpPr>
          <p:cNvPr id="8" name="Rectangle 7"/>
          <p:cNvSpPr/>
          <p:nvPr/>
        </p:nvSpPr>
        <p:spPr>
          <a:xfrm>
            <a:off x="2438400" y="5477470"/>
            <a:ext cx="6781800" cy="923330"/>
          </a:xfrm>
          <a:prstGeom prst="rect">
            <a:avLst/>
          </a:prstGeom>
        </p:spPr>
        <p:txBody>
          <a:bodyPr wrap="square">
            <a:spAutoFit/>
          </a:bodyPr>
          <a:lstStyle/>
          <a:p>
            <a:pPr algn="ctr"/>
            <a:r>
              <a:rPr lang="en-US" b="1" i="1" dirty="0">
                <a:solidFill>
                  <a:prstClr val="black"/>
                </a:solidFill>
              </a:rPr>
              <a:t>Cells are forming imperfect acini and shows a cribriform pattern. Small groups of cells in the center of many ducts are necrotic. No invasion of basement membrane of the ducts.</a:t>
            </a:r>
          </a:p>
        </p:txBody>
      </p:sp>
      <p:sp>
        <p:nvSpPr>
          <p:cNvPr id="10" name="TextBox 9"/>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1" name="TextBox 10"/>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1103380399"/>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srcRect/>
          <a:stretch>
            <a:fillRect/>
          </a:stretch>
        </p:blipFill>
        <p:spPr>
          <a:xfrm>
            <a:off x="2639616" y="1143000"/>
            <a:ext cx="6696744" cy="415230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5" name="Rounded Rectangle 4"/>
          <p:cNvSpPr/>
          <p:nvPr/>
        </p:nvSpPr>
        <p:spPr>
          <a:xfrm>
            <a:off x="2514600" y="381000"/>
            <a:ext cx="6965776" cy="457200"/>
          </a:xfrm>
          <a:prstGeom prst="roundRec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Intraductal Carcinoma of the Breast- HPF  </a:t>
            </a:r>
          </a:p>
        </p:txBody>
      </p:sp>
      <p:sp>
        <p:nvSpPr>
          <p:cNvPr id="7" name="Rectangle 6"/>
          <p:cNvSpPr/>
          <p:nvPr/>
        </p:nvSpPr>
        <p:spPr>
          <a:xfrm>
            <a:off x="2743200" y="5562601"/>
            <a:ext cx="6553200" cy="646331"/>
          </a:xfrm>
          <a:prstGeom prst="rect">
            <a:avLst/>
          </a:prstGeom>
        </p:spPr>
        <p:txBody>
          <a:bodyPr wrap="square">
            <a:spAutoFit/>
          </a:bodyPr>
          <a:lstStyle/>
          <a:p>
            <a:pPr algn="ctr"/>
            <a:r>
              <a:rPr lang="en-US" b="1" i="1" dirty="0">
                <a:solidFill>
                  <a:prstClr val="black"/>
                </a:solidFill>
              </a:rPr>
              <a:t>Large ducts are distended by neoplastic epithelial cells which are pleomorphic with large  hyperchromatic nuclei and mitosis.</a:t>
            </a:r>
          </a:p>
        </p:txBody>
      </p:sp>
      <p:sp>
        <p:nvSpPr>
          <p:cNvPr id="10" name="TextBox 9"/>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1" name="TextBox 10"/>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3120686810"/>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0" y="2667000"/>
            <a:ext cx="5715000" cy="2133600"/>
          </a:xfrm>
        </p:spPr>
        <p:txBody>
          <a:bodyPr>
            <a:noAutofit/>
          </a:bodyPr>
          <a:lstStyle/>
          <a:p>
            <a:pPr algn="ctr">
              <a:defRPr/>
            </a:pPr>
            <a:r>
              <a:rPr lang="en-US" sz="4800" b="1" i="1" dirty="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Invasive </a:t>
            </a:r>
            <a:r>
              <a:rPr lang="en-US" sz="4800" b="1" i="1" dirty="0" err="1">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Ductal</a:t>
            </a:r>
            <a:r>
              <a:rPr lang="en-US" sz="4800" b="1" i="1" dirty="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 Carcinoma of the Breast</a:t>
            </a:r>
          </a:p>
        </p:txBody>
      </p:sp>
      <p:sp>
        <p:nvSpPr>
          <p:cNvPr id="4" name="Title 1"/>
          <p:cNvSpPr txBox="1">
            <a:spLocks/>
          </p:cNvSpPr>
          <p:nvPr/>
        </p:nvSpPr>
        <p:spPr>
          <a:xfrm>
            <a:off x="1738282" y="230282"/>
            <a:ext cx="8715436" cy="1269892"/>
          </a:xfrm>
          <a:prstGeom prst="rect">
            <a:avLst/>
          </a:prstGeom>
        </p:spPr>
        <p:txBody>
          <a:bodyPr anchor="ctr"/>
          <a:lstStyle>
            <a:lvl1pPr algn="l" defTabSz="914400" rtl="0" eaLnBrk="1" latinLnBrk="0" hangingPunct="1">
              <a:spcBef>
                <a:spcPts val="400"/>
              </a:spcBef>
              <a:buNone/>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algn="ctr">
              <a:defRPr/>
            </a:pPr>
            <a:endParaRPr sz="4400">
              <a:gradFill>
                <a:gsLst>
                  <a:gs pos="0">
                    <a:prstClr val="black">
                      <a:alpha val="92000"/>
                    </a:prstClr>
                  </a:gs>
                  <a:gs pos="45000">
                    <a:prstClr val="black">
                      <a:alpha val="51000"/>
                    </a:prstClr>
                  </a:gs>
                  <a:gs pos="100000">
                    <a:prstClr val="black"/>
                  </a:gs>
                </a:gsLst>
                <a:lin ang="3600000" scaled="0"/>
              </a:gradFill>
            </a:endParaRPr>
          </a:p>
        </p:txBody>
      </p:sp>
      <p:sp>
        <p:nvSpPr>
          <p:cNvPr id="7" name="TextBox 6"/>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8" name="TextBox 7"/>
          <p:cNvSpPr txBox="1"/>
          <p:nvPr/>
        </p:nvSpPr>
        <p:spPr>
          <a:xfrm>
            <a:off x="1524000" y="6597353"/>
            <a:ext cx="1475656" cy="246221"/>
          </a:xfrm>
          <a:prstGeom prst="rect">
            <a:avLst/>
          </a:prstGeom>
          <a:noFill/>
        </p:spPr>
        <p:txBody>
          <a:bodyPr wrap="square" rtlCol="0">
            <a:spAutoFit/>
          </a:bodyPr>
          <a:lstStyle/>
          <a:p>
            <a:r>
              <a:rPr lang="en-US" sz="1000" b="1" i="1" dirty="0">
                <a:solidFill>
                  <a:prstClr val="black"/>
                </a:solidFill>
              </a:rPr>
              <a:t>Pathology </a:t>
            </a:r>
            <a:r>
              <a:rPr lang="en-US" sz="1000" b="1" i="1" dirty="0" err="1">
                <a:solidFill>
                  <a:prstClr val="black"/>
                </a:solidFill>
              </a:rPr>
              <a:t>Dept</a:t>
            </a:r>
            <a:r>
              <a:rPr lang="en-US" sz="1000" b="1" i="1" dirty="0">
                <a:solidFill>
                  <a:prstClr val="black"/>
                </a:solidFill>
              </a:rPr>
              <a:t>, KSU</a:t>
            </a:r>
          </a:p>
        </p:txBody>
      </p:sp>
    </p:spTree>
    <p:extLst>
      <p:ext uri="{BB962C8B-B14F-4D97-AF65-F5344CB8AC3E}">
        <p14:creationId xmlns:p14="http://schemas.microsoft.com/office/powerpoint/2010/main" val="12745328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7042" name="Picture 2" descr="http://upload.wikimedia.org/wikipedia/commons/thumb/9/94/Breast_cancer.jpg/220px-Breast_cancer.jpg">
            <a:hlinkClick r:id="rId2"/>
          </p:cNvPr>
          <p:cNvPicPr>
            <a:picLocks noChangeAspect="1" noChangeArrowheads="1"/>
          </p:cNvPicPr>
          <p:nvPr/>
        </p:nvPicPr>
        <p:blipFill>
          <a:blip r:embed="rId3" cstate="print"/>
          <a:srcRect/>
          <a:stretch>
            <a:fillRect/>
          </a:stretch>
        </p:blipFill>
        <p:spPr bwMode="auto">
          <a:xfrm>
            <a:off x="3733800" y="1243596"/>
            <a:ext cx="4516266" cy="3861804"/>
          </a:xfrm>
          <a:prstGeom prst="rect">
            <a:avLst/>
          </a:prstGeom>
          <a:noFill/>
          <a:ln w="12700">
            <a:solidFill>
              <a:schemeClr val="tx1"/>
            </a:solidFill>
          </a:ln>
        </p:spPr>
      </p:pic>
      <p:sp>
        <p:nvSpPr>
          <p:cNvPr id="3" name="Rectangle 2"/>
          <p:cNvSpPr/>
          <p:nvPr/>
        </p:nvSpPr>
        <p:spPr>
          <a:xfrm>
            <a:off x="3810000" y="5401271"/>
            <a:ext cx="4343400" cy="646331"/>
          </a:xfrm>
          <a:prstGeom prst="rect">
            <a:avLst/>
          </a:prstGeom>
        </p:spPr>
        <p:txBody>
          <a:bodyPr wrap="square">
            <a:spAutoFit/>
          </a:bodyPr>
          <a:lstStyle/>
          <a:p>
            <a:pPr algn="ctr"/>
            <a:r>
              <a:rPr lang="en-US" b="1" i="1" dirty="0">
                <a:solidFill>
                  <a:prstClr val="black"/>
                </a:solidFill>
              </a:rPr>
              <a:t>Breast cancer showing an inverted nipple, lump and skin dimpling</a:t>
            </a:r>
          </a:p>
        </p:txBody>
      </p:sp>
      <p:sp>
        <p:nvSpPr>
          <p:cNvPr id="5" name="Rounded Rectangle 4"/>
          <p:cNvSpPr/>
          <p:nvPr/>
        </p:nvSpPr>
        <p:spPr>
          <a:xfrm>
            <a:off x="3352800" y="457200"/>
            <a:ext cx="5257800" cy="533400"/>
          </a:xfrm>
          <a:prstGeom prst="roundRec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Breast Cancer – Clinical Signs</a:t>
            </a:r>
          </a:p>
        </p:txBody>
      </p:sp>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42078417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http://www.hsc.stonybrook.edu/breast-atlas/images/XXVII-38.jpg"/>
          <p:cNvPicPr>
            <a:picLocks noChangeAspect="1" noChangeArrowheads="1"/>
          </p:cNvPicPr>
          <p:nvPr/>
        </p:nvPicPr>
        <p:blipFill>
          <a:blip r:embed="rId3" cstate="print"/>
          <a:srcRect/>
          <a:stretch>
            <a:fillRect/>
          </a:stretch>
        </p:blipFill>
        <p:spPr bwMode="auto">
          <a:xfrm>
            <a:off x="3048000" y="1143001"/>
            <a:ext cx="5943600" cy="4381335"/>
          </a:xfrm>
          <a:prstGeom prst="rect">
            <a:avLst/>
          </a:prstGeom>
          <a:noFill/>
          <a:ln w="12700">
            <a:solidFill>
              <a:schemeClr val="tx1"/>
            </a:solidFill>
          </a:ln>
        </p:spPr>
      </p:pic>
      <p:sp>
        <p:nvSpPr>
          <p:cNvPr id="3" name="Rectangle 2"/>
          <p:cNvSpPr/>
          <p:nvPr/>
        </p:nvSpPr>
        <p:spPr>
          <a:xfrm>
            <a:off x="3048000" y="5791201"/>
            <a:ext cx="5950024" cy="646331"/>
          </a:xfrm>
          <a:prstGeom prst="rect">
            <a:avLst/>
          </a:prstGeom>
        </p:spPr>
        <p:txBody>
          <a:bodyPr wrap="square">
            <a:spAutoFit/>
          </a:bodyPr>
          <a:lstStyle/>
          <a:p>
            <a:pPr algn="ctr"/>
            <a:r>
              <a:rPr lang="en-US" b="1" i="1" dirty="0">
                <a:solidFill>
                  <a:prstClr val="black"/>
                </a:solidFill>
              </a:rPr>
              <a:t>Ill-defined pale and firm nodule with overlying retracted nipple and surrounding skin .</a:t>
            </a:r>
          </a:p>
        </p:txBody>
      </p:sp>
      <p:sp>
        <p:nvSpPr>
          <p:cNvPr id="4" name="Rounded Rectangle 3"/>
          <p:cNvSpPr/>
          <p:nvPr/>
        </p:nvSpPr>
        <p:spPr>
          <a:xfrm>
            <a:off x="3352800" y="457200"/>
            <a:ext cx="5257800" cy="457200"/>
          </a:xfrm>
          <a:prstGeom prst="roundRect">
            <a:avLst/>
          </a:prstGeom>
          <a:solidFill>
            <a:srgbClr val="CC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Breast Cancer – Gross Biopsy</a:t>
            </a:r>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13023339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9874" name="Picture 2" descr="http://library.med.utah.edu/WebPath/jpeg4/FEM046.jpg"/>
          <p:cNvPicPr>
            <a:picLocks noChangeAspect="1" noChangeArrowheads="1"/>
          </p:cNvPicPr>
          <p:nvPr/>
        </p:nvPicPr>
        <p:blipFill>
          <a:blip r:embed="rId2" cstate="print"/>
          <a:srcRect/>
          <a:stretch>
            <a:fillRect/>
          </a:stretch>
        </p:blipFill>
        <p:spPr bwMode="auto">
          <a:xfrm>
            <a:off x="3048001" y="1143000"/>
            <a:ext cx="5818909" cy="3810000"/>
          </a:xfrm>
          <a:prstGeom prst="rect">
            <a:avLst/>
          </a:prstGeom>
          <a:noFill/>
          <a:ln w="12700">
            <a:solidFill>
              <a:schemeClr val="tx1"/>
            </a:solidFill>
          </a:ln>
        </p:spPr>
      </p:pic>
      <p:sp>
        <p:nvSpPr>
          <p:cNvPr id="3" name="Rectangle 2"/>
          <p:cNvSpPr/>
          <p:nvPr/>
        </p:nvSpPr>
        <p:spPr>
          <a:xfrm>
            <a:off x="2743200" y="5124271"/>
            <a:ext cx="6400800" cy="923330"/>
          </a:xfrm>
          <a:prstGeom prst="rect">
            <a:avLst/>
          </a:prstGeom>
        </p:spPr>
        <p:txBody>
          <a:bodyPr wrap="square">
            <a:spAutoFit/>
          </a:bodyPr>
          <a:lstStyle/>
          <a:p>
            <a:pPr algn="ctr"/>
            <a:r>
              <a:rPr lang="en-US" b="1" i="1" dirty="0">
                <a:solidFill>
                  <a:prstClr val="black"/>
                </a:solidFill>
              </a:rPr>
              <a:t>Here is a benign cyst in an ovary. This is probably a follicular cyst. Occasionally such cysts may reach several centimeters in size and, if they rupture, can cause abdominal pain.</a:t>
            </a:r>
          </a:p>
        </p:txBody>
      </p:sp>
      <p:sp>
        <p:nvSpPr>
          <p:cNvPr id="4" name="Rounded Rectangle 3"/>
          <p:cNvSpPr/>
          <p:nvPr/>
        </p:nvSpPr>
        <p:spPr>
          <a:xfrm>
            <a:off x="3200400" y="381000"/>
            <a:ext cx="5562600" cy="5277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Benign Ovarian Cyst - Gross</a:t>
            </a:r>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24066867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2950840" y="457200"/>
            <a:ext cx="6241504" cy="45720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rPr>
              <a:t>Invasive Ductal Carcinoma of Breast</a:t>
            </a:r>
          </a:p>
        </p:txBody>
      </p:sp>
      <p:pic>
        <p:nvPicPr>
          <p:cNvPr id="4" name="Picture 2" descr="http://www.webpathology.com/slides/slides/Breast_DuctalCA_Gross1.jpg"/>
          <p:cNvPicPr>
            <a:picLocks noChangeAspect="1" noChangeArrowheads="1"/>
          </p:cNvPicPr>
          <p:nvPr/>
        </p:nvPicPr>
        <p:blipFill>
          <a:blip r:embed="rId2" cstate="print"/>
          <a:srcRect/>
          <a:stretch>
            <a:fillRect/>
          </a:stretch>
        </p:blipFill>
        <p:spPr bwMode="auto">
          <a:xfrm>
            <a:off x="2857078" y="1124744"/>
            <a:ext cx="6335266" cy="3888432"/>
          </a:xfrm>
          <a:prstGeom prst="rect">
            <a:avLst/>
          </a:prstGeom>
          <a:noFill/>
          <a:ln w="12700">
            <a:solidFill>
              <a:schemeClr val="tx1"/>
            </a:solidFill>
          </a:ln>
        </p:spPr>
      </p:pic>
      <p:sp>
        <p:nvSpPr>
          <p:cNvPr id="5" name="Rectangle 4"/>
          <p:cNvSpPr/>
          <p:nvPr/>
        </p:nvSpPr>
        <p:spPr>
          <a:xfrm>
            <a:off x="2783631" y="5253008"/>
            <a:ext cx="7110381" cy="923330"/>
          </a:xfrm>
          <a:prstGeom prst="rect">
            <a:avLst/>
          </a:prstGeom>
        </p:spPr>
        <p:txBody>
          <a:bodyPr wrap="square">
            <a:spAutoFit/>
          </a:bodyPr>
          <a:lstStyle/>
          <a:p>
            <a:pPr algn="ctr"/>
            <a:r>
              <a:rPr lang="en-US" b="1" i="1" dirty="0">
                <a:solidFill>
                  <a:prstClr val="black"/>
                </a:solidFill>
              </a:rPr>
              <a:t>In a typical invasive ductal carcinoma, the tumor is </a:t>
            </a:r>
            <a:r>
              <a:rPr lang="en-US" b="1" i="1" dirty="0">
                <a:solidFill>
                  <a:srgbClr val="FF0000"/>
                </a:solidFill>
              </a:rPr>
              <a:t>firm and poorly circumscribed</a:t>
            </a:r>
            <a:r>
              <a:rPr lang="en-US" b="1" i="1" dirty="0">
                <a:solidFill>
                  <a:prstClr val="black"/>
                </a:solidFill>
              </a:rPr>
              <a:t> with a yellowish gray cut surface. It cuts with a gritty sensation. It may show strands radiating into the surrounding fat. </a:t>
            </a:r>
          </a:p>
        </p:txBody>
      </p:sp>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26622438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4994" name="Picture 2" descr="http://www.breastdiseases.com/slides/invsl6.gif"/>
          <p:cNvPicPr>
            <a:picLocks noChangeAspect="1" noChangeArrowheads="1"/>
          </p:cNvPicPr>
          <p:nvPr/>
        </p:nvPicPr>
        <p:blipFill>
          <a:blip r:embed="rId2" cstate="print"/>
          <a:srcRect/>
          <a:stretch>
            <a:fillRect/>
          </a:stretch>
        </p:blipFill>
        <p:spPr bwMode="auto">
          <a:xfrm>
            <a:off x="2816977" y="1143001"/>
            <a:ext cx="6411332" cy="4229389"/>
          </a:xfrm>
          <a:prstGeom prst="rect">
            <a:avLst/>
          </a:prstGeom>
          <a:noFill/>
          <a:ln w="12700">
            <a:solidFill>
              <a:schemeClr val="tx1"/>
            </a:solidFill>
          </a:ln>
        </p:spPr>
      </p:pic>
      <p:sp>
        <p:nvSpPr>
          <p:cNvPr id="84995" name="Rectangle 3"/>
          <p:cNvSpPr>
            <a:spLocks noChangeArrowheads="1"/>
          </p:cNvSpPr>
          <p:nvPr/>
        </p:nvSpPr>
        <p:spPr bwMode="auto">
          <a:xfrm>
            <a:off x="2514601" y="5438000"/>
            <a:ext cx="6857999"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b="1" i="1" dirty="0">
                <a:solidFill>
                  <a:prstClr val="black"/>
                </a:solidFill>
                <a:cs typeface="Times New Roman" pitchFamily="18" charset="0"/>
              </a:rPr>
              <a:t>Microscopically , A well-differentiated ductal carcinoma made up of small acini and glands. Tumour cells are </a:t>
            </a:r>
            <a:r>
              <a:rPr lang="en-US" b="1" i="1" dirty="0" smtClean="0">
                <a:solidFill>
                  <a:prstClr val="black"/>
                </a:solidFill>
                <a:cs typeface="Times New Roman" pitchFamily="18" charset="0"/>
              </a:rPr>
              <a:t>round </a:t>
            </a:r>
            <a:r>
              <a:rPr lang="en-US" b="1" i="1" dirty="0">
                <a:solidFill>
                  <a:prstClr val="black"/>
                </a:solidFill>
                <a:cs typeface="Times New Roman" pitchFamily="18" charset="0"/>
              </a:rPr>
              <a:t>to polygonal with deeply stained nuclei and occasional mitoses. Nuclear atypia is mild</a:t>
            </a:r>
          </a:p>
        </p:txBody>
      </p:sp>
      <p:sp>
        <p:nvSpPr>
          <p:cNvPr id="5" name="Rounded Rectangle 4"/>
          <p:cNvSpPr/>
          <p:nvPr/>
        </p:nvSpPr>
        <p:spPr>
          <a:xfrm>
            <a:off x="2878832" y="457200"/>
            <a:ext cx="6313512" cy="45720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rPr>
              <a:t>Invasive Ductal Carcinoma of  Breast</a:t>
            </a:r>
          </a:p>
        </p:txBody>
      </p:sp>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11000382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2878832" y="457200"/>
            <a:ext cx="6241504" cy="45720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rPr>
              <a:t>Invasive  Ductal Carcinoma of Breast</a:t>
            </a:r>
          </a:p>
        </p:txBody>
      </p:sp>
      <p:sp>
        <p:nvSpPr>
          <p:cNvPr id="6" name="Rectangle 5"/>
          <p:cNvSpPr/>
          <p:nvPr/>
        </p:nvSpPr>
        <p:spPr>
          <a:xfrm>
            <a:off x="2743199" y="5674023"/>
            <a:ext cx="7787811" cy="369332"/>
          </a:xfrm>
          <a:prstGeom prst="rect">
            <a:avLst/>
          </a:prstGeom>
        </p:spPr>
        <p:txBody>
          <a:bodyPr wrap="square">
            <a:spAutoFit/>
          </a:bodyPr>
          <a:lstStyle/>
          <a:p>
            <a:pPr algn="ctr"/>
            <a:r>
              <a:rPr lang="en-US" b="1" i="1" dirty="0">
                <a:solidFill>
                  <a:prstClr val="black"/>
                </a:solidFill>
              </a:rPr>
              <a:t>Cords, sheets and nests of tumour cells surrounded by dense fibrous </a:t>
            </a:r>
            <a:r>
              <a:rPr lang="en-US" b="1" i="1" dirty="0" smtClean="0">
                <a:solidFill>
                  <a:prstClr val="black"/>
                </a:solidFill>
              </a:rPr>
              <a:t>tissue</a:t>
            </a:r>
            <a:endParaRPr lang="en-US" b="1" i="1" dirty="0">
              <a:solidFill>
                <a:prstClr val="black"/>
              </a:solidFill>
            </a:endParaRPr>
          </a:p>
        </p:txBody>
      </p:sp>
      <p:pic>
        <p:nvPicPr>
          <p:cNvPr id="275458" name="Picture 2" descr="http://www.webpathology.com/slides/slides/Breast_Carcinoma_Ductal_IntGrade2.jpg"/>
          <p:cNvPicPr>
            <a:picLocks noChangeAspect="1" noChangeArrowheads="1"/>
          </p:cNvPicPr>
          <p:nvPr/>
        </p:nvPicPr>
        <p:blipFill>
          <a:blip r:embed="rId3" cstate="print"/>
          <a:srcRect/>
          <a:stretch>
            <a:fillRect/>
          </a:stretch>
        </p:blipFill>
        <p:spPr bwMode="auto">
          <a:xfrm>
            <a:off x="2927648" y="1124744"/>
            <a:ext cx="6191250" cy="4464496"/>
          </a:xfrm>
          <a:prstGeom prst="rect">
            <a:avLst/>
          </a:prstGeom>
          <a:noFill/>
          <a:ln w="12700">
            <a:solidFill>
              <a:schemeClr val="tx1"/>
            </a:solidFill>
          </a:ln>
        </p:spPr>
      </p:pic>
      <p:sp>
        <p:nvSpPr>
          <p:cNvPr id="10" name="TextBox 9"/>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1" name="TextBox 10"/>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2830146509"/>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2567607" y="5638800"/>
            <a:ext cx="8353821" cy="646331"/>
          </a:xfrm>
          <a:prstGeom prst="rect">
            <a:avLst/>
          </a:prstGeom>
        </p:spPr>
        <p:txBody>
          <a:bodyPr wrap="square">
            <a:spAutoFit/>
          </a:bodyPr>
          <a:lstStyle/>
          <a:p>
            <a:pPr algn="ctr"/>
            <a:r>
              <a:rPr lang="en-US" b="1" i="1" dirty="0">
                <a:solidFill>
                  <a:prstClr val="black"/>
                </a:solidFill>
              </a:rPr>
              <a:t>High grade invasive ductal carcinoma, The tumor cells are highly pleomorphic and show frequent mitotic figures with minimal tubular formation</a:t>
            </a:r>
          </a:p>
        </p:txBody>
      </p:sp>
      <p:sp>
        <p:nvSpPr>
          <p:cNvPr id="5" name="Rounded Rectangle 4"/>
          <p:cNvSpPr/>
          <p:nvPr/>
        </p:nvSpPr>
        <p:spPr>
          <a:xfrm>
            <a:off x="2927648" y="457200"/>
            <a:ext cx="6192688" cy="457200"/>
          </a:xfrm>
          <a:prstGeom prst="round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rPr>
              <a:t>Invasive Ductal Carcinoma of  Breast</a:t>
            </a:r>
          </a:p>
        </p:txBody>
      </p:sp>
      <p:pic>
        <p:nvPicPr>
          <p:cNvPr id="272386" name="Picture 2" descr="http://www.webpathology.com/slides/slides/Breast_Carcinoma_Ductal_Highgrade.jpg"/>
          <p:cNvPicPr>
            <a:picLocks noChangeAspect="1" noChangeArrowheads="1"/>
          </p:cNvPicPr>
          <p:nvPr/>
        </p:nvPicPr>
        <p:blipFill>
          <a:blip r:embed="rId2" cstate="print"/>
          <a:srcRect/>
          <a:stretch>
            <a:fillRect/>
          </a:stretch>
        </p:blipFill>
        <p:spPr bwMode="auto">
          <a:xfrm>
            <a:off x="2639616" y="1196753"/>
            <a:ext cx="6696744" cy="4251027"/>
          </a:xfrm>
          <a:prstGeom prst="rect">
            <a:avLst/>
          </a:prstGeom>
          <a:noFill/>
          <a:ln w="12700">
            <a:solidFill>
              <a:schemeClr val="tx1"/>
            </a:solidFill>
          </a:ln>
        </p:spPr>
      </p:pic>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42195317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3048000"/>
            <a:ext cx="6515832" cy="1498848"/>
          </a:xfrm>
        </p:spPr>
        <p:txBody>
          <a:bodyPr>
            <a:noAutofit/>
          </a:bodyPr>
          <a:lstStyle/>
          <a:p>
            <a:pPr algn="ctr">
              <a:defRPr/>
            </a:pPr>
            <a:r>
              <a:rPr lang="en-US" sz="4800" b="1" i="1" dirty="0">
                <a:solidFill>
                  <a:schemeClr val="tx1">
                    <a:lumMod val="65000"/>
                    <a:lumOff val="35000"/>
                  </a:schemeClr>
                </a:solidFill>
                <a:effectLst>
                  <a:outerShdw blurRad="38100" dist="38100" dir="2700000" algn="tl">
                    <a:srgbClr val="000000">
                      <a:alpha val="43137"/>
                    </a:srgbClr>
                  </a:outerShdw>
                </a:effectLst>
                <a:latin typeface="Aharoni" pitchFamily="2" charset="-79"/>
                <a:cs typeface="Aharoni" pitchFamily="2" charset="-79"/>
              </a:rPr>
              <a:t>Paget’s Disease of the Nipple  </a:t>
            </a:r>
          </a:p>
        </p:txBody>
      </p:sp>
      <p:sp>
        <p:nvSpPr>
          <p:cNvPr id="6" name="TextBox 5"/>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7" name="TextBox 6"/>
          <p:cNvSpPr txBox="1"/>
          <p:nvPr/>
        </p:nvSpPr>
        <p:spPr>
          <a:xfrm>
            <a:off x="1524000" y="6597353"/>
            <a:ext cx="1475656" cy="246221"/>
          </a:xfrm>
          <a:prstGeom prst="rect">
            <a:avLst/>
          </a:prstGeom>
          <a:noFill/>
        </p:spPr>
        <p:txBody>
          <a:bodyPr wrap="square" rtlCol="0">
            <a:spAutoFit/>
          </a:bodyPr>
          <a:lstStyle/>
          <a:p>
            <a:r>
              <a:rPr lang="en-US" sz="1000" b="1" i="1" dirty="0">
                <a:solidFill>
                  <a:prstClr val="black"/>
                </a:solidFill>
              </a:rPr>
              <a:t>Pathology </a:t>
            </a:r>
            <a:r>
              <a:rPr lang="en-US" sz="1000" b="1" i="1" dirty="0" err="1">
                <a:solidFill>
                  <a:prstClr val="black"/>
                </a:solidFill>
              </a:rPr>
              <a:t>Dept</a:t>
            </a:r>
            <a:r>
              <a:rPr lang="en-US" sz="1000" b="1" i="1" dirty="0">
                <a:solidFill>
                  <a:prstClr val="black"/>
                </a:solidFill>
              </a:rPr>
              <a:t>, KSU</a:t>
            </a:r>
          </a:p>
        </p:txBody>
      </p:sp>
    </p:spTree>
    <p:extLst>
      <p:ext uri="{BB962C8B-B14F-4D97-AF65-F5344CB8AC3E}">
        <p14:creationId xmlns:p14="http://schemas.microsoft.com/office/powerpoint/2010/main" val="21100668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Box 2"/>
          <p:cNvSpPr txBox="1"/>
          <p:nvPr/>
        </p:nvSpPr>
        <p:spPr>
          <a:xfrm>
            <a:off x="821933" y="5013177"/>
            <a:ext cx="10808413" cy="1200329"/>
          </a:xfrm>
          <a:prstGeom prst="rect">
            <a:avLst/>
          </a:prstGeom>
          <a:noFill/>
        </p:spPr>
        <p:txBody>
          <a:bodyPr wrap="square" rtlCol="0">
            <a:spAutoFit/>
          </a:bodyPr>
          <a:lstStyle/>
          <a:p>
            <a:pPr algn="ctr"/>
            <a:r>
              <a:rPr lang="en-US" b="1" i="1" dirty="0">
                <a:solidFill>
                  <a:prstClr val="black"/>
                </a:solidFill>
              </a:rPr>
              <a:t>Paget's disease is a nipple lesion associated with underlying ductal carcinoma-in-situ with or without associated stromal invasion. </a:t>
            </a:r>
            <a:endParaRPr lang="en-US" b="1" i="1" dirty="0" smtClean="0">
              <a:solidFill>
                <a:prstClr val="black"/>
              </a:solidFill>
            </a:endParaRPr>
          </a:p>
          <a:p>
            <a:pPr algn="ctr"/>
            <a:r>
              <a:rPr lang="en-US" b="1" i="1" dirty="0" smtClean="0">
                <a:solidFill>
                  <a:prstClr val="black"/>
                </a:solidFill>
              </a:rPr>
              <a:t>Clinically</a:t>
            </a:r>
            <a:r>
              <a:rPr lang="en-US" b="1" i="1" dirty="0">
                <a:solidFill>
                  <a:prstClr val="black"/>
                </a:solidFill>
              </a:rPr>
              <a:t>, the lesion is eczema-like with hyperemia and erosion of the epidermis. Initially centered on the nipple, they may later involve the areola.</a:t>
            </a:r>
          </a:p>
        </p:txBody>
      </p:sp>
      <p:pic>
        <p:nvPicPr>
          <p:cNvPr id="25601" name="Picture 1"/>
          <p:cNvPicPr>
            <a:picLocks noChangeAspect="1" noChangeArrowheads="1"/>
          </p:cNvPicPr>
          <p:nvPr/>
        </p:nvPicPr>
        <p:blipFill>
          <a:blip r:embed="rId2" cstate="print"/>
          <a:srcRect/>
          <a:stretch>
            <a:fillRect/>
          </a:stretch>
        </p:blipFill>
        <p:spPr bwMode="auto">
          <a:xfrm>
            <a:off x="4727849" y="1772816"/>
            <a:ext cx="2675579" cy="2798394"/>
          </a:xfrm>
          <a:prstGeom prst="rect">
            <a:avLst/>
          </a:prstGeom>
          <a:noFill/>
          <a:ln w="12700">
            <a:solidFill>
              <a:schemeClr val="tx1"/>
            </a:solidFill>
            <a:miter lim="800000"/>
            <a:headEnd/>
            <a:tailEnd/>
          </a:ln>
        </p:spPr>
      </p:pic>
      <p:sp>
        <p:nvSpPr>
          <p:cNvPr id="5" name="Rounded Rectangle 4"/>
          <p:cNvSpPr/>
          <p:nvPr/>
        </p:nvSpPr>
        <p:spPr>
          <a:xfrm>
            <a:off x="3124200" y="597024"/>
            <a:ext cx="6019800" cy="52772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Paget’s Disease of the Nipple - Gross</a:t>
            </a:r>
          </a:p>
        </p:txBody>
      </p:sp>
      <p:pic>
        <p:nvPicPr>
          <p:cNvPr id="6" name="Picture 2" descr="http://www.vashishtsurgicalservices.co.uk/images/pics/pagett1.gif"/>
          <p:cNvPicPr>
            <a:picLocks noChangeAspect="1" noChangeArrowheads="1"/>
          </p:cNvPicPr>
          <p:nvPr/>
        </p:nvPicPr>
        <p:blipFill>
          <a:blip r:embed="rId3" cstate="print"/>
          <a:srcRect/>
          <a:stretch>
            <a:fillRect/>
          </a:stretch>
        </p:blipFill>
        <p:spPr bwMode="auto">
          <a:xfrm>
            <a:off x="1902724" y="1772817"/>
            <a:ext cx="2609101" cy="2808312"/>
          </a:xfrm>
          <a:prstGeom prst="rect">
            <a:avLst/>
          </a:prstGeom>
          <a:noFill/>
          <a:ln w="12700">
            <a:solidFill>
              <a:schemeClr val="tx1"/>
            </a:solidFill>
          </a:ln>
        </p:spPr>
      </p:pic>
      <p:pic>
        <p:nvPicPr>
          <p:cNvPr id="269316" name="Picture 4" descr="Paget's Disease of the Nipple/Breast"/>
          <p:cNvPicPr>
            <a:picLocks noChangeAspect="1" noChangeArrowheads="1"/>
          </p:cNvPicPr>
          <p:nvPr/>
        </p:nvPicPr>
        <p:blipFill>
          <a:blip r:embed="rId4" cstate="print"/>
          <a:srcRect/>
          <a:stretch>
            <a:fillRect/>
          </a:stretch>
        </p:blipFill>
        <p:spPr bwMode="auto">
          <a:xfrm>
            <a:off x="7608169" y="1772816"/>
            <a:ext cx="2482837" cy="2808312"/>
          </a:xfrm>
          <a:prstGeom prst="rect">
            <a:avLst/>
          </a:prstGeom>
          <a:noFill/>
          <a:ln w="12700">
            <a:solidFill>
              <a:schemeClr val="tx1"/>
            </a:solidFill>
          </a:ln>
        </p:spPr>
      </p:pic>
      <p:sp>
        <p:nvSpPr>
          <p:cNvPr id="10" name="TextBox 9"/>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1" name="TextBox 10"/>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36914609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82946" name="Picture 2" descr="ben61.jpg (74204 bytes)"/>
          <p:cNvPicPr>
            <a:picLocks noChangeAspect="1" noChangeArrowheads="1"/>
          </p:cNvPicPr>
          <p:nvPr/>
        </p:nvPicPr>
        <p:blipFill>
          <a:blip r:embed="rId2" cstate="print"/>
          <a:srcRect/>
          <a:stretch>
            <a:fillRect/>
          </a:stretch>
        </p:blipFill>
        <p:spPr bwMode="auto">
          <a:xfrm>
            <a:off x="2696882" y="1066800"/>
            <a:ext cx="6493436" cy="4038600"/>
          </a:xfrm>
          <a:prstGeom prst="rect">
            <a:avLst/>
          </a:prstGeom>
          <a:noFill/>
          <a:ln w="12700">
            <a:solidFill>
              <a:schemeClr val="tx1"/>
            </a:solidFill>
          </a:ln>
        </p:spPr>
      </p:pic>
      <p:sp>
        <p:nvSpPr>
          <p:cNvPr id="82947" name="Rectangle 3"/>
          <p:cNvSpPr>
            <a:spLocks noChangeArrowheads="1"/>
          </p:cNvSpPr>
          <p:nvPr/>
        </p:nvSpPr>
        <p:spPr bwMode="auto">
          <a:xfrm>
            <a:off x="1140431" y="5377046"/>
            <a:ext cx="8192093"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r>
              <a:rPr lang="en-US" b="1" i="1" dirty="0">
                <a:solidFill>
                  <a:prstClr val="black"/>
                </a:solidFill>
                <a:cs typeface="Arial" pitchFamily="34" charset="0"/>
              </a:rPr>
              <a:t>Paget's disease of nipple. </a:t>
            </a:r>
            <a:r>
              <a:rPr lang="en-US" b="1" i="1" dirty="0">
                <a:solidFill>
                  <a:srgbClr val="FF0000"/>
                </a:solidFill>
                <a:cs typeface="Arial" pitchFamily="34" charset="0"/>
              </a:rPr>
              <a:t>Paget's cells </a:t>
            </a:r>
            <a:r>
              <a:rPr lang="en-US" b="1" i="1" dirty="0">
                <a:solidFill>
                  <a:prstClr val="black"/>
                </a:solidFill>
                <a:cs typeface="Arial" pitchFamily="34" charset="0"/>
              </a:rPr>
              <a:t>have pale, vacuolated cytoplasm and large nuclei and migrate through the epidermis from parabasal cell layers upward. Notice the highest concentration in the deep layers of epidermis. </a:t>
            </a:r>
          </a:p>
        </p:txBody>
      </p:sp>
      <p:sp>
        <p:nvSpPr>
          <p:cNvPr id="4" name="Rounded Rectangle 3"/>
          <p:cNvSpPr/>
          <p:nvPr/>
        </p:nvSpPr>
        <p:spPr>
          <a:xfrm>
            <a:off x="2743200" y="304800"/>
            <a:ext cx="6477000" cy="45720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Paget’s Disease of the Nipple- HPF</a:t>
            </a:r>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13662398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35760" y="2924944"/>
            <a:ext cx="4267200"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i="1" dirty="0">
                <a:solidFill>
                  <a:srgbClr val="FFFF00"/>
                </a:solidFill>
              </a:rPr>
              <a:t>GOOD LUCK</a:t>
            </a:r>
          </a:p>
        </p:txBody>
      </p:sp>
    </p:spTree>
    <p:extLst>
      <p:ext uri="{BB962C8B-B14F-4D97-AF65-F5344CB8AC3E}">
        <p14:creationId xmlns:p14="http://schemas.microsoft.com/office/powerpoint/2010/main" val="1948569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3124200" y="5257800"/>
            <a:ext cx="5867400" cy="646331"/>
          </a:xfrm>
          <a:prstGeom prst="rect">
            <a:avLst/>
          </a:prstGeom>
        </p:spPr>
        <p:txBody>
          <a:bodyPr wrap="square">
            <a:spAutoFit/>
          </a:bodyPr>
          <a:lstStyle/>
          <a:p>
            <a:pPr algn="ctr"/>
            <a:r>
              <a:rPr lang="en-US" b="1" i="1" dirty="0">
                <a:solidFill>
                  <a:prstClr val="black"/>
                </a:solidFill>
              </a:rPr>
              <a:t>Benign epithelial tumors of the ovary can reach massive proportions. </a:t>
            </a:r>
          </a:p>
        </p:txBody>
      </p:sp>
      <p:pic>
        <p:nvPicPr>
          <p:cNvPr id="74754" name="Picture 2" descr="http://library.med.utah.edu/WebPath/jpeg4/FEM052.jpg"/>
          <p:cNvPicPr>
            <a:picLocks noChangeAspect="1" noChangeArrowheads="1"/>
          </p:cNvPicPr>
          <p:nvPr/>
        </p:nvPicPr>
        <p:blipFill>
          <a:blip r:embed="rId2" cstate="print"/>
          <a:srcRect/>
          <a:stretch>
            <a:fillRect/>
          </a:stretch>
        </p:blipFill>
        <p:spPr bwMode="auto">
          <a:xfrm>
            <a:off x="3200401" y="1371601"/>
            <a:ext cx="5659581" cy="3705679"/>
          </a:xfrm>
          <a:prstGeom prst="rect">
            <a:avLst/>
          </a:prstGeom>
          <a:noFill/>
        </p:spPr>
      </p:pic>
      <p:sp>
        <p:nvSpPr>
          <p:cNvPr id="5" name="Rounded Rectangle 4"/>
          <p:cNvSpPr/>
          <p:nvPr/>
        </p:nvSpPr>
        <p:spPr>
          <a:xfrm>
            <a:off x="3276600" y="457200"/>
            <a:ext cx="5486400" cy="523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Serous Cystadenoma of the Ovary</a:t>
            </a:r>
          </a:p>
        </p:txBody>
      </p:sp>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17802753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2743200" y="457200"/>
            <a:ext cx="6449144" cy="523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Serous Cystadenoma of the Ovary - LPF</a:t>
            </a:r>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pic>
        <p:nvPicPr>
          <p:cNvPr id="124932" name="Picture 4" descr="http://cai.md.chula.ac.th/chulapatho/chulapatho/systemic/female/movcyt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124744"/>
            <a:ext cx="6367642" cy="3973214"/>
          </a:xfrm>
          <a:prstGeom prst="rect">
            <a:avLst/>
          </a:prstGeom>
          <a:noFill/>
          <a:ln>
            <a:solidFill>
              <a:schemeClr val="accent1">
                <a:lumMod val="40000"/>
                <a:lumOff val="60000"/>
              </a:schemeClr>
            </a:solid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2743200" y="5385990"/>
            <a:ext cx="6161112" cy="646331"/>
          </a:xfrm>
          <a:prstGeom prst="rect">
            <a:avLst/>
          </a:prstGeom>
        </p:spPr>
        <p:txBody>
          <a:bodyPr wrap="square">
            <a:spAutoFit/>
          </a:bodyPr>
          <a:lstStyle/>
          <a:p>
            <a:pPr algn="ctr"/>
            <a:r>
              <a:rPr lang="en-US" b="1" i="1" dirty="0">
                <a:solidFill>
                  <a:prstClr val="black"/>
                </a:solidFill>
              </a:rPr>
              <a:t>Microscopy shows the thin wall lined by a single layer of </a:t>
            </a:r>
            <a:r>
              <a:rPr lang="en-US" b="1" i="1" dirty="0" smtClean="0">
                <a:solidFill>
                  <a:prstClr val="black"/>
                </a:solidFill>
              </a:rPr>
              <a:t>columnar </a:t>
            </a:r>
            <a:r>
              <a:rPr lang="en-US" b="1" i="1" dirty="0">
                <a:solidFill>
                  <a:prstClr val="black"/>
                </a:solidFill>
              </a:rPr>
              <a:t>cells with a basally-placed spherical small nucleus</a:t>
            </a:r>
          </a:p>
        </p:txBody>
      </p:sp>
    </p:spTree>
    <p:extLst>
      <p:ext uri="{BB962C8B-B14F-4D97-AF65-F5344CB8AC3E}">
        <p14:creationId xmlns:p14="http://schemas.microsoft.com/office/powerpoint/2010/main" val="10806462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2743200" y="457200"/>
            <a:ext cx="6449144" cy="523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Serous Cystadenoma of the Ovary - HPF</a:t>
            </a:r>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pic>
        <p:nvPicPr>
          <p:cNvPr id="10" name="Picture 6" descr="http://cai.md.chula.ac.th/chulapatho/chulapatho/systemic/female/movcyt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196752"/>
            <a:ext cx="6449144" cy="4032448"/>
          </a:xfrm>
          <a:prstGeom prst="rect">
            <a:avLst/>
          </a:prstGeom>
          <a:solidFill>
            <a:schemeClr val="accent1">
              <a:lumMod val="40000"/>
              <a:lumOff val="60000"/>
            </a:schemeClr>
          </a:solidFill>
        </p:spPr>
      </p:pic>
      <p:sp>
        <p:nvSpPr>
          <p:cNvPr id="11" name="Rectangle 10"/>
          <p:cNvSpPr/>
          <p:nvPr/>
        </p:nvSpPr>
        <p:spPr>
          <a:xfrm>
            <a:off x="3071664" y="5313982"/>
            <a:ext cx="5756412" cy="923330"/>
          </a:xfrm>
          <a:prstGeom prst="rect">
            <a:avLst/>
          </a:prstGeom>
        </p:spPr>
        <p:txBody>
          <a:bodyPr wrap="square">
            <a:spAutoFit/>
          </a:bodyPr>
          <a:lstStyle/>
          <a:p>
            <a:pPr algn="ctr"/>
            <a:r>
              <a:rPr lang="en-US" b="1" dirty="0">
                <a:solidFill>
                  <a:prstClr val="black"/>
                </a:solidFill>
                <a:latin typeface="Times New Roman" panose="02020603050405020304" pitchFamily="18" charset="0"/>
              </a:rPr>
              <a:t> </a:t>
            </a:r>
            <a:r>
              <a:rPr lang="en-US" b="1" i="1" dirty="0">
                <a:solidFill>
                  <a:prstClr val="black"/>
                </a:solidFill>
              </a:rPr>
              <a:t>High power shows the thin wall lined by a single layer of </a:t>
            </a:r>
            <a:r>
              <a:rPr lang="en-US" b="1" i="1" dirty="0" smtClean="0">
                <a:solidFill>
                  <a:prstClr val="black"/>
                </a:solidFill>
              </a:rPr>
              <a:t>columnar </a:t>
            </a:r>
            <a:r>
              <a:rPr lang="en-US" b="1" i="1" dirty="0">
                <a:solidFill>
                  <a:prstClr val="black"/>
                </a:solidFill>
              </a:rPr>
              <a:t>cells with </a:t>
            </a:r>
          </a:p>
          <a:p>
            <a:pPr algn="ctr"/>
            <a:r>
              <a:rPr lang="en-US" b="1" i="1" dirty="0">
                <a:solidFill>
                  <a:prstClr val="black"/>
                </a:solidFill>
              </a:rPr>
              <a:t>a basally-placed spherical small nucleus</a:t>
            </a:r>
          </a:p>
        </p:txBody>
      </p:sp>
    </p:spTree>
    <p:extLst>
      <p:ext uri="{BB962C8B-B14F-4D97-AF65-F5344CB8AC3E}">
        <p14:creationId xmlns:p14="http://schemas.microsoft.com/office/powerpoint/2010/main" val="29900095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2819400" y="5276671"/>
            <a:ext cx="6172200" cy="369332"/>
          </a:xfrm>
          <a:prstGeom prst="rect">
            <a:avLst/>
          </a:prstGeom>
        </p:spPr>
        <p:txBody>
          <a:bodyPr wrap="square">
            <a:spAutoFit/>
          </a:bodyPr>
          <a:lstStyle/>
          <a:p>
            <a:pPr algn="ctr"/>
            <a:r>
              <a:rPr lang="en-US" b="1" i="1" dirty="0">
                <a:solidFill>
                  <a:prstClr val="white"/>
                </a:solidFill>
              </a:rPr>
              <a:t> .</a:t>
            </a:r>
          </a:p>
        </p:txBody>
      </p:sp>
      <p:sp>
        <p:nvSpPr>
          <p:cNvPr id="4" name="Rounded Rectangle 3"/>
          <p:cNvSpPr/>
          <p:nvPr/>
        </p:nvSpPr>
        <p:spPr>
          <a:xfrm>
            <a:off x="2743200" y="457200"/>
            <a:ext cx="6593160" cy="523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effectLst>
                  <a:outerShdw blurRad="38100" dist="38100" dir="2700000" algn="tl">
                    <a:srgbClr val="000000">
                      <a:alpha val="43137"/>
                    </a:srgbClr>
                  </a:outerShdw>
                </a:effectLst>
              </a:rPr>
              <a:t>Serous Cystadenoma of the Ovary - HPF</a:t>
            </a:r>
          </a:p>
        </p:txBody>
      </p:sp>
      <p:sp>
        <p:nvSpPr>
          <p:cNvPr id="8" name="TextBox 7"/>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9" name="TextBox 8"/>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pic>
        <p:nvPicPr>
          <p:cNvPr id="123912" name="Picture 8" descr="http://155.37.5.42/eatlas/images/GYN/5368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259586"/>
            <a:ext cx="6593160" cy="3714565"/>
          </a:xfrm>
          <a:prstGeom prst="rect">
            <a:avLst/>
          </a:prstGeom>
          <a:solidFill>
            <a:schemeClr val="accent1">
              <a:lumMod val="75000"/>
            </a:schemeClr>
          </a:solidFill>
          <a:ln w="12700">
            <a:solidFill>
              <a:schemeClr val="accent1">
                <a:lumMod val="40000"/>
                <a:lumOff val="60000"/>
              </a:schemeClr>
            </a:solidFill>
          </a:ln>
        </p:spPr>
      </p:pic>
      <p:sp>
        <p:nvSpPr>
          <p:cNvPr id="5" name="Rectangle 4"/>
          <p:cNvSpPr/>
          <p:nvPr/>
        </p:nvSpPr>
        <p:spPr>
          <a:xfrm>
            <a:off x="2495600" y="5181000"/>
            <a:ext cx="7488832" cy="1200329"/>
          </a:xfrm>
          <a:prstGeom prst="rect">
            <a:avLst/>
          </a:prstGeom>
        </p:spPr>
        <p:txBody>
          <a:bodyPr wrap="square">
            <a:spAutoFit/>
          </a:bodyPr>
          <a:lstStyle/>
          <a:p>
            <a:r>
              <a:rPr lang="en-US" b="1" i="1" dirty="0">
                <a:solidFill>
                  <a:srgbClr val="333333"/>
                </a:solidFill>
              </a:rPr>
              <a:t>•  The blue arrows point to cilia. </a:t>
            </a:r>
            <a:br>
              <a:rPr lang="en-US" b="1" i="1" dirty="0">
                <a:solidFill>
                  <a:srgbClr val="333333"/>
                </a:solidFill>
              </a:rPr>
            </a:br>
            <a:r>
              <a:rPr lang="en-US" b="1" i="1" dirty="0">
                <a:solidFill>
                  <a:srgbClr val="333333"/>
                </a:solidFill>
              </a:rPr>
              <a:t>•  The cells have dark nuclei without nucleoli or mitoses. </a:t>
            </a:r>
            <a:br>
              <a:rPr lang="en-US" b="1" i="1" dirty="0">
                <a:solidFill>
                  <a:srgbClr val="333333"/>
                </a:solidFill>
              </a:rPr>
            </a:br>
            <a:r>
              <a:rPr lang="en-US" b="1" i="1" dirty="0">
                <a:solidFill>
                  <a:srgbClr val="333333"/>
                </a:solidFill>
              </a:rPr>
              <a:t>•  The cytoplasm is eosinophlic and ciliated like tubal epithelium. </a:t>
            </a:r>
            <a:br>
              <a:rPr lang="en-US" b="1" i="1" dirty="0">
                <a:solidFill>
                  <a:srgbClr val="333333"/>
                </a:solidFill>
              </a:rPr>
            </a:br>
            <a:r>
              <a:rPr lang="en-US" b="1" i="1" dirty="0">
                <a:solidFill>
                  <a:srgbClr val="333333"/>
                </a:solidFill>
              </a:rPr>
              <a:t>•  The stroma contains spindly fibroblasts</a:t>
            </a:r>
          </a:p>
        </p:txBody>
      </p:sp>
    </p:spTree>
    <p:extLst>
      <p:ext uri="{BB962C8B-B14F-4D97-AF65-F5344CB8AC3E}">
        <p14:creationId xmlns:p14="http://schemas.microsoft.com/office/powerpoint/2010/main" val="23309749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352801" y="2743200"/>
            <a:ext cx="6336703" cy="2123658"/>
          </a:xfrm>
          <a:prstGeom prst="rect">
            <a:avLst/>
          </a:prstGeom>
        </p:spPr>
        <p:txBody>
          <a:bodyPr wrap="square">
            <a:spAutoFit/>
          </a:bodyPr>
          <a:lstStyle/>
          <a:p>
            <a:pPr algn="ctr"/>
            <a:r>
              <a:rPr lang="en-US" sz="4400" b="1" i="1" dirty="0" err="1">
                <a:solidFill>
                  <a:prstClr val="black">
                    <a:lumMod val="75000"/>
                    <a:lumOff val="25000"/>
                  </a:prstClr>
                </a:solidFill>
                <a:effectLst>
                  <a:outerShdw blurRad="38100" dist="38100" dir="2700000" algn="tl">
                    <a:srgbClr val="000000">
                      <a:alpha val="43137"/>
                    </a:srgbClr>
                  </a:outerShdw>
                </a:effectLst>
                <a:latin typeface="Aharoni" pitchFamily="2" charset="-79"/>
                <a:cs typeface="Aharoni" pitchFamily="2" charset="-79"/>
              </a:rPr>
              <a:t>Dermoid</a:t>
            </a:r>
            <a:r>
              <a:rPr lang="en-US" sz="4400" b="1" i="1" dirty="0">
                <a:solidFill>
                  <a:prstClr val="black">
                    <a:lumMod val="75000"/>
                    <a:lumOff val="25000"/>
                  </a:prstClr>
                </a:solidFill>
                <a:effectLst>
                  <a:outerShdw blurRad="38100" dist="38100" dir="2700000" algn="tl">
                    <a:srgbClr val="000000">
                      <a:alpha val="43137"/>
                    </a:srgbClr>
                  </a:outerShdw>
                </a:effectLst>
                <a:latin typeface="Aharoni" pitchFamily="2" charset="-79"/>
                <a:cs typeface="Aharoni" pitchFamily="2" charset="-79"/>
              </a:rPr>
              <a:t> Cyst</a:t>
            </a:r>
          </a:p>
          <a:p>
            <a:pPr algn="ctr"/>
            <a:r>
              <a:rPr lang="en-US" sz="4400" b="1" i="1" dirty="0">
                <a:solidFill>
                  <a:prstClr val="black">
                    <a:lumMod val="75000"/>
                    <a:lumOff val="25000"/>
                  </a:prstClr>
                </a:solidFill>
                <a:effectLst>
                  <a:outerShdw blurRad="38100" dist="38100" dir="2700000" algn="tl">
                    <a:srgbClr val="000000">
                      <a:alpha val="43137"/>
                    </a:srgbClr>
                  </a:outerShdw>
                </a:effectLst>
                <a:latin typeface="Aharoni" pitchFamily="2" charset="-79"/>
                <a:cs typeface="Aharoni" pitchFamily="2" charset="-79"/>
              </a:rPr>
              <a:t>(Teratoma) </a:t>
            </a:r>
            <a:br>
              <a:rPr lang="en-US" sz="4400" b="1" i="1" dirty="0">
                <a:solidFill>
                  <a:prstClr val="black">
                    <a:lumMod val="75000"/>
                    <a:lumOff val="25000"/>
                  </a:prstClr>
                </a:solidFill>
                <a:effectLst>
                  <a:outerShdw blurRad="38100" dist="38100" dir="2700000" algn="tl">
                    <a:srgbClr val="000000">
                      <a:alpha val="43137"/>
                    </a:srgbClr>
                  </a:outerShdw>
                </a:effectLst>
                <a:latin typeface="Aharoni" pitchFamily="2" charset="-79"/>
                <a:cs typeface="Aharoni" pitchFamily="2" charset="-79"/>
              </a:rPr>
            </a:br>
            <a:r>
              <a:rPr lang="en-US" sz="4400" b="1" i="1" dirty="0">
                <a:solidFill>
                  <a:prstClr val="black">
                    <a:lumMod val="75000"/>
                    <a:lumOff val="25000"/>
                  </a:prstClr>
                </a:solidFill>
                <a:effectLst>
                  <a:outerShdw blurRad="38100" dist="38100" dir="2700000" algn="tl">
                    <a:srgbClr val="000000">
                      <a:alpha val="43137"/>
                    </a:srgbClr>
                  </a:outerShdw>
                </a:effectLst>
                <a:latin typeface="Aharoni" pitchFamily="2" charset="-79"/>
                <a:cs typeface="Aharoni" pitchFamily="2" charset="-79"/>
              </a:rPr>
              <a:t>of the Ovary</a:t>
            </a:r>
            <a:endParaRPr lang="en-US" sz="4400" b="1" dirty="0">
              <a:solidFill>
                <a:prstClr val="black">
                  <a:lumMod val="75000"/>
                  <a:lumOff val="25000"/>
                </a:prstClr>
              </a:solidFill>
              <a:latin typeface="Aharoni" pitchFamily="2" charset="-79"/>
              <a:cs typeface="Aharoni" pitchFamily="2" charset="-79"/>
            </a:endParaRPr>
          </a:p>
        </p:txBody>
      </p:sp>
      <p:sp>
        <p:nvSpPr>
          <p:cNvPr id="5" name="TextBox 4"/>
          <p:cNvSpPr txBox="1"/>
          <p:nvPr/>
        </p:nvSpPr>
        <p:spPr>
          <a:xfrm>
            <a:off x="9110842" y="6588177"/>
            <a:ext cx="1547664" cy="253916"/>
          </a:xfrm>
          <a:prstGeom prst="rect">
            <a:avLst/>
          </a:prstGeom>
          <a:noFill/>
        </p:spPr>
        <p:txBody>
          <a:bodyPr wrap="square" rtlCol="0">
            <a:spAutoFit/>
          </a:bodyPr>
          <a:lstStyle/>
          <a:p>
            <a:pPr algn="r"/>
            <a:r>
              <a:rPr lang="en-US" sz="1000" b="1" i="1" dirty="0">
                <a:solidFill>
                  <a:prstClr val="black"/>
                </a:solidFill>
              </a:rPr>
              <a:t>Reproduction  block</a:t>
            </a:r>
          </a:p>
        </p:txBody>
      </p:sp>
      <p:sp>
        <p:nvSpPr>
          <p:cNvPr id="8" name="TextBox 7"/>
          <p:cNvSpPr txBox="1"/>
          <p:nvPr/>
        </p:nvSpPr>
        <p:spPr>
          <a:xfrm>
            <a:off x="1524000" y="6597353"/>
            <a:ext cx="1475656" cy="246221"/>
          </a:xfrm>
          <a:prstGeom prst="rect">
            <a:avLst/>
          </a:prstGeom>
          <a:noFill/>
        </p:spPr>
        <p:txBody>
          <a:bodyPr wrap="square" rtlCol="0">
            <a:spAutoFit/>
          </a:bodyPr>
          <a:lstStyle/>
          <a:p>
            <a:r>
              <a:rPr lang="en-US" sz="1000" b="1" i="1" dirty="0">
                <a:solidFill>
                  <a:prstClr val="black"/>
                </a:solidFill>
              </a:rPr>
              <a:t>Pathology </a:t>
            </a:r>
            <a:r>
              <a:rPr lang="en-US" sz="1000" b="1" i="1" dirty="0" err="1">
                <a:solidFill>
                  <a:prstClr val="black"/>
                </a:solidFill>
              </a:rPr>
              <a:t>Dept</a:t>
            </a:r>
            <a:r>
              <a:rPr lang="en-US" sz="1000" b="1" i="1" dirty="0">
                <a:solidFill>
                  <a:prstClr val="black"/>
                </a:solidFill>
              </a:rPr>
              <a:t>, KSU</a:t>
            </a:r>
          </a:p>
        </p:txBody>
      </p:sp>
    </p:spTree>
    <p:extLst>
      <p:ext uri="{BB962C8B-B14F-4D97-AF65-F5344CB8AC3E}">
        <p14:creationId xmlns:p14="http://schemas.microsoft.com/office/powerpoint/2010/main" val="22386146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2063552" y="5373217"/>
            <a:ext cx="7776864" cy="923330"/>
          </a:xfrm>
          <a:prstGeom prst="rect">
            <a:avLst/>
          </a:prstGeom>
        </p:spPr>
        <p:txBody>
          <a:bodyPr wrap="square">
            <a:spAutoFit/>
          </a:bodyPr>
          <a:lstStyle/>
          <a:p>
            <a:pPr algn="ctr"/>
            <a:r>
              <a:rPr lang="en-US" b="1" i="1" dirty="0">
                <a:solidFill>
                  <a:prstClr val="black"/>
                </a:solidFill>
              </a:rPr>
              <a:t>This 4.0 cm dermoid cyst is filled with greasy material (keratin and sebaceous secretions) and shows tufts of hair. The rounded solid area at the bottom is called Rokitansky's protruberance. </a:t>
            </a:r>
          </a:p>
        </p:txBody>
      </p:sp>
      <p:pic>
        <p:nvPicPr>
          <p:cNvPr id="315394" name="Picture 2" descr="http://www.webpathology.com/slides/slides/Ovary_MatureCysticTeratomaGross1.jpg"/>
          <p:cNvPicPr>
            <a:picLocks noChangeAspect="1" noChangeArrowheads="1"/>
          </p:cNvPicPr>
          <p:nvPr/>
        </p:nvPicPr>
        <p:blipFill>
          <a:blip r:embed="rId2" cstate="print"/>
          <a:srcRect/>
          <a:stretch>
            <a:fillRect/>
          </a:stretch>
        </p:blipFill>
        <p:spPr bwMode="auto">
          <a:xfrm>
            <a:off x="2988577" y="908720"/>
            <a:ext cx="6419791" cy="4392488"/>
          </a:xfrm>
          <a:prstGeom prst="rect">
            <a:avLst/>
          </a:prstGeom>
          <a:noFill/>
          <a:ln w="28575">
            <a:solidFill>
              <a:schemeClr val="tx1"/>
            </a:solidFill>
          </a:ln>
        </p:spPr>
      </p:pic>
      <p:sp>
        <p:nvSpPr>
          <p:cNvPr id="4" name="Rounded Rectangle 3"/>
          <p:cNvSpPr/>
          <p:nvPr/>
        </p:nvSpPr>
        <p:spPr>
          <a:xfrm>
            <a:off x="2783632" y="260648"/>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prstClr val="white"/>
                </a:solidFill>
              </a:rPr>
              <a:t>Ovary: Mature Cystic Teratoma</a:t>
            </a:r>
          </a:p>
        </p:txBody>
      </p:sp>
      <p:sp>
        <p:nvSpPr>
          <p:cNvPr id="9" name="TextBox 8"/>
          <p:cNvSpPr txBox="1"/>
          <p:nvPr/>
        </p:nvSpPr>
        <p:spPr>
          <a:xfrm>
            <a:off x="9110842" y="6588177"/>
            <a:ext cx="1547664" cy="253916"/>
          </a:xfrm>
          <a:prstGeom prst="rect">
            <a:avLst/>
          </a:prstGeom>
          <a:noFill/>
        </p:spPr>
        <p:txBody>
          <a:bodyPr wrap="square" rtlCol="0">
            <a:spAutoFit/>
          </a:bodyPr>
          <a:lstStyle/>
          <a:p>
            <a:pPr algn="r"/>
            <a:r>
              <a:rPr lang="en-US" sz="1000" b="1" i="1" dirty="0">
                <a:solidFill>
                  <a:srgbClr val="150F87"/>
                </a:solidFill>
              </a:rPr>
              <a:t>Reproduction  block</a:t>
            </a:r>
          </a:p>
        </p:txBody>
      </p:sp>
      <p:sp>
        <p:nvSpPr>
          <p:cNvPr id="10" name="TextBox 9"/>
          <p:cNvSpPr txBox="1"/>
          <p:nvPr/>
        </p:nvSpPr>
        <p:spPr>
          <a:xfrm>
            <a:off x="1524000" y="6597353"/>
            <a:ext cx="1475656" cy="246221"/>
          </a:xfrm>
          <a:prstGeom prst="rect">
            <a:avLst/>
          </a:prstGeom>
          <a:noFill/>
        </p:spPr>
        <p:txBody>
          <a:bodyPr wrap="square" rtlCol="0">
            <a:spAutoFit/>
          </a:bodyPr>
          <a:lstStyle/>
          <a:p>
            <a:r>
              <a:rPr lang="en-US" sz="1000" b="1" i="1" dirty="0">
                <a:solidFill>
                  <a:srgbClr val="150F87"/>
                </a:solidFill>
              </a:rPr>
              <a:t>Pathology </a:t>
            </a:r>
            <a:r>
              <a:rPr lang="en-US" sz="1000" b="1" i="1" dirty="0" err="1">
                <a:solidFill>
                  <a:srgbClr val="150F87"/>
                </a:solidFill>
              </a:rPr>
              <a:t>Dept</a:t>
            </a:r>
            <a:r>
              <a:rPr lang="en-US" sz="1000" b="1" i="1" dirty="0">
                <a:solidFill>
                  <a:srgbClr val="150F87"/>
                </a:solidFill>
              </a:rPr>
              <a:t>, KSU</a:t>
            </a:r>
          </a:p>
        </p:txBody>
      </p:sp>
    </p:spTree>
    <p:extLst>
      <p:ext uri="{BB962C8B-B14F-4D97-AF65-F5344CB8AC3E}">
        <p14:creationId xmlns:p14="http://schemas.microsoft.com/office/powerpoint/2010/main" val="341353711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2">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Parallax">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xmlns="" name="Parallax" id="{3388167B-A2EB-4685-9635-1831D9AEF8C4}" vid="{EBEC8F79-A447-43FC-8E81-85E8468AF3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TotalTime>
  <Words>1097</Words>
  <Application>Microsoft Office PowerPoint</Application>
  <PresentationFormat>Custom</PresentationFormat>
  <Paragraphs>166</Paragraphs>
  <Slides>37</Slides>
  <Notes>17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39" baseType="lpstr">
      <vt:lpstr>Theme2</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GROSS AND HISTOPATHOLOGY</vt:lpstr>
      <vt:lpstr>Fibroadenoma </vt:lpstr>
      <vt:lpstr>PowerPoint Presentation</vt:lpstr>
      <vt:lpstr>PowerPoint Presentation</vt:lpstr>
      <vt:lpstr>PowerPoint Presentation</vt:lpstr>
      <vt:lpstr>PowerPoint Presentation</vt:lpstr>
      <vt:lpstr>Carcinoma of the breast  </vt:lpstr>
      <vt:lpstr>PowerPoint Presentation</vt:lpstr>
      <vt:lpstr>PowerPoint Presentation</vt:lpstr>
      <vt:lpstr>Invasive Ductal Carcinoma of the Breast</vt:lpstr>
      <vt:lpstr>PowerPoint Presentation</vt:lpstr>
      <vt:lpstr>PowerPoint Presentation</vt:lpstr>
      <vt:lpstr>PowerPoint Presentation</vt:lpstr>
      <vt:lpstr>PowerPoint Presentation</vt:lpstr>
      <vt:lpstr>PowerPoint Presentation</vt:lpstr>
      <vt:lpstr>PowerPoint Presentation</vt:lpstr>
      <vt:lpstr>Paget’s Disease of the Nipple  </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Naseem Zaidi Shaesta</dc:creator>
  <cp:lastModifiedBy>dr-sashtah</cp:lastModifiedBy>
  <cp:revision>5</cp:revision>
  <dcterms:created xsi:type="dcterms:W3CDTF">2015-04-23T09:33:23Z</dcterms:created>
  <dcterms:modified xsi:type="dcterms:W3CDTF">2015-04-26T05:50:23Z</dcterms:modified>
</cp:coreProperties>
</file>