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handoutMasterIdLst>
    <p:handoutMasterId r:id="rId21"/>
  </p:handoutMasterIdLst>
  <p:sldIdLst>
    <p:sldId id="257" r:id="rId2"/>
    <p:sldId id="259" r:id="rId3"/>
    <p:sldId id="261" r:id="rId4"/>
    <p:sldId id="262" r:id="rId5"/>
    <p:sldId id="272" r:id="rId6"/>
    <p:sldId id="273" r:id="rId7"/>
    <p:sldId id="276" r:id="rId8"/>
    <p:sldId id="264" r:id="rId9"/>
    <p:sldId id="275" r:id="rId10"/>
    <p:sldId id="279" r:id="rId11"/>
    <p:sldId id="278" r:id="rId12"/>
    <p:sldId id="265" r:id="rId13"/>
    <p:sldId id="266" r:id="rId14"/>
    <p:sldId id="280" r:id="rId15"/>
    <p:sldId id="274" r:id="rId16"/>
    <p:sldId id="268" r:id="rId17"/>
    <p:sldId id="269"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43" autoAdjust="0"/>
  </p:normalViewPr>
  <p:slideViewPr>
    <p:cSldViewPr>
      <p:cViewPr varScale="1">
        <p:scale>
          <a:sx n="102" d="100"/>
          <a:sy n="102" d="100"/>
        </p:scale>
        <p:origin x="-192" y="-90"/>
      </p:cViewPr>
      <p:guideLst>
        <p:guide orient="horz" pos="2160"/>
        <p:guide pos="2880"/>
      </p:guideLst>
    </p:cSldViewPr>
  </p:slideViewPr>
  <p:notesTextViewPr>
    <p:cViewPr>
      <p:scale>
        <a:sx n="100" d="100"/>
        <a:sy n="100" d="100"/>
      </p:scale>
      <p:origin x="0" y="0"/>
    </p:cViewPr>
  </p:notesTextViewPr>
  <p:notesViewPr>
    <p:cSldViewPr>
      <p:cViewPr varScale="1">
        <p:scale>
          <a:sx n="81" d="100"/>
          <a:sy n="81" d="100"/>
        </p:scale>
        <p:origin x="-20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61673CA-D834-4AFA-8684-F60628AB1337}" type="datetimeFigureOut">
              <a:rPr lang="en-US" smtClean="0"/>
              <a:t>4/22/2015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F07F6C-2CF4-43CF-AC57-B90494D65F23}" type="slidenum">
              <a:rPr lang="en-US" smtClean="0"/>
              <a:t>‹#›</a:t>
            </a:fld>
            <a:endParaRPr lang="en-US"/>
          </a:p>
        </p:txBody>
      </p:sp>
    </p:spTree>
    <p:extLst>
      <p:ext uri="{BB962C8B-B14F-4D97-AF65-F5344CB8AC3E}">
        <p14:creationId xmlns:p14="http://schemas.microsoft.com/office/powerpoint/2010/main" val="675430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C887DC-CD7D-46E7-8CCE-B869C9C1F6B9}" type="datetimeFigureOut">
              <a:rPr lang="en-US" smtClean="0"/>
              <a:t>4/22/2015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64BD6D-77AE-4270-8862-8C54F03257AB}" type="slidenum">
              <a:rPr lang="en-US" smtClean="0"/>
              <a:t>‹#›</a:t>
            </a:fld>
            <a:endParaRPr lang="en-US"/>
          </a:p>
        </p:txBody>
      </p:sp>
    </p:spTree>
    <p:extLst>
      <p:ext uri="{BB962C8B-B14F-4D97-AF65-F5344CB8AC3E}">
        <p14:creationId xmlns:p14="http://schemas.microsoft.com/office/powerpoint/2010/main" val="256784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4BD6D-77AE-4270-8862-8C54F03257AB}" type="slidenum">
              <a:rPr lang="en-US" smtClean="0"/>
              <a:t>6</a:t>
            </a:fld>
            <a:endParaRPr lang="en-US"/>
          </a:p>
        </p:txBody>
      </p:sp>
    </p:spTree>
    <p:extLst>
      <p:ext uri="{BB962C8B-B14F-4D97-AF65-F5344CB8AC3E}">
        <p14:creationId xmlns:p14="http://schemas.microsoft.com/office/powerpoint/2010/main" val="108944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4/22/2015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8318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4/22/2015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sa/url?sa=i&amp;rct=j&amp;q=breast+pumping+milk&amp;source=images&amp;cd=&amp;cad=rja&amp;docid=Kdsc6t9mfJ-XyM&amp;tbnid=fGtNd0UXKwJeCM:&amp;ved=0CAUQjRw&amp;url=http://www.cartinafinland.fi/en/picture/15377/expressing%2Bmilk.html&amp;ei=qX53UeXbGMHc0QGCgYG4CQ&amp;psig=AFQjCNEUI5Nz8OzMBYMRGWbbFtm1s2GuQg&amp;ust=1366872070307867"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0"/>
            <a:ext cx="8229600" cy="1828800"/>
          </a:xfrm>
        </p:spPr>
        <p:txBody>
          <a:bodyPr/>
          <a:lstStyle/>
          <a:p>
            <a:r>
              <a:rPr lang="en-US" dirty="0" smtClean="0">
                <a:solidFill>
                  <a:srgbClr val="FFC000"/>
                </a:solidFill>
                <a:effectLst>
                  <a:outerShdw blurRad="38100" dist="38100" dir="2700000" algn="tl">
                    <a:srgbClr val="000000">
                      <a:alpha val="43137"/>
                    </a:srgbClr>
                  </a:outerShdw>
                </a:effectLst>
              </a:rPr>
              <a:t>BREASTFEEDING</a:t>
            </a:r>
            <a:endParaRPr lang="en-US" dirty="0">
              <a:solidFill>
                <a:srgbClr val="FFC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286000"/>
            <a:ext cx="6400800" cy="1752600"/>
          </a:xfrm>
        </p:spPr>
        <p:txBody>
          <a:bodyPr>
            <a:normAutofit fontScale="77500" lnSpcReduction="20000"/>
          </a:bodyPr>
          <a:lstStyle/>
          <a:p>
            <a:r>
              <a:rPr lang="en-US" dirty="0" smtClean="0"/>
              <a:t>BY: RUBANA  BAABBAD</a:t>
            </a:r>
          </a:p>
          <a:p>
            <a:r>
              <a:rPr lang="en-US" dirty="0" smtClean="0"/>
              <a:t>CONSULTANT NEONATOLOGIST</a:t>
            </a:r>
          </a:p>
          <a:p>
            <a:r>
              <a:rPr lang="en-US" dirty="0" smtClean="0"/>
              <a:t>Head of breastfeeding committee</a:t>
            </a:r>
          </a:p>
          <a:p>
            <a:r>
              <a:rPr lang="en-US" dirty="0" smtClean="0"/>
              <a:t>MEMBER OF NATIONAL COMMITTEE OF BREASTFEEDING SUPPORT</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4114800"/>
            <a:ext cx="3352800" cy="24669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of breastfeeding</a:t>
            </a:r>
            <a:endParaRPr lang="en-US" dirty="0"/>
          </a:p>
        </p:txBody>
      </p:sp>
      <p:sp>
        <p:nvSpPr>
          <p:cNvPr id="3" name="Content Placeholder 2"/>
          <p:cNvSpPr>
            <a:spLocks noGrp="1"/>
          </p:cNvSpPr>
          <p:nvPr>
            <p:ph idx="1"/>
          </p:nvPr>
        </p:nvSpPr>
        <p:spPr/>
        <p:txBody>
          <a:bodyPr>
            <a:noAutofit/>
          </a:bodyPr>
          <a:lstStyle/>
          <a:p>
            <a:r>
              <a:rPr lang="en-US" sz="1600" b="1" dirty="0" smtClean="0">
                <a:solidFill>
                  <a:schemeClr val="bg1"/>
                </a:solidFill>
              </a:rPr>
              <a:t>Exclusive </a:t>
            </a:r>
            <a:r>
              <a:rPr lang="en-US" sz="1600" b="1" dirty="0">
                <a:solidFill>
                  <a:schemeClr val="bg1"/>
                </a:solidFill>
              </a:rPr>
              <a:t>breastfeeding</a:t>
            </a:r>
          </a:p>
          <a:p>
            <a:r>
              <a:rPr lang="en-US" sz="1400" dirty="0">
                <a:solidFill>
                  <a:schemeClr val="bg1"/>
                </a:solidFill>
              </a:rPr>
              <a:t>The infant has received only </a:t>
            </a:r>
            <a:r>
              <a:rPr lang="en-US" sz="1400" dirty="0" err="1">
                <a:solidFill>
                  <a:schemeClr val="bg1"/>
                </a:solidFill>
              </a:rPr>
              <a:t>breastmilk</a:t>
            </a:r>
            <a:r>
              <a:rPr lang="en-US" sz="1400" dirty="0">
                <a:solidFill>
                  <a:schemeClr val="bg1"/>
                </a:solidFill>
              </a:rPr>
              <a:t> from his/her mother or a wet nurse, or expressed</a:t>
            </a:r>
          </a:p>
          <a:p>
            <a:r>
              <a:rPr lang="en-US" sz="1400" dirty="0" err="1">
                <a:solidFill>
                  <a:schemeClr val="bg1"/>
                </a:solidFill>
              </a:rPr>
              <a:t>breastmilk</a:t>
            </a:r>
            <a:r>
              <a:rPr lang="en-US" sz="1400" dirty="0">
                <a:solidFill>
                  <a:schemeClr val="bg1"/>
                </a:solidFill>
              </a:rPr>
              <a:t>, and no other liquids or solids, with the exception of drops or syrups consisting of</a:t>
            </a:r>
          </a:p>
          <a:p>
            <a:r>
              <a:rPr lang="en-US" sz="1400" dirty="0">
                <a:solidFill>
                  <a:schemeClr val="bg1"/>
                </a:solidFill>
              </a:rPr>
              <a:t>vitamins, mineral supplements or medicines.</a:t>
            </a:r>
          </a:p>
          <a:p>
            <a:r>
              <a:rPr lang="en-US" sz="1600" b="1" dirty="0">
                <a:solidFill>
                  <a:schemeClr val="bg1"/>
                </a:solidFill>
              </a:rPr>
              <a:t>Predominant breastfeeding</a:t>
            </a:r>
          </a:p>
          <a:p>
            <a:r>
              <a:rPr lang="en-US" sz="1400" dirty="0">
                <a:solidFill>
                  <a:schemeClr val="bg1"/>
                </a:solidFill>
              </a:rPr>
              <a:t>The infant’s predominant source of nourishment has been </a:t>
            </a:r>
            <a:r>
              <a:rPr lang="en-US" sz="1400" dirty="0" err="1">
                <a:solidFill>
                  <a:schemeClr val="bg1"/>
                </a:solidFill>
              </a:rPr>
              <a:t>breastmilk</a:t>
            </a:r>
            <a:r>
              <a:rPr lang="en-US" sz="1400" dirty="0">
                <a:solidFill>
                  <a:schemeClr val="bg1"/>
                </a:solidFill>
              </a:rPr>
              <a:t>. However, the infant may</a:t>
            </a:r>
          </a:p>
          <a:p>
            <a:r>
              <a:rPr lang="en-US" sz="1400" dirty="0">
                <a:solidFill>
                  <a:schemeClr val="bg1"/>
                </a:solidFill>
              </a:rPr>
              <a:t>also have received water and water-based drinks (sweetened and </a:t>
            </a:r>
            <a:r>
              <a:rPr lang="en-US" sz="1400" dirty="0" err="1">
                <a:solidFill>
                  <a:schemeClr val="bg1"/>
                </a:solidFill>
              </a:rPr>
              <a:t>flavoured</a:t>
            </a:r>
            <a:r>
              <a:rPr lang="en-US" sz="1400" dirty="0">
                <a:solidFill>
                  <a:schemeClr val="bg1"/>
                </a:solidFill>
              </a:rPr>
              <a:t> water, teas,</a:t>
            </a:r>
          </a:p>
          <a:p>
            <a:r>
              <a:rPr lang="en-US" sz="1400" dirty="0">
                <a:solidFill>
                  <a:schemeClr val="bg1"/>
                </a:solidFill>
              </a:rPr>
              <a:t>infusions etc.); fruit juice; oral rehydration salts solution; drop and syrup forms of vitamins,</a:t>
            </a:r>
          </a:p>
          <a:p>
            <a:r>
              <a:rPr lang="en-US" sz="1400" dirty="0">
                <a:solidFill>
                  <a:schemeClr val="bg1"/>
                </a:solidFill>
              </a:rPr>
              <a:t>minerals and medicines; </a:t>
            </a:r>
            <a:endParaRPr lang="en-US" sz="1400" dirty="0" smtClean="0">
              <a:solidFill>
                <a:schemeClr val="bg1"/>
              </a:solidFill>
            </a:endParaRPr>
          </a:p>
          <a:p>
            <a:r>
              <a:rPr lang="en-US" sz="1400" b="1" dirty="0" smtClean="0">
                <a:solidFill>
                  <a:schemeClr val="bg1"/>
                </a:solidFill>
              </a:rPr>
              <a:t>Full </a:t>
            </a:r>
            <a:r>
              <a:rPr lang="en-US" sz="1400" b="1" dirty="0">
                <a:solidFill>
                  <a:schemeClr val="bg1"/>
                </a:solidFill>
              </a:rPr>
              <a:t>breastfeeding</a:t>
            </a:r>
          </a:p>
          <a:p>
            <a:r>
              <a:rPr lang="en-US" sz="1400" dirty="0">
                <a:solidFill>
                  <a:schemeClr val="bg1"/>
                </a:solidFill>
              </a:rPr>
              <a:t>This definition includes both exclusive breastfeeding and predominant breastfeeding.</a:t>
            </a:r>
          </a:p>
          <a:p>
            <a:r>
              <a:rPr lang="en-US" sz="1400" b="1" dirty="0">
                <a:solidFill>
                  <a:schemeClr val="bg1"/>
                </a:solidFill>
              </a:rPr>
              <a:t>Partial breastfeeding</a:t>
            </a:r>
          </a:p>
          <a:p>
            <a:r>
              <a:rPr lang="en-US" sz="1400" dirty="0">
                <a:solidFill>
                  <a:schemeClr val="bg1"/>
                </a:solidFill>
              </a:rPr>
              <a:t>Partial breastfeeding refers to a situation where the baby is receiving some breastfeeds but is</a:t>
            </a:r>
          </a:p>
          <a:p>
            <a:r>
              <a:rPr lang="en-US" sz="1400" dirty="0">
                <a:solidFill>
                  <a:schemeClr val="bg1"/>
                </a:solidFill>
              </a:rPr>
              <a:t>also being given other food or food-based fluids, such as formula milk or weaning foods.</a:t>
            </a:r>
          </a:p>
          <a:p>
            <a:r>
              <a:rPr lang="en-US" sz="1400" b="1" dirty="0" smtClean="0">
                <a:solidFill>
                  <a:schemeClr val="bg1"/>
                </a:solidFill>
              </a:rPr>
              <a:t>Bottle-feeding</a:t>
            </a:r>
            <a:endParaRPr lang="en-US" sz="1400" b="1" dirty="0">
              <a:solidFill>
                <a:schemeClr val="bg1"/>
              </a:solidFill>
            </a:endParaRPr>
          </a:p>
          <a:p>
            <a:r>
              <a:rPr lang="en-US" sz="1400" dirty="0">
                <a:solidFill>
                  <a:schemeClr val="bg1"/>
                </a:solidFill>
              </a:rPr>
              <a:t>The child has received liquid or semi-solid food from a bottle with a nipple/teat. This term</a:t>
            </a:r>
          </a:p>
          <a:p>
            <a:r>
              <a:rPr lang="en-US" sz="1400" dirty="0">
                <a:solidFill>
                  <a:schemeClr val="bg1"/>
                </a:solidFill>
              </a:rPr>
              <a:t>applies irrespective of the nature of the liquid or semi-liquid.</a:t>
            </a:r>
          </a:p>
          <a:p>
            <a:r>
              <a:rPr lang="en-US" sz="1400" b="1" dirty="0">
                <a:solidFill>
                  <a:schemeClr val="bg1"/>
                </a:solidFill>
              </a:rPr>
              <a:t>Artificial feeding</a:t>
            </a:r>
          </a:p>
          <a:p>
            <a:r>
              <a:rPr lang="en-US" sz="1400" dirty="0">
                <a:solidFill>
                  <a:schemeClr val="bg1"/>
                </a:solidFill>
              </a:rPr>
              <a:t>The baby who is artificially fed receives no </a:t>
            </a:r>
            <a:r>
              <a:rPr lang="en-US" sz="1400" dirty="0" err="1">
                <a:solidFill>
                  <a:schemeClr val="bg1"/>
                </a:solidFill>
              </a:rPr>
              <a:t>breastmilk</a:t>
            </a:r>
            <a:r>
              <a:rPr lang="en-US" sz="1400" dirty="0">
                <a:solidFill>
                  <a:schemeClr val="bg1"/>
                </a:solidFill>
              </a:rPr>
              <a:t> at all</a:t>
            </a:r>
            <a:r>
              <a:rPr lang="en-US" sz="1400" dirty="0" smtClean="0">
                <a:solidFill>
                  <a:schemeClr val="bg1"/>
                </a:solidFill>
              </a:rPr>
              <a:t>.</a:t>
            </a:r>
            <a:endParaRPr lang="en-US" sz="1400" dirty="0">
              <a:solidFill>
                <a:schemeClr val="bg1"/>
              </a:solidFill>
            </a:endParaRPr>
          </a:p>
        </p:txBody>
      </p:sp>
    </p:spTree>
    <p:extLst>
      <p:ext uri="{BB962C8B-B14F-4D97-AF65-F5344CB8AC3E}">
        <p14:creationId xmlns:p14="http://schemas.microsoft.com/office/powerpoint/2010/main" val="3675563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colostrum</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Colostrum</a:t>
            </a:r>
            <a:r>
              <a:rPr lang="en-US" dirty="0"/>
              <a:t/>
            </a:r>
            <a:br>
              <a:rPr lang="en-US" dirty="0"/>
            </a:br>
            <a:r>
              <a:rPr lang="en-US" dirty="0"/>
              <a:t>The often yellow and sometimes clear fluid that is released by a new mother’s breasts before her breast milk comes in. This fluid has often been referred to as “liquid gold” and it resembles blood more than it does milk as it contains protective white blood cells capable of attacking harmful bacteria. Colostrum provides a new baby high levels of antibodies from his/her mother and it also acts to “seal” the inside of the baby’s intestines thus preventing the invasion of bacteria. Colostrum is an ideal first food for baby as it is high in protein and low in sugar and fat, thus making it easy to digest. </a:t>
            </a:r>
          </a:p>
        </p:txBody>
      </p:sp>
    </p:spTree>
    <p:extLst>
      <p:ext uri="{BB962C8B-B14F-4D97-AF65-F5344CB8AC3E}">
        <p14:creationId xmlns:p14="http://schemas.microsoft.com/office/powerpoint/2010/main" val="1679436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Preparation of the prospective mother</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Most women are physically capable of breastfeeding, provided the receive sufficient encouragement and are protected from discouraging experiences and comments while the secretion of breast milk is becoming established.</a:t>
            </a:r>
            <a:endParaRPr lang="en-US" dirty="0"/>
          </a:p>
          <a:p>
            <a:pPr algn="just"/>
            <a:r>
              <a:rPr lang="en-US" dirty="0" smtClean="0">
                <a:solidFill>
                  <a:srgbClr val="FF0000"/>
                </a:solidFill>
              </a:rPr>
              <a:t>Physical Factors:  </a:t>
            </a:r>
            <a:r>
              <a:rPr lang="en-US" dirty="0" smtClean="0"/>
              <a:t>leading to a good breastfeeding include:  good health, having enough rest, freedom of worry, treatment of any disease, and adequate nutrition. </a:t>
            </a:r>
          </a:p>
          <a:p>
            <a:pPr algn="just"/>
            <a:r>
              <a:rPr lang="en-US" dirty="0" smtClean="0">
                <a:solidFill>
                  <a:srgbClr val="FF0000"/>
                </a:solidFill>
              </a:rPr>
              <a:t>Retracted &amp; inverted nipples.  </a:t>
            </a:r>
          </a:p>
          <a:p>
            <a:pPr marL="45720" indent="0" algn="just">
              <a:buNone/>
            </a:pPr>
            <a:endParaRPr lang="en-US" dirty="0">
              <a:solidFill>
                <a:srgbClr val="FF0000"/>
              </a:solidFill>
            </a:endParaRPr>
          </a:p>
        </p:txBody>
      </p:sp>
    </p:spTree>
    <p:extLst>
      <p:ext uri="{BB962C8B-B14F-4D97-AF65-F5344CB8AC3E}">
        <p14:creationId xmlns:p14="http://schemas.microsoft.com/office/powerpoint/2010/main" val="38393912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solidFill>
                  <a:srgbClr val="FFC000"/>
                </a:solidFill>
              </a:rPr>
              <a:t>Establishing and maintaining the milk supply</a:t>
            </a:r>
            <a:r>
              <a:rPr lang="en-US" dirty="0">
                <a:solidFill>
                  <a:srgbClr val="FFC000"/>
                </a:solidFill>
              </a:rPr>
              <a:t/>
            </a:r>
            <a:br>
              <a:rPr lang="en-US" dirty="0">
                <a:solidFill>
                  <a:srgbClr val="FFC000"/>
                </a:solidFill>
              </a:rPr>
            </a:br>
            <a:endParaRPr lang="en-US" dirty="0">
              <a:solidFill>
                <a:srgbClr val="FFC000"/>
              </a:solidFill>
            </a:endParaRPr>
          </a:p>
        </p:txBody>
      </p:sp>
      <p:sp>
        <p:nvSpPr>
          <p:cNvPr id="3" name="Content Placeholder 2"/>
          <p:cNvSpPr>
            <a:spLocks noGrp="1"/>
          </p:cNvSpPr>
          <p:nvPr>
            <p:ph idx="1"/>
          </p:nvPr>
        </p:nvSpPr>
        <p:spPr/>
        <p:txBody>
          <a:bodyPr>
            <a:normAutofit/>
          </a:bodyPr>
          <a:lstStyle/>
          <a:p>
            <a:pPr algn="just"/>
            <a:r>
              <a:rPr lang="en-US" dirty="0" smtClean="0"/>
              <a:t>The most satisfactory stimulus to the secretion of human milk is regular and complete emptying of the breast; milk production is reduced when the secreted milk is not drained.</a:t>
            </a:r>
          </a:p>
          <a:p>
            <a:pPr algn="just"/>
            <a:endParaRPr lang="en-US" dirty="0"/>
          </a:p>
          <a:p>
            <a:pPr algn="just"/>
            <a:r>
              <a:rPr lang="en-US" dirty="0" smtClean="0"/>
              <a:t>The breastfeeding should begin as soon after delivery as the condition of the mother and the baby permits, preferably within the first hour.</a:t>
            </a:r>
          </a:p>
        </p:txBody>
      </p:sp>
    </p:spTree>
    <p:extLst>
      <p:ext uri="{BB962C8B-B14F-4D97-AF65-F5344CB8AC3E}">
        <p14:creationId xmlns:p14="http://schemas.microsoft.com/office/powerpoint/2010/main" val="990584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Breastfeeding position</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C:\Users\DR-RUBANA\Pictures\breastfeeding-positions-386x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1600200"/>
            <a:ext cx="36766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9813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Manual expression of breast milk</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981200"/>
            <a:ext cx="5086350" cy="3048000"/>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788861"/>
            <a:ext cx="4648200" cy="203809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4876800"/>
            <a:ext cx="2133600" cy="1676400"/>
          </a:xfrm>
          <a:prstGeom prst="rect">
            <a:avLst/>
          </a:prstGeom>
        </p:spPr>
      </p:pic>
    </p:spTree>
    <p:extLst>
      <p:ext uri="{BB962C8B-B14F-4D97-AF65-F5344CB8AC3E}">
        <p14:creationId xmlns:p14="http://schemas.microsoft.com/office/powerpoint/2010/main" val="23210699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43768"/>
            <a:ext cx="7772400" cy="1190432"/>
          </a:xfrm>
        </p:spPr>
        <p:txBody>
          <a:bodyPr>
            <a:normAutofit fontScale="90000"/>
          </a:bodyPr>
          <a:lstStyle/>
          <a:p>
            <a:pPr algn="ctr"/>
            <a:r>
              <a:rPr lang="en-US" sz="4000" dirty="0"/>
              <a:t>Expression of </a:t>
            </a:r>
            <a:r>
              <a:rPr lang="en-US" sz="4000" dirty="0" err="1"/>
              <a:t>breastmilk</a:t>
            </a:r>
            <a:r>
              <a:rPr lang="en-US" dirty="0"/>
              <a:t/>
            </a:r>
            <a:br>
              <a:rPr lang="en-US" dirty="0"/>
            </a:br>
            <a:endParaRPr lang="en-US" dirty="0"/>
          </a:p>
        </p:txBody>
      </p:sp>
      <p:pic>
        <p:nvPicPr>
          <p:cNvPr id="1026" name="Picture 2" descr="http://www.cartinafinland.fi/en/imagebank/image/15/15377/expressing+milk+15377.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457200"/>
            <a:ext cx="8241083"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057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Contraindications</a:t>
            </a:r>
            <a:br>
              <a:rPr lang="en-US" dirty="0"/>
            </a:br>
            <a:endParaRPr lang="en-US" dirty="0"/>
          </a:p>
        </p:txBody>
      </p:sp>
      <p:sp>
        <p:nvSpPr>
          <p:cNvPr id="3" name="Content Placeholder 2"/>
          <p:cNvSpPr>
            <a:spLocks noGrp="1"/>
          </p:cNvSpPr>
          <p:nvPr>
            <p:ph idx="1"/>
          </p:nvPr>
        </p:nvSpPr>
        <p:spPr/>
        <p:txBody>
          <a:bodyPr/>
          <a:lstStyle/>
          <a:p>
            <a:pPr algn="just"/>
            <a:r>
              <a:rPr lang="en-US" dirty="0" smtClean="0"/>
              <a:t>It is important to look at the entities that put the mother or infant at significant risk and are not remedial.</a:t>
            </a:r>
          </a:p>
          <a:p>
            <a:pPr algn="just"/>
            <a:r>
              <a:rPr lang="en-US" dirty="0"/>
              <a:t> </a:t>
            </a:r>
            <a:r>
              <a:rPr lang="en-US" dirty="0" smtClean="0">
                <a:solidFill>
                  <a:srgbClr val="FF0000"/>
                </a:solidFill>
              </a:rPr>
              <a:t>Infectious Diseases:</a:t>
            </a:r>
          </a:p>
          <a:p>
            <a:pPr algn="just"/>
            <a:r>
              <a:rPr lang="en-US" dirty="0" smtClean="0">
                <a:solidFill>
                  <a:srgbClr val="FF0000"/>
                </a:solidFill>
              </a:rPr>
              <a:t> Life – threatening illnesses in the mother:</a:t>
            </a:r>
          </a:p>
          <a:p>
            <a:pPr algn="just"/>
            <a:r>
              <a:rPr lang="en-US" dirty="0">
                <a:solidFill>
                  <a:srgbClr val="FF0000"/>
                </a:solidFill>
              </a:rPr>
              <a:t> </a:t>
            </a:r>
            <a:r>
              <a:rPr lang="en-US" dirty="0" smtClean="0">
                <a:solidFill>
                  <a:srgbClr val="FF0000"/>
                </a:solidFill>
              </a:rPr>
              <a:t>Medications:</a:t>
            </a:r>
            <a:endParaRPr lang="en-US" dirty="0">
              <a:solidFill>
                <a:srgbClr val="FF0000"/>
              </a:solidFill>
            </a:endParaRPr>
          </a:p>
        </p:txBody>
      </p:sp>
    </p:spTree>
    <p:extLst>
      <p:ext uri="{BB962C8B-B14F-4D97-AF65-F5344CB8AC3E}">
        <p14:creationId xmlns:p14="http://schemas.microsoft.com/office/powerpoint/2010/main" val="42544012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447800"/>
            <a:ext cx="6512511" cy="1143000"/>
          </a:xfrm>
        </p:spPr>
        <p:txBody>
          <a:bodyPr/>
          <a:lstStyle/>
          <a:p>
            <a:pPr marL="0" indent="0" algn="ctr">
              <a:buNone/>
            </a:pPr>
            <a:r>
              <a:rPr lang="en-US" smtClean="0"/>
              <a:t>THANK YOU ALL</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501900"/>
            <a:ext cx="2603500" cy="2451100"/>
          </a:xfrm>
          <a:prstGeom prst="rect">
            <a:avLst/>
          </a:prstGeom>
        </p:spPr>
      </p:pic>
    </p:spTree>
    <p:extLst>
      <p:ext uri="{BB962C8B-B14F-4D97-AF65-F5344CB8AC3E}">
        <p14:creationId xmlns:p14="http://schemas.microsoft.com/office/powerpoint/2010/main" val="1818066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Introduction</a:t>
            </a:r>
          </a:p>
          <a:p>
            <a:r>
              <a:rPr lang="en-US" dirty="0" smtClean="0"/>
              <a:t>Breastfeeding definitions</a:t>
            </a:r>
          </a:p>
          <a:p>
            <a:r>
              <a:rPr lang="en-US" dirty="0" smtClean="0"/>
              <a:t>Breast milk contents</a:t>
            </a:r>
          </a:p>
          <a:p>
            <a:r>
              <a:rPr lang="en-US" dirty="0" smtClean="0"/>
              <a:t>Advantages of breastfeeding</a:t>
            </a:r>
          </a:p>
          <a:p>
            <a:r>
              <a:rPr lang="en-US" dirty="0" smtClean="0"/>
              <a:t>Preparation of the prospective mother</a:t>
            </a:r>
          </a:p>
          <a:p>
            <a:r>
              <a:rPr lang="en-US" dirty="0" smtClean="0"/>
              <a:t>Establishing and maintaining the milk supply</a:t>
            </a:r>
          </a:p>
          <a:p>
            <a:r>
              <a:rPr lang="en-US" dirty="0" smtClean="0"/>
              <a:t>Technique of breastfeeding</a:t>
            </a:r>
          </a:p>
          <a:p>
            <a:r>
              <a:rPr lang="en-US" dirty="0" smtClean="0"/>
              <a:t>Expression of </a:t>
            </a:r>
            <a:r>
              <a:rPr lang="en-US" dirty="0" err="1" smtClean="0"/>
              <a:t>breastmilk</a:t>
            </a:r>
            <a:endParaRPr lang="en-US" dirty="0" smtClean="0"/>
          </a:p>
          <a:p>
            <a:r>
              <a:rPr lang="en-US" dirty="0" smtClean="0"/>
              <a:t>Contraindications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p:cNvSpPr>
          <p:nvPr>
            <p:ph type="subTitle" idx="1"/>
          </p:nvPr>
        </p:nvSpPr>
        <p:spPr>
          <a:xfrm>
            <a:off x="381000" y="381000"/>
            <a:ext cx="8458200" cy="5791200"/>
          </a:xfrm>
        </p:spPr>
        <p:txBody>
          <a:bodyPr/>
          <a:lstStyle/>
          <a:p>
            <a:pPr algn="justLow" rtl="1"/>
            <a:endParaRPr lang="ar-SA" b="1" dirty="0" smtClean="0">
              <a:solidFill>
                <a:srgbClr val="000000"/>
              </a:solidFill>
              <a:cs typeface="Simplified Arabic" pitchFamily="2" charset="-78"/>
            </a:endParaRPr>
          </a:p>
          <a:p>
            <a:pPr algn="justLow" rtl="1"/>
            <a:endParaRPr lang="ar-SA" b="1" dirty="0" smtClean="0">
              <a:solidFill>
                <a:srgbClr val="000000"/>
              </a:solidFill>
              <a:cs typeface="Simplified Arabic" pitchFamily="2" charset="-78"/>
            </a:endParaRPr>
          </a:p>
          <a:p>
            <a:pPr algn="justLow" rtl="1"/>
            <a:endParaRPr lang="ar-SA" b="1" dirty="0" smtClean="0">
              <a:solidFill>
                <a:srgbClr val="000000"/>
              </a:solidFill>
              <a:cs typeface="Simplified Arabic" pitchFamily="2" charset="-78"/>
            </a:endParaRPr>
          </a:p>
          <a:p>
            <a:pPr algn="justLow" rtl="1"/>
            <a:r>
              <a:rPr lang="ar-SA" sz="4800" b="1" dirty="0" smtClean="0">
                <a:solidFill>
                  <a:srgbClr val="FFC000"/>
                </a:solidFill>
                <a:cs typeface="Simplified Arabic" pitchFamily="2" charset="-78"/>
              </a:rPr>
              <a:t>قال الحق تبارك وتعالى: </a:t>
            </a:r>
            <a:r>
              <a:rPr lang="ar-SA" sz="4800" b="1" dirty="0" smtClean="0">
                <a:solidFill>
                  <a:srgbClr val="0000FF"/>
                </a:solidFill>
                <a:cs typeface="Simplified Arabic" pitchFamily="2" charset="-78"/>
              </a:rPr>
              <a:t>(وَالْوَالِدَاتُ يُرْضِعْنَ أَوْلَادَهُنَّ حَوْلَيْنِ كَامِلَيْنِ لِمَنْ أَرَادَ أَنْ يُتِمَّ الرَّضَاعَةَ) [البقرة :233 ]</a:t>
            </a:r>
            <a:r>
              <a:rPr lang="ar-SA" sz="4800" b="1" dirty="0" smtClean="0">
                <a:solidFill>
                  <a:srgbClr val="000000"/>
                </a:solidFill>
                <a:cs typeface="Simplified Arabic" pitchFamily="2" charset="-78"/>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Breastfeeding is the normal feeding for infants during the first months of life which can ‘t be replicated .</a:t>
            </a:r>
          </a:p>
          <a:p>
            <a:r>
              <a:rPr lang="en-US" dirty="0" smtClean="0"/>
              <a:t>It contains over 200 known component.</a:t>
            </a:r>
          </a:p>
          <a:p>
            <a:r>
              <a:rPr lang="en-US" dirty="0" smtClean="0"/>
              <a:t>Breast milk bring both nutritive&amp; non nutritive signals to the neonate .</a:t>
            </a:r>
          </a:p>
          <a:p>
            <a:r>
              <a:rPr lang="en-US" dirty="0" smtClean="0"/>
              <a:t>It contain fat ,carbohydrate, proteins, </a:t>
            </a:r>
            <a:r>
              <a:rPr lang="en-US" dirty="0" err="1" smtClean="0"/>
              <a:t>menirals,vitamins,hormons</a:t>
            </a:r>
            <a:r>
              <a:rPr lang="en-US" dirty="0" smtClean="0"/>
              <a:t>, living cells, complements, enzymes, </a:t>
            </a:r>
          </a:p>
          <a:p>
            <a:r>
              <a:rPr lang="en-US" dirty="0" smtClean="0"/>
              <a:t>Colostrum:</a:t>
            </a:r>
          </a:p>
          <a:p>
            <a:pPr marL="45720" indent="0">
              <a:buNone/>
            </a:pPr>
            <a:r>
              <a:rPr lang="en-US" dirty="0" smtClean="0"/>
              <a:t>	definition &amp; contents.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2309" y="5029200"/>
            <a:ext cx="2590800" cy="1676400"/>
          </a:xfrm>
          <a:prstGeom prst="rect">
            <a:avLst/>
          </a:prstGeom>
        </p:spPr>
      </p:pic>
    </p:spTree>
    <p:extLst>
      <p:ext uri="{BB962C8B-B14F-4D97-AF65-F5344CB8AC3E}">
        <p14:creationId xmlns:p14="http://schemas.microsoft.com/office/powerpoint/2010/main" val="297924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7725" y="47625"/>
            <a:ext cx="7448550" cy="6762750"/>
          </a:xfrm>
          <a:prstGeom prst="rect">
            <a:avLst/>
          </a:prstGeom>
        </p:spPr>
      </p:pic>
    </p:spTree>
    <p:extLst>
      <p:ext uri="{BB962C8B-B14F-4D97-AF65-F5344CB8AC3E}">
        <p14:creationId xmlns:p14="http://schemas.microsoft.com/office/powerpoint/2010/main" val="3525562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Benefits of breastfeeding for mothers</a:t>
            </a:r>
            <a:endParaRPr lang="en-US" dirty="0"/>
          </a:p>
        </p:txBody>
      </p:sp>
      <p:sp>
        <p:nvSpPr>
          <p:cNvPr id="3" name="Content Placeholder 2"/>
          <p:cNvSpPr>
            <a:spLocks noGrp="1"/>
          </p:cNvSpPr>
          <p:nvPr>
            <p:ph idx="1"/>
          </p:nvPr>
        </p:nvSpPr>
        <p:spPr/>
        <p:txBody>
          <a:bodyPr>
            <a:normAutofit lnSpcReduction="10000"/>
          </a:bodyPr>
          <a:lstStyle/>
          <a:p>
            <a:r>
              <a:rPr lang="en-US" dirty="0" smtClean="0"/>
              <a:t>Helps the uterus to regress to its size before pregnancy.</a:t>
            </a:r>
          </a:p>
          <a:p>
            <a:r>
              <a:rPr lang="en-US" dirty="0" smtClean="0"/>
              <a:t>Losing </a:t>
            </a:r>
            <a:r>
              <a:rPr lang="en-US" dirty="0" err="1" smtClean="0"/>
              <a:t>acummulated</a:t>
            </a:r>
            <a:r>
              <a:rPr lang="en-US" dirty="0" smtClean="0"/>
              <a:t> fat during pregnancy.</a:t>
            </a:r>
          </a:p>
          <a:p>
            <a:r>
              <a:rPr lang="en-US" dirty="0" err="1" smtClean="0"/>
              <a:t>Empowernment</a:t>
            </a:r>
            <a:endParaRPr lang="en-US" dirty="0" smtClean="0"/>
          </a:p>
          <a:p>
            <a:r>
              <a:rPr lang="en-US" dirty="0" smtClean="0"/>
              <a:t>Decrease risk of </a:t>
            </a:r>
            <a:r>
              <a:rPr lang="en-US" dirty="0" err="1" smtClean="0"/>
              <a:t>osteoporpsis</a:t>
            </a:r>
            <a:endParaRPr lang="en-US" dirty="0" smtClean="0"/>
          </a:p>
          <a:p>
            <a:r>
              <a:rPr lang="en-US" dirty="0" smtClean="0"/>
              <a:t>Improve blood sugar control for diabetics </a:t>
            </a:r>
          </a:p>
          <a:p>
            <a:r>
              <a:rPr lang="en-US" dirty="0" smtClean="0"/>
              <a:t>Decrease the incidence of high </a:t>
            </a:r>
            <a:r>
              <a:rPr lang="en-US" dirty="0" err="1" smtClean="0"/>
              <a:t>cholestrole</a:t>
            </a:r>
            <a:r>
              <a:rPr lang="en-US" dirty="0" smtClean="0"/>
              <a:t> ,</a:t>
            </a:r>
            <a:r>
              <a:rPr lang="en-US" dirty="0" err="1" smtClean="0"/>
              <a:t>diabetis</a:t>
            </a:r>
            <a:r>
              <a:rPr lang="en-US" dirty="0" smtClean="0"/>
              <a:t> ,breast, </a:t>
            </a:r>
            <a:r>
              <a:rPr lang="en-US" dirty="0" err="1" smtClean="0"/>
              <a:t>cervical,ovarian,uterine</a:t>
            </a:r>
            <a:r>
              <a:rPr lang="en-US" dirty="0" smtClean="0"/>
              <a:t> </a:t>
            </a:r>
            <a:r>
              <a:rPr lang="en-US" dirty="0" err="1" smtClean="0"/>
              <a:t>cancers,less</a:t>
            </a:r>
            <a:r>
              <a:rPr lang="en-US" dirty="0" smtClean="0"/>
              <a:t> chance for gallstone formation</a:t>
            </a:r>
          </a:p>
          <a:p>
            <a:r>
              <a:rPr lang="en-US" dirty="0" smtClean="0"/>
              <a:t>Bonding ,decrease post partum depression</a:t>
            </a:r>
            <a:endParaRPr lang="en-US" dirty="0"/>
          </a:p>
        </p:txBody>
      </p:sp>
    </p:spTree>
    <p:extLst>
      <p:ext uri="{BB962C8B-B14F-4D97-AF65-F5344CB8AC3E}">
        <p14:creationId xmlns:p14="http://schemas.microsoft.com/office/powerpoint/2010/main" val="19197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Benefits For Mothers</a:t>
            </a:r>
            <a:endParaRPr lang="en-US" sz="4000" dirty="0"/>
          </a:p>
        </p:txBody>
      </p:sp>
      <p:sp>
        <p:nvSpPr>
          <p:cNvPr id="3" name="Content Placeholder 2"/>
          <p:cNvSpPr>
            <a:spLocks noGrp="1"/>
          </p:cNvSpPr>
          <p:nvPr>
            <p:ph idx="1"/>
          </p:nvPr>
        </p:nvSpPr>
        <p:spPr>
          <a:xfrm>
            <a:off x="533400" y="457200"/>
            <a:ext cx="8229600" cy="4709160"/>
          </a:xfrm>
        </p:spPr>
        <p:txBody>
          <a:bodyPr/>
          <a:lstStyle/>
          <a:p>
            <a:r>
              <a:rPr lang="en-US" dirty="0" smtClean="0"/>
              <a:t>Medical: postpartum recovery</a:t>
            </a:r>
          </a:p>
          <a:p>
            <a:r>
              <a:rPr lang="en-US" dirty="0" err="1" smtClean="0"/>
              <a:t>Impowerment</a:t>
            </a:r>
            <a:r>
              <a:rPr lang="en-US" dirty="0" smtClean="0"/>
              <a:t> (psychological benefits).</a:t>
            </a:r>
          </a:p>
          <a:p>
            <a:r>
              <a:rPr lang="en-US" dirty="0" smtClean="0"/>
              <a:t>Improved health risks: </a:t>
            </a:r>
          </a:p>
          <a:p>
            <a:pPr lvl="1">
              <a:buFont typeface="Courier New" pitchFamily="49" charset="0"/>
              <a:buChar char="o"/>
            </a:pPr>
            <a:r>
              <a:rPr lang="en-US" dirty="0" smtClean="0"/>
              <a:t>  decrease risk of osteoporosis</a:t>
            </a:r>
          </a:p>
          <a:p>
            <a:pPr lvl="1">
              <a:buFont typeface="Courier New" pitchFamily="49" charset="0"/>
              <a:buChar char="o"/>
            </a:pPr>
            <a:r>
              <a:rPr lang="en-US" dirty="0" smtClean="0"/>
              <a:t>  Protection against ovarian censer.</a:t>
            </a:r>
          </a:p>
          <a:p>
            <a:pPr lvl="1">
              <a:buFont typeface="Courier New" pitchFamily="49" charset="0"/>
              <a:buChar char="o"/>
            </a:pPr>
            <a:r>
              <a:rPr lang="en-US" dirty="0"/>
              <a:t> </a:t>
            </a:r>
            <a:r>
              <a:rPr lang="en-US" dirty="0" smtClean="0"/>
              <a:t> reduced incidence of breast cancer.</a:t>
            </a:r>
          </a:p>
          <a:p>
            <a:pPr marL="45720" indent="0">
              <a:buNone/>
            </a:pPr>
            <a:r>
              <a:rPr lang="en-US" dirty="0" smtClean="0"/>
              <a:t> </a:t>
            </a:r>
          </a:p>
          <a:p>
            <a:endParaRPr lang="en-US" dirty="0"/>
          </a:p>
        </p:txBody>
      </p:sp>
    </p:spTree>
    <p:extLst>
      <p:ext uri="{BB962C8B-B14F-4D97-AF65-F5344CB8AC3E}">
        <p14:creationId xmlns:p14="http://schemas.microsoft.com/office/powerpoint/2010/main" val="526641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a:t>Advantages </a:t>
            </a:r>
            <a:r>
              <a:rPr lang="en-US" sz="4000" dirty="0" smtClean="0"/>
              <a:t>of breastfeeding</a:t>
            </a:r>
            <a:r>
              <a:rPr lang="en-US" sz="4000" dirty="0"/>
              <a:t/>
            </a:r>
            <a:br>
              <a:rPr lang="en-US" sz="4000" dirty="0"/>
            </a:b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3312651"/>
              </p:ext>
            </p:extLst>
          </p:nvPr>
        </p:nvGraphicFramePr>
        <p:xfrm>
          <a:off x="457200" y="1600200"/>
          <a:ext cx="8229600" cy="4831080"/>
        </p:xfrm>
        <a:graphic>
          <a:graphicData uri="http://schemas.openxmlformats.org/drawingml/2006/table">
            <a:tbl>
              <a:tblPr firstRow="1" bandRow="1">
                <a:tableStyleId>{5C22544A-7EE6-4342-B048-85BDC9FD1C3A}</a:tableStyleId>
              </a:tblPr>
              <a:tblGrid>
                <a:gridCol w="2743200"/>
                <a:gridCol w="2743200"/>
                <a:gridCol w="2743200"/>
              </a:tblGrid>
              <a:tr h="370840">
                <a:tc gridSpan="3">
                  <a:txBody>
                    <a:bodyPr/>
                    <a:lstStyle/>
                    <a:p>
                      <a:pPr algn="ctr"/>
                      <a:r>
                        <a:rPr lang="en-US" sz="2400" dirty="0" smtClean="0"/>
                        <a:t>Superior</a:t>
                      </a:r>
                      <a:r>
                        <a:rPr lang="en-US" sz="2400" baseline="0" dirty="0" smtClean="0"/>
                        <a:t> health outcomes in breastfed infant</a:t>
                      </a:r>
                      <a:endParaRPr lang="en-US" sz="2400" dirty="0"/>
                    </a:p>
                  </a:txBody>
                  <a:tcPr marL="117566" marR="117566"/>
                </a:tc>
                <a:tc hMerge="1">
                  <a:txBody>
                    <a:bodyPr/>
                    <a:lstStyle/>
                    <a:p>
                      <a:pPr algn="ctr"/>
                      <a:endParaRPr lang="en-US" sz="2400" dirty="0"/>
                    </a:p>
                  </a:txBody>
                  <a:tcPr/>
                </a:tc>
                <a:tc hMerge="1">
                  <a:txBody>
                    <a:bodyPr/>
                    <a:lstStyle/>
                    <a:p>
                      <a:pPr algn="ctr"/>
                      <a:endParaRPr lang="en-US" sz="2400" dirty="0"/>
                    </a:p>
                  </a:txBody>
                  <a:tcPr/>
                </a:tc>
              </a:tr>
              <a:tr h="370840">
                <a:tc>
                  <a:txBody>
                    <a:bodyPr/>
                    <a:lstStyle/>
                    <a:p>
                      <a:pPr algn="ctr"/>
                      <a:r>
                        <a:rPr lang="en-US" sz="1400" dirty="0" smtClean="0"/>
                        <a:t>Protection  during breastfeeding</a:t>
                      </a:r>
                      <a:endParaRPr lang="en-US" sz="1400" dirty="0"/>
                    </a:p>
                  </a:txBody>
                  <a:tcPr marL="117566" marR="117566">
                    <a:solidFill>
                      <a:schemeClr val="bg1">
                        <a:lumMod val="65000"/>
                      </a:schemeClr>
                    </a:solidFill>
                  </a:tcPr>
                </a:tc>
                <a:tc>
                  <a:txBody>
                    <a:bodyPr/>
                    <a:lstStyle/>
                    <a:p>
                      <a:pPr algn="ctr"/>
                      <a:r>
                        <a:rPr lang="en-US" sz="1400" dirty="0" smtClean="0"/>
                        <a:t>Protection after weaning in early childhood</a:t>
                      </a:r>
                      <a:endParaRPr lang="en-US" sz="1400" dirty="0"/>
                    </a:p>
                  </a:txBody>
                  <a:tcPr marL="117566" marR="117566">
                    <a:solidFill>
                      <a:schemeClr val="bg1">
                        <a:lumMod val="65000"/>
                      </a:schemeClr>
                    </a:solidFill>
                  </a:tcPr>
                </a:tc>
                <a:tc>
                  <a:txBody>
                    <a:bodyPr/>
                    <a:lstStyle/>
                    <a:p>
                      <a:pPr algn="ctr"/>
                      <a:r>
                        <a:rPr lang="en-US" sz="1400" dirty="0" smtClean="0"/>
                        <a:t>Protection later in childhood</a:t>
                      </a:r>
                      <a:endParaRPr lang="en-US" sz="1400" dirty="0"/>
                    </a:p>
                  </a:txBody>
                  <a:tcPr marL="117566" marR="117566">
                    <a:solidFill>
                      <a:schemeClr val="bg1">
                        <a:lumMod val="65000"/>
                      </a:schemeClr>
                    </a:solidFill>
                  </a:tcPr>
                </a:tc>
              </a:tr>
              <a:tr h="370840">
                <a:tc>
                  <a:txBody>
                    <a:bodyPr/>
                    <a:lstStyle/>
                    <a:p>
                      <a:pPr algn="ctr"/>
                      <a:r>
                        <a:rPr lang="en-US" sz="1400" dirty="0" smtClean="0"/>
                        <a:t>Gastrointestinal and respiratory</a:t>
                      </a:r>
                      <a:r>
                        <a:rPr lang="en-US" sz="1400" baseline="0" dirty="0" smtClean="0"/>
                        <a:t> infections </a:t>
                      </a:r>
                    </a:p>
                  </a:txBody>
                  <a:tcPr marL="117566" marR="117566"/>
                </a:tc>
                <a:tc>
                  <a:txBody>
                    <a:bodyPr/>
                    <a:lstStyle/>
                    <a:p>
                      <a:pPr algn="ctr"/>
                      <a:r>
                        <a:rPr lang="en-US" sz="1400" dirty="0" smtClean="0"/>
                        <a:t>Gastrointestinal and respiratory infections</a:t>
                      </a:r>
                      <a:endParaRPr lang="en-US" sz="1400" dirty="0"/>
                    </a:p>
                  </a:txBody>
                  <a:tcPr marL="117566" marR="117566"/>
                </a:tc>
                <a:tc>
                  <a:txBody>
                    <a:bodyPr/>
                    <a:lstStyle/>
                    <a:p>
                      <a:pPr algn="ctr"/>
                      <a:r>
                        <a:rPr lang="en-US" sz="1400" dirty="0" smtClean="0"/>
                        <a:t>Obesity</a:t>
                      </a:r>
                      <a:endParaRPr lang="en-US" sz="1400" dirty="0"/>
                    </a:p>
                  </a:txBody>
                  <a:tcPr marL="117566" marR="117566"/>
                </a:tc>
              </a:tr>
              <a:tr h="370840">
                <a:tc>
                  <a:txBody>
                    <a:bodyPr/>
                    <a:lstStyle/>
                    <a:p>
                      <a:pPr algn="ctr"/>
                      <a:r>
                        <a:rPr lang="en-US" sz="1400" baseline="0" dirty="0" smtClean="0"/>
                        <a:t>Urinary infections </a:t>
                      </a:r>
                    </a:p>
                  </a:txBody>
                  <a:tcPr marL="117566" marR="117566"/>
                </a:tc>
                <a:tc>
                  <a:txBody>
                    <a:bodyPr/>
                    <a:lstStyle/>
                    <a:p>
                      <a:pPr algn="ctr"/>
                      <a:r>
                        <a:rPr lang="en-US" sz="1400" dirty="0" smtClean="0"/>
                        <a:t>Wheezing</a:t>
                      </a:r>
                      <a:endParaRPr lang="en-US" sz="1400" dirty="0"/>
                    </a:p>
                  </a:txBody>
                  <a:tcPr marL="117566" marR="117566"/>
                </a:tc>
                <a:tc>
                  <a:txBody>
                    <a:bodyPr/>
                    <a:lstStyle/>
                    <a:p>
                      <a:pPr algn="ctr"/>
                      <a:r>
                        <a:rPr lang="en-US" sz="1400" dirty="0" smtClean="0"/>
                        <a:t>Types I and II diabetes</a:t>
                      </a:r>
                      <a:endParaRPr lang="en-US" sz="1400" dirty="0"/>
                    </a:p>
                  </a:txBody>
                  <a:tcPr marL="117566" marR="117566"/>
                </a:tc>
              </a:tr>
              <a:tr h="370840">
                <a:tc>
                  <a:txBody>
                    <a:bodyPr/>
                    <a:lstStyle/>
                    <a:p>
                      <a:pPr algn="ctr"/>
                      <a:r>
                        <a:rPr lang="en-US" sz="1400" baseline="0" dirty="0" smtClean="0"/>
                        <a:t>Sepsis and meningitis</a:t>
                      </a:r>
                    </a:p>
                  </a:txBody>
                  <a:tcPr marL="117566" marR="117566"/>
                </a:tc>
                <a:tc>
                  <a:txBody>
                    <a:bodyPr/>
                    <a:lstStyle/>
                    <a:p>
                      <a:pPr algn="ctr"/>
                      <a:r>
                        <a:rPr lang="en-US" sz="1400" dirty="0" smtClean="0"/>
                        <a:t>Celiac disease</a:t>
                      </a:r>
                      <a:endParaRPr lang="en-US" sz="1400" dirty="0"/>
                    </a:p>
                  </a:txBody>
                  <a:tcPr marL="117566" marR="117566"/>
                </a:tc>
                <a:tc>
                  <a:txBody>
                    <a:bodyPr/>
                    <a:lstStyle/>
                    <a:p>
                      <a:pPr algn="ctr"/>
                      <a:r>
                        <a:rPr lang="en-US" sz="1400" dirty="0" smtClean="0"/>
                        <a:t>Leukemia/</a:t>
                      </a:r>
                      <a:r>
                        <a:rPr lang="en-US" sz="1400" dirty="0" err="1" smtClean="0"/>
                        <a:t>lyphomas</a:t>
                      </a:r>
                      <a:endParaRPr lang="en-US" sz="1400" dirty="0"/>
                    </a:p>
                  </a:txBody>
                  <a:tcPr marL="117566" marR="117566"/>
                </a:tc>
              </a:tr>
              <a:tr h="370840">
                <a:tc>
                  <a:txBody>
                    <a:bodyPr/>
                    <a:lstStyle/>
                    <a:p>
                      <a:pPr algn="ctr"/>
                      <a:r>
                        <a:rPr lang="en-US" sz="1400" baseline="0" dirty="0" smtClean="0"/>
                        <a:t>Atopic dermatitis</a:t>
                      </a:r>
                    </a:p>
                  </a:txBody>
                  <a:tcPr marL="117566" marR="117566"/>
                </a:tc>
                <a:tc>
                  <a:txBody>
                    <a:bodyPr/>
                    <a:lstStyle/>
                    <a:p>
                      <a:pPr algn="ctr"/>
                      <a:r>
                        <a:rPr lang="en-US" sz="1400" dirty="0" smtClean="0"/>
                        <a:t>Growth faltering</a:t>
                      </a:r>
                      <a:endParaRPr lang="en-US" sz="1400" dirty="0"/>
                    </a:p>
                  </a:txBody>
                  <a:tcPr marL="117566" marR="117566"/>
                </a:tc>
                <a:tc>
                  <a:txBody>
                    <a:bodyPr/>
                    <a:lstStyle/>
                    <a:p>
                      <a:pPr algn="ctr"/>
                      <a:r>
                        <a:rPr lang="en-US" sz="1400" dirty="0" err="1" smtClean="0"/>
                        <a:t>Crohn</a:t>
                      </a:r>
                      <a:r>
                        <a:rPr lang="en-US" sz="1400" dirty="0" smtClean="0"/>
                        <a:t> disease</a:t>
                      </a:r>
                      <a:endParaRPr lang="en-US" sz="1400" dirty="0"/>
                    </a:p>
                  </a:txBody>
                  <a:tcPr marL="117566" marR="117566"/>
                </a:tc>
              </a:tr>
              <a:tr h="370840">
                <a:tc>
                  <a:txBody>
                    <a:bodyPr/>
                    <a:lstStyle/>
                    <a:p>
                      <a:pPr algn="ctr"/>
                      <a:r>
                        <a:rPr lang="en-US" sz="1400" baseline="0" dirty="0" smtClean="0"/>
                        <a:t>Food allergies</a:t>
                      </a:r>
                    </a:p>
                  </a:txBody>
                  <a:tcPr marL="117566" marR="117566"/>
                </a:tc>
                <a:tc>
                  <a:txBody>
                    <a:bodyPr/>
                    <a:lstStyle/>
                    <a:p>
                      <a:pPr algn="ctr"/>
                      <a:r>
                        <a:rPr lang="en-US" sz="1400" dirty="0" smtClean="0"/>
                        <a:t>Cognition</a:t>
                      </a:r>
                      <a:endParaRPr lang="en-US" sz="1400" dirty="0"/>
                    </a:p>
                  </a:txBody>
                  <a:tcPr marL="117566" marR="117566"/>
                </a:tc>
                <a:tc>
                  <a:txBody>
                    <a:bodyPr/>
                    <a:lstStyle/>
                    <a:p>
                      <a:pPr algn="ctr"/>
                      <a:r>
                        <a:rPr lang="en-US" sz="1400" dirty="0" smtClean="0"/>
                        <a:t>Cognition</a:t>
                      </a:r>
                      <a:endParaRPr lang="en-US" sz="1400" dirty="0"/>
                    </a:p>
                  </a:txBody>
                  <a:tcPr marL="117566" marR="117566"/>
                </a:tc>
              </a:tr>
              <a:tr h="370840">
                <a:tc>
                  <a:txBody>
                    <a:bodyPr/>
                    <a:lstStyle/>
                    <a:p>
                      <a:pPr algn="ctr"/>
                      <a:r>
                        <a:rPr lang="en-US" sz="1400" baseline="0" dirty="0" smtClean="0"/>
                        <a:t>Wheezing</a:t>
                      </a:r>
                    </a:p>
                  </a:txBody>
                  <a:tcPr marL="117566" marR="117566"/>
                </a:tc>
                <a:tc>
                  <a:txBody>
                    <a:bodyPr/>
                    <a:lstStyle/>
                    <a:p>
                      <a:pPr algn="ctr"/>
                      <a:r>
                        <a:rPr lang="en-US" sz="1400" dirty="0" smtClean="0"/>
                        <a:t>Visual acuity</a:t>
                      </a:r>
                      <a:endParaRPr lang="en-US" sz="1400" dirty="0"/>
                    </a:p>
                  </a:txBody>
                  <a:tcPr marL="117566" marR="117566"/>
                </a:tc>
                <a:tc>
                  <a:txBody>
                    <a:bodyPr/>
                    <a:lstStyle/>
                    <a:p>
                      <a:pPr algn="ctr"/>
                      <a:r>
                        <a:rPr lang="en-US" sz="1400" dirty="0" smtClean="0"/>
                        <a:t>Strong,</a:t>
                      </a:r>
                      <a:r>
                        <a:rPr lang="en-US" sz="1400" baseline="0" dirty="0" smtClean="0"/>
                        <a:t> secured personality</a:t>
                      </a:r>
                      <a:endParaRPr lang="en-US" sz="1400" dirty="0"/>
                    </a:p>
                  </a:txBody>
                  <a:tcPr marL="117566" marR="117566"/>
                </a:tc>
              </a:tr>
              <a:tr h="370840">
                <a:tc>
                  <a:txBody>
                    <a:bodyPr/>
                    <a:lstStyle/>
                    <a:p>
                      <a:pPr algn="ctr"/>
                      <a:r>
                        <a:rPr lang="en-US" sz="1400" baseline="0" dirty="0" smtClean="0"/>
                        <a:t>Necrotizing </a:t>
                      </a:r>
                      <a:r>
                        <a:rPr lang="en-US" sz="1400" baseline="0" dirty="0" err="1" smtClean="0"/>
                        <a:t>enterocolitis</a:t>
                      </a:r>
                      <a:endParaRPr lang="en-US" sz="1400" baseline="0" dirty="0" smtClean="0"/>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r h="370840">
                <a:tc>
                  <a:txBody>
                    <a:bodyPr/>
                    <a:lstStyle/>
                    <a:p>
                      <a:pPr algn="ctr"/>
                      <a:r>
                        <a:rPr lang="en-US" sz="1400" baseline="0" dirty="0" smtClean="0"/>
                        <a:t>Celiac </a:t>
                      </a:r>
                      <a:r>
                        <a:rPr lang="en-US" sz="1400" baseline="0" dirty="0" err="1" smtClean="0"/>
                        <a:t>diseas</a:t>
                      </a:r>
                      <a:endParaRPr lang="en-US" sz="1400" baseline="0" dirty="0" smtClean="0"/>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r h="370840">
                <a:tc>
                  <a:txBody>
                    <a:bodyPr/>
                    <a:lstStyle/>
                    <a:p>
                      <a:pPr algn="ctr"/>
                      <a:r>
                        <a:rPr lang="en-US" sz="1400" baseline="0" dirty="0" smtClean="0"/>
                        <a:t>Growth faltering</a:t>
                      </a:r>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r h="370840">
                <a:tc>
                  <a:txBody>
                    <a:bodyPr/>
                    <a:lstStyle/>
                    <a:p>
                      <a:pPr algn="ctr"/>
                      <a:r>
                        <a:rPr lang="en-US" sz="1400" baseline="0" dirty="0" smtClean="0"/>
                        <a:t>Visual acuity</a:t>
                      </a:r>
                    </a:p>
                  </a:txBody>
                  <a:tcPr marL="117566" marR="117566"/>
                </a:tc>
                <a:tc>
                  <a:txBody>
                    <a:bodyPr/>
                    <a:lstStyle/>
                    <a:p>
                      <a:pPr algn="ctr"/>
                      <a:endParaRPr lang="en-US" sz="1400" dirty="0"/>
                    </a:p>
                  </a:txBody>
                  <a:tcPr marL="117566" marR="117566"/>
                </a:tc>
                <a:tc>
                  <a:txBody>
                    <a:bodyPr/>
                    <a:lstStyle/>
                    <a:p>
                      <a:pPr algn="ctr"/>
                      <a:endParaRPr lang="en-US" sz="1400" dirty="0"/>
                    </a:p>
                  </a:txBody>
                  <a:tcPr marL="117566" marR="117566"/>
                </a:tc>
              </a:tr>
            </a:tbl>
          </a:graphicData>
        </a:graphic>
      </p:graphicFrame>
    </p:spTree>
    <p:extLst>
      <p:ext uri="{BB962C8B-B14F-4D97-AF65-F5344CB8AC3E}">
        <p14:creationId xmlns:p14="http://schemas.microsoft.com/office/powerpoint/2010/main" val="13046843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4000" dirty="0"/>
              <a:t>Breastfeeding Definitions </a:t>
            </a:r>
          </a:p>
        </p:txBody>
      </p:sp>
      <p:sp>
        <p:nvSpPr>
          <p:cNvPr id="3" name="Content Placeholder 2"/>
          <p:cNvSpPr>
            <a:spLocks noGrp="1"/>
          </p:cNvSpPr>
          <p:nvPr>
            <p:ph idx="1"/>
          </p:nvPr>
        </p:nvSpPr>
        <p:spPr/>
        <p:txBody>
          <a:bodyPr>
            <a:normAutofit/>
          </a:bodyPr>
          <a:lstStyle/>
          <a:p>
            <a:r>
              <a:rPr lang="en-US" dirty="0"/>
              <a:t>Exclusive breast milk</a:t>
            </a:r>
          </a:p>
          <a:p>
            <a:endParaRPr lang="en-US" dirty="0"/>
          </a:p>
          <a:p>
            <a:r>
              <a:rPr lang="en-US" dirty="0"/>
              <a:t>Total breast milk</a:t>
            </a:r>
          </a:p>
          <a:p>
            <a:endParaRPr lang="en-US" dirty="0"/>
          </a:p>
          <a:p>
            <a:r>
              <a:rPr lang="en-US" dirty="0"/>
              <a:t>Predominant breast milk</a:t>
            </a:r>
          </a:p>
          <a:p>
            <a:endParaRPr lang="en-US" dirty="0"/>
          </a:p>
          <a:p>
            <a:r>
              <a:rPr lang="en-US" dirty="0"/>
              <a:t>Partial</a:t>
            </a:r>
          </a:p>
          <a:p>
            <a:endParaRPr lang="en-US" dirty="0"/>
          </a:p>
          <a:p>
            <a:r>
              <a:rPr lang="en-US" dirty="0" smtClean="0"/>
              <a:t>No</a:t>
            </a:r>
            <a:endParaRPr lang="en-US" dirty="0"/>
          </a:p>
          <a:p>
            <a:endParaRPr lang="en-US" dirty="0"/>
          </a:p>
        </p:txBody>
      </p:sp>
    </p:spTree>
    <p:extLst>
      <p:ext uri="{BB962C8B-B14F-4D97-AF65-F5344CB8AC3E}">
        <p14:creationId xmlns:p14="http://schemas.microsoft.com/office/powerpoint/2010/main" val="41339378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3138</TotalTime>
  <Words>679</Words>
  <Application>Microsoft Office PowerPoint</Application>
  <PresentationFormat>On-screen Show (4:3)</PresentationFormat>
  <Paragraphs>119</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BREASTFEEDING</vt:lpstr>
      <vt:lpstr>contents</vt:lpstr>
      <vt:lpstr>PowerPoint Presentation</vt:lpstr>
      <vt:lpstr>introduction</vt:lpstr>
      <vt:lpstr>PowerPoint Presentation</vt:lpstr>
      <vt:lpstr>Benefits of breastfeeding for mothers</vt:lpstr>
      <vt:lpstr>Benefits For Mothers</vt:lpstr>
      <vt:lpstr>Advantages of breastfeeding </vt:lpstr>
      <vt:lpstr>Breastfeeding Definitions </vt:lpstr>
      <vt:lpstr>Definitions of breastfeeding</vt:lpstr>
      <vt:lpstr>colostrum</vt:lpstr>
      <vt:lpstr>Preparation of the prospective mother </vt:lpstr>
      <vt:lpstr>Establishing and maintaining the milk supply </vt:lpstr>
      <vt:lpstr>Breastfeeding position</vt:lpstr>
      <vt:lpstr>Manual expression of breast milk</vt:lpstr>
      <vt:lpstr>Expression of breastmilk </vt:lpstr>
      <vt:lpstr>Contraindications </vt:lpstr>
      <vt:lpstr>THANK YOU ALL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DR-RUBANA</dc:creator>
  <cp:lastModifiedBy>DR-RUBANA</cp:lastModifiedBy>
  <cp:revision>57</cp:revision>
  <dcterms:created xsi:type="dcterms:W3CDTF">2006-08-16T00:00:00Z</dcterms:created>
  <dcterms:modified xsi:type="dcterms:W3CDTF">2015-04-22T17:46:06Z</dcterms:modified>
</cp:coreProperties>
</file>