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3" r:id="rId3"/>
    <p:sldId id="333" r:id="rId4"/>
    <p:sldId id="344" r:id="rId5"/>
    <p:sldId id="293" r:id="rId6"/>
    <p:sldId id="275" r:id="rId7"/>
    <p:sldId id="320" r:id="rId8"/>
    <p:sldId id="295" r:id="rId9"/>
    <p:sldId id="345" r:id="rId10"/>
    <p:sldId id="346" r:id="rId11"/>
    <p:sldId id="323" r:id="rId12"/>
    <p:sldId id="337" r:id="rId13"/>
    <p:sldId id="328" r:id="rId14"/>
    <p:sldId id="327" r:id="rId15"/>
    <p:sldId id="336" r:id="rId16"/>
    <p:sldId id="325" r:id="rId17"/>
    <p:sldId id="338" r:id="rId18"/>
    <p:sldId id="326" r:id="rId19"/>
    <p:sldId id="341" r:id="rId20"/>
    <p:sldId id="283" r:id="rId21"/>
    <p:sldId id="334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65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07/06/1436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425595" y="-201003"/>
            <a:ext cx="3626112" cy="2522664"/>
            <a:chOff x="6425595" y="-201003"/>
            <a:chExt cx="3626112" cy="2522664"/>
          </a:xfrm>
        </p:grpSpPr>
        <p:grpSp>
          <p:nvGrpSpPr>
            <p:cNvPr id="29" name="Group 28"/>
            <p:cNvGrpSpPr/>
            <p:nvPr/>
          </p:nvGrpSpPr>
          <p:grpSpPr>
            <a:xfrm>
              <a:off x="7219821" y="824415"/>
              <a:ext cx="2831886" cy="979146"/>
              <a:chOff x="7219821" y="824415"/>
              <a:chExt cx="2831886" cy="979146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259321" flipV="1">
                <a:off x="7529044" y="982089"/>
                <a:ext cx="2522663" cy="821472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1428422" flipV="1">
                <a:off x="7219821" y="824415"/>
                <a:ext cx="2522663" cy="821472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25595" y="-201003"/>
              <a:ext cx="2607485" cy="2522664"/>
              <a:chOff x="6425595" y="-201003"/>
              <a:chExt cx="2607485" cy="2522664"/>
            </a:xfrm>
          </p:grpSpPr>
          <p:pic>
            <p:nvPicPr>
              <p:cNvPr id="2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259321">
                <a:off x="6425595" y="-89936"/>
                <a:ext cx="2522664" cy="821473"/>
              </a:xfrm>
              <a:prstGeom prst="rect">
                <a:avLst/>
              </a:prstGeom>
              <a:noFill/>
            </p:spPr>
          </p:pic>
          <p:pic>
            <p:nvPicPr>
              <p:cNvPr id="2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090220">
                <a:off x="6510416" y="313695"/>
                <a:ext cx="2522664" cy="821473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7946026">
                <a:off x="6881765" y="649592"/>
                <a:ext cx="2522664" cy="82147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2667000" y="103632"/>
            <a:ext cx="49164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ym typeface="Wingdings 3"/>
              </a:rPr>
              <a:t> In most of the time e</a:t>
            </a:r>
            <a:r>
              <a:rPr lang="en-US" b="1" dirty="0" smtClean="0"/>
              <a:t>xists in a </a:t>
            </a:r>
            <a:r>
              <a:rPr lang="en-US" sz="2000" b="1" dirty="0" smtClean="0"/>
              <a:t>Flaccid State</a:t>
            </a:r>
            <a:endParaRPr lang="ar-EG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87868"/>
            <a:ext cx="2743200" cy="461665"/>
          </a:xfrm>
          <a:prstGeom prst="rect">
            <a:avLst/>
          </a:prstGeom>
          <a:solidFill>
            <a:srgbClr val="3101F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A MALE SEX ORGAN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725" y="483513"/>
            <a:ext cx="70866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However, during a </a:t>
            </a:r>
            <a:r>
              <a:rPr lang="en-US" sz="2200" b="1" dirty="0" smtClean="0">
                <a:latin typeface="Bernard MT Condensed" pitchFamily="18" charset="0"/>
              </a:rPr>
              <a:t>Sexual Act </a:t>
            </a:r>
            <a:r>
              <a:rPr lang="en-US" sz="2000" b="1" dirty="0" smtClean="0">
                <a:sym typeface="Wingdings 3"/>
              </a:rPr>
              <a:t> the following events occur; </a:t>
            </a:r>
            <a:r>
              <a:rPr lang="en-US" sz="2000" b="1" dirty="0" smtClean="0"/>
              <a:t> </a:t>
            </a:r>
            <a:endParaRPr lang="ar-EG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596250" y="2357735"/>
            <a:ext cx="13695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2. Arousal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340925"/>
            <a:ext cx="2533556" cy="400110"/>
          </a:xfrm>
          <a:prstGeom prst="rect">
            <a:avLst/>
          </a:prstGeom>
          <a:solidFill>
            <a:srgbClr val="3101FF"/>
          </a:solidFill>
          <a:ln w="28575">
            <a:solidFill>
              <a:srgbClr val="00FFFF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ERECTION / TUMESCENCE</a:t>
            </a:r>
            <a:endParaRPr lang="ar-EG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643735"/>
            <a:ext cx="32766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3. EJACULATION &amp; ORGASM</a:t>
            </a:r>
            <a:endParaRPr lang="ar-EG" sz="2400" dirty="0" smtClean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6281740"/>
            <a:ext cx="2971800" cy="400110"/>
          </a:xfrm>
          <a:prstGeom prst="rect">
            <a:avLst/>
          </a:prstGeom>
          <a:solidFill>
            <a:srgbClr val="3101FF"/>
          </a:solidFill>
          <a:ln w="28575">
            <a:solidFill>
              <a:srgbClr val="00FFFF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FLACCIDITY / DETUMESCENCE</a:t>
            </a:r>
            <a:endParaRPr lang="ar-EG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28674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3400"/>
            <a:ext cx="1600200" cy="1600200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112523" y="1063108"/>
            <a:ext cx="1164077" cy="613292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VISUAL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(occipital)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202732" y="1240466"/>
            <a:ext cx="1597868" cy="737347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OLFACTORY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</a:t>
            </a:r>
            <a:r>
              <a:rPr lang="en-GB" altLang="ar-EG" b="1" dirty="0" err="1">
                <a:solidFill>
                  <a:srgbClr val="3101FF"/>
                </a:solidFill>
              </a:rPr>
              <a:t>rhiencephalon</a:t>
            </a:r>
            <a:r>
              <a:rPr lang="en-GB" altLang="ar-EG" b="1" dirty="0">
                <a:solidFill>
                  <a:srgbClr val="3101FF"/>
                </a:solidFill>
              </a:rPr>
              <a:t>)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326783" y="935666"/>
            <a:ext cx="1159617" cy="657098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TACTILE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(thalamus)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97466" y="1319556"/>
            <a:ext cx="11592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>
                <a:solidFill>
                  <a:srgbClr val="FF00FF"/>
                </a:solidFill>
                <a:latin typeface="Bernard MT Condensed" pitchFamily="18" charset="0"/>
              </a:rPr>
              <a:t>FOREBRAIN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7466" y="1600200"/>
            <a:ext cx="154882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HYPOTHALAMUS</a:t>
            </a:r>
            <a:endParaRPr lang="en-GB" altLang="ar-EG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242085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Spinal Cord </a:t>
            </a:r>
          </a:p>
          <a:p>
            <a:pPr algn="l" rtl="0">
              <a:lnSpc>
                <a:spcPts val="2100"/>
              </a:lnSpc>
            </a:pPr>
            <a:r>
              <a:rPr lang="en-GB" altLang="ar-EG" sz="2000" dirty="0" err="1" smtClean="0">
                <a:solidFill>
                  <a:srgbClr val="FF00FF"/>
                </a:solidFill>
                <a:latin typeface="Bernard MT Condensed" pitchFamily="18" charset="0"/>
              </a:rPr>
              <a:t>Autonomc</a:t>
            </a:r>
            <a:r>
              <a:rPr lang="en-GB" altLang="ar-EG" sz="2000" dirty="0" smtClean="0">
                <a:solidFill>
                  <a:srgbClr val="FF00FF"/>
                </a:solidFill>
                <a:latin typeface="Bernard MT Condensed" pitchFamily="18" charset="0"/>
              </a:rPr>
              <a:t> &amp; Somatic</a:t>
            </a:r>
          </a:p>
          <a:p>
            <a:pPr algn="l" rtl="0">
              <a:lnSpc>
                <a:spcPts val="2100"/>
              </a:lnSpc>
            </a:pPr>
            <a:r>
              <a:rPr lang="en-GB" altLang="ar-EG" sz="2000" dirty="0" smtClean="0">
                <a:solidFill>
                  <a:srgbClr val="FF00FF"/>
                </a:solidFill>
                <a:latin typeface="Bernard MT Condensed" pitchFamily="18" charset="0"/>
              </a:rPr>
              <a:t>Cavernous &amp; </a:t>
            </a:r>
            <a:r>
              <a:rPr lang="en-GB" altLang="ar-EG" sz="2000" dirty="0" err="1" smtClean="0">
                <a:solidFill>
                  <a:srgbClr val="FF00FF"/>
                </a:solidFill>
                <a:latin typeface="Bernard MT Condensed" pitchFamily="18" charset="0"/>
              </a:rPr>
              <a:t>Pudendal</a:t>
            </a:r>
            <a:endParaRPr lang="en-GB" altLang="ar-EG" sz="2000" dirty="0" smtClean="0">
              <a:solidFill>
                <a:srgbClr val="FF00FF"/>
              </a:solidFill>
              <a:latin typeface="Bernard MT Condensed" pitchFamily="18" charset="0"/>
            </a:endParaRPr>
          </a:p>
          <a:p>
            <a:pPr algn="l" rtl="0">
              <a:lnSpc>
                <a:spcPts val="2100"/>
              </a:lnSpc>
            </a:pPr>
            <a:endParaRPr lang="en-GB" altLang="ar-EG" sz="2000" dirty="0" smtClean="0"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72400" y="1295400"/>
            <a:ext cx="11835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1. Desire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1850265"/>
            <a:ext cx="32766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dirty="0" smtClean="0">
                <a:latin typeface="Berlin Sans FB" pitchFamily="34" charset="0"/>
              </a:rPr>
              <a:t>Testosterone &amp; Others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04900" y="2209800"/>
            <a:ext cx="35527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000" dirty="0" smtClean="0">
                <a:latin typeface="Berlin Sans FB" pitchFamily="34" charset="0"/>
              </a:rPr>
              <a:t>DA, </a:t>
            </a:r>
            <a:r>
              <a:rPr lang="en-GB" altLang="ar-EG" sz="2000" dirty="0">
                <a:latin typeface="Berlin Sans FB" pitchFamily="34" charset="0"/>
              </a:rPr>
              <a:t>NE,  </a:t>
            </a:r>
            <a:r>
              <a:rPr lang="en-GB" altLang="ar-EG" sz="2000" dirty="0" smtClean="0">
                <a:latin typeface="Berlin Sans FB" pitchFamily="34" charset="0"/>
              </a:rPr>
              <a:t>Oxytocin</a:t>
            </a:r>
            <a:r>
              <a:rPr lang="en-GB" altLang="ar-EG" sz="2000" dirty="0">
                <a:latin typeface="Berlin Sans FB" pitchFamily="34" charset="0"/>
              </a:rPr>
              <a:t>, Exc. a </a:t>
            </a:r>
            <a:r>
              <a:rPr lang="en-GB" altLang="ar-EG" sz="2000" dirty="0" err="1" smtClean="0">
                <a:latin typeface="Berlin Sans FB" pitchFamily="34" charset="0"/>
              </a:rPr>
              <a:t>a</a:t>
            </a:r>
            <a:endParaRPr lang="en-GB" altLang="ar-EG" sz="2000" dirty="0">
              <a:latin typeface="Berlin Sans FB" pitchFamily="34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6200" y="3635600"/>
            <a:ext cx="296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  </a:t>
            </a:r>
            <a:endParaRPr lang="en-GB" altLang="ar-EG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9000" y="6167735"/>
            <a:ext cx="173797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4. Resolution</a:t>
            </a:r>
            <a:endParaRPr lang="ar-EG" sz="24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8600" y="3352800"/>
            <a:ext cx="33528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 / 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-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" y="3962400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FF"/>
                </a:solidFill>
                <a:latin typeface="Berlin Sans FB" pitchFamily="34" charset="0"/>
              </a:rPr>
              <a:t>Sensory reflex</a:t>
            </a:r>
          </a:p>
          <a:p>
            <a:pPr algn="l" rtl="0"/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" y="6300850"/>
            <a:ext cx="33528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/ -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600" y="4663665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+ 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   </a:t>
            </a:r>
          </a:p>
          <a:p>
            <a:pPr algn="l" rtl="0"/>
            <a:r>
              <a:rPr lang="en-GB" altLang="ar-EG" dirty="0" smtClean="0">
                <a:solidFill>
                  <a:srgbClr val="00FFFF"/>
                </a:solidFill>
                <a:latin typeface="Berlin Sans FB" pitchFamily="34" charset="0"/>
              </a:rPr>
              <a:t>Motor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0" y="3329050"/>
            <a:ext cx="30480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latin typeface="Berlin Sans FB" pitchFamily="34" charset="0"/>
                <a:sym typeface="Wingdings 3"/>
              </a:rPr>
              <a:t> </a:t>
            </a:r>
            <a:r>
              <a:rPr lang="en-US" sz="2200" dirty="0" smtClean="0">
                <a:solidFill>
                  <a:srgbClr val="3101FF"/>
                </a:solidFill>
                <a:latin typeface="Berlin Sans FB" pitchFamily="34" charset="0"/>
                <a:sym typeface="Wingdings 3"/>
              </a:rPr>
              <a:t>Conduct Sexual Act</a:t>
            </a:r>
            <a:endParaRPr lang="ar-EG" sz="2200" dirty="0">
              <a:solidFill>
                <a:srgbClr val="3101FF"/>
              </a:solidFill>
              <a:latin typeface="Berlin Sans FB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0" y="4075331"/>
            <a:ext cx="94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Emission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62200" y="4761131"/>
            <a:ext cx="93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Ejection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85950" y="5523131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Aft>
                <a:spcPts val="9000"/>
              </a:spcAft>
            </a:pPr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Orgasm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8600" y="5349465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FF"/>
                </a:solidFill>
                <a:latin typeface="Berlin Sans FB" pitchFamily="34" charset="0"/>
              </a:rPr>
              <a:t>Sensory afferents</a:t>
            </a:r>
          </a:p>
          <a:p>
            <a:pPr algn="l" rtl="0"/>
            <a:r>
              <a:rPr lang="en-GB" altLang="ar-EG" dirty="0" smtClean="0">
                <a:solidFill>
                  <a:srgbClr val="FF99FF"/>
                </a:solidFill>
                <a:latin typeface="Berlin Sans FB" pitchFamily="34" charset="0"/>
              </a:rPr>
              <a:t>Brain Integration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410200" y="1469066"/>
            <a:ext cx="1676400" cy="762000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IMAGINATIVE</a:t>
            </a:r>
            <a:r>
              <a:rPr lang="en-GB" altLang="ar-EG" b="1" dirty="0">
                <a:solidFill>
                  <a:srgbClr val="3101FF"/>
                </a:solidFill>
              </a:rPr>
              <a:t> 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(limbic systems)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05200" y="2286000"/>
            <a:ext cx="5486400" cy="1600200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657600" y="2419290"/>
            <a:ext cx="3787761" cy="430887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Erectile </a:t>
            </a:r>
            <a:r>
              <a:rPr lang="en-GB" altLang="ar-EG" sz="2200" b="1" dirty="0" err="1" smtClean="0">
                <a:latin typeface="Berlin Sans FB" pitchFamily="34" charset="0"/>
              </a:rPr>
              <a:t>Dys</a:t>
            </a:r>
            <a:r>
              <a:rPr lang="en-GB" altLang="ar-EG" sz="2200" b="1" dirty="0" smtClean="0">
                <a:latin typeface="Berlin Sans FB" pitchFamily="34" charset="0"/>
              </a:rPr>
              <a:t>. - IMPOTENCE</a:t>
            </a:r>
            <a:endParaRPr lang="en-GB" altLang="ar-EG" sz="2200" b="1" dirty="0">
              <a:latin typeface="Berlin Sans FB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7437315" y="5638800"/>
            <a:ext cx="1542410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ar-EG"/>
            </a:defPPr>
            <a:lvl1pPr algn="l" rtl="0">
              <a:defRPr sz="2200" b="1">
                <a:latin typeface="Berlin Sans FB" pitchFamily="34" charset="0"/>
              </a:defRPr>
            </a:lvl1pPr>
          </a:lstStyle>
          <a:p>
            <a:r>
              <a:rPr lang="en-GB" altLang="ar-EG" dirty="0"/>
              <a:t>PRIAPISM</a:t>
            </a:r>
          </a:p>
        </p:txBody>
      </p:sp>
      <p:sp>
        <p:nvSpPr>
          <p:cNvPr id="61" name="Right Brace 60"/>
          <p:cNvSpPr/>
          <p:nvPr/>
        </p:nvSpPr>
        <p:spPr>
          <a:xfrm>
            <a:off x="2209800" y="4724400"/>
            <a:ext cx="228600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6858000" y="838200"/>
            <a:ext cx="2101857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Loss of LIPIDO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276601" y="4674513"/>
            <a:ext cx="2438399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Ejaculatory </a:t>
            </a:r>
            <a:r>
              <a:rPr lang="en-GB" altLang="ar-EG" sz="2200" b="1" dirty="0" err="1" smtClean="0">
                <a:latin typeface="Berlin Sans FB" pitchFamily="34" charset="0"/>
              </a:rPr>
              <a:t>Dys</a:t>
            </a:r>
            <a:r>
              <a:rPr lang="en-GB" altLang="ar-EG" sz="2200" b="1" dirty="0" smtClean="0">
                <a:latin typeface="Berlin Sans FB" pitchFamily="34" charset="0"/>
              </a:rPr>
              <a:t>. </a:t>
            </a:r>
            <a:endParaRPr lang="en-GB" altLang="ar-EG" sz="2200" b="1" dirty="0">
              <a:latin typeface="Berlin Sans FB" pitchFamily="34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3" grpId="0" animBg="1"/>
      <p:bldP spid="14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p"/>
      <p:bldP spid="38" grpId="1" build="allAtOnce"/>
      <p:bldP spid="40" grpId="0" animBg="1"/>
      <p:bldP spid="41" grpId="0"/>
      <p:bldP spid="41" grpId="1"/>
      <p:bldP spid="42" grpId="0"/>
      <p:bldP spid="46" grpId="0" animBg="1"/>
      <p:bldP spid="47" grpId="0" animBg="1"/>
      <p:bldP spid="48" grpId="0" animBg="1"/>
      <p:bldP spid="49" grpId="0" animBg="1"/>
      <p:bldP spid="50" grpId="0" animBg="1"/>
      <p:bldP spid="52" grpId="0"/>
      <p:bldP spid="53" grpId="0"/>
      <p:bldP spid="54" grpId="0"/>
      <p:bldP spid="55" grpId="0"/>
      <p:bldP spid="56" grpId="0" animBg="1"/>
      <p:bldP spid="34" grpId="0" animBg="1"/>
      <p:bldP spid="34" grpId="1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reductase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inhibitor 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Ketoconazole</a:t>
            </a:r>
            <a:r>
              <a:rPr lang="en-US" sz="2400" b="1" dirty="0">
                <a:latin typeface="Arial Narrow" panose="020B0606020202030204" pitchFamily="34" charset="0"/>
              </a:rPr>
              <a:t> 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88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</a:t>
            </a:r>
            <a:r>
              <a:rPr lang="en-US" sz="2400" b="1" dirty="0" err="1" smtClean="0">
                <a:latin typeface="Arial Narrow" pitchFamily="34" charset="0"/>
              </a:rPr>
              <a:t>lipido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8560" y="2193444"/>
            <a:ext cx="1539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Indication</a:t>
            </a:r>
          </a:p>
          <a:p>
            <a:pPr algn="l" rtl="0"/>
            <a:r>
              <a:rPr lang="en-US" sz="2200" dirty="0" smtClean="0">
                <a:latin typeface="Bernard MT Condensed" panose="02050806060905020404" pitchFamily="18" charset="0"/>
              </a:rPr>
              <a:t>Side effects</a:t>
            </a:r>
            <a:endParaRPr lang="ar-EG" sz="22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Others; CHF, </a:t>
              </a:r>
              <a:r>
                <a:rPr lang="en-US" sz="2400" b="1" dirty="0" err="1" smtClean="0">
                  <a:latin typeface="Arial Narrow" panose="020B0606020202030204" pitchFamily="34" charset="0"/>
                </a:rPr>
                <a:t>Raynaud's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disease, IBS…..etc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810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latin typeface="Arial Narrow" pitchFamily="34" charset="0"/>
              </a:rPr>
              <a:t>Tadalafil</a:t>
            </a:r>
            <a:r>
              <a:rPr lang="en-US" sz="2000" b="1" dirty="0" smtClean="0">
                <a:latin typeface="Arial Narrow" pitchFamily="34" charset="0"/>
              </a:rPr>
              <a:t> 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Pyronie’s</a:t>
            </a:r>
            <a:r>
              <a:rPr lang="en-US" sz="2400" b="1" dirty="0">
                <a:latin typeface="Arial Narrow" panose="020B0606020202030204" pitchFamily="34" charset="0"/>
              </a:rPr>
              <a:t> disease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  <a:r>
              <a:rPr lang="en-US" sz="2400" b="1" i="1" dirty="0" smtClean="0">
                <a:latin typeface="Arial Narrow" panose="020B0606020202030204" pitchFamily="34" charset="0"/>
              </a:rPr>
              <a:t>(</a:t>
            </a:r>
            <a:r>
              <a:rPr lang="en-US" sz="2400" i="1" dirty="0" smtClean="0">
                <a:latin typeface="Arial Narrow" panose="020B0606020202030204" pitchFamily="34" charset="0"/>
              </a:rPr>
              <a:t>n. </a:t>
            </a:r>
            <a:r>
              <a:rPr lang="en-US" sz="2400" i="1" dirty="0" err="1" smtClean="0">
                <a:latin typeface="Arial Narrow" panose="020B0606020202030204" pitchFamily="34" charset="0"/>
              </a:rPr>
              <a:t>paraventricularis</a:t>
            </a:r>
            <a:r>
              <a:rPr lang="en-US" sz="2400" i="1" dirty="0" smtClean="0">
                <a:latin typeface="Arial Narrow" panose="020B0606020202030204" pitchFamily="34" charset="0"/>
              </a:rPr>
              <a:t>) </a:t>
            </a:r>
            <a:endParaRPr lang="en-US" sz="2400" b="1" i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8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032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9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7" grpId="0"/>
      <p:bldP spid="18" grpId="0" animBg="1"/>
      <p:bldP spid="22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4" grpId="0" build="p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oposed microvascular dysfunction hypothesis linking BPH-LUTS and erectile dysfunction.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40000"/>
          </a:blip>
          <a:srcRect b="6197"/>
          <a:stretch/>
        </p:blipFill>
        <p:spPr bwMode="auto">
          <a:xfrm>
            <a:off x="-30480" y="762000"/>
            <a:ext cx="9144000" cy="507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57750" y="4429695"/>
            <a:ext cx="243840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CCFFFF"/>
              </a:gs>
              <a:gs pos="74000">
                <a:srgbClr val="EBFFB3">
                  <a:alpha val="88000"/>
                </a:srgbClr>
              </a:gs>
              <a:gs pos="42000">
                <a:srgbClr val="CCFF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400" dirty="0" err="1" smtClean="0"/>
              <a:t>AC</a:t>
            </a:r>
            <a:r>
              <a:rPr lang="en-US" sz="2400" dirty="0" err="1" smtClean="0">
                <a:sym typeface="Wingdings"/>
              </a:rPr>
              <a:t>cAMP</a:t>
            </a:r>
            <a:r>
              <a:rPr lang="en-US" sz="2400" dirty="0" smtClean="0">
                <a:sym typeface="Wingdings"/>
              </a:rPr>
              <a:t>  PKA  </a:t>
            </a:r>
            <a:endParaRPr lang="ar-EG" sz="2400" dirty="0"/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27281" r="67841" b="5342"/>
          <a:stretch/>
        </p:blipFill>
        <p:spPr bwMode="auto">
          <a:xfrm flipH="1">
            <a:off x="6400800" y="2514600"/>
            <a:ext cx="2453640" cy="24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7281" r="67841" b="5342"/>
          <a:stretch/>
        </p:blipFill>
        <p:spPr bwMode="auto">
          <a:xfrm>
            <a:off x="1651581" y="1797961"/>
            <a:ext cx="2457560" cy="29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4055764" y="484216"/>
            <a:ext cx="1219200" cy="1115984"/>
            <a:chOff x="4751143" y="1137875"/>
            <a:chExt cx="1219200" cy="1115984"/>
          </a:xfrm>
        </p:grpSpPr>
        <p:sp>
          <p:nvSpPr>
            <p:cNvPr id="18" name="Rectangle 17"/>
            <p:cNvSpPr/>
            <p:nvPr/>
          </p:nvSpPr>
          <p:spPr>
            <a:xfrm rot="2040000">
              <a:off x="5420820" y="1137875"/>
              <a:ext cx="518160" cy="73054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9" name="Oval 18"/>
            <p:cNvSpPr/>
            <p:nvPr/>
          </p:nvSpPr>
          <p:spPr>
            <a:xfrm rot="2040000">
              <a:off x="4751143" y="1644259"/>
              <a:ext cx="1219200" cy="60960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1138535"/>
            <a:ext cx="60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9966FF"/>
                </a:solidFill>
                <a:latin typeface="Bernard MT Condensed" panose="02050806060905020404" pitchFamily="18" charset="0"/>
              </a:rPr>
              <a:t>Ach</a:t>
            </a:r>
            <a:endParaRPr lang="ar-EG" sz="2400" dirty="0">
              <a:solidFill>
                <a:srgbClr val="9966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92601" y="3032760"/>
            <a:ext cx="845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anose="02050806060905020404" pitchFamily="18" charset="0"/>
              </a:rPr>
              <a:t>e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anose="02050806060905020404" pitchFamily="18" charset="0"/>
              </a:rPr>
              <a:t>NO</a:t>
            </a:r>
            <a:endParaRPr lang="ar-EG" sz="2400" dirty="0">
              <a:solidFill>
                <a:srgbClr val="3101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2205" y="3076361"/>
            <a:ext cx="1360616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ts val="2300"/>
              </a:lnSpc>
            </a:pPr>
            <a:r>
              <a:rPr lang="en-US" sz="2400" dirty="0" err="1" smtClean="0">
                <a:solidFill>
                  <a:srgbClr val="FF00FF"/>
                </a:solidFill>
                <a:latin typeface="Bernard MT Condensed" panose="02050806060905020404" pitchFamily="18" charset="0"/>
              </a:rPr>
              <a:t>nNO</a:t>
            </a:r>
            <a:endParaRPr lang="ar-EG" sz="2400" dirty="0">
              <a:solidFill>
                <a:srgbClr val="FF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7476" y="1740992"/>
            <a:ext cx="863752" cy="392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 rtl="1">
              <a:lnSpc>
                <a:spcPts val="2300"/>
              </a:lnSpc>
            </a:pPr>
            <a:r>
              <a:rPr lang="en-US" sz="2800" dirty="0" smtClean="0">
                <a:solidFill>
                  <a:srgbClr val="FF00FF"/>
                </a:solidFill>
              </a:rPr>
              <a:t>NANC</a:t>
            </a:r>
            <a:endParaRPr lang="en-US" sz="2800" dirty="0">
              <a:solidFill>
                <a:srgbClr val="FF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 rot="20213183">
            <a:off x="5557687" y="457192"/>
            <a:ext cx="1219200" cy="2165400"/>
            <a:chOff x="3261360" y="227280"/>
            <a:chExt cx="1219200" cy="2165400"/>
          </a:xfrm>
          <a:solidFill>
            <a:srgbClr val="00B0F0"/>
          </a:solidFill>
        </p:grpSpPr>
        <p:sp>
          <p:nvSpPr>
            <p:cNvPr id="64" name="Rectangle 63"/>
            <p:cNvSpPr/>
            <p:nvPr/>
          </p:nvSpPr>
          <p:spPr>
            <a:xfrm>
              <a:off x="3611880" y="227280"/>
              <a:ext cx="518160" cy="167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5" name="Oval 64"/>
            <p:cNvSpPr/>
            <p:nvPr/>
          </p:nvSpPr>
          <p:spPr>
            <a:xfrm>
              <a:off x="3261360" y="1783080"/>
              <a:ext cx="12192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66" name="Arc 65"/>
          <p:cNvSpPr/>
          <p:nvPr/>
        </p:nvSpPr>
        <p:spPr>
          <a:xfrm flipH="1">
            <a:off x="2962221" y="1009291"/>
            <a:ext cx="2072640" cy="1943100"/>
          </a:xfrm>
          <a:prstGeom prst="arc">
            <a:avLst>
              <a:gd name="adj1" fmla="val 16200000"/>
              <a:gd name="adj2" fmla="val 21330412"/>
            </a:avLst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459301" y="2514600"/>
            <a:ext cx="304800" cy="525948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419423" y="1981200"/>
            <a:ext cx="847777" cy="106232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581221" y="3447691"/>
            <a:ext cx="228600" cy="438509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901261" y="3444240"/>
            <a:ext cx="228600" cy="43850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20" y="4852114"/>
            <a:ext cx="284226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FFB0FF">
                  <a:lumMod val="82000"/>
                  <a:alpha val="31000"/>
                </a:srgbClr>
              </a:gs>
              <a:gs pos="63333">
                <a:srgbClr val="CC99FF">
                  <a:alpha val="24000"/>
                </a:srgbClr>
              </a:gs>
              <a:gs pos="42000">
                <a:srgbClr val="FF99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dirty="0" err="1" smtClean="0"/>
              <a:t>sGC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err="1">
                <a:sym typeface="Wingdings"/>
              </a:rPr>
              <a:t>cGMP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>
                <a:sym typeface="Wingdings"/>
              </a:rPr>
              <a:t>PKG  </a:t>
            </a:r>
            <a:endParaRPr lang="ar-EG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27141" y="22035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VIP</a:t>
            </a:r>
            <a:endParaRPr lang="ar-EG" dirty="0"/>
          </a:p>
        </p:txBody>
      </p:sp>
      <p:sp>
        <p:nvSpPr>
          <p:cNvPr id="92" name="TextBox 91"/>
          <p:cNvSpPr txBox="1"/>
          <p:nvPr/>
        </p:nvSpPr>
        <p:spPr>
          <a:xfrm>
            <a:off x="3475935" y="3429000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PE</a:t>
            </a:r>
            <a:r>
              <a:rPr lang="en-US" baseline="-25000" dirty="0" smtClean="0"/>
              <a:t>1</a:t>
            </a:r>
            <a:r>
              <a:rPr lang="en-US" dirty="0" smtClean="0"/>
              <a:t>/ PI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3739461" y="1516378"/>
            <a:ext cx="304800" cy="804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769941" y="2320957"/>
            <a:ext cx="56388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708981" y="2351437"/>
            <a:ext cx="304800" cy="1065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665364" y="2001153"/>
            <a:ext cx="0" cy="2086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674257" y="2514600"/>
            <a:ext cx="0" cy="13764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4181421" y="3882749"/>
            <a:ext cx="483943" cy="1558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021756" y="3733800"/>
            <a:ext cx="0" cy="374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341119" y="5383181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Relaxation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ERECT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65648" y="28131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/>
              <a:t>NE</a:t>
            </a:r>
            <a:endParaRPr lang="ar-EG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410021" y="3956114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0" name="TextBox 119"/>
          <p:cNvSpPr txBox="1"/>
          <p:nvPr/>
        </p:nvSpPr>
        <p:spPr>
          <a:xfrm>
            <a:off x="6197524" y="3429558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1" name="TextBox 120"/>
          <p:cNvSpPr txBox="1"/>
          <p:nvPr/>
        </p:nvSpPr>
        <p:spPr>
          <a:xfrm>
            <a:off x="3657600" y="106680"/>
            <a:ext cx="2842260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400" dirty="0" smtClean="0"/>
              <a:t>Cavernous n.</a:t>
            </a:r>
            <a:endParaRPr lang="ar-EG" sz="2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3106489" y="4831080"/>
            <a:ext cx="1846511" cy="1811987"/>
            <a:chOff x="10096720" y="2022991"/>
            <a:chExt cx="1638080" cy="1593056"/>
          </a:xfrm>
        </p:grpSpPr>
        <p:sp>
          <p:nvSpPr>
            <p:cNvPr id="125" name="Oval 124"/>
            <p:cNvSpPr/>
            <p:nvPr/>
          </p:nvSpPr>
          <p:spPr>
            <a:xfrm>
              <a:off x="10096720" y="2022991"/>
              <a:ext cx="1638080" cy="159305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4" name="Oval 123"/>
            <p:cNvSpPr/>
            <p:nvPr/>
          </p:nvSpPr>
          <p:spPr>
            <a:xfrm>
              <a:off x="10279600" y="2191977"/>
              <a:ext cx="1302800" cy="12716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6" name="Oval 125"/>
            <p:cNvSpPr/>
            <p:nvPr/>
          </p:nvSpPr>
          <p:spPr>
            <a:xfrm>
              <a:off x="10432000" y="2359617"/>
              <a:ext cx="998000" cy="947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3220" y="5375838"/>
            <a:ext cx="1333280" cy="1212914"/>
            <a:chOff x="10249120" y="3892487"/>
            <a:chExt cx="1333280" cy="1212914"/>
          </a:xfrm>
        </p:grpSpPr>
        <p:sp>
          <p:nvSpPr>
            <p:cNvPr id="127" name="Oval 126"/>
            <p:cNvSpPr/>
            <p:nvPr/>
          </p:nvSpPr>
          <p:spPr>
            <a:xfrm>
              <a:off x="10249120" y="3892487"/>
              <a:ext cx="1333280" cy="121291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432000" y="3977639"/>
              <a:ext cx="952280" cy="10081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534980" y="4108514"/>
              <a:ext cx="708440" cy="74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143000" y="2043612"/>
            <a:ext cx="863752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ECs</a:t>
            </a:r>
            <a:endParaRPr lang="ar-EG" sz="2800" dirty="0">
              <a:solidFill>
                <a:srgbClr val="0070C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181" y="4038600"/>
            <a:ext cx="1178131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VSMCs</a:t>
            </a:r>
            <a:endParaRPr lang="ar-EG" sz="2800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29681" y="5257800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Contraction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FLACCID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err="1" smtClean="0">
                <a:latin typeface="Berlin Sans FB Demi" panose="020E0802020502020306" pitchFamily="34" charset="0"/>
              </a:rPr>
              <a:t>Detumescence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14038" y="3733800"/>
            <a:ext cx="1429961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PF2</a:t>
            </a:r>
            <a:r>
              <a:rPr lang="en-US" baseline="-25000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/ TXA</a:t>
            </a:r>
            <a:r>
              <a:rPr lang="en-US" baseline="-25000" dirty="0" smtClean="0"/>
              <a:t>2</a:t>
            </a:r>
            <a:endParaRPr lang="ar-EG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161344" y="3444240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ET</a:t>
            </a:r>
            <a:endParaRPr lang="ar-EG" dirty="0"/>
          </a:p>
        </p:txBody>
      </p:sp>
      <p:sp>
        <p:nvSpPr>
          <p:cNvPr id="137" name="TextBox 136"/>
          <p:cNvSpPr txBox="1"/>
          <p:nvPr/>
        </p:nvSpPr>
        <p:spPr>
          <a:xfrm>
            <a:off x="4964430" y="1067739"/>
            <a:ext cx="775281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 smtClean="0"/>
              <a:t>PNS</a:t>
            </a:r>
            <a:endParaRPr lang="ar-EG" sz="2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410200" y="1905000"/>
            <a:ext cx="791828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/>
              <a:t>S</a:t>
            </a:r>
            <a:r>
              <a:rPr lang="en-US" sz="2800" dirty="0" smtClean="0"/>
              <a:t>NS</a:t>
            </a:r>
            <a:endParaRPr lang="ar-EG" sz="2800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4109141" y="4149757"/>
            <a:ext cx="565116" cy="41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045174" y="3200400"/>
            <a:ext cx="1024156" cy="7602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18" idx="2"/>
          </p:cNvCxnSpPr>
          <p:nvPr/>
        </p:nvCxnSpPr>
        <p:spPr>
          <a:xfrm>
            <a:off x="6197524" y="3200400"/>
            <a:ext cx="431876" cy="2940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010400" y="4861559"/>
            <a:ext cx="2689860" cy="394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>
                <a:sym typeface="Wingdings"/>
              </a:rPr>
              <a:t></a:t>
            </a:r>
            <a:r>
              <a:rPr lang="en-US" sz="2800" dirty="0" smtClean="0"/>
              <a:t>Ca</a:t>
            </a:r>
            <a:endParaRPr lang="ar-EG" sz="2800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8131662" y="3100732"/>
            <a:ext cx="0" cy="5662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7593220" y="3116530"/>
            <a:ext cx="340322" cy="26730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6918634" y="3816286"/>
            <a:ext cx="571826" cy="464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7572267" y="3753517"/>
            <a:ext cx="0" cy="527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7633228" y="4038600"/>
            <a:ext cx="300314" cy="171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248400" y="555248"/>
            <a:ext cx="285271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MOLECULAR CONTROL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of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 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67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-152400"/>
            <a:ext cx="2133600" cy="2133600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/>
          <p:nvPr/>
        </p:nvCxnSpPr>
        <p:spPr>
          <a:xfrm>
            <a:off x="990600" y="533400"/>
            <a:ext cx="0" cy="381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1000" y="152400"/>
            <a:ext cx="11835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1. Desire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1950" y="833735"/>
            <a:ext cx="136954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2. Arousal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33400" y="171450"/>
            <a:ext cx="4876800" cy="990600"/>
            <a:chOff x="1295400" y="228600"/>
            <a:chExt cx="3200400" cy="742950"/>
          </a:xfrm>
        </p:grpSpPr>
        <p:sp>
          <p:nvSpPr>
            <p:cNvPr id="76" name="Arc 75"/>
            <p:cNvSpPr/>
            <p:nvPr/>
          </p:nvSpPr>
          <p:spPr>
            <a:xfrm flipV="1">
              <a:off x="1295400" y="22860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2895600" y="28575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5-Point Star 70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9" grpId="0"/>
      <p:bldP spid="60" grpId="0"/>
      <p:bldP spid="61" grpId="0"/>
      <p:bldP spid="62" grpId="0"/>
      <p:bldP spid="66" grpId="0" animBg="1"/>
      <p:bldP spid="81" grpId="0" animBg="1"/>
      <p:bldP spid="84" grpId="0"/>
      <p:bldP spid="92" grpId="0"/>
      <p:bldP spid="117" grpId="0"/>
      <p:bldP spid="118" grpId="0"/>
      <p:bldP spid="119" grpId="0"/>
      <p:bldP spid="120" grpId="0"/>
      <p:bldP spid="134" grpId="0"/>
      <p:bldP spid="135" grpId="0"/>
      <p:bldP spid="136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299" y="4191000"/>
            <a:ext cx="88081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</a:t>
            </a:r>
            <a:r>
              <a:rPr lang="en-US" sz="2400" b="1" dirty="0" smtClean="0">
                <a:latin typeface="Arial Narrow" panose="020B0606020202030204" pitchFamily="34" charset="0"/>
              </a:rPr>
              <a:t>.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a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.a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1439</Words>
  <Application>Microsoft Office PowerPoint</Application>
  <PresentationFormat>On-screen Show (4:3)</PresentationFormat>
  <Paragraphs>350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DR.Ahmed Saker 2O11</cp:lastModifiedBy>
  <cp:revision>320</cp:revision>
  <dcterms:created xsi:type="dcterms:W3CDTF">2014-03-19T18:59:17Z</dcterms:created>
  <dcterms:modified xsi:type="dcterms:W3CDTF">2015-03-27T15:56:39Z</dcterms:modified>
</cp:coreProperties>
</file>