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8" r:id="rId3"/>
    <p:sldId id="270" r:id="rId4"/>
    <p:sldId id="271" r:id="rId5"/>
    <p:sldId id="272" r:id="rId6"/>
    <p:sldId id="301" r:id="rId7"/>
    <p:sldId id="273" r:id="rId8"/>
    <p:sldId id="275" r:id="rId9"/>
    <p:sldId id="269" r:id="rId10"/>
    <p:sldId id="314" r:id="rId11"/>
    <p:sldId id="312" r:id="rId12"/>
    <p:sldId id="281" r:id="rId13"/>
    <p:sldId id="302" r:id="rId14"/>
    <p:sldId id="282" r:id="rId15"/>
    <p:sldId id="279" r:id="rId16"/>
    <p:sldId id="303" r:id="rId17"/>
    <p:sldId id="288" r:id="rId18"/>
    <p:sldId id="284" r:id="rId19"/>
    <p:sldId id="31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FFCC"/>
    <a:srgbClr val="FFE1F0"/>
    <a:srgbClr val="FFFF99"/>
    <a:srgbClr val="66FFFF"/>
    <a:srgbClr val="CCFFFF"/>
    <a:srgbClr val="FF99CC"/>
    <a:srgbClr val="FFED81"/>
    <a:srgbClr val="FEDA02"/>
    <a:srgbClr val="36CA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B390D-D4C1-4152-8B54-D4B19BD511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 OF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8393" y="1828800"/>
            <a:ext cx="522367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45720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996" y="152400"/>
            <a:ext cx="1797204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Seasonal Pills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9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known as  Continuous / Extended cycle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Cover 91 days schedule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continuously for 84 days, break for 7 days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very low doses of both estrogens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Benefit;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lessens menstrual periods to 4 times a  year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useful in those who have pre-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disorders, and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perimenopausal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women with vasomotor symptoms on pill free days. </a:t>
            </a: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Disadvantages;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Higher incidence of breakthrough bleeding &amp; spotting during early use.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733800"/>
            <a:ext cx="22098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 of  COC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279865"/>
            <a:ext cx="87630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As a contraceptive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 In women seeking; a reliable, reversible,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coitally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-independent  method of contraception. Efficacy reach up to (99.9%) in preventing pregnancy if a woman is compliant.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87630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Other indications;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lvl="1">
              <a:lnSpc>
                <a:spcPts val="2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As a HRT</a:t>
            </a:r>
          </a:p>
          <a:p>
            <a:pPr lvl="1">
              <a:lnSpc>
                <a:spcPts val="2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Endometriosis; specially the extended cycle pills.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problem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vomiting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6690"/>
            <a:ext cx="2057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Fibroid tumors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–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 use mini pill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mini pill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Females that are obese, smokers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2980303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the mini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&amp; 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err="1" smtClean="0">
                <a:solidFill>
                  <a:srgbClr val="FDFCED"/>
                </a:solidFill>
                <a:latin typeface="Arial Narrow" pitchFamily="34" charset="0"/>
              </a:rPr>
              <a:t>enterohepatic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 recycling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</a:t>
            </a: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04800" y="5881353"/>
            <a:ext cx="7976316" cy="461665"/>
            <a:chOff x="304800" y="5791200"/>
            <a:chExt cx="7976316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of altered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Erythromycin, SSRIs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8724" y="2064840"/>
            <a:ext cx="1581977" cy="708786"/>
            <a:chOff x="208724" y="2064840"/>
            <a:chExt cx="1581977" cy="708786"/>
          </a:xfrm>
        </p:grpSpPr>
        <p:sp>
          <p:nvSpPr>
            <p:cNvPr id="13" name="TextBox 12"/>
            <p:cNvSpPr txBox="1"/>
            <p:nvPr/>
          </p:nvSpPr>
          <p:spPr>
            <a:xfrm>
              <a:off x="208724" y="2117036"/>
              <a:ext cx="1524000" cy="6565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FFEAD5"/>
                  </a:solidFill>
                  <a:latin typeface="Arial Narrow" pitchFamily="34" charset="0"/>
                </a:rPr>
                <a:t>Impairing absorption</a:t>
              </a:r>
              <a:endParaRPr lang="en-US" sz="2200" b="1" dirty="0">
                <a:solidFill>
                  <a:srgbClr val="FFEAD5"/>
                </a:solidFill>
                <a:latin typeface="Arial Narrow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 rot="5400000">
              <a:off x="1470571" y="2042070"/>
              <a:ext cx="297359" cy="342900"/>
            </a:xfrm>
            <a:prstGeom prst="straightConnector1">
              <a:avLst/>
            </a:prstGeom>
            <a:ln w="38100">
              <a:solidFill>
                <a:srgbClr val="FFEA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52600" y="2064840"/>
            <a:ext cx="2362200" cy="830760"/>
            <a:chOff x="1752600" y="2064840"/>
            <a:chExt cx="2362200" cy="830760"/>
          </a:xfrm>
        </p:grpSpPr>
        <p:sp>
          <p:nvSpPr>
            <p:cNvPr id="14" name="TextBox 13"/>
            <p:cNvSpPr txBox="1"/>
            <p:nvPr/>
          </p:nvSpPr>
          <p:spPr>
            <a:xfrm>
              <a:off x="1752600" y="2464713"/>
              <a:ext cx="2362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EAD5"/>
                  </a:solidFill>
                  <a:latin typeface="Arial Narrow" pitchFamily="34" charset="0"/>
                </a:rPr>
                <a:t>CYT P450 Inducers</a:t>
              </a:r>
              <a:endParaRPr lang="en-US" sz="2200" b="1" dirty="0">
                <a:solidFill>
                  <a:srgbClr val="FFEAD5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rot="16200000" flipH="1">
              <a:off x="1775371" y="2080170"/>
              <a:ext cx="449761" cy="419102"/>
            </a:xfrm>
            <a:prstGeom prst="straightConnector1">
              <a:avLst/>
            </a:prstGeom>
            <a:ln w="38100">
              <a:solidFill>
                <a:srgbClr val="FFEA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1"/>
          <p:cNvSpPr txBox="1"/>
          <p:nvPr/>
        </p:nvSpPr>
        <p:spPr>
          <a:xfrm>
            <a:off x="5867400" y="1295400"/>
            <a:ext cx="31242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is altered  in clearance by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1524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3962400"/>
            <a:ext cx="838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92D050"/>
                  </a:solidFill>
                </a:uFill>
                <a:latin typeface="Arial Narrow" pitchFamily="34" charset="0"/>
              </a:rPr>
              <a:t> The main mechanism of action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 cervical mucous plug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  i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nhibit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FERTILIZATION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32455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28534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(specially in cardio-vascular,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hepatobiliary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 and  some metabolic disorders)</a:t>
            </a:r>
          </a:p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Are used with no age limits, in smokers &amp;  during lactation.</a:t>
            </a:r>
          </a:p>
          <a:p>
            <a:pPr lvl="0" indent="-342900">
              <a:buClr>
                <a:srgbClr val="92D050"/>
              </a:buClr>
              <a:buSzPct val="80000"/>
              <a:defRPr/>
            </a:pPr>
            <a:r>
              <a:rPr lang="en-US" sz="2200" b="1" i="1" dirty="0" smtClean="0">
                <a:solidFill>
                  <a:srgbClr val="FDFCED"/>
                </a:solidFill>
                <a:latin typeface="Arial Narrow" pitchFamily="34" charset="0"/>
              </a:rPr>
              <a:t>N.B. They </a:t>
            </a:r>
            <a:r>
              <a:rPr lang="en-GB" sz="2200" b="1" i="1" dirty="0" smtClean="0">
                <a:solidFill>
                  <a:srgbClr val="FDFCED"/>
                </a:solidFill>
                <a:latin typeface="Arial Narrow" pitchFamily="34" charset="0"/>
              </a:rPr>
              <a:t>became popular because no worry of estrogenic side effects &amp; are better tolerated </a:t>
            </a: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83135"/>
            <a:ext cx="2895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760552"/>
            <a:ext cx="8610600" cy="830997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every day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same time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better in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evenings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all year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98313"/>
            <a:ext cx="3124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ADRs &amp; Contraindications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5943600"/>
            <a:ext cx="8305800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 indent="-342900">
              <a:defRPr/>
            </a:pPr>
            <a:r>
              <a:rPr lang="en-US" sz="2400" b="1" dirty="0" smtClean="0">
                <a:solidFill>
                  <a:srgbClr val="990033"/>
                </a:solidFill>
                <a:latin typeface="Arial Narrow" pitchFamily="34" charset="0"/>
                <a:cs typeface="Times New Roman" pitchFamily="18" charset="0"/>
              </a:rPr>
              <a:t>N.B. There is slightly higher contraception failure rates when used</a:t>
            </a:r>
          </a:p>
          <a:p>
            <a:pPr lvl="0" indent="-342900">
              <a:buBlip>
                <a:blip r:embed="rId2"/>
              </a:buBlip>
              <a:defRPr/>
            </a:pPr>
            <a:endParaRPr lang="en-US" sz="2400" b="1" dirty="0" smtClean="0">
              <a:solidFill>
                <a:srgbClr val="99003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5105400"/>
            <a:ext cx="6553200" cy="533400"/>
          </a:xfrm>
          <a:prstGeom prst="rect">
            <a:avLst/>
          </a:prstGeom>
        </p:spPr>
        <p:txBody>
          <a:bodyPr/>
          <a:lstStyle/>
          <a:p>
            <a:pPr lvl="0" indent="-342900"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That related to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only</a:t>
            </a:r>
          </a:p>
          <a:p>
            <a:pPr lvl="0" indent="-342900">
              <a:defRPr/>
            </a:pPr>
            <a:endParaRPr lang="en-US" sz="2400" b="1" dirty="0" smtClean="0">
              <a:solidFill>
                <a:srgbClr val="FDFCED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5520" y="1756959"/>
            <a:ext cx="26670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Hormonal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[E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H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C]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67400" y="13716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769151"/>
            <a:ext cx="18288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/>
        </p:nvGraphicFramePr>
        <p:xfrm>
          <a:off x="152400" y="2971800"/>
          <a:ext cx="8915401" cy="249936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04193" y="16764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Contraception on instantaneous demand, 2</a:t>
            </a:r>
            <a:r>
              <a:rPr lang="en-GB" sz="2400" b="1" spc="-50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  to unprotected          sexual intercourse</a:t>
            </a:r>
            <a:endParaRPr lang="en-GB" sz="2400" b="1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943600" y="2553237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0500" y="5791200"/>
          <a:ext cx="8915401" cy="59944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±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Within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91312"/>
            <a:ext cx="1600200" cy="425758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152400"/>
            <a:ext cx="3048000" cy="36933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090197"/>
            <a:ext cx="8686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Exact mechanism(s) is questionable depending 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on the time it is taken in relevance to the menstrual cycle.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lnSpc>
                <a:spcPts val="2400"/>
              </a:lnSpc>
              <a:spcBef>
                <a:spcPts val="600"/>
              </a:spcBef>
            </a:pPr>
            <a:r>
              <a:rPr lang="en-US" sz="2000" b="1" spc="-40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N.B.</a:t>
            </a:r>
            <a:r>
              <a:rPr lang="en-US" sz="2400" b="1" spc="-40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 competitive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antagonist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luteolytic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abortificiant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potentiated by addition of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400" b="1" spc="-40" dirty="0" smtClean="0">
              <a:solidFill>
                <a:srgbClr val="FEDA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67335"/>
            <a:ext cx="1524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2895600"/>
            <a:ext cx="7391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Inevitable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efficacy of other forms of contraception: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Unsuccessful withdrawal before ejaculation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Torn, leaking condom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Missed pills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Detached contraceptive patch......etc</a:t>
            </a:r>
          </a:p>
          <a:p>
            <a:pPr lvl="0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Medico-legal insult:  Rape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32" y="5469780"/>
            <a:ext cx="762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5446689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Depending on formulations used. </a:t>
            </a:r>
          </a:p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If 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Mifepristone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>
              <a:lnSpc>
                <a:spcPts val="2400"/>
              </a:lnSpc>
              <a:defRPr/>
            </a:pP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uterine bleeding could be problematic </a:t>
            </a:r>
          </a:p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must be under medical supervision 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96"/>
          <p:cNvGraphicFramePr>
            <a:graphicFrameLocks/>
          </p:cNvGraphicFramePr>
          <p:nvPr/>
        </p:nvGraphicFramePr>
        <p:xfrm>
          <a:off x="119268" y="844550"/>
          <a:ext cx="8915401" cy="5556250"/>
        </p:xfrm>
        <a:graphic>
          <a:graphicData uri="http://schemas.openxmlformats.org/drawingml/2006/table">
            <a:tbl>
              <a:tblPr/>
              <a:tblGrid>
                <a:gridCol w="2057400"/>
                <a:gridCol w="2743201"/>
                <a:gridCol w="2590799"/>
                <a:gridCol w="1524001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Other Application MODALITIES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Hormonal Content Within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Dosing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Patch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Transdermal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System)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Like COC, having both hormones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On same day every week for three weeks, 1 week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Injectable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(given IM)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Depot </a:t>
                      </a:r>
                      <a:r>
                        <a:rPr lang="en-US" sz="2200" b="1" dirty="0" err="1" smtClean="0">
                          <a:latin typeface="Arial Narrow" pitchFamily="34" charset="0"/>
                        </a:rPr>
                        <a:t>medroxyprogesterone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 acetate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Every three 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99.7%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Implant ( 6 rods)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Every three –five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98-99%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Vaginal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Releases a continuous low dose of hormones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Worn for 3 weeks, one week free to get the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Levonorgestrel</a:t>
                      </a:r>
                      <a:endParaRPr lang="en-US" sz="2200" b="1" dirty="0" smtClean="0"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Regular contraception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Worn for 5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For EHC</a:t>
                      </a:r>
                      <a:r>
                        <a:rPr lang="en-US" sz="2200" b="1" spc="-4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 Worn for a week / within 5 days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52868" y="5715000"/>
            <a:ext cx="25908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96068" y="5715000"/>
            <a:ext cx="24384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38100" y="5715000"/>
            <a:ext cx="14478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22120" y="152400"/>
            <a:ext cx="5638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OTHER HORMONAL CONTRACEPTIVE MODALITIES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04" y="19880"/>
            <a:ext cx="5830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2120" y="152400"/>
            <a:ext cx="5638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OTHER HORMONAL CONTRACEPTIVE MODALITIES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9" name="Picture 3" descr="C:\Documents and Settings\Susan\My Documents\My Pictures\ortho-ev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362200" cy="2057400"/>
          </a:xfrm>
          <a:prstGeom prst="rect">
            <a:avLst/>
          </a:prstGeom>
          <a:noFill/>
        </p:spPr>
      </p:pic>
      <p:pic>
        <p:nvPicPr>
          <p:cNvPr id="11" name="Picture 3" descr="C:\Documents and Settings\Susan\My Documents\My Pictures\i_hol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987" y="914400"/>
            <a:ext cx="2569013" cy="2057400"/>
          </a:xfrm>
          <a:prstGeom prst="rect">
            <a:avLst/>
          </a:prstGeom>
          <a:noFill/>
        </p:spPr>
      </p:pic>
      <p:pic>
        <p:nvPicPr>
          <p:cNvPr id="14" name="Picture 4" descr="C:\PData\Scanner\copperpto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385560" y="3352800"/>
            <a:ext cx="2225040" cy="2781300"/>
          </a:xfrm>
          <a:prstGeom prst="rect">
            <a:avLst/>
          </a:prstGeom>
          <a:noFill/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1894392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Picture 5" descr="MCj028686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332878"/>
            <a:ext cx="1905000" cy="1537217"/>
          </a:xfrm>
          <a:prstGeom prst="rect">
            <a:avLst/>
          </a:prstGeom>
          <a:noFill/>
        </p:spPr>
      </p:pic>
      <p:pic>
        <p:nvPicPr>
          <p:cNvPr id="1028" name="Picture 4" descr="http://news.bbc.co.uk/olmedia/330000/images/_331618_norplant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029200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3925956" cy="974066"/>
            <a:chOff x="4456044" y="3429000"/>
            <a:chExt cx="3925956" cy="974066"/>
          </a:xfrm>
        </p:grpSpPr>
        <p:sp>
          <p:nvSpPr>
            <p:cNvPr id="11" name="Rectangle 10"/>
            <p:cNvSpPr/>
            <p:nvPr/>
          </p:nvSpPr>
          <p:spPr>
            <a:xfrm>
              <a:off x="5486400" y="3572069"/>
              <a:ext cx="2895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Prevents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Oral Contraceptives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Injectable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Implants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3747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Ovules.....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35836" y="228600"/>
            <a:ext cx="4432300" cy="5785769"/>
            <a:chOff x="4495800" y="609600"/>
            <a:chExt cx="4432300" cy="5785769"/>
          </a:xfrm>
        </p:grpSpPr>
        <p:pic>
          <p:nvPicPr>
            <p:cNvPr id="30" name="Picture 2" descr="http://fremontfamilyplanning.com/yahoo_site_admin/assets/images/birth_control.8190703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 t="10008" b="12232"/>
            <a:stretch>
              <a:fillRect/>
            </a:stretch>
          </p:blipFill>
          <p:spPr bwMode="auto">
            <a:xfrm>
              <a:off x="4495800" y="1066800"/>
              <a:ext cx="4432300" cy="5328569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4495800" y="609600"/>
              <a:ext cx="4419600" cy="461665"/>
            </a:xfrm>
            <a:prstGeom prst="rect">
              <a:avLst/>
            </a:prstGeom>
            <a:solidFill>
              <a:srgbClr val="86004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CONTRACEPTIVE UTILITIES AVAILABLE</a:t>
              </a:r>
              <a:endParaRPr lang="en-US" sz="2400" dirty="0">
                <a:solidFill>
                  <a:srgbClr val="F3F3F3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590800"/>
            <a:ext cx="4303644" cy="3969028"/>
            <a:chOff x="115956" y="1060172"/>
            <a:chExt cx="4303644" cy="3969028"/>
          </a:xfrm>
          <a:solidFill>
            <a:srgbClr val="860043"/>
          </a:solidFill>
        </p:grpSpPr>
        <p:pic>
          <p:nvPicPr>
            <p:cNvPr id="34" name="Picture 6" descr="http://www.medhelp.org/adam/graphics/images/en/1906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350" y="1600200"/>
              <a:ext cx="4286250" cy="3429000"/>
            </a:xfrm>
            <a:prstGeom prst="rect">
              <a:avLst/>
            </a:prstGeom>
            <a:grpFill/>
            <a:ln>
              <a:solidFill>
                <a:srgbClr val="FFDED5"/>
              </a:solidFill>
            </a:ln>
          </p:spPr>
        </p:pic>
        <p:sp>
          <p:nvSpPr>
            <p:cNvPr id="36" name="Rectangle 35"/>
            <p:cNvSpPr/>
            <p:nvPr/>
          </p:nvSpPr>
          <p:spPr>
            <a:xfrm>
              <a:off x="115956" y="1060172"/>
              <a:ext cx="4267200" cy="425758"/>
            </a:xfrm>
            <a:prstGeom prst="rect">
              <a:avLst/>
            </a:prstGeom>
            <a:grpFill/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SITE OF ACTION OF CONTRACEPTIVES</a:t>
              </a:r>
              <a:endParaRPr lang="en-US" sz="2400" dirty="0">
                <a:solidFill>
                  <a:srgbClr val="F3F3F3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8" name="Picture 2" descr="http://www.parentingbasics.org/wp-content/uploads/2010/06/male-and-female-relationship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6042" y="5877340"/>
            <a:ext cx="1427958" cy="1141808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8271292" y="6290094"/>
            <a:ext cx="305335" cy="305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://www.health.com/health/static/hw/media/medical/hw/h9991503_001.jpg"/>
          <p:cNvPicPr>
            <a:picLocks noChangeAspect="1" noChangeArrowheads="1"/>
          </p:cNvPicPr>
          <p:nvPr/>
        </p:nvPicPr>
        <p:blipFill>
          <a:blip r:embed="rId2" cstate="print"/>
          <a:srcRect l="3478" r="4348" b="4000"/>
          <a:stretch>
            <a:fillRect/>
          </a:stretch>
        </p:blipFill>
        <p:spPr bwMode="auto">
          <a:xfrm>
            <a:off x="3200400" y="228600"/>
            <a:ext cx="3589867" cy="2438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228600"/>
            <a:ext cx="3200400" cy="682238"/>
          </a:xfrm>
          <a:prstGeom prst="rect">
            <a:avLst/>
          </a:prstGeom>
          <a:solidFill>
            <a:srgbClr val="E2004B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Interruption of normal process of ovulation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990600"/>
            <a:ext cx="2667000" cy="2743200"/>
            <a:chOff x="304800" y="990600"/>
            <a:chExt cx="2857500" cy="3124200"/>
          </a:xfrm>
        </p:grpSpPr>
        <p:sp>
          <p:nvSpPr>
            <p:cNvPr id="15" name="Oval 14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  <p:pic>
        <p:nvPicPr>
          <p:cNvPr id="19" name="Picture 10" descr="http://i.dailymail.co.uk/i/pix/2011/01/05/article-1344132-00DF30551000044C-204_468x335.jpg"/>
          <p:cNvPicPr>
            <a:picLocks noChangeAspect="1" noChangeArrowheads="1"/>
          </p:cNvPicPr>
          <p:nvPr/>
        </p:nvPicPr>
        <p:blipFill>
          <a:blip r:embed="rId4" cstate="print"/>
          <a:srcRect l="5618" r="4494"/>
          <a:stretch>
            <a:fillRect/>
          </a:stretch>
        </p:blipFill>
        <p:spPr bwMode="auto">
          <a:xfrm>
            <a:off x="6400800" y="451440"/>
            <a:ext cx="2590800" cy="2063160"/>
          </a:xfrm>
          <a:prstGeom prst="ellipse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4495800" y="3034748"/>
            <a:ext cx="4495800" cy="3518452"/>
            <a:chOff x="4495800" y="3034748"/>
            <a:chExt cx="4495800" cy="3518452"/>
          </a:xfrm>
        </p:grpSpPr>
        <p:pic>
          <p:nvPicPr>
            <p:cNvPr id="20" name="Picture 2" descr="http://www.womansavers.com/uploads/IUD2.jpg"/>
            <p:cNvPicPr>
              <a:picLocks noChangeAspect="1" noChangeArrowheads="1"/>
            </p:cNvPicPr>
            <p:nvPr/>
          </p:nvPicPr>
          <p:blipFill>
            <a:blip r:embed="rId5" cstate="print"/>
            <a:srcRect l="5000" t="10000" r="63750" b="4823"/>
            <a:stretch>
              <a:fillRect/>
            </a:stretch>
          </p:blipFill>
          <p:spPr bwMode="auto">
            <a:xfrm>
              <a:off x="7474656" y="3465444"/>
              <a:ext cx="1516944" cy="3087756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</p:pic>
        <p:pic>
          <p:nvPicPr>
            <p:cNvPr id="22" name="Picture 2" descr="http://www.womansavers.com/uploads/IUD2.jpg"/>
            <p:cNvPicPr>
              <a:picLocks noChangeAspect="1" noChangeArrowheads="1"/>
            </p:cNvPicPr>
            <p:nvPr/>
          </p:nvPicPr>
          <p:blipFill>
            <a:blip r:embed="rId5" cstate="print"/>
            <a:srcRect l="42500" t="16667" r="10000" b="13192"/>
            <a:stretch>
              <a:fillRect/>
            </a:stretch>
          </p:blipFill>
          <p:spPr bwMode="auto">
            <a:xfrm>
              <a:off x="4495800" y="3276600"/>
              <a:ext cx="2895600" cy="3276600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495800" y="3034748"/>
              <a:ext cx="4495800" cy="461665"/>
            </a:xfrm>
            <a:prstGeom prst="rect">
              <a:avLst/>
            </a:prstGeom>
            <a:solidFill>
              <a:srgbClr val="E2004B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of Implantation by IUD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7600" y="4038600"/>
              <a:ext cx="914400" cy="523220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Bernard MT Condensed" pitchFamily="18" charset="0"/>
                </a:rPr>
                <a:t>IUD</a:t>
              </a:r>
              <a:endParaRPr lang="en-US" sz="28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3886200"/>
            <a:ext cx="3810000" cy="2716696"/>
            <a:chOff x="152400" y="3886200"/>
            <a:chExt cx="3810000" cy="2716696"/>
          </a:xfrm>
        </p:grpSpPr>
        <p:grpSp>
          <p:nvGrpSpPr>
            <p:cNvPr id="28" name="Group 27"/>
            <p:cNvGrpSpPr/>
            <p:nvPr/>
          </p:nvGrpSpPr>
          <p:grpSpPr>
            <a:xfrm>
              <a:off x="152400" y="4256571"/>
              <a:ext cx="3810000" cy="2346325"/>
              <a:chOff x="228600" y="4191000"/>
              <a:chExt cx="3810000" cy="2346325"/>
            </a:xfrm>
          </p:grpSpPr>
          <p:pic>
            <p:nvPicPr>
              <p:cNvPr id="23" name="Picture 4" descr="http://medicalimages.allrefer.com/large/the-cervical-cap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7973" r="885" b="28021"/>
              <a:stretch>
                <a:fillRect/>
              </a:stretch>
            </p:blipFill>
            <p:spPr bwMode="auto">
              <a:xfrm>
                <a:off x="228600" y="4191000"/>
                <a:ext cx="1676400" cy="2346325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http://medicalimages.allrefer.com/large/the-cervical-cap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49507" b="28021"/>
              <a:stretch>
                <a:fillRect/>
              </a:stretch>
            </p:blipFill>
            <p:spPr bwMode="auto">
              <a:xfrm>
                <a:off x="1981200" y="4191000"/>
                <a:ext cx="2057400" cy="2346325"/>
              </a:xfrm>
              <a:prstGeom prst="rect">
                <a:avLst/>
              </a:prstGeom>
              <a:noFill/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152400" y="3886200"/>
              <a:ext cx="3810000" cy="387286"/>
            </a:xfrm>
            <a:prstGeom prst="rect">
              <a:avLst/>
            </a:prstGeom>
            <a:solidFill>
              <a:srgbClr val="E2004B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by a barrier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35836" y="102704"/>
            <a:ext cx="3352800" cy="914400"/>
          </a:xfrm>
          <a:prstGeom prst="rect">
            <a:avLst/>
          </a:prstGeom>
          <a:noFill/>
          <a:ln w="38100">
            <a:solidFill>
              <a:srgbClr val="E2004B"/>
            </a:solidFill>
            <a:prstDash val="sys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28194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0"/>
            <a:ext cx="3955674" cy="8945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18592"/>
              </a:avLst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HORMONAL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6390" name="Picture 6" descr="http://www.garthwilson.com/portfolio/enlarge/maleFema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-76200"/>
            <a:ext cx="1447800" cy="1447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3236327"/>
            <a:ext cx="3357386" cy="3545473"/>
            <a:chOff x="0" y="2626727"/>
            <a:chExt cx="3357386" cy="3545473"/>
          </a:xfrm>
        </p:grpSpPr>
        <p:pic>
          <p:nvPicPr>
            <p:cNvPr id="6" name="Picture 6" descr="http://embryology.med.unsw.edu.au/wwwhuman/MCycle/images/RU48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876800"/>
              <a:ext cx="1349563" cy="1295400"/>
            </a:xfrm>
            <a:prstGeom prst="rect">
              <a:avLst/>
            </a:prstGeom>
            <a:noFill/>
          </p:spPr>
        </p:pic>
        <p:pic>
          <p:nvPicPr>
            <p:cNvPr id="16386" name="Picture 2" descr="http://www.parentingbasics.org/wp-content/uploads/2010/06/male-and-female-relationship-sig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10000"/>
              <a:ext cx="2095034" cy="1675208"/>
            </a:xfrm>
            <a:prstGeom prst="rect">
              <a:avLst/>
            </a:prstGeom>
            <a:noFill/>
          </p:spPr>
        </p:pic>
        <p:pic>
          <p:nvPicPr>
            <p:cNvPr id="7" name="Picture 6" descr="http://www.clker.com/cliparts/5/c/e/4/1194989576980627796stop_sign_01.svg.med.png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20000"/>
            </a:blip>
            <a:srcRect/>
            <a:stretch>
              <a:fillRect/>
            </a:stretch>
          </p:blipFill>
          <p:spPr bwMode="auto">
            <a:xfrm rot="1598765">
              <a:off x="860989" y="4413704"/>
              <a:ext cx="546323" cy="546323"/>
            </a:xfrm>
            <a:prstGeom prst="rect">
              <a:avLst/>
            </a:prstGeom>
            <a:noFill/>
          </p:spPr>
        </p:pic>
        <p:pic>
          <p:nvPicPr>
            <p:cNvPr id="5" name="Picture 2" descr="http://www.catalogs.com/info/bestof/wp-content/uploads/2010/11/estrogen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651954">
              <a:off x="1673831" y="3175804"/>
              <a:ext cx="1683555" cy="1334138"/>
            </a:xfrm>
            <a:prstGeom prst="rect">
              <a:avLst/>
            </a:prstGeom>
            <a:noFill/>
          </p:spPr>
        </p:pic>
        <p:pic>
          <p:nvPicPr>
            <p:cNvPr id="16388" name="Picture 4" descr="http://users.rcn.com/jkimball.ma.ultranet/BiologyPages/P/Progesterone.gif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947821">
              <a:off x="692130" y="2626727"/>
              <a:ext cx="1736893" cy="1435596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7983021" y="286251"/>
            <a:ext cx="422818" cy="4257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estrogens &amp;  progestin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95800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876800" cy="977191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Show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systemic androgenic  effects;  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gain, &amp; deleterious effects on lipid &amp; CHO metabolism.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effects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102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62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00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038600" y="6362700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also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antimineralocorticoid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activity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1" y="56189"/>
            <a:ext cx="3657599" cy="4820611"/>
            <a:chOff x="152400" y="92764"/>
            <a:chExt cx="3886201" cy="5563067"/>
          </a:xfrm>
        </p:grpSpPr>
        <p:sp>
          <p:nvSpPr>
            <p:cNvPr id="20" name="Rectangle 19"/>
            <p:cNvSpPr/>
            <p:nvPr/>
          </p:nvSpPr>
          <p:spPr>
            <a:xfrm>
              <a:off x="152400" y="228600"/>
              <a:ext cx="3733800" cy="5257800"/>
            </a:xfrm>
            <a:prstGeom prst="rect">
              <a:avLst/>
            </a:prstGeom>
            <a:solidFill>
              <a:srgbClr val="FDF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http://kvhs.nbed.nb.ca/gallant/biology/female_hormon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1" y="92764"/>
              <a:ext cx="3886200" cy="5563067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152400" y="4800600"/>
            <a:ext cx="8839200" cy="733534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Thus COC act mainly by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Preventing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3124200" y="3581400"/>
            <a:ext cx="228600" cy="1143000"/>
          </a:xfrm>
          <a:prstGeom prst="downArrow">
            <a:avLst/>
          </a:prstGeom>
          <a:solidFill>
            <a:srgbClr val="660033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5651465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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endometrial proliferation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can be embedded +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secretion &amp; peristalsis in fallopian tubes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h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inder transport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FERTILIZATION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viscosity of cervical secretion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76800" y="165917"/>
            <a:ext cx="4178808" cy="4541520"/>
            <a:chOff x="4636008" y="182880"/>
            <a:chExt cx="4419600" cy="4922520"/>
          </a:xfrm>
        </p:grpSpPr>
        <p:sp>
          <p:nvSpPr>
            <p:cNvPr id="18" name="Rectangle 17"/>
            <p:cNvSpPr/>
            <p:nvPr/>
          </p:nvSpPr>
          <p:spPr>
            <a:xfrm>
              <a:off x="4707292" y="182880"/>
              <a:ext cx="4277032" cy="4922520"/>
            </a:xfrm>
            <a:prstGeom prst="rect">
              <a:avLst/>
            </a:prstGeom>
            <a:solidFill>
              <a:srgbClr val="FDF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0617" y="1148822"/>
              <a:ext cx="3635477" cy="2769035"/>
            </a:xfrm>
            <a:prstGeom prst="rect">
              <a:avLst/>
            </a:prstGeom>
            <a:solidFill>
              <a:srgbClr val="FFD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34995" y="283338"/>
              <a:ext cx="3718528" cy="837150"/>
              <a:chOff x="4724400" y="1371600"/>
              <a:chExt cx="3974978" cy="990600"/>
            </a:xfrm>
          </p:grpSpPr>
          <p:pic>
            <p:nvPicPr>
              <p:cNvPr id="6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54" t="2974" r="1754" b="58370"/>
              <a:stretch>
                <a:fillRect/>
              </a:stretch>
            </p:blipFill>
            <p:spPr bwMode="auto">
              <a:xfrm>
                <a:off x="5111284" y="1371600"/>
                <a:ext cx="3588094" cy="990600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7328" t="2974" r="1754" b="85132"/>
              <a:stretch>
                <a:fillRect/>
              </a:stretch>
            </p:blipFill>
            <p:spPr bwMode="auto">
              <a:xfrm rot="16200000">
                <a:off x="5761945" y="1705655"/>
                <a:ext cx="972910" cy="304800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54" t="2974" r="65388" b="58370"/>
              <a:stretch>
                <a:fillRect/>
              </a:stretch>
            </p:blipFill>
            <p:spPr bwMode="auto">
              <a:xfrm>
                <a:off x="4770120" y="1371600"/>
                <a:ext cx="1447800" cy="9906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724400" y="208788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Follicular phase</a:t>
                </a:r>
                <a:endPara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25" name="Picture 2" descr="http://schools-wikipedia.org/images/812/8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93" t="60726" r="3155" b="11671"/>
            <a:stretch>
              <a:fillRect/>
            </a:stretch>
          </p:blipFill>
          <p:spPr bwMode="auto">
            <a:xfrm>
              <a:off x="5181600" y="3925824"/>
              <a:ext cx="3657600" cy="1143000"/>
            </a:xfrm>
            <a:prstGeom prst="rect">
              <a:avLst/>
            </a:prstGeom>
            <a:solidFill>
              <a:srgbClr val="FFDED5"/>
            </a:solidFill>
          </p:spPr>
        </p:pic>
        <p:pic>
          <p:nvPicPr>
            <p:cNvPr id="4" name="Picture 4" descr="http://embryology.med.unsw.edu.au/wwwhuman/MCycle/images/Mcycl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6008" y="1082647"/>
              <a:ext cx="4419600" cy="2955953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3611880" y="152400"/>
            <a:ext cx="1377696" cy="1015663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  <a:p>
            <a:pPr algn="ctr"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Of COC</a:t>
            </a: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5105400"/>
            <a:ext cx="3633302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Yet, by doing so they also </a:t>
            </a:r>
            <a:endParaRPr lang="en-US" sz="24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7" grpId="0" animBg="1"/>
      <p:bldP spid="28" grpId="0" animBg="1"/>
      <p:bldP spid="22" grpId="0" animBg="1"/>
      <p:bldP spid="2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609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were essentially designed to mimic the menstrual cycle by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producing a monthly withdrawal bleeding.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4175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(fixed amount of estrogen &amp; progestin) </a:t>
            </a:r>
          </a:p>
          <a:p>
            <a:pPr marL="533400" indent="-274320"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Multiphasic</a:t>
            </a:r>
            <a:r>
              <a:rPr lang="en-US" sz="2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(fixed amount of estrogen [ or variable] + amount of progestin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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[ in second half  or 3 successive  phases of cycle)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1447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were more improved to also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u="heavy" dirty="0" smtClean="0">
                <a:solidFill>
                  <a:srgbClr val="FFFFCC"/>
                </a:solidFill>
                <a:uFill>
                  <a:solidFill>
                    <a:srgbClr val="FF99CC"/>
                  </a:solidFill>
                </a:uFill>
                <a:latin typeface="Bernard MT Condensed" pitchFamily="18" charset="0"/>
              </a:rPr>
              <a:t>PHASE FORMULATIONS</a:t>
            </a:r>
          </a:p>
          <a:p>
            <a:pPr>
              <a:buBlip>
                <a:blip r:embed="rId2"/>
              </a:buBlip>
            </a:pP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8637104" y="30480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114800"/>
            <a:ext cx="6781800" cy="1200329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Pills are better taken same time of day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21 days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starting on day 5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/  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ending at day 26.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7 day pill free period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334000"/>
            <a:ext cx="6781800" cy="1200329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</a:t>
            </a:r>
            <a:r>
              <a:rPr lang="en-US" sz="2400" b="1" i="1" u="sng" dirty="0" smtClean="0">
                <a:solidFill>
                  <a:srgbClr val="FFE1F0"/>
                </a:solidFill>
                <a:latin typeface="Arial Narrow" pitchFamily="34" charset="0"/>
                <a:cs typeface="Times New Roman" pitchFamily="18" charset="0"/>
              </a:rPr>
              <a:t>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a formulation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28 pills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first 21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of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multiphasic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formulation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Followed by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last 7 pills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actually placebo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3124200" cy="43088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F3F3F3"/>
                </a:solidFill>
                <a:uFill>
                  <a:solidFill>
                    <a:srgbClr val="FFFF00"/>
                  </a:solidFill>
                </a:uFill>
                <a:latin typeface="Bernard MT Condensed" pitchFamily="18" charset="0"/>
              </a:rPr>
              <a:t>Methods of administration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05600" y="3581400"/>
            <a:ext cx="2438400" cy="2362200"/>
            <a:chOff x="304800" y="990600"/>
            <a:chExt cx="2857500" cy="3124200"/>
          </a:xfrm>
        </p:grpSpPr>
        <p:sp>
          <p:nvSpPr>
            <p:cNvPr id="15" name="Oval 14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83996" y="152400"/>
            <a:ext cx="1590906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Monthly Pills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1288</Words>
  <Application>Microsoft Office PowerPoint</Application>
  <PresentationFormat>On-screen Show (4:3)</PresentationFormat>
  <Paragraphs>246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154</cp:revision>
  <dcterms:created xsi:type="dcterms:W3CDTF">2011-01-15T15:39:52Z</dcterms:created>
  <dcterms:modified xsi:type="dcterms:W3CDTF">2014-04-14T05:20:25Z</dcterms:modified>
</cp:coreProperties>
</file>