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F"/>
    <a:srgbClr val="66FFFF"/>
    <a:srgbClr val="CC0000"/>
    <a:srgbClr val="FBFBAF"/>
    <a:srgbClr val="F5F3B5"/>
    <a:srgbClr val="EEEC84"/>
    <a:srgbClr val="FFFFCC"/>
    <a:srgbClr val="FF00FF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3" d="100"/>
          <a:sy n="103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2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066800" cy="11458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cholesterol clearance 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hepatic expression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thus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 diabetics 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‘s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DA 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Prostatic carcinoma in males ; but cause feminizing  characters</a:t>
            </a:r>
          </a:p>
          <a:p>
            <a:pPr>
              <a:buClr>
                <a:srgbClr val="00CCFF"/>
              </a:buClr>
              <a:buSzPct val="8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so other drugs better given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3886200"/>
            <a:ext cx="500678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 &amp; 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838200"/>
            <a:ext cx="8205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Conjugated equine estrogen (CEE);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lang="en-US" sz="22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(</a:t>
            </a:r>
            <a:r>
              <a:rPr lang="en-US" sz="2200" b="1" i="1" dirty="0" err="1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Estrone</a:t>
            </a:r>
            <a:r>
              <a:rPr lang="en-US" sz="22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+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b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</a:b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 +17 d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dihydro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 from female horse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81000"/>
            <a:ext cx="370774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5" name="TextBox 24"/>
          <p:cNvSpPr txBox="1"/>
          <p:nvPr/>
        </p:nvSpPr>
        <p:spPr>
          <a:xfrm>
            <a:off x="3657600" y="426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7549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8458200" cy="362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pPr>
              <a:spcBef>
                <a:spcPts val="600"/>
              </a:spcBef>
            </a:pPr>
            <a:r>
              <a:rPr lang="en-US" sz="2200" u="heavy" dirty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Relative;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Headaches; specially migraine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History of uterine fibroid or atypical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ductal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hyperplasia of breast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Active gallbladder disease;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cholangitis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cholecystitis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620000" y="46482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3" y="5191646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458200" y="3200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Natural progesterone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</a:t>
            </a:r>
            <a: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BUT WITH SYNTHETIC </a:t>
            </a:r>
            <a:b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  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protection not confirmed so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572000"/>
            <a:ext cx="8763000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400" b="1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 cognition &amp;  incidence of  Alzheimer‘s</a:t>
            </a:r>
            <a:endParaRPr lang="en-US" sz="2400" b="1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precursor of melatonin &amp; release 5HT</a:t>
            </a: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Contributes to CV protection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 NO &amp; has anti-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atherogenic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actions</a:t>
            </a: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indirectly blocking  </a:t>
            </a:r>
            <a:b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GC  induced bone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5720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7620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Contraception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Infertility due to inadequate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luteal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phase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IUS;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9" name="TextBox 18"/>
          <p:cNvSpPr txBox="1"/>
          <p:nvPr/>
        </p:nvSpPr>
        <p:spPr>
          <a:xfrm>
            <a:off x="381000" y="4800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261635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66FFFF"/>
              </a:buClr>
              <a:buSzPct val="80000"/>
              <a:buNone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Classified according to how they bind to ER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 ; acting as an agonist in bone &amp; an 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Raloxifene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stabilizes ER in a conformation allowing trans-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cription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to occur on only certain ER-responsive genes </a:t>
            </a:r>
            <a:r>
              <a:rPr lang="en-US" sz="22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200" b="1" dirty="0" smtClean="0">
                <a:solidFill>
                  <a:schemeClr val="bg1"/>
                </a:solidFill>
                <a:latin typeface="Bernard MT Condensed" pitchFamily="18" charset="0"/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2766262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199" y="36576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228600" y="5307415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hot flushes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091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4758690"/>
            <a:ext cx="1143000" cy="533400"/>
            <a:chOff x="1981200" y="475869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75869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83489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64" y="327385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4.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820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promotion of sexual desire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lack of sexual desire.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1940004"/>
            <a:ext cx="4599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pic>
        <p:nvPicPr>
          <p:cNvPr id="1946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2985" t="22522" r="4478" b="4167"/>
          <a:stretch>
            <a:fillRect/>
          </a:stretch>
        </p:blipFill>
        <p:spPr bwMode="auto">
          <a:xfrm>
            <a:off x="6019800" y="4647126"/>
            <a:ext cx="2819400" cy="146175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1220" y="41910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8600" y="3421767"/>
            <a:ext cx="4029988" cy="3283833"/>
            <a:chOff x="5037812" y="3345567"/>
            <a:chExt cx="4029988" cy="3283833"/>
          </a:xfrm>
        </p:grpSpPr>
        <p:pic>
          <p:nvPicPr>
            <p:cNvPr id="26" name="Picture 4" descr="http://embryology.med.unsw.edu.au/Notes/images/week1/ovary/oocytenumb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CDFFCC"/>
                </a:clrFrom>
                <a:clrTo>
                  <a:srgbClr val="CDFFCC">
                    <a:alpha val="0"/>
                  </a:srgbClr>
                </a:clrTo>
              </a:clrChange>
            </a:blip>
            <a:srcRect t="4444"/>
            <a:stretch>
              <a:fillRect/>
            </a:stretch>
          </p:blipFill>
          <p:spPr bwMode="auto">
            <a:xfrm>
              <a:off x="5037812" y="3352800"/>
              <a:ext cx="3952816" cy="3276600"/>
            </a:xfrm>
            <a:prstGeom prst="rect">
              <a:avLst/>
            </a:prstGeom>
            <a:solidFill>
              <a:srgbClr val="E7EFF9"/>
            </a:solidFill>
          </p:spPr>
        </p:pic>
        <p:sp>
          <p:nvSpPr>
            <p:cNvPr id="29" name="Rectangle 28"/>
            <p:cNvSpPr/>
            <p:nvPr/>
          </p:nvSpPr>
          <p:spPr>
            <a:xfrm>
              <a:off x="8136254" y="6173274"/>
              <a:ext cx="8382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57212" y="6227214"/>
              <a:ext cx="1210588" cy="310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45 – 55 yrs 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6612" y="5312814"/>
              <a:ext cx="18288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85612" y="5084214"/>
              <a:ext cx="2514600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Depletion of ovum stocks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8258009" y="5826420"/>
              <a:ext cx="571845" cy="18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180812" y="3345567"/>
              <a:ext cx="27432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057400" y="3657600"/>
            <a:ext cx="2956259" cy="1118255"/>
          </a:xfrm>
          <a:prstGeom prst="rect">
            <a:avLst/>
          </a:prstGeom>
          <a:solidFill>
            <a:srgbClr val="D9FFFF"/>
          </a:solidFill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6158247"/>
            <a:ext cx="5029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</a:rPr>
              <a:t>Obese women are &gt; protected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           </a:t>
            </a:r>
          </a:p>
          <a:p>
            <a:pPr algn="r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</a:rPr>
              <a:t> relative amounts of </a:t>
            </a:r>
            <a:r>
              <a:rPr lang="en-US" sz="2200" b="1" dirty="0" err="1" smtClean="0">
                <a:latin typeface="Arial Narrow" pitchFamily="34" charset="0"/>
              </a:rPr>
              <a:t>estrone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SHBG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24" grpId="0" animBg="1"/>
      <p:bldP spid="33" grpId="0" animBg="1"/>
      <p:bldP spid="32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684" y="4126895"/>
            <a:ext cx="48768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Rapid loss of collagen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1759456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28" name="Group 27"/>
          <p:cNvGrpSpPr/>
          <p:nvPr/>
        </p:nvGrpSpPr>
        <p:grpSpPr>
          <a:xfrm>
            <a:off x="443352" y="685800"/>
            <a:ext cx="8153400" cy="3705813"/>
            <a:chOff x="443352" y="685800"/>
            <a:chExt cx="8153400" cy="3705813"/>
          </a:xfrm>
        </p:grpSpPr>
        <p:sp>
          <p:nvSpPr>
            <p:cNvPr id="17" name="Rectangle 16"/>
            <p:cNvSpPr/>
            <p:nvPr/>
          </p:nvSpPr>
          <p:spPr>
            <a:xfrm>
              <a:off x="443352" y="3560616"/>
              <a:ext cx="815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Androgens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accent4"/>
                  </a:solidFill>
                  <a:latin typeface="Arial Narrow" pitchFamily="34" charset="0"/>
                </a:rPr>
                <a:t> </a:t>
              </a:r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responsible for promotion of sexual desires</a:t>
              </a:r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given only if there is  loss of libido &amp; orgasm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458200" y="685800"/>
              <a:ext cx="0" cy="28956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2627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8006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2407146"/>
            <a:ext cx="464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Arial Narrow" pitchFamily="34" charset="0"/>
              </a:rPr>
              <a:t>Types of Estrogen Receptors [ER]</a:t>
            </a:r>
            <a:endParaRPr lang="en-US" sz="2200" b="1" u="heavy" dirty="0" smtClean="0">
              <a:solidFill>
                <a:schemeClr val="bg1"/>
              </a:solidFill>
              <a:uFill>
                <a:solidFill>
                  <a:srgbClr val="FFFF00"/>
                </a:solidFill>
              </a:uFill>
              <a:latin typeface="Arial Narrow" pitchFamily="34" charset="0"/>
            </a:endParaRPr>
          </a:p>
          <a:p>
            <a:pPr indent="-342900">
              <a:spcBef>
                <a:spcPts val="12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>
              <a:spcBef>
                <a:spcPts val="6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>
              <a:spcBef>
                <a:spcPts val="600"/>
              </a:spcBef>
            </a:pPr>
            <a:r>
              <a:rPr lang="en-US" altLang="ko-KR" b="1" i="1" dirty="0" err="1" smtClean="0">
                <a:solidFill>
                  <a:srgbClr val="FFFF00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rgbClr val="FFFF00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342900">
              <a:spcBef>
                <a:spcPts val="12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>
              <a:spcBef>
                <a:spcPts val="6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>
              <a:spcBef>
                <a:spcPts val="600"/>
              </a:spcBef>
            </a:pPr>
            <a:r>
              <a:rPr lang="en-US" altLang="ko-KR" b="1" i="1" dirty="0">
                <a:solidFill>
                  <a:srgbClr val="FFFF00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rgbClr val="FFFF00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1759456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activate, </a:t>
            </a:r>
            <a:r>
              <a:rPr lang="en-US" sz="2200" b="1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translocate</a:t>
            </a:r>
            <a:r>
              <a:rPr lang="en-US" sz="2200" b="1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</a:rPr>
              <a:t>dimerize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 on ERE of DNA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Transcription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&amp; Translation to regulatory proteins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19304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24532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152400" y="5652209"/>
            <a:ext cx="8637494" cy="977191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u="heavy" spc="-40" dirty="0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 G protein 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…etc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as 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….. </a:t>
            </a:r>
            <a:endParaRPr lang="en-US" sz="2200" dirty="0">
              <a:solidFill>
                <a:srgbClr val="D9FF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286000"/>
            <a:ext cx="8534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opiate, NE &amp; 5HT regulating heat dissipation at hypothalamus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perioptic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areas &amp; hypothalamus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collagen content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Increases bone density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</a:t>
            </a:r>
          </a:p>
          <a:p>
            <a:pPr indent="-256032" fontAlgn="auto">
              <a:lnSpc>
                <a:spcPts val="2300"/>
              </a:lnSpc>
              <a:buBlip>
                <a:blip r:embed="rId5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5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778879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</a:t>
            </a:r>
            <a:r>
              <a:rPr lang="en-US" sz="2400" b="1" u="sng" dirty="0" smtClean="0">
                <a:solidFill>
                  <a:srgbClr val="D9FFFF"/>
                </a:solidFill>
                <a:latin typeface="Arial Narrow" pitchFamily="34" charset="0"/>
              </a:rPr>
              <a:t>unless presence of symptoms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219200" y="1178512"/>
            <a:ext cx="632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Alone only after hysterectomy  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With progestin as HRT in the rest of conditions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When given never exceed 5 years administration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1372</Words>
  <Application>Microsoft Office PowerPoint</Application>
  <PresentationFormat>On-screen Show (4:3)</PresentationFormat>
  <Paragraphs>259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126</cp:revision>
  <dcterms:created xsi:type="dcterms:W3CDTF">2011-02-07T15:12:23Z</dcterms:created>
  <dcterms:modified xsi:type="dcterms:W3CDTF">2014-04-10T08:14:59Z</dcterms:modified>
</cp:coreProperties>
</file>