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handoutMasterIdLst>
    <p:handoutMasterId r:id="rId15"/>
  </p:handoutMasterIdLst>
  <p:sldIdLst>
    <p:sldId id="256" r:id="rId2"/>
    <p:sldId id="257" r:id="rId3"/>
    <p:sldId id="265" r:id="rId4"/>
    <p:sldId id="264" r:id="rId5"/>
    <p:sldId id="260" r:id="rId6"/>
    <p:sldId id="271" r:id="rId7"/>
    <p:sldId id="261" r:id="rId8"/>
    <p:sldId id="267" r:id="rId9"/>
    <p:sldId id="272"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7349B8-F1AB-406C-9736-70E92B25972B}" type="datetimeFigureOut">
              <a:rPr lang="en-US" smtClean="0"/>
              <a:pPr/>
              <a:t>3/30/2014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8A1872-EA13-4882-9091-D8471F267A1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7AB48-8BED-4AA5-B87F-098375EDF8AB}" type="datetimeFigureOut">
              <a:rPr lang="en-US" smtClean="0"/>
              <a:pPr/>
              <a:t>3/30/2014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457AB48-8BED-4AA5-B87F-098375EDF8AB}" type="datetimeFigureOut">
              <a:rPr lang="en-US" smtClean="0"/>
              <a:pPr/>
              <a:t>3/30/2014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779AA02-3A24-407E-BCF6-952038A45F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457AB48-8BED-4AA5-B87F-098375EDF8AB}" type="datetimeFigureOut">
              <a:rPr lang="en-US" smtClean="0"/>
              <a:pPr/>
              <a:t>3/30/2014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779AA02-3A24-407E-BCF6-952038A45FF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dirty="0" smtClean="0"/>
              <a:t>Lecture 1</a:t>
            </a:r>
            <a:br>
              <a:rPr lang="en-US" sz="3500" dirty="0" smtClean="0"/>
            </a:br>
            <a:r>
              <a:rPr lang="en-US" sz="3500" dirty="0" smtClean="0"/>
              <a:t>Hypothalamic </a:t>
            </a:r>
            <a:r>
              <a:rPr lang="en-US" sz="3500" dirty="0"/>
              <a:t>and pituitary </a:t>
            </a:r>
            <a:r>
              <a:rPr lang="en-US" sz="3500" dirty="0" err="1"/>
              <a:t>gonadal</a:t>
            </a:r>
            <a:r>
              <a:rPr lang="en-US" sz="3500" dirty="0"/>
              <a:t> axis</a:t>
            </a:r>
          </a:p>
        </p:txBody>
      </p:sp>
      <p:sp>
        <p:nvSpPr>
          <p:cNvPr id="3" name="Subtitle 2"/>
          <p:cNvSpPr>
            <a:spLocks noGrp="1"/>
          </p:cNvSpPr>
          <p:nvPr>
            <p:ph type="subTitle" idx="1"/>
          </p:nvPr>
        </p:nvSpPr>
        <p:spPr/>
        <p:txBody>
          <a:bodyPr>
            <a:normAutofit/>
          </a:bodyPr>
          <a:lstStyle/>
          <a:p>
            <a:r>
              <a:rPr lang="en-US" sz="2000" dirty="0" smtClean="0"/>
              <a:t>Dr. </a:t>
            </a:r>
            <a:r>
              <a:rPr lang="en-US" sz="2000" dirty="0" err="1" smtClean="0"/>
              <a:t>Laila</a:t>
            </a:r>
            <a:r>
              <a:rPr lang="en-US" sz="2000" dirty="0" smtClean="0"/>
              <a:t> Al </a:t>
            </a:r>
            <a:r>
              <a:rPr lang="en-US" sz="2000" dirty="0" err="1" smtClean="0"/>
              <a:t>Dokhi</a:t>
            </a:r>
            <a:endParaRPr lang="en-US" sz="2000" dirty="0" smtClean="0"/>
          </a:p>
          <a:p>
            <a:r>
              <a:rPr lang="en-US" sz="2000" dirty="0" smtClean="0"/>
              <a:t>Assistant Professor</a:t>
            </a:r>
          </a:p>
          <a:p>
            <a:r>
              <a:rPr lang="en-US" sz="2000" dirty="0" smtClean="0"/>
              <a:t>Department of Physiology</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normAutofit/>
          </a:bodyPr>
          <a:lstStyle/>
          <a:p>
            <a:pPr marL="11113" indent="-11113">
              <a:lnSpc>
                <a:spcPct val="80000"/>
              </a:lnSpc>
              <a:buNone/>
            </a:pPr>
            <a:r>
              <a:rPr lang="en-US" sz="2700" b="1" dirty="0" smtClean="0">
                <a:solidFill>
                  <a:srgbClr val="66FFFF"/>
                </a:solidFill>
              </a:rPr>
              <a:t>Negative feedback effects of estrogen and progesterone in decreasing both LH and FSH secretion:</a:t>
            </a:r>
          </a:p>
          <a:p>
            <a:pPr>
              <a:lnSpc>
                <a:spcPct val="80000"/>
              </a:lnSpc>
              <a:buFont typeface="Courier New" pitchFamily="49" charset="0"/>
              <a:buChar char="o"/>
            </a:pPr>
            <a:r>
              <a:rPr lang="en-US" sz="2600" dirty="0" smtClean="0"/>
              <a:t>Estrogen in small amounts has strong effect to inhibit the production of LH &amp; FSH.  This inhibitory effect of estrogen is increased when progesterone is available.  This inhibitory effects more on the AP directly &amp; to lesser extent on the hypothalamus to inhibit the secretion of </a:t>
            </a:r>
            <a:r>
              <a:rPr lang="en-US" sz="2600" dirty="0" err="1" smtClean="0"/>
              <a:t>GnRH</a:t>
            </a:r>
            <a:r>
              <a:rPr lang="en-US" sz="2600" dirty="0" smtClean="0"/>
              <a:t>.</a:t>
            </a:r>
          </a:p>
          <a:p>
            <a:pPr>
              <a:lnSpc>
                <a:spcPct val="80000"/>
              </a:lnSpc>
              <a:buNone/>
            </a:pPr>
            <a:endParaRPr lang="en-US" sz="2600" dirty="0" smtClean="0"/>
          </a:p>
          <a:p>
            <a:pPr marL="0" indent="0">
              <a:lnSpc>
                <a:spcPct val="80000"/>
              </a:lnSpc>
              <a:buNone/>
            </a:pPr>
            <a:r>
              <a:rPr lang="en-US" sz="2700" b="1" dirty="0" smtClean="0">
                <a:solidFill>
                  <a:srgbClr val="66FFFF"/>
                </a:solidFill>
              </a:rPr>
              <a:t>Hormone </a:t>
            </a:r>
            <a:r>
              <a:rPr lang="en-US" sz="2700" b="1" dirty="0" err="1" smtClean="0">
                <a:solidFill>
                  <a:srgbClr val="66FFFF"/>
                </a:solidFill>
              </a:rPr>
              <a:t>inhibin</a:t>
            </a:r>
            <a:r>
              <a:rPr lang="en-US" sz="2700" b="1" dirty="0" smtClean="0">
                <a:solidFill>
                  <a:srgbClr val="66FFFF"/>
                </a:solidFill>
              </a:rPr>
              <a:t> from the corpus </a:t>
            </a:r>
            <a:r>
              <a:rPr lang="en-US" sz="2700" b="1" dirty="0" err="1" smtClean="0">
                <a:solidFill>
                  <a:srgbClr val="66FFFF"/>
                </a:solidFill>
              </a:rPr>
              <a:t>luteum</a:t>
            </a:r>
            <a:r>
              <a:rPr lang="en-US" sz="2700" b="1" dirty="0" smtClean="0">
                <a:solidFill>
                  <a:srgbClr val="66FFFF"/>
                </a:solidFill>
              </a:rPr>
              <a:t> inhibits FSH &amp; LH secretion:</a:t>
            </a:r>
          </a:p>
          <a:p>
            <a:pPr>
              <a:lnSpc>
                <a:spcPct val="80000"/>
              </a:lnSpc>
              <a:buFont typeface="Courier New" pitchFamily="49" charset="0"/>
              <a:buChar char="o"/>
            </a:pPr>
            <a:r>
              <a:rPr lang="en-US" sz="2600" dirty="0" smtClean="0"/>
              <a:t>The hormone </a:t>
            </a:r>
            <a:r>
              <a:rPr lang="en-US" sz="2600" dirty="0" err="1" smtClean="0"/>
              <a:t>inhibin</a:t>
            </a:r>
            <a:r>
              <a:rPr lang="en-US" sz="2600" dirty="0" smtClean="0"/>
              <a:t> secreted by the </a:t>
            </a:r>
            <a:r>
              <a:rPr lang="en-US" sz="2600" dirty="0" err="1" smtClean="0"/>
              <a:t>granulosa</a:t>
            </a:r>
            <a:r>
              <a:rPr lang="en-US" sz="2600" dirty="0" smtClean="0"/>
              <a:t> cells of the ovarian corpus </a:t>
            </a:r>
            <a:r>
              <a:rPr lang="en-US" sz="2600" dirty="0" err="1" smtClean="0"/>
              <a:t>luteum</a:t>
            </a:r>
            <a:r>
              <a:rPr lang="en-US" sz="2600" dirty="0" smtClean="0"/>
              <a:t> inhibit the secretion of FSH &amp; to lesser extent LH.</a:t>
            </a:r>
          </a:p>
          <a:p>
            <a:pPr marL="0" indent="0">
              <a:buNone/>
            </a:pPr>
            <a:endParaRPr 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914400" y="685800"/>
            <a:ext cx="7772400" cy="5669760"/>
          </a:xfrm>
        </p:spPr>
        <p:txBody>
          <a:bodyPr>
            <a:normAutofit/>
          </a:bodyPr>
          <a:lstStyle/>
          <a:p>
            <a:pPr algn="l" eaLnBrk="1" hangingPunct="1">
              <a:lnSpc>
                <a:spcPct val="90000"/>
              </a:lnSpc>
              <a:buFont typeface="Wingdings" pitchFamily="2" charset="2"/>
              <a:buNone/>
              <a:defRPr/>
            </a:pPr>
            <a:r>
              <a:rPr lang="en-US" sz="2600" b="1" dirty="0" smtClean="0">
                <a:solidFill>
                  <a:srgbClr val="FF99FF"/>
                </a:solidFill>
              </a:rPr>
              <a:t>Positive feedback effect of estrogen before ovulation </a:t>
            </a:r>
            <a:r>
              <a:rPr lang="en-US" sz="2600" b="1" dirty="0" smtClean="0">
                <a:solidFill>
                  <a:srgbClr val="FF99FF"/>
                </a:solidFill>
                <a:latin typeface="Arial"/>
              </a:rPr>
              <a:t>–</a:t>
            </a:r>
            <a:r>
              <a:rPr lang="en-US" sz="2600" b="1" dirty="0" smtClean="0">
                <a:solidFill>
                  <a:srgbClr val="FF99FF"/>
                </a:solidFill>
              </a:rPr>
              <a:t> the pre-</a:t>
            </a:r>
            <a:r>
              <a:rPr lang="en-US" sz="2600" b="1" dirty="0" err="1" smtClean="0">
                <a:solidFill>
                  <a:srgbClr val="FF99FF"/>
                </a:solidFill>
              </a:rPr>
              <a:t>ovulatory</a:t>
            </a:r>
            <a:r>
              <a:rPr lang="en-US" sz="2600" b="1" dirty="0" smtClean="0">
                <a:solidFill>
                  <a:srgbClr val="FF99FF"/>
                </a:solidFill>
              </a:rPr>
              <a:t> LH surge:</a:t>
            </a:r>
          </a:p>
          <a:p>
            <a:pPr>
              <a:lnSpc>
                <a:spcPct val="90000"/>
              </a:lnSpc>
              <a:defRPr/>
            </a:pPr>
            <a:r>
              <a:rPr lang="en-US" sz="2400" dirty="0" smtClean="0"/>
              <a:t>AP secretes increased amount of LH for 1 to 2 days before ovulation.  FSH surge is much smaller in the pre-</a:t>
            </a:r>
            <a:r>
              <a:rPr lang="en-US" sz="2400" dirty="0" err="1" smtClean="0"/>
              <a:t>ovulatory</a:t>
            </a:r>
            <a:r>
              <a:rPr lang="en-US" sz="2400" dirty="0" smtClean="0"/>
              <a:t> than LH surge.</a:t>
            </a:r>
          </a:p>
          <a:p>
            <a:pPr algn="l" eaLnBrk="1" hangingPunct="1">
              <a:lnSpc>
                <a:spcPct val="90000"/>
              </a:lnSpc>
              <a:buFont typeface="Wingdings" pitchFamily="2" charset="2"/>
              <a:buNone/>
              <a:defRPr/>
            </a:pPr>
            <a:endParaRPr lang="en-US" sz="2400" b="1" dirty="0" smtClean="0"/>
          </a:p>
          <a:p>
            <a:pPr algn="l" eaLnBrk="1" hangingPunct="1">
              <a:lnSpc>
                <a:spcPct val="90000"/>
              </a:lnSpc>
              <a:buFont typeface="Wingdings" pitchFamily="2" charset="2"/>
              <a:buNone/>
              <a:defRPr/>
            </a:pPr>
            <a:r>
              <a:rPr lang="en-US" sz="2600" b="1" dirty="0" smtClean="0">
                <a:solidFill>
                  <a:srgbClr val="FF99FF"/>
                </a:solidFill>
              </a:rPr>
              <a:t>The possible causes of LH secretion could be:</a:t>
            </a:r>
          </a:p>
          <a:p>
            <a:pPr algn="l" eaLnBrk="1" hangingPunct="1">
              <a:lnSpc>
                <a:spcPct val="90000"/>
              </a:lnSpc>
              <a:defRPr/>
            </a:pPr>
            <a:r>
              <a:rPr lang="en-US" sz="2400" dirty="0" smtClean="0"/>
              <a:t>estrogen has special </a:t>
            </a:r>
            <a:r>
              <a:rPr lang="en-US" sz="2400" dirty="0" smtClean="0">
                <a:solidFill>
                  <a:srgbClr val="66FFFF"/>
                </a:solidFill>
              </a:rPr>
              <a:t>positive feedback</a:t>
            </a:r>
            <a:r>
              <a:rPr lang="en-US" sz="2400" dirty="0" smtClean="0"/>
              <a:t> effect of stimulating pituitary secretion of LH &amp; to a lesser extent FSH</a:t>
            </a:r>
          </a:p>
          <a:p>
            <a:pPr algn="l" eaLnBrk="1" hangingPunct="1">
              <a:lnSpc>
                <a:spcPct val="90000"/>
              </a:lnSpc>
              <a:defRPr/>
            </a:pPr>
            <a:r>
              <a:rPr lang="en-US" sz="2400" dirty="0" smtClean="0"/>
              <a:t>the </a:t>
            </a:r>
            <a:r>
              <a:rPr lang="en-US" sz="2400" dirty="0" err="1" smtClean="0"/>
              <a:t>granulosa</a:t>
            </a:r>
            <a:r>
              <a:rPr lang="en-US" sz="2400" dirty="0" smtClean="0"/>
              <a:t> cells of the follicle begin to secrete small increasing amount of progesterone about 1 day before ovulation which stimulate LH secretion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914400" y="685800"/>
            <a:ext cx="7772400" cy="5669760"/>
          </a:xfrm>
        </p:spPr>
        <p:txBody>
          <a:bodyPr>
            <a:normAutofit lnSpcReduction="10000"/>
          </a:bodyPr>
          <a:lstStyle/>
          <a:p>
            <a:pPr algn="l" eaLnBrk="1" hangingPunct="1">
              <a:buFont typeface="Wingdings" pitchFamily="2" charset="2"/>
              <a:buNone/>
              <a:defRPr/>
            </a:pPr>
            <a:r>
              <a:rPr lang="en-US" b="1" u="sng" dirty="0" smtClean="0">
                <a:solidFill>
                  <a:srgbClr val="FF99FF"/>
                </a:solidFill>
              </a:rPr>
              <a:t>Feedback oscillation of the hypothalamic-pituitary-ovarian system:</a:t>
            </a:r>
          </a:p>
          <a:p>
            <a:pPr algn="l" eaLnBrk="1" hangingPunct="1">
              <a:buFont typeface="Wingdings" pitchFamily="2" charset="2"/>
              <a:buNone/>
              <a:defRPr/>
            </a:pPr>
            <a:r>
              <a:rPr lang="en-US" b="1" u="sng" dirty="0" smtClean="0">
                <a:solidFill>
                  <a:srgbClr val="66FFFF"/>
                </a:solidFill>
              </a:rPr>
              <a:t>Postovulatory secretion of the ovarian hormones, and depression of the pituitary </a:t>
            </a:r>
            <a:r>
              <a:rPr lang="en-US" b="1" u="sng" dirty="0" err="1" smtClean="0">
                <a:solidFill>
                  <a:srgbClr val="66FFFF"/>
                </a:solidFill>
              </a:rPr>
              <a:t>gonadotropins</a:t>
            </a:r>
            <a:r>
              <a:rPr lang="en-US" b="1" u="sng" dirty="0" smtClean="0">
                <a:solidFill>
                  <a:srgbClr val="66FFFF"/>
                </a:solidFill>
              </a:rPr>
              <a:t>:</a:t>
            </a:r>
          </a:p>
          <a:p>
            <a:pPr algn="l" eaLnBrk="1" hangingPunct="1">
              <a:buFont typeface="Wingdings" pitchFamily="2" charset="2"/>
              <a:buNone/>
              <a:defRPr/>
            </a:pPr>
            <a:r>
              <a:rPr lang="en-US" sz="2800" dirty="0" smtClean="0"/>
              <a:t>During the postovulatory phase (between ovulation &amp; beginning of menstruation) the corpus </a:t>
            </a:r>
            <a:r>
              <a:rPr lang="en-US" sz="2800" dirty="0" err="1" smtClean="0"/>
              <a:t>luteum</a:t>
            </a:r>
            <a:r>
              <a:rPr lang="en-US" sz="2800" dirty="0" smtClean="0"/>
              <a:t> secrete large quantities of both progesterone &amp;estrogen &amp; </a:t>
            </a:r>
            <a:r>
              <a:rPr lang="en-US" sz="2800" dirty="0" err="1" smtClean="0"/>
              <a:t>inhibin</a:t>
            </a:r>
            <a:r>
              <a:rPr lang="en-US" sz="2800" dirty="0" smtClean="0"/>
              <a:t> which all together cause negative feedback effect on AP &amp; hypothalamus to inhibit both FSH &amp; LH secretion. (lowest level 3-4 days before the onset of menstruation)</a:t>
            </a:r>
          </a:p>
          <a:p>
            <a:pPr algn="l" eaLnBrk="1" hangingPunct="1">
              <a:buFont typeface="Wingdings" pitchFamily="2" charset="2"/>
              <a:buNone/>
              <a:defRPr/>
            </a:pPr>
            <a:endParaRPr lang="en-US" b="1" dirty="0" smtClean="0"/>
          </a:p>
          <a:p>
            <a:pPr algn="l" eaLnBrk="1" hangingPunct="1">
              <a:buFont typeface="Wingdings" pitchFamily="2" charset="2"/>
              <a:buNone/>
              <a:defRPr/>
            </a:pPr>
            <a:endParaRPr lang="en-US"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914400" y="685800"/>
            <a:ext cx="7772400" cy="5669760"/>
          </a:xfrm>
        </p:spPr>
        <p:txBody>
          <a:bodyPr>
            <a:normAutofit/>
          </a:bodyPr>
          <a:lstStyle/>
          <a:p>
            <a:pPr algn="l" eaLnBrk="1" hangingPunct="1">
              <a:lnSpc>
                <a:spcPct val="80000"/>
              </a:lnSpc>
              <a:buFont typeface="Wingdings" pitchFamily="2" charset="2"/>
              <a:buNone/>
              <a:defRPr/>
            </a:pPr>
            <a:r>
              <a:rPr lang="en-US" sz="2400" b="1" u="sng" dirty="0" smtClean="0">
                <a:solidFill>
                  <a:srgbClr val="FF99FF"/>
                </a:solidFill>
              </a:rPr>
              <a:t>Follicular growth phase</a:t>
            </a:r>
            <a:r>
              <a:rPr lang="en-US" sz="2400" b="1" u="sng" dirty="0" smtClean="0"/>
              <a:t> :-</a:t>
            </a:r>
          </a:p>
          <a:p>
            <a:pPr algn="l" eaLnBrk="1" hangingPunct="1">
              <a:lnSpc>
                <a:spcPct val="80000"/>
              </a:lnSpc>
              <a:buFont typeface="Courier New" pitchFamily="49" charset="0"/>
              <a:buChar char="o"/>
              <a:defRPr/>
            </a:pPr>
            <a:r>
              <a:rPr lang="en-US" sz="2400" dirty="0" smtClean="0"/>
              <a:t>2 to 3 days before menstruation, corpus </a:t>
            </a:r>
            <a:r>
              <a:rPr lang="en-US" sz="2400" dirty="0" err="1" smtClean="0"/>
              <a:t>luteum</a:t>
            </a:r>
            <a:r>
              <a:rPr lang="en-US" sz="2400" dirty="0" smtClean="0"/>
              <a:t> regress &amp; secretion of estrogen, progesterone &amp; </a:t>
            </a:r>
            <a:r>
              <a:rPr lang="en-US" sz="2400" dirty="0" err="1" smtClean="0"/>
              <a:t>inhibin</a:t>
            </a:r>
            <a:r>
              <a:rPr lang="en-US" sz="2400" dirty="0" smtClean="0"/>
              <a:t> decrease.  </a:t>
            </a:r>
          </a:p>
          <a:p>
            <a:pPr algn="l" eaLnBrk="1" hangingPunct="1">
              <a:lnSpc>
                <a:spcPct val="80000"/>
              </a:lnSpc>
              <a:buFont typeface="Courier New" pitchFamily="49" charset="0"/>
              <a:buChar char="o"/>
              <a:defRPr/>
            </a:pPr>
            <a:r>
              <a:rPr lang="en-US" sz="2400" dirty="0" smtClean="0"/>
              <a:t>This decrease remove the negative feedback effect on AP hormones.  Therefore a day after menstruation  FSH secretion begins to increase (2 folds) while LH secretion is slightly.  These hormones causes growth of the follicle.  During the first 11 to 12 days of this follicle growth the rate of secretion of FSH &amp; LH decrease slightly because of the negative feedback effect of estrogen on the AP.</a:t>
            </a:r>
          </a:p>
          <a:p>
            <a:pPr algn="l" eaLnBrk="1" hangingPunct="1">
              <a:lnSpc>
                <a:spcPct val="80000"/>
              </a:lnSpc>
              <a:buFont typeface="Wingdings" pitchFamily="2" charset="2"/>
              <a:buNone/>
              <a:defRPr/>
            </a:pPr>
            <a:endParaRPr lang="en-US" sz="2400" b="1" dirty="0" smtClean="0"/>
          </a:p>
          <a:p>
            <a:pPr algn="l" eaLnBrk="1" hangingPunct="1">
              <a:lnSpc>
                <a:spcPct val="80000"/>
              </a:lnSpc>
              <a:buFont typeface="Wingdings" pitchFamily="2" charset="2"/>
              <a:buNone/>
              <a:defRPr/>
            </a:pPr>
            <a:r>
              <a:rPr lang="en-US" sz="2400" b="1" u="sng" dirty="0" smtClean="0">
                <a:solidFill>
                  <a:srgbClr val="FF99FF"/>
                </a:solidFill>
              </a:rPr>
              <a:t>Pre </a:t>
            </a:r>
            <a:r>
              <a:rPr lang="en-US" sz="2400" b="1" u="sng" dirty="0" err="1" smtClean="0">
                <a:solidFill>
                  <a:srgbClr val="FF99FF"/>
                </a:solidFill>
              </a:rPr>
              <a:t>ovulatory</a:t>
            </a:r>
            <a:r>
              <a:rPr lang="en-US" sz="2400" b="1" u="sng" dirty="0" smtClean="0">
                <a:solidFill>
                  <a:srgbClr val="FF99FF"/>
                </a:solidFill>
              </a:rPr>
              <a:t> surge of LH &amp; FSH causes ovulation:</a:t>
            </a:r>
          </a:p>
          <a:p>
            <a:pPr algn="l" eaLnBrk="1" hangingPunct="1">
              <a:lnSpc>
                <a:spcPct val="80000"/>
              </a:lnSpc>
              <a:buFont typeface="Courier New" pitchFamily="49" charset="0"/>
              <a:buChar char="o"/>
              <a:defRPr/>
            </a:pPr>
            <a:r>
              <a:rPr lang="en-US" sz="2400" dirty="0" smtClean="0"/>
              <a:t>About 12 days of the monthly cycle, the high secretion of FSH &amp; LH start to increase due to high level of estrogens causes positive feedback on the anterior pituitary which leads to pre-</a:t>
            </a:r>
            <a:r>
              <a:rPr lang="en-US" sz="2400" dirty="0" err="1" smtClean="0"/>
              <a:t>ovulatory</a:t>
            </a:r>
            <a:r>
              <a:rPr lang="en-US" sz="2400" dirty="0" smtClean="0"/>
              <a:t> LH surge &amp; FSH surge.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Objectives</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a:buNone/>
            </a:pPr>
            <a:r>
              <a:rPr lang="en-US" dirty="0"/>
              <a:t>By the end of this lecture, </a:t>
            </a:r>
            <a:r>
              <a:rPr lang="en-US" dirty="0" smtClean="0"/>
              <a:t>you should </a:t>
            </a:r>
            <a:r>
              <a:rPr lang="en-US" dirty="0"/>
              <a:t>be able to:</a:t>
            </a:r>
          </a:p>
          <a:p>
            <a:pPr marL="514350" lvl="0" indent="-285750">
              <a:buFont typeface="+mj-lt"/>
              <a:buAutoNum type="arabicPeriod"/>
            </a:pPr>
            <a:r>
              <a:rPr lang="en-US" dirty="0"/>
              <a:t>Define hormones</a:t>
            </a:r>
          </a:p>
          <a:p>
            <a:pPr marL="514350" lvl="0" indent="-285750">
              <a:buFont typeface="+mj-lt"/>
              <a:buAutoNum type="arabicPeriod"/>
            </a:pPr>
            <a:r>
              <a:rPr lang="en-US" dirty="0"/>
              <a:t>Characterize hypothalamic pituitary relationship</a:t>
            </a:r>
          </a:p>
          <a:p>
            <a:pPr marL="514350" lvl="0" indent="-285750">
              <a:buFont typeface="+mj-lt"/>
              <a:buAutoNum type="arabicPeriod"/>
            </a:pPr>
            <a:r>
              <a:rPr lang="en-US" dirty="0"/>
              <a:t>Name the </a:t>
            </a:r>
            <a:r>
              <a:rPr lang="en-US" dirty="0" err="1"/>
              <a:t>hypophysiotropic</a:t>
            </a:r>
            <a:r>
              <a:rPr lang="en-US" dirty="0"/>
              <a:t> hormones and outline the effects that each has on anterior pituitary function</a:t>
            </a:r>
          </a:p>
          <a:p>
            <a:pPr marL="514350" lvl="0" indent="-285750">
              <a:buFont typeface="+mj-lt"/>
              <a:buAutoNum type="arabicPeriod"/>
            </a:pPr>
            <a:r>
              <a:rPr lang="en-US" dirty="0"/>
              <a:t>Name anterior pituitary </a:t>
            </a:r>
            <a:r>
              <a:rPr lang="en-US" dirty="0" err="1"/>
              <a:t>gonadotropic</a:t>
            </a:r>
            <a:r>
              <a:rPr lang="en-US" dirty="0"/>
              <a:t> hormones and outline the effects that each has on the gonads</a:t>
            </a:r>
          </a:p>
          <a:p>
            <a:pPr marL="514350" lvl="0" indent="-285750">
              <a:buFont typeface="+mj-lt"/>
              <a:buAutoNum type="arabicPeriod"/>
            </a:pPr>
            <a:r>
              <a:rPr lang="en-US" dirty="0"/>
              <a:t>Describe the negative and positive feedback mechanisms in the hypothalamic-pituitary-</a:t>
            </a:r>
            <a:r>
              <a:rPr lang="en-US" dirty="0" err="1"/>
              <a:t>gonadal</a:t>
            </a:r>
            <a:r>
              <a:rPr lang="en-US" dirty="0"/>
              <a:t> axis and their importance in the control of reproductive function</a:t>
            </a:r>
          </a:p>
          <a:p>
            <a:pPr>
              <a:buNone/>
            </a:pPr>
            <a:endParaRPr lang="en-US" dirty="0"/>
          </a:p>
          <a:p>
            <a:pPr>
              <a:buNone/>
            </a:pPr>
            <a:r>
              <a:rPr lang="en-US" dirty="0"/>
              <a:t>Keywords: </a:t>
            </a:r>
            <a:r>
              <a:rPr lang="en-US" dirty="0" err="1"/>
              <a:t>hypophysiotropic</a:t>
            </a:r>
            <a:r>
              <a:rPr lang="en-US" dirty="0"/>
              <a:t> hormones, </a:t>
            </a:r>
            <a:r>
              <a:rPr lang="en-US" dirty="0" err="1"/>
              <a:t>gonadotropic</a:t>
            </a:r>
            <a:r>
              <a:rPr lang="en-US" dirty="0"/>
              <a:t> hormones, androgens, estrogens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normAutofit fontScale="70000" lnSpcReduction="20000"/>
          </a:bodyPr>
          <a:lstStyle/>
          <a:p>
            <a:pPr marL="0" indent="0">
              <a:buNone/>
            </a:pPr>
            <a:r>
              <a:rPr lang="en-US" b="1" dirty="0" smtClean="0">
                <a:solidFill>
                  <a:srgbClr val="66FFFF"/>
                </a:solidFill>
              </a:rPr>
              <a:t>Definition of hormone:  </a:t>
            </a:r>
            <a:r>
              <a:rPr lang="en-US" dirty="0" smtClean="0"/>
              <a:t>Chemical substance (messengers) produced by ductless glands that are transported in the circulation to the target cells where they regulate the metabolic processes.</a:t>
            </a:r>
          </a:p>
          <a:p>
            <a:pPr marL="0" indent="0">
              <a:buNone/>
            </a:pPr>
            <a:r>
              <a:rPr lang="en-US" dirty="0" smtClean="0"/>
              <a:t> </a:t>
            </a:r>
          </a:p>
          <a:p>
            <a:pPr marL="0" indent="0">
              <a:buNone/>
            </a:pPr>
            <a:r>
              <a:rPr lang="en-US" dirty="0" smtClean="0"/>
              <a:t>The connection between the hypothalamus and pituitary gland via:</a:t>
            </a:r>
          </a:p>
          <a:p>
            <a:pPr indent="-228600"/>
            <a:r>
              <a:rPr lang="en-US" dirty="0" err="1" smtClean="0"/>
              <a:t>Hypothalamohypophysial</a:t>
            </a:r>
            <a:r>
              <a:rPr lang="en-US" dirty="0" smtClean="0"/>
              <a:t> tract between the posterior pituitary gland, </a:t>
            </a:r>
            <a:r>
              <a:rPr lang="en-US" dirty="0" err="1" smtClean="0"/>
              <a:t>supraoptic</a:t>
            </a:r>
            <a:r>
              <a:rPr lang="en-US" dirty="0" smtClean="0"/>
              <a:t> and </a:t>
            </a:r>
            <a:r>
              <a:rPr lang="en-US" dirty="0" err="1" smtClean="0"/>
              <a:t>paraventricular</a:t>
            </a:r>
            <a:r>
              <a:rPr lang="en-US" dirty="0" smtClean="0"/>
              <a:t> nuclei (neural connection)</a:t>
            </a:r>
          </a:p>
          <a:p>
            <a:pPr indent="-228600"/>
            <a:r>
              <a:rPr lang="en-US" dirty="0" smtClean="0"/>
              <a:t>Hypothalamic </a:t>
            </a:r>
            <a:r>
              <a:rPr lang="en-US" dirty="0" err="1" smtClean="0"/>
              <a:t>hypophysial</a:t>
            </a:r>
            <a:r>
              <a:rPr lang="en-US" dirty="0" smtClean="0"/>
              <a:t> portal </a:t>
            </a:r>
            <a:r>
              <a:rPr lang="en-US" dirty="0" err="1" smtClean="0"/>
              <a:t>vessles</a:t>
            </a:r>
            <a:r>
              <a:rPr lang="en-US" dirty="0" smtClean="0"/>
              <a:t> </a:t>
            </a:r>
            <a:r>
              <a:rPr lang="en-US" dirty="0" smtClean="0"/>
              <a:t>between the anterior pituitary gland and the hypothalamus</a:t>
            </a:r>
          </a:p>
          <a:p>
            <a:pPr marL="0" indent="0">
              <a:buNone/>
            </a:pPr>
            <a:r>
              <a:rPr lang="en-US" dirty="0" smtClean="0"/>
              <a:t> </a:t>
            </a:r>
          </a:p>
          <a:p>
            <a:pPr marL="0" indent="0">
              <a:buNone/>
            </a:pPr>
            <a:r>
              <a:rPr lang="en-US" dirty="0" smtClean="0"/>
              <a:t>The anterior pituitary secretes six hormones:</a:t>
            </a:r>
          </a:p>
          <a:p>
            <a:pPr marL="514350" lvl="0" indent="-285750">
              <a:buFont typeface="+mj-lt"/>
              <a:buAutoNum type="arabicPeriod"/>
            </a:pPr>
            <a:r>
              <a:rPr lang="en-US" dirty="0" err="1" smtClean="0"/>
              <a:t>Adrenocorticotropic</a:t>
            </a:r>
            <a:r>
              <a:rPr lang="en-US" dirty="0" smtClean="0"/>
              <a:t> hormone (corticotrophin, ACTH)</a:t>
            </a:r>
          </a:p>
          <a:p>
            <a:pPr marL="514350" lvl="0" indent="-285750">
              <a:buFont typeface="+mj-lt"/>
              <a:buAutoNum type="arabicPeriod"/>
            </a:pPr>
            <a:r>
              <a:rPr lang="en-US" dirty="0" smtClean="0"/>
              <a:t>Thyroid-stimulating hormone (</a:t>
            </a:r>
            <a:r>
              <a:rPr lang="en-US" dirty="0" err="1" smtClean="0"/>
              <a:t>thyrotropin</a:t>
            </a:r>
            <a:r>
              <a:rPr lang="en-US" dirty="0" smtClean="0"/>
              <a:t>, TSH)</a:t>
            </a:r>
          </a:p>
          <a:p>
            <a:pPr marL="514350" lvl="0" indent="-285750">
              <a:buFont typeface="+mj-lt"/>
              <a:buAutoNum type="arabicPeriod"/>
            </a:pPr>
            <a:r>
              <a:rPr lang="en-US" dirty="0" smtClean="0"/>
              <a:t>Growth hormone (GH)</a:t>
            </a:r>
          </a:p>
          <a:p>
            <a:pPr marL="514350" lvl="0" indent="-285750">
              <a:buFont typeface="+mj-lt"/>
              <a:buAutoNum type="arabicPeriod"/>
            </a:pPr>
            <a:r>
              <a:rPr lang="en-US" dirty="0" smtClean="0"/>
              <a:t>Follicle-stimulating hormone (FSH)</a:t>
            </a:r>
          </a:p>
          <a:p>
            <a:pPr marL="514350" lvl="0" indent="-285750">
              <a:buFont typeface="+mj-lt"/>
              <a:buAutoNum type="arabicPeriod"/>
            </a:pPr>
            <a:r>
              <a:rPr lang="en-US" dirty="0" smtClean="0"/>
              <a:t>Luteinizing hormone (LH)</a:t>
            </a:r>
          </a:p>
          <a:p>
            <a:pPr marL="514350" lvl="0" indent="-285750">
              <a:buFont typeface="+mj-lt"/>
              <a:buAutoNum type="arabicPeriod"/>
            </a:pPr>
            <a:r>
              <a:rPr lang="en-US" dirty="0" err="1" smtClean="0"/>
              <a:t>Prolactin</a:t>
            </a:r>
            <a:r>
              <a:rPr lang="en-US" dirty="0" smtClean="0"/>
              <a:t> (PRL)</a:t>
            </a:r>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normAutofit fontScale="85000" lnSpcReduction="10000"/>
          </a:bodyPr>
          <a:lstStyle/>
          <a:p>
            <a:pPr>
              <a:buFont typeface="Wingdings" pitchFamily="2" charset="2"/>
              <a:buNone/>
            </a:pPr>
            <a:r>
              <a:rPr lang="en-US" sz="3300" b="1" dirty="0" smtClean="0">
                <a:solidFill>
                  <a:srgbClr val="66FFFF"/>
                </a:solidFill>
              </a:rPr>
              <a:t>Control of male sexual functions by hormones from the hypothalamus and anterior pituitary gland:</a:t>
            </a:r>
          </a:p>
          <a:p>
            <a:pPr>
              <a:buFont typeface="Wingdings" pitchFamily="2" charset="2"/>
              <a:buNone/>
            </a:pPr>
            <a:endParaRPr lang="en-US" b="1" u="sng" dirty="0" smtClean="0">
              <a:solidFill>
                <a:srgbClr val="66FFFF"/>
              </a:solidFill>
            </a:endParaRPr>
          </a:p>
          <a:p>
            <a:pPr>
              <a:buFont typeface="Wingdings" pitchFamily="2" charset="2"/>
              <a:buNone/>
            </a:pPr>
            <a:r>
              <a:rPr lang="en-US" sz="3100" b="1" u="sng" dirty="0" err="1" smtClean="0">
                <a:solidFill>
                  <a:srgbClr val="FF00FF"/>
                </a:solidFill>
              </a:rPr>
              <a:t>GnRH</a:t>
            </a:r>
            <a:r>
              <a:rPr lang="en-US" sz="3100" dirty="0" smtClean="0"/>
              <a:t> and its effect in increasing the secretion of LH and FSH: </a:t>
            </a:r>
            <a:r>
              <a:rPr lang="en-US" sz="3100" dirty="0" err="1" smtClean="0"/>
              <a:t>GnRH</a:t>
            </a:r>
            <a:r>
              <a:rPr lang="en-US" sz="3100" dirty="0" smtClean="0"/>
              <a:t> peptide secreted by the </a:t>
            </a:r>
            <a:r>
              <a:rPr lang="en-US" sz="3100" dirty="0" err="1" smtClean="0"/>
              <a:t>arcuate</a:t>
            </a:r>
            <a:r>
              <a:rPr lang="en-US" sz="3100" dirty="0" smtClean="0"/>
              <a:t> nuclei of the hypothalamus through the hypothalamic-</a:t>
            </a:r>
            <a:r>
              <a:rPr lang="en-US" sz="3100" dirty="0" err="1" smtClean="0"/>
              <a:t>hypophysial</a:t>
            </a:r>
            <a:r>
              <a:rPr lang="en-US" sz="3100" dirty="0" smtClean="0"/>
              <a:t> portal system to the anterior pituitary gland and stimulates the release of </a:t>
            </a:r>
            <a:r>
              <a:rPr lang="en-US" sz="3100" dirty="0" err="1" smtClean="0"/>
              <a:t>gonadotropins</a:t>
            </a:r>
            <a:r>
              <a:rPr lang="en-US" sz="3100" dirty="0" smtClean="0"/>
              <a:t> (LH and FSH).</a:t>
            </a:r>
          </a:p>
          <a:p>
            <a:pPr>
              <a:buFont typeface="Wingdings" pitchFamily="2" charset="2"/>
              <a:buNone/>
            </a:pPr>
            <a:endParaRPr lang="en-US" sz="3100" dirty="0" smtClean="0"/>
          </a:p>
          <a:p>
            <a:pPr>
              <a:buFont typeface="Wingdings" pitchFamily="2" charset="2"/>
              <a:buNone/>
            </a:pPr>
            <a:r>
              <a:rPr lang="en-US" sz="3100" b="1" u="sng" dirty="0" err="1" smtClean="0">
                <a:solidFill>
                  <a:srgbClr val="FF00FF"/>
                </a:solidFill>
              </a:rPr>
              <a:t>GnRH</a:t>
            </a:r>
            <a:r>
              <a:rPr lang="en-US" sz="3100" dirty="0" smtClean="0"/>
              <a:t> is secrete intermittently for few minutes every 1 to 3 hrs.  The secretion of LH by the anterior pituitary is also cyclical flowing the </a:t>
            </a:r>
            <a:r>
              <a:rPr lang="en-US" sz="3100" dirty="0" err="1" smtClean="0">
                <a:solidFill>
                  <a:srgbClr val="FF00FF"/>
                </a:solidFill>
              </a:rPr>
              <a:t>pulsatile</a:t>
            </a:r>
            <a:r>
              <a:rPr lang="en-US" sz="3100" dirty="0" smtClean="0">
                <a:solidFill>
                  <a:srgbClr val="FF00FF"/>
                </a:solidFill>
              </a:rPr>
              <a:t> </a:t>
            </a:r>
            <a:r>
              <a:rPr lang="en-US" sz="3100" dirty="0" smtClean="0"/>
              <a:t>release of </a:t>
            </a:r>
            <a:r>
              <a:rPr lang="en-US" sz="3100" dirty="0" err="1" smtClean="0">
                <a:solidFill>
                  <a:srgbClr val="FF00FF"/>
                </a:solidFill>
              </a:rPr>
              <a:t>GnRH</a:t>
            </a:r>
            <a:r>
              <a:rPr lang="en-US" sz="3100" dirty="0" smtClean="0">
                <a:solidFill>
                  <a:srgbClr val="FF00FF"/>
                </a:solidFill>
              </a:rPr>
              <a:t>.</a:t>
            </a:r>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914400" y="685800"/>
            <a:ext cx="7772400" cy="5669760"/>
          </a:xfrm>
        </p:spPr>
        <p:txBody>
          <a:bodyPr>
            <a:noAutofit/>
          </a:bodyPr>
          <a:lstStyle/>
          <a:p>
            <a:pPr>
              <a:lnSpc>
                <a:spcPct val="90000"/>
              </a:lnSpc>
              <a:buFont typeface="Wingdings" pitchFamily="2" charset="2"/>
              <a:buNone/>
            </a:pPr>
            <a:r>
              <a:rPr lang="en-US" sz="2600" b="1" dirty="0">
                <a:solidFill>
                  <a:srgbClr val="66FFFF"/>
                </a:solidFill>
              </a:rPr>
              <a:t>Testosterone regulation of its production by LH:</a:t>
            </a:r>
          </a:p>
          <a:p>
            <a:pPr>
              <a:lnSpc>
                <a:spcPct val="90000"/>
              </a:lnSpc>
              <a:buFont typeface="Wingdings" pitchFamily="2" charset="2"/>
              <a:buNone/>
            </a:pPr>
            <a:r>
              <a:rPr lang="en-US" sz="2200" dirty="0" smtClean="0">
                <a:solidFill>
                  <a:srgbClr val="FF00FF"/>
                </a:solidFill>
              </a:rPr>
              <a:t>Testosterone</a:t>
            </a:r>
            <a:r>
              <a:rPr lang="en-US" sz="2200" dirty="0" smtClean="0"/>
              <a:t> </a:t>
            </a:r>
            <a:r>
              <a:rPr lang="en-US" sz="2200" dirty="0"/>
              <a:t>is secreted by </a:t>
            </a:r>
            <a:r>
              <a:rPr lang="en-US" sz="2200" dirty="0" err="1">
                <a:solidFill>
                  <a:srgbClr val="FF00FF"/>
                </a:solidFill>
              </a:rPr>
              <a:t>leydig</a:t>
            </a:r>
            <a:r>
              <a:rPr lang="en-US" sz="2200" dirty="0">
                <a:solidFill>
                  <a:srgbClr val="FF00FF"/>
                </a:solidFill>
              </a:rPr>
              <a:t> cells,</a:t>
            </a:r>
            <a:r>
              <a:rPr lang="en-US" sz="2200" dirty="0"/>
              <a:t> in the </a:t>
            </a:r>
            <a:r>
              <a:rPr lang="en-US" sz="2200" dirty="0" err="1"/>
              <a:t>interstitium</a:t>
            </a:r>
            <a:r>
              <a:rPr lang="en-US" sz="2200" dirty="0"/>
              <a:t> of the testis, by </a:t>
            </a:r>
            <a:r>
              <a:rPr lang="en-US" sz="2200" dirty="0">
                <a:solidFill>
                  <a:srgbClr val="FF00FF"/>
                </a:solidFill>
              </a:rPr>
              <a:t>LH </a:t>
            </a:r>
            <a:r>
              <a:rPr lang="en-US" sz="2200" dirty="0"/>
              <a:t>stimulation from the AP </a:t>
            </a:r>
            <a:r>
              <a:rPr lang="en-US" sz="2200" dirty="0" smtClean="0"/>
              <a:t>and </a:t>
            </a:r>
            <a:r>
              <a:rPr lang="en-US" sz="2200" dirty="0"/>
              <a:t>its release is directly proportional to the amount of LH.  Mature </a:t>
            </a:r>
            <a:r>
              <a:rPr lang="en-US" sz="2200" dirty="0" err="1"/>
              <a:t>leydig</a:t>
            </a:r>
            <a:r>
              <a:rPr lang="en-US" sz="2200" dirty="0"/>
              <a:t> cells are found in </a:t>
            </a:r>
            <a:r>
              <a:rPr lang="en-US" sz="2200" dirty="0" smtClean="0"/>
              <a:t>infants testis </a:t>
            </a:r>
            <a:r>
              <a:rPr lang="en-US" sz="2200" dirty="0"/>
              <a:t>few weeks after birth &amp; then disappear until puberty when it appear again.</a:t>
            </a:r>
          </a:p>
          <a:p>
            <a:pPr>
              <a:lnSpc>
                <a:spcPct val="90000"/>
              </a:lnSpc>
              <a:buFont typeface="Wingdings" pitchFamily="2" charset="2"/>
              <a:buNone/>
            </a:pPr>
            <a:endParaRPr lang="en-US" sz="2600" dirty="0"/>
          </a:p>
          <a:p>
            <a:pPr>
              <a:lnSpc>
                <a:spcPct val="90000"/>
              </a:lnSpc>
              <a:buFont typeface="Wingdings" pitchFamily="2" charset="2"/>
              <a:buNone/>
            </a:pPr>
            <a:r>
              <a:rPr lang="en-US" sz="2600" b="1" dirty="0">
                <a:solidFill>
                  <a:srgbClr val="66FFFF"/>
                </a:solidFill>
              </a:rPr>
              <a:t>Inhibition of anterior pituitary secretion of LH and FSH by testosterone – negative feedback control of testosterone secretion</a:t>
            </a:r>
            <a:r>
              <a:rPr lang="en-US" sz="2600" b="1" dirty="0"/>
              <a:t>:</a:t>
            </a:r>
          </a:p>
          <a:p>
            <a:pPr>
              <a:lnSpc>
                <a:spcPct val="90000"/>
              </a:lnSpc>
              <a:buFont typeface="Wingdings" pitchFamily="2" charset="2"/>
              <a:buNone/>
            </a:pPr>
            <a:r>
              <a:rPr lang="en-US" sz="2200" dirty="0"/>
              <a:t>Testosterone secreted by the testis in response to LH stimulation and has reciprocal effect of inhibiting the AP secretion of LH.  Most of the inhibitory effect result from a direct effect of testosterone in the hypothalamus to decrease secretion of </a:t>
            </a:r>
            <a:r>
              <a:rPr lang="en-US" sz="2200" dirty="0" err="1"/>
              <a:t>GnRH</a:t>
            </a:r>
            <a:r>
              <a:rPr lang="en-US" sz="2200" dirty="0"/>
              <a:t> which causes decrease secretion of both LH &amp; FSH</a:t>
            </a:r>
            <a:r>
              <a:rPr lang="en-US" sz="2200" dirty="0" smtClean="0"/>
              <a:t>.</a:t>
            </a:r>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80-10"/>
          <p:cNvPicPr>
            <a:picLocks noGrp="1" noChangeAspect="1" noChangeArrowheads="1"/>
          </p:cNvPicPr>
          <p:nvPr>
            <p:ph idx="1"/>
          </p:nvPr>
        </p:nvPicPr>
        <p:blipFill>
          <a:blip r:embed="rId2" cstate="print"/>
          <a:srcRect/>
          <a:stretch>
            <a:fillRect/>
          </a:stretch>
        </p:blipFill>
        <p:spPr>
          <a:xfrm>
            <a:off x="2895600" y="678325"/>
            <a:ext cx="3188843" cy="5678025"/>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914400" y="685800"/>
            <a:ext cx="7772400" cy="5669760"/>
          </a:xfrm>
        </p:spPr>
        <p:txBody>
          <a:bodyPr>
            <a:noAutofit/>
          </a:bodyPr>
          <a:lstStyle/>
          <a:p>
            <a:pPr>
              <a:buFont typeface="Wingdings" pitchFamily="2" charset="2"/>
              <a:buNone/>
            </a:pPr>
            <a:r>
              <a:rPr lang="en-US" sz="2400" b="1" dirty="0">
                <a:solidFill>
                  <a:srgbClr val="66FFFF"/>
                </a:solidFill>
              </a:rPr>
              <a:t>Regulation of spermatogenesis by FSH and testosterone:</a:t>
            </a:r>
          </a:p>
          <a:p>
            <a:pPr>
              <a:buFont typeface="Courier New" pitchFamily="49" charset="0"/>
              <a:buChar char="o"/>
            </a:pPr>
            <a:r>
              <a:rPr lang="en-US" sz="2000" dirty="0" smtClean="0">
                <a:solidFill>
                  <a:srgbClr val="00FF99"/>
                </a:solidFill>
              </a:rPr>
              <a:t>FSH</a:t>
            </a:r>
            <a:r>
              <a:rPr lang="en-US" sz="2000" dirty="0" smtClean="0"/>
              <a:t> </a:t>
            </a:r>
            <a:r>
              <a:rPr lang="en-US" sz="2000" dirty="0"/>
              <a:t>binds with specific FSH receptors attached to the </a:t>
            </a:r>
            <a:r>
              <a:rPr lang="en-US" sz="2000" dirty="0" err="1"/>
              <a:t>sertoli</a:t>
            </a:r>
            <a:r>
              <a:rPr lang="en-US" sz="2000" dirty="0"/>
              <a:t> cell in the </a:t>
            </a:r>
            <a:r>
              <a:rPr lang="en-US" sz="2000" dirty="0" err="1"/>
              <a:t>seminiferous</a:t>
            </a:r>
            <a:r>
              <a:rPr lang="en-US" sz="2000" dirty="0"/>
              <a:t> tubules, which causes these cells to grow &amp; secrete  </a:t>
            </a:r>
            <a:r>
              <a:rPr lang="en-US" sz="2000" dirty="0" err="1"/>
              <a:t>spermatogenic</a:t>
            </a:r>
            <a:r>
              <a:rPr lang="en-US" sz="2000" dirty="0"/>
              <a:t> substances.  Also testosterone &amp; </a:t>
            </a:r>
            <a:r>
              <a:rPr lang="en-US" sz="2000" dirty="0" err="1"/>
              <a:t>dihydrotestosterone</a:t>
            </a:r>
            <a:r>
              <a:rPr lang="en-US" sz="2000" dirty="0"/>
              <a:t> diffuses into the </a:t>
            </a:r>
            <a:r>
              <a:rPr lang="en-US" sz="2000" dirty="0" err="1"/>
              <a:t>seminiferous</a:t>
            </a:r>
            <a:r>
              <a:rPr lang="en-US" sz="2000" dirty="0"/>
              <a:t> tubules from the </a:t>
            </a:r>
            <a:r>
              <a:rPr lang="en-US" sz="2000" dirty="0" err="1"/>
              <a:t>leydig</a:t>
            </a:r>
            <a:r>
              <a:rPr lang="en-US" sz="2000" dirty="0"/>
              <a:t> cells affect the spermatogenesis, so both FSH &amp; testosterone are necessary to initiate spermatogenesis.</a:t>
            </a:r>
          </a:p>
          <a:p>
            <a:pPr>
              <a:buFont typeface="Wingdings" pitchFamily="2" charset="2"/>
              <a:buNone/>
            </a:pPr>
            <a:endParaRPr lang="en-US" sz="2600" dirty="0"/>
          </a:p>
          <a:p>
            <a:pPr>
              <a:buFont typeface="Wingdings" pitchFamily="2" charset="2"/>
              <a:buNone/>
            </a:pPr>
            <a:r>
              <a:rPr lang="en-US" sz="2400" b="1" dirty="0">
                <a:solidFill>
                  <a:srgbClr val="66FFFF"/>
                </a:solidFill>
              </a:rPr>
              <a:t>Negative feedback control of </a:t>
            </a:r>
            <a:r>
              <a:rPr lang="en-US" sz="2400" b="1" dirty="0" err="1">
                <a:solidFill>
                  <a:srgbClr val="66FFFF"/>
                </a:solidFill>
              </a:rPr>
              <a:t>seminiferous</a:t>
            </a:r>
            <a:r>
              <a:rPr lang="en-US" sz="2400" b="1" dirty="0">
                <a:solidFill>
                  <a:srgbClr val="66FFFF"/>
                </a:solidFill>
              </a:rPr>
              <a:t> tubule activity – role of the hormone </a:t>
            </a:r>
            <a:r>
              <a:rPr lang="en-US" sz="2400" b="1" dirty="0" err="1" smtClean="0">
                <a:solidFill>
                  <a:srgbClr val="66FFFF"/>
                </a:solidFill>
              </a:rPr>
              <a:t>inhibin</a:t>
            </a:r>
            <a:r>
              <a:rPr lang="en-US" sz="2400" b="1" dirty="0" smtClean="0">
                <a:solidFill>
                  <a:srgbClr val="66FFFF"/>
                </a:solidFill>
              </a:rPr>
              <a:t>:</a:t>
            </a:r>
            <a:endParaRPr lang="en-US" sz="2400" b="1" dirty="0">
              <a:solidFill>
                <a:srgbClr val="66FFFF"/>
              </a:solidFill>
            </a:endParaRPr>
          </a:p>
          <a:p>
            <a:pPr>
              <a:buFont typeface="Courier New" pitchFamily="49" charset="0"/>
              <a:buChar char="o"/>
            </a:pPr>
            <a:r>
              <a:rPr lang="en-US" sz="2000" dirty="0" smtClean="0"/>
              <a:t>When </a:t>
            </a:r>
            <a:r>
              <a:rPr lang="en-US" sz="2000" dirty="0"/>
              <a:t>the </a:t>
            </a:r>
            <a:r>
              <a:rPr lang="en-US" sz="2000" dirty="0" err="1"/>
              <a:t>seminiferous</a:t>
            </a:r>
            <a:r>
              <a:rPr lang="en-US" sz="2000" dirty="0"/>
              <a:t> tubules fail to produce sperm secretion of FSH from the AP increases.  Conversely, when spermatogenesis proceeds rapidly pituitary secretion of FSH diminishes.  This is due to the secretion of </a:t>
            </a:r>
            <a:r>
              <a:rPr lang="en-US" sz="2000" dirty="0" err="1"/>
              <a:t>inhibin</a:t>
            </a:r>
            <a:r>
              <a:rPr lang="en-US" sz="2000" dirty="0"/>
              <a:t> hormone from the </a:t>
            </a:r>
            <a:r>
              <a:rPr lang="en-US" sz="2000" dirty="0" err="1"/>
              <a:t>sertoli</a:t>
            </a:r>
            <a:r>
              <a:rPr lang="en-US" sz="2000" dirty="0"/>
              <a:t> cells which strongly inhibit the AP- FSH and slight inhibitory effect on the hypothalamus to inhibit </a:t>
            </a:r>
            <a:r>
              <a:rPr lang="en-US" sz="2000" dirty="0" err="1"/>
              <a:t>GnRH</a:t>
            </a:r>
            <a:r>
              <a:rPr lang="en-US" sz="2000" dirty="0"/>
              <a:t> secretion.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noAutofit/>
          </a:bodyPr>
          <a:lstStyle/>
          <a:p>
            <a:pPr marL="11113" indent="-11113">
              <a:lnSpc>
                <a:spcPct val="80000"/>
              </a:lnSpc>
              <a:spcBef>
                <a:spcPts val="0"/>
              </a:spcBef>
              <a:buNone/>
            </a:pPr>
            <a:r>
              <a:rPr lang="en-US" sz="2500" b="1" dirty="0" smtClean="0">
                <a:solidFill>
                  <a:srgbClr val="66FFFF"/>
                </a:solidFill>
              </a:rPr>
              <a:t>Regulation of the female monthly rhythm, interplay between the ovarian and hypothalamic-pituitary hormones:</a:t>
            </a:r>
          </a:p>
          <a:p>
            <a:pPr>
              <a:lnSpc>
                <a:spcPct val="80000"/>
              </a:lnSpc>
              <a:spcBef>
                <a:spcPts val="0"/>
              </a:spcBef>
              <a:buFont typeface="Courier New" pitchFamily="49" charset="0"/>
              <a:buChar char="o"/>
            </a:pPr>
            <a:r>
              <a:rPr lang="en-US" sz="2300" dirty="0" smtClean="0"/>
              <a:t>Secretion of AP hormone is controlled by </a:t>
            </a:r>
            <a:r>
              <a:rPr lang="en-US" sz="2300" dirty="0" smtClean="0">
                <a:latin typeface="Arial"/>
              </a:rPr>
              <a:t>“</a:t>
            </a:r>
            <a:r>
              <a:rPr lang="en-US" sz="2300" u="sng" dirty="0" smtClean="0">
                <a:solidFill>
                  <a:srgbClr val="FF99FF"/>
                </a:solidFill>
              </a:rPr>
              <a:t>releasing hormones</a:t>
            </a:r>
            <a:r>
              <a:rPr lang="en-US" sz="2300" dirty="0" smtClean="0">
                <a:latin typeface="Arial"/>
              </a:rPr>
              <a:t>”</a:t>
            </a:r>
            <a:r>
              <a:rPr lang="en-US" sz="2300" dirty="0" smtClean="0"/>
              <a:t> formed in the hypothalamus and transported to the AP gland by the hypothalamic-</a:t>
            </a:r>
            <a:r>
              <a:rPr lang="en-US" sz="2300" dirty="0" err="1" smtClean="0"/>
              <a:t>hypophysial</a:t>
            </a:r>
            <a:r>
              <a:rPr lang="en-US" sz="2300" dirty="0" smtClean="0"/>
              <a:t> portal system.</a:t>
            </a:r>
          </a:p>
          <a:p>
            <a:pPr>
              <a:lnSpc>
                <a:spcPct val="80000"/>
              </a:lnSpc>
              <a:spcBef>
                <a:spcPts val="0"/>
              </a:spcBef>
              <a:buFont typeface="Courier New" pitchFamily="49" charset="0"/>
              <a:buChar char="o"/>
            </a:pPr>
            <a:r>
              <a:rPr lang="en-US" sz="2300" dirty="0" smtClean="0">
                <a:solidFill>
                  <a:srgbClr val="FF99FF"/>
                </a:solidFill>
              </a:rPr>
              <a:t>Intermittent, </a:t>
            </a:r>
            <a:r>
              <a:rPr lang="en-US" sz="2300" dirty="0" err="1" smtClean="0">
                <a:solidFill>
                  <a:srgbClr val="FF99FF"/>
                </a:solidFill>
              </a:rPr>
              <a:t>pulsatile</a:t>
            </a:r>
            <a:r>
              <a:rPr lang="en-US" sz="2300" dirty="0" smtClean="0">
                <a:solidFill>
                  <a:srgbClr val="FF99FF"/>
                </a:solidFill>
              </a:rPr>
              <a:t> </a:t>
            </a:r>
            <a:r>
              <a:rPr lang="en-US" sz="2300" dirty="0" smtClean="0"/>
              <a:t>secretion of </a:t>
            </a:r>
            <a:r>
              <a:rPr lang="en-US" sz="2300" dirty="0" err="1" smtClean="0"/>
              <a:t>GnRH</a:t>
            </a:r>
            <a:r>
              <a:rPr lang="en-US" sz="2300" dirty="0" smtClean="0"/>
              <a:t> by the hypothalamus stimulates </a:t>
            </a:r>
            <a:r>
              <a:rPr lang="en-US" sz="2300" dirty="0" err="1" smtClean="0"/>
              <a:t>pulsatile</a:t>
            </a:r>
            <a:r>
              <a:rPr lang="en-US" sz="2300" dirty="0" smtClean="0"/>
              <a:t> release of LH from the AP:</a:t>
            </a:r>
          </a:p>
          <a:p>
            <a:pPr>
              <a:lnSpc>
                <a:spcPct val="80000"/>
              </a:lnSpc>
              <a:spcBef>
                <a:spcPts val="0"/>
              </a:spcBef>
              <a:buNone/>
            </a:pPr>
            <a:endParaRPr lang="en-US" sz="2300" dirty="0" smtClean="0"/>
          </a:p>
          <a:p>
            <a:pPr>
              <a:lnSpc>
                <a:spcPct val="80000"/>
              </a:lnSpc>
              <a:spcBef>
                <a:spcPts val="0"/>
              </a:spcBef>
              <a:buNone/>
            </a:pPr>
            <a:r>
              <a:rPr lang="en-US" sz="2300" dirty="0" err="1" smtClean="0"/>
              <a:t>GnRH</a:t>
            </a:r>
            <a:r>
              <a:rPr lang="en-US" sz="2300" dirty="0" smtClean="0"/>
              <a:t> is secreted in pulses lasting 5 to 25 minutes every 1 to 2 hrs.  The </a:t>
            </a:r>
            <a:r>
              <a:rPr lang="en-US" sz="2300" dirty="0" err="1" smtClean="0"/>
              <a:t>pulsatile</a:t>
            </a:r>
            <a:r>
              <a:rPr lang="en-US" sz="2300" dirty="0" smtClean="0"/>
              <a:t> release of </a:t>
            </a:r>
            <a:r>
              <a:rPr lang="en-US" sz="2300" dirty="0" err="1" smtClean="0"/>
              <a:t>GnRH</a:t>
            </a:r>
            <a:r>
              <a:rPr lang="en-US" sz="2300" dirty="0" smtClean="0"/>
              <a:t> cause intermittent output of LH secretion about every 90 minutes.</a:t>
            </a:r>
          </a:p>
          <a:p>
            <a:pPr>
              <a:lnSpc>
                <a:spcPct val="80000"/>
              </a:lnSpc>
              <a:spcBef>
                <a:spcPts val="0"/>
              </a:spcBef>
              <a:buNone/>
            </a:pPr>
            <a:endParaRPr lang="en-US" sz="2300" b="1" dirty="0" smtClean="0"/>
          </a:p>
          <a:p>
            <a:pPr>
              <a:lnSpc>
                <a:spcPct val="80000"/>
              </a:lnSpc>
              <a:spcBef>
                <a:spcPts val="0"/>
              </a:spcBef>
              <a:buNone/>
            </a:pPr>
            <a:r>
              <a:rPr lang="en-US" sz="2500" b="1" dirty="0" smtClean="0">
                <a:solidFill>
                  <a:srgbClr val="66FFFF"/>
                </a:solidFill>
              </a:rPr>
              <a:t>Hypothalamic centers for release of </a:t>
            </a:r>
            <a:r>
              <a:rPr lang="en-US" sz="2500" b="1" dirty="0" err="1" smtClean="0">
                <a:solidFill>
                  <a:srgbClr val="66FFFF"/>
                </a:solidFill>
              </a:rPr>
              <a:t>GnRH</a:t>
            </a:r>
            <a:r>
              <a:rPr lang="en-US" sz="2500" b="1" dirty="0" smtClean="0">
                <a:solidFill>
                  <a:srgbClr val="66FFFF"/>
                </a:solidFill>
              </a:rPr>
              <a:t>:</a:t>
            </a:r>
          </a:p>
          <a:p>
            <a:pPr>
              <a:lnSpc>
                <a:spcPct val="80000"/>
              </a:lnSpc>
              <a:spcBef>
                <a:spcPts val="0"/>
              </a:spcBef>
              <a:buNone/>
            </a:pPr>
            <a:r>
              <a:rPr lang="en-US" sz="2300" dirty="0" smtClean="0"/>
              <a:t>The neural activity that causes </a:t>
            </a:r>
            <a:r>
              <a:rPr lang="en-US" sz="2300" dirty="0" err="1" smtClean="0"/>
              <a:t>pulsatile</a:t>
            </a:r>
            <a:r>
              <a:rPr lang="en-US" sz="2300" dirty="0" smtClean="0"/>
              <a:t> release of </a:t>
            </a:r>
            <a:r>
              <a:rPr lang="en-US" sz="2300" dirty="0" err="1" smtClean="0"/>
              <a:t>GnRH</a:t>
            </a:r>
            <a:r>
              <a:rPr lang="en-US" sz="2300" dirty="0" smtClean="0"/>
              <a:t> occurs in the </a:t>
            </a:r>
            <a:r>
              <a:rPr lang="en-US" sz="2300" dirty="0" err="1" smtClean="0"/>
              <a:t>mediobasal</a:t>
            </a:r>
            <a:r>
              <a:rPr lang="en-US" sz="2300" dirty="0" smtClean="0"/>
              <a:t> hypothalamus, in the </a:t>
            </a:r>
            <a:r>
              <a:rPr lang="en-US" sz="2300" dirty="0" err="1" smtClean="0"/>
              <a:t>arcuate</a:t>
            </a:r>
            <a:r>
              <a:rPr lang="en-US" sz="2300" dirty="0" smtClean="0"/>
              <a:t> nuclei regulate most of the female sexual activity.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81-3"/>
          <p:cNvPicPr>
            <a:picLocks noGrp="1" noChangeAspect="1" noChangeArrowheads="1"/>
          </p:cNvPicPr>
          <p:nvPr>
            <p:ph idx="1"/>
          </p:nvPr>
        </p:nvPicPr>
        <p:blipFill>
          <a:blip r:embed="rId2" cstate="print"/>
          <a:srcRect/>
          <a:stretch>
            <a:fillRect/>
          </a:stretch>
        </p:blipFill>
        <p:spPr>
          <a:xfrm>
            <a:off x="1685664" y="1066060"/>
            <a:ext cx="6010536" cy="4877540"/>
          </a:xfr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535</TotalTime>
  <Words>1021</Words>
  <Application>Microsoft Office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Lecture 1 Hypothalamic and pituitary gonadal axis</vt:lpstr>
      <vt:lpstr>Objectives</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Hypothalamic and pituitary gonadal axis</dc:title>
  <dc:creator>James</dc:creator>
  <cp:lastModifiedBy>DR.LAILA</cp:lastModifiedBy>
  <cp:revision>48</cp:revision>
  <dcterms:created xsi:type="dcterms:W3CDTF">2011-02-05T05:45:25Z</dcterms:created>
  <dcterms:modified xsi:type="dcterms:W3CDTF">2014-03-30T05:37:29Z</dcterms:modified>
</cp:coreProperties>
</file>