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9"/>
  </p:handoutMasterIdLst>
  <p:sldIdLst>
    <p:sldId id="256" r:id="rId2"/>
    <p:sldId id="257" r:id="rId3"/>
    <p:sldId id="259" r:id="rId4"/>
    <p:sldId id="260" r:id="rId5"/>
    <p:sldId id="261" r:id="rId6"/>
    <p:sldId id="262" r:id="rId7"/>
    <p:sldId id="263" r:id="rId8"/>
    <p:sldId id="277" r:id="rId9"/>
    <p:sldId id="264" r:id="rId10"/>
    <p:sldId id="265" r:id="rId11"/>
    <p:sldId id="266" r:id="rId12"/>
    <p:sldId id="267" r:id="rId13"/>
    <p:sldId id="268" r:id="rId14"/>
    <p:sldId id="269" r:id="rId15"/>
    <p:sldId id="278" r:id="rId16"/>
    <p:sldId id="271" r:id="rId17"/>
    <p:sldId id="270" r:id="rId18"/>
    <p:sldId id="281" r:id="rId19"/>
    <p:sldId id="272" r:id="rId20"/>
    <p:sldId id="273" r:id="rId21"/>
    <p:sldId id="274" r:id="rId22"/>
    <p:sldId id="275" r:id="rId23"/>
    <p:sldId id="276" r:id="rId24"/>
    <p:sldId id="279" r:id="rId25"/>
    <p:sldId id="280" r:id="rId26"/>
    <p:sldId id="282" r:id="rId27"/>
    <p:sldId id="28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5FF84E0-D131-4F0B-A514-C021A520A27E}" type="datetimeFigureOut">
              <a:rPr lang="en-US" smtClean="0"/>
              <a:pPr/>
              <a:t>3/19/2014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F9A71A-DDF5-4121-B433-EBFF6D895C9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779AA02-3A24-407E-BCF6-952038A45FF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57AB48-8BED-4AA5-B87F-098375EDF8AB}" type="datetimeFigureOut">
              <a:rPr lang="en-US" smtClean="0"/>
              <a:pPr/>
              <a:t>3/19/2014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779AA02-3A24-407E-BCF6-952038A45F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457AB48-8BED-4AA5-B87F-098375EDF8AB}" type="datetimeFigureOut">
              <a:rPr lang="en-US" smtClean="0"/>
              <a:pPr/>
              <a:t>3/19/2014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F779AA02-3A24-407E-BCF6-952038A45F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457AB48-8BED-4AA5-B87F-098375EDF8AB}" type="datetimeFigureOut">
              <a:rPr lang="en-US" smtClean="0"/>
              <a:pPr/>
              <a:t>3/19/2014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79AA02-3A24-407E-BCF6-952038A45F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visual.com/index.php/Image:Mature_Graffian_follicle.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imgres?imgurl=http://upload.wikimedia.org/wikipedia/commons/8/80/Hormons_level_-_follicle_&amp;_corpus_luteum.svg&amp;imgrefurl=http://commons.wikimedia.org/wiki/File:Hormons_level_-_follicle_&amp;_corpus_luteum.svg&amp;usg=__QqMDj7955XCmt8zB_WPvG0O1BCU=&amp;h=330&amp;w=600&amp;sz=80&amp;hl=en&amp;start=172&amp;zoom=1&amp;tbnid=9LYzfcaNOpU60M:&amp;tbnh=119&amp;tbnw=217&amp;ei=RvRWTaLpEIrsOYnhwJIF&amp;prev=/images?q=corpus+luteum&amp;hl=en&amp;safe=active&amp;sa=G&amp;biw=1276&amp;bih=481&amp;gbv=2&amp;tbs=isch:1&amp;itbs=1&amp;iact=hc&amp;vpx=930&amp;vpy=130&amp;dur=2138&amp;hovh=166&amp;hovw=303&amp;tx=197&amp;ty=99&amp;oei=n_JWTfWOKsrMswa33cm9DQ&amp;page=16&amp;ndsp=10&amp;ved=1t:429,r:9,s:17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www.jameswatts.co.uk/VetSci/Learn/Entries/2009/10/27_Luteinisation_files/shapeimage_1.png&amp;imgrefurl=http://www.jameswatts.co.uk/VetSci/Learn/Entries/2009/10/27_Luteinisation.html&amp;usg=__AMPLNHcEcGb3Ui5LC9SVcx1-Kns=&amp;h=395&amp;w=400&amp;sz=70&amp;hl=en&amp;start=111&amp;zoom=1&amp;tbnid=tFBLlKqk_t-qvM:&amp;tbnh=154&amp;tbnw=156&amp;ei=2vVWTbKROYGVOpmQzfME&amp;prev=/images?q=corpus+luteum+histology&amp;hl=en&amp;safe=active&amp;biw=1276&amp;bih=481&amp;gbv=2&amp;tbs=isch:1&amp;itbs=1&amp;iact=rc&amp;dur=2&amp;oei=4fRWTayLBsvFswaLs_CzDQ&amp;page=10&amp;ndsp=12&amp;ved=1t:429,r:5,s:111&amp;tx=86&amp;ty=7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Lecture </a:t>
            </a:r>
            <a:r>
              <a:rPr lang="en-US" smtClean="0"/>
              <a:t>3</a:t>
            </a:r>
            <a:r>
              <a:rPr lang="en-US" dirty="0" smtClean="0"/>
              <a:t/>
            </a:r>
            <a:br>
              <a:rPr lang="en-US" dirty="0" smtClean="0"/>
            </a:br>
            <a:r>
              <a:rPr lang="en-US" dirty="0"/>
              <a:t>Physiology of ovarian cycle</a:t>
            </a:r>
          </a:p>
        </p:txBody>
      </p:sp>
      <p:sp>
        <p:nvSpPr>
          <p:cNvPr id="3" name="Subtitle 2"/>
          <p:cNvSpPr>
            <a:spLocks noGrp="1"/>
          </p:cNvSpPr>
          <p:nvPr>
            <p:ph type="subTitle" idx="1"/>
          </p:nvPr>
        </p:nvSpPr>
        <p:spPr/>
        <p:txBody>
          <a:bodyPr>
            <a:normAutofit/>
          </a:bodyPr>
          <a:lstStyle/>
          <a:p>
            <a:r>
              <a:rPr lang="en-US" sz="2000" dirty="0" smtClean="0"/>
              <a:t>Dr. </a:t>
            </a:r>
            <a:r>
              <a:rPr lang="en-US" sz="2000" dirty="0" err="1" smtClean="0"/>
              <a:t>Laila</a:t>
            </a:r>
            <a:r>
              <a:rPr lang="en-US" sz="2000" dirty="0" smtClean="0"/>
              <a:t> Al </a:t>
            </a:r>
            <a:r>
              <a:rPr lang="en-US" sz="2000" dirty="0" err="1" smtClean="0"/>
              <a:t>Dokhi</a:t>
            </a:r>
            <a:endParaRPr lang="en-US" sz="2000" dirty="0" smtClean="0"/>
          </a:p>
          <a:p>
            <a:r>
              <a:rPr lang="en-US" sz="2000" dirty="0" smtClean="0"/>
              <a:t>Assistant Professor</a:t>
            </a:r>
          </a:p>
          <a:p>
            <a:r>
              <a:rPr lang="en-US" sz="2000" dirty="0" smtClean="0"/>
              <a:t>Department of Physiology</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685800"/>
            <a:ext cx="8229600" cy="5440363"/>
          </a:xfrm>
        </p:spPr>
        <p:txBody>
          <a:bodyPr>
            <a:noAutofit/>
          </a:bodyPr>
          <a:lstStyle/>
          <a:p>
            <a:pPr algn="l">
              <a:lnSpc>
                <a:spcPct val="80000"/>
              </a:lnSpc>
              <a:buFont typeface="Wingdings" pitchFamily="2" charset="2"/>
              <a:buNone/>
            </a:pPr>
            <a:r>
              <a:rPr lang="en-US" sz="2400" dirty="0"/>
              <a:t>During the first few days of the monthly female sexual cycle there is increase secretion of </a:t>
            </a:r>
            <a:r>
              <a:rPr lang="en-US" sz="2400" b="1" dirty="0">
                <a:solidFill>
                  <a:srgbClr val="FF99FF"/>
                </a:solidFill>
              </a:rPr>
              <a:t>FSH and LH,</a:t>
            </a:r>
            <a:r>
              <a:rPr lang="en-US" sz="2400" b="1" dirty="0"/>
              <a:t> </a:t>
            </a:r>
          </a:p>
          <a:p>
            <a:pPr algn="l">
              <a:lnSpc>
                <a:spcPct val="80000"/>
              </a:lnSpc>
              <a:buFont typeface="Courier New" pitchFamily="49" charset="0"/>
              <a:buChar char="o"/>
            </a:pPr>
            <a:r>
              <a:rPr lang="en-US" sz="2400" dirty="0" smtClean="0"/>
              <a:t>FSH </a:t>
            </a:r>
            <a:r>
              <a:rPr lang="en-US" sz="2400" dirty="0"/>
              <a:t>increase is slightly more &amp; earlier than LH which causes the acceleration of growth of many primary follicles each month.  There is proliferation of the </a:t>
            </a:r>
            <a:r>
              <a:rPr lang="en-US" sz="2400" dirty="0" err="1"/>
              <a:t>granulosa</a:t>
            </a:r>
            <a:r>
              <a:rPr lang="en-US" sz="2400" dirty="0"/>
              <a:t> cells to many layers.  The ovary </a:t>
            </a:r>
            <a:r>
              <a:rPr lang="en-US" sz="2400" dirty="0" err="1"/>
              <a:t>interstitium</a:t>
            </a:r>
            <a:r>
              <a:rPr lang="en-US" sz="2400" dirty="0"/>
              <a:t> collect in several layers outside the </a:t>
            </a:r>
            <a:r>
              <a:rPr lang="en-US" sz="2400" dirty="0" err="1"/>
              <a:t>granulosa</a:t>
            </a:r>
            <a:r>
              <a:rPr lang="en-US" sz="2400" dirty="0"/>
              <a:t> cells to form a second mass of cells called </a:t>
            </a:r>
            <a:r>
              <a:rPr lang="en-US" sz="2400" b="1" dirty="0">
                <a:solidFill>
                  <a:srgbClr val="FF99FF"/>
                </a:solidFill>
              </a:rPr>
              <a:t>theca.</a:t>
            </a:r>
            <a:r>
              <a:rPr lang="en-US" sz="2400" dirty="0"/>
              <a:t>  </a:t>
            </a:r>
          </a:p>
          <a:p>
            <a:pPr algn="l">
              <a:lnSpc>
                <a:spcPct val="80000"/>
              </a:lnSpc>
              <a:buFont typeface="Wingdings" pitchFamily="2" charset="2"/>
              <a:buNone/>
            </a:pPr>
            <a:endParaRPr lang="en-US" sz="2400" dirty="0"/>
          </a:p>
          <a:p>
            <a:pPr algn="l">
              <a:lnSpc>
                <a:spcPct val="80000"/>
              </a:lnSpc>
              <a:buFont typeface="Wingdings" pitchFamily="2" charset="2"/>
              <a:buNone/>
            </a:pPr>
            <a:r>
              <a:rPr lang="en-US" sz="2800" b="1" dirty="0">
                <a:solidFill>
                  <a:srgbClr val="FF99FF"/>
                </a:solidFill>
              </a:rPr>
              <a:t>This theca is divided into 2 layers:</a:t>
            </a:r>
          </a:p>
          <a:p>
            <a:pPr marL="457200" indent="-280988" algn="l">
              <a:lnSpc>
                <a:spcPct val="80000"/>
              </a:lnSpc>
              <a:buFont typeface="+mj-lt"/>
              <a:buAutoNum type="arabicPeriod"/>
            </a:pPr>
            <a:r>
              <a:rPr lang="en-US" sz="2400" dirty="0" smtClean="0"/>
              <a:t>theca </a:t>
            </a:r>
            <a:r>
              <a:rPr lang="en-US" sz="2400" dirty="0" err="1"/>
              <a:t>interna</a:t>
            </a:r>
            <a:r>
              <a:rPr lang="en-US" sz="2400" dirty="0"/>
              <a:t>, the cells have </a:t>
            </a:r>
            <a:r>
              <a:rPr lang="en-US" sz="2400" dirty="0" err="1"/>
              <a:t>epitheloid</a:t>
            </a:r>
            <a:r>
              <a:rPr lang="en-US" sz="2400" dirty="0"/>
              <a:t> characteristics and similar to </a:t>
            </a:r>
            <a:r>
              <a:rPr lang="en-US" sz="2400" dirty="0" smtClean="0"/>
              <a:t>the </a:t>
            </a:r>
            <a:r>
              <a:rPr lang="en-US" sz="2400" dirty="0" err="1" smtClean="0"/>
              <a:t>granulosa</a:t>
            </a:r>
            <a:r>
              <a:rPr lang="en-US" sz="2400" dirty="0" smtClean="0"/>
              <a:t>  </a:t>
            </a:r>
            <a:r>
              <a:rPr lang="en-US" sz="2400" dirty="0"/>
              <a:t>cells and secrete sex hormones (estrogen and progesterone)</a:t>
            </a:r>
          </a:p>
          <a:p>
            <a:pPr marL="457200" indent="-280988" algn="l">
              <a:lnSpc>
                <a:spcPct val="80000"/>
              </a:lnSpc>
              <a:buFont typeface="+mj-lt"/>
              <a:buAutoNum type="arabicPeriod"/>
            </a:pPr>
            <a:r>
              <a:rPr lang="en-US" sz="2400" dirty="0" smtClean="0"/>
              <a:t>theca </a:t>
            </a:r>
            <a:r>
              <a:rPr lang="en-US" sz="2400" dirty="0" err="1"/>
              <a:t>externa</a:t>
            </a:r>
            <a:r>
              <a:rPr lang="en-US" sz="2400" dirty="0"/>
              <a:t>, the outer layer, develops into a highly vascular connective tissue capsule of the developing follicle.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685800"/>
            <a:ext cx="8229600" cy="5440363"/>
          </a:xfrm>
        </p:spPr>
        <p:txBody>
          <a:bodyPr>
            <a:noAutofit/>
          </a:bodyPr>
          <a:lstStyle/>
          <a:p>
            <a:pPr algn="l">
              <a:lnSpc>
                <a:spcPct val="80000"/>
              </a:lnSpc>
              <a:buFont typeface="Wingdings" pitchFamily="2" charset="2"/>
              <a:buNone/>
            </a:pPr>
            <a:r>
              <a:rPr lang="en-US" sz="2300" dirty="0"/>
              <a:t>Few days after proliferation &amp; growth of the follicles, the </a:t>
            </a:r>
            <a:r>
              <a:rPr lang="en-US" sz="2300" dirty="0" err="1"/>
              <a:t>granulosa</a:t>
            </a:r>
            <a:r>
              <a:rPr lang="en-US" sz="2300" dirty="0"/>
              <a:t> cells secrete </a:t>
            </a:r>
            <a:r>
              <a:rPr lang="en-US" sz="2300" u="sng" dirty="0">
                <a:solidFill>
                  <a:srgbClr val="FF99FF"/>
                </a:solidFill>
              </a:rPr>
              <a:t>follicular fluids</a:t>
            </a:r>
            <a:r>
              <a:rPr lang="en-US" sz="2300" dirty="0"/>
              <a:t> contain high concentration of estrogen.  This fluid accumulate to form </a:t>
            </a:r>
            <a:r>
              <a:rPr lang="en-US" sz="2300" u="sng" dirty="0" err="1">
                <a:solidFill>
                  <a:srgbClr val="FF99FF"/>
                </a:solidFill>
              </a:rPr>
              <a:t>antrum</a:t>
            </a:r>
            <a:r>
              <a:rPr lang="en-US" sz="2300" dirty="0"/>
              <a:t> within the mass of the </a:t>
            </a:r>
            <a:r>
              <a:rPr lang="en-US" sz="2300" dirty="0" err="1"/>
              <a:t>granulosa</a:t>
            </a:r>
            <a:r>
              <a:rPr lang="en-US" sz="2300" dirty="0"/>
              <a:t> cells</a:t>
            </a:r>
            <a:r>
              <a:rPr lang="en-US" sz="2300" dirty="0" smtClean="0"/>
              <a:t>.</a:t>
            </a:r>
            <a:endParaRPr lang="ar-SA" sz="2300" dirty="0" smtClean="0"/>
          </a:p>
          <a:p>
            <a:pPr algn="l">
              <a:lnSpc>
                <a:spcPct val="80000"/>
              </a:lnSpc>
              <a:buFont typeface="Wingdings" pitchFamily="2" charset="2"/>
              <a:buNone/>
            </a:pPr>
            <a:endParaRPr lang="en-US" sz="2300" dirty="0"/>
          </a:p>
          <a:p>
            <a:pPr algn="l">
              <a:lnSpc>
                <a:spcPct val="80000"/>
              </a:lnSpc>
              <a:buFont typeface="Wingdings" pitchFamily="2" charset="2"/>
              <a:buNone/>
            </a:pPr>
            <a:r>
              <a:rPr lang="en-US" sz="2300" dirty="0"/>
              <a:t>The early growth of the follicle up to the </a:t>
            </a:r>
            <a:r>
              <a:rPr lang="en-US" sz="2300" dirty="0" err="1"/>
              <a:t>antral</a:t>
            </a:r>
            <a:r>
              <a:rPr lang="en-US" sz="2300" dirty="0"/>
              <a:t> is under </a:t>
            </a:r>
            <a:r>
              <a:rPr lang="en-US" sz="2300" u="sng" dirty="0">
                <a:solidFill>
                  <a:srgbClr val="FF99FF"/>
                </a:solidFill>
              </a:rPr>
              <a:t>FSH</a:t>
            </a:r>
            <a:r>
              <a:rPr lang="en-US" sz="2300" dirty="0"/>
              <a:t> stimulation.  Then there is accelerated growth of the </a:t>
            </a:r>
            <a:r>
              <a:rPr lang="en-US" sz="2300" dirty="0" smtClean="0"/>
              <a:t>follicle </a:t>
            </a:r>
            <a:r>
              <a:rPr lang="en-US" sz="2300" dirty="0"/>
              <a:t>to larger follicle called </a:t>
            </a:r>
            <a:r>
              <a:rPr lang="en-US" sz="2300" u="sng" dirty="0">
                <a:solidFill>
                  <a:srgbClr val="FF99FF"/>
                </a:solidFill>
              </a:rPr>
              <a:t>vesicular </a:t>
            </a:r>
            <a:r>
              <a:rPr lang="en-US" sz="2300" u="sng" dirty="0" smtClean="0">
                <a:solidFill>
                  <a:srgbClr val="FF99FF"/>
                </a:solidFill>
              </a:rPr>
              <a:t>follicle</a:t>
            </a:r>
            <a:r>
              <a:rPr lang="en-US" sz="2300" dirty="0" smtClean="0"/>
              <a:t> </a:t>
            </a:r>
            <a:r>
              <a:rPr lang="en-US" sz="2300" dirty="0"/>
              <a:t>caused by</a:t>
            </a:r>
            <a:r>
              <a:rPr lang="en-US" sz="2300" dirty="0" smtClean="0"/>
              <a:t>:-</a:t>
            </a:r>
            <a:endParaRPr lang="en-US" sz="2300" dirty="0"/>
          </a:p>
          <a:p>
            <a:pPr marL="633413" indent="-280988" algn="l">
              <a:lnSpc>
                <a:spcPct val="80000"/>
              </a:lnSpc>
              <a:buFont typeface="+mj-lt"/>
              <a:buAutoNum type="arabicPeriod"/>
            </a:pPr>
            <a:r>
              <a:rPr lang="en-US" sz="2300" dirty="0" smtClean="0"/>
              <a:t>estrogen </a:t>
            </a:r>
            <a:r>
              <a:rPr lang="en-US" sz="2300" dirty="0"/>
              <a:t>secreted into the follicle caused the </a:t>
            </a:r>
            <a:r>
              <a:rPr lang="en-US" sz="2300" dirty="0" err="1"/>
              <a:t>granulosa</a:t>
            </a:r>
            <a:r>
              <a:rPr lang="en-US" sz="2300" dirty="0"/>
              <a:t> cells to increase FSH receptors which causes </a:t>
            </a:r>
            <a:r>
              <a:rPr lang="en-US" sz="2300" u="sng" dirty="0">
                <a:solidFill>
                  <a:srgbClr val="FF99FF"/>
                </a:solidFill>
              </a:rPr>
              <a:t>positive feedback effect</a:t>
            </a:r>
            <a:r>
              <a:rPr lang="en-US" sz="2300" dirty="0"/>
              <a:t>; </a:t>
            </a:r>
          </a:p>
          <a:p>
            <a:pPr marL="633413" indent="-280988" algn="l">
              <a:lnSpc>
                <a:spcPct val="80000"/>
              </a:lnSpc>
              <a:buFont typeface="+mj-lt"/>
              <a:buAutoNum type="arabicPeriod"/>
            </a:pPr>
            <a:r>
              <a:rPr lang="en-US" sz="2300" dirty="0" smtClean="0"/>
              <a:t>both </a:t>
            </a:r>
            <a:r>
              <a:rPr lang="en-US" sz="2300" dirty="0"/>
              <a:t>estrogen &amp; FSH combine to promote LH receptors on the </a:t>
            </a:r>
            <a:r>
              <a:rPr lang="en-US" sz="2300" dirty="0" err="1"/>
              <a:t>granulosa</a:t>
            </a:r>
            <a:r>
              <a:rPr lang="en-US" sz="2300" dirty="0"/>
              <a:t> cells, allowing more increase follicular secretion</a:t>
            </a:r>
            <a:r>
              <a:rPr lang="en-US" sz="2300" dirty="0" smtClean="0"/>
              <a:t>; </a:t>
            </a:r>
            <a:endParaRPr lang="en-US" sz="2300" dirty="0"/>
          </a:p>
          <a:p>
            <a:pPr marL="633413" indent="-280988" algn="l">
              <a:lnSpc>
                <a:spcPct val="80000"/>
              </a:lnSpc>
              <a:buFont typeface="+mj-lt"/>
              <a:buAutoNum type="arabicPeriod"/>
            </a:pPr>
            <a:r>
              <a:rPr lang="en-US" sz="2300" dirty="0" smtClean="0"/>
              <a:t>the </a:t>
            </a:r>
            <a:r>
              <a:rPr lang="en-US" sz="2300" dirty="0"/>
              <a:t>increasing estrogen from the follicle plus increasing LH from the AP causes proliferation of the follicular theca cells &amp; increase their secretion.</a:t>
            </a:r>
          </a:p>
          <a:p>
            <a:pPr algn="l">
              <a:lnSpc>
                <a:spcPct val="80000"/>
              </a:lnSpc>
              <a:buFont typeface="Wingdings" pitchFamily="2" charset="2"/>
              <a:buNone/>
            </a:pPr>
            <a:endParaRPr lang="en-US" sz="2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endParaRPr lang="en-US"/>
          </a:p>
        </p:txBody>
      </p:sp>
      <p:pic>
        <p:nvPicPr>
          <p:cNvPr id="28676" name="Picture 4" descr="81-4"/>
          <p:cNvPicPr>
            <a:picLocks noGrp="1" noChangeAspect="1" noChangeArrowheads="1"/>
          </p:cNvPicPr>
          <p:nvPr>
            <p:ph idx="1"/>
          </p:nvPr>
        </p:nvPicPr>
        <p:blipFill>
          <a:blip r:embed="rId2" cstate="print"/>
          <a:srcRect/>
          <a:stretch>
            <a:fillRect/>
          </a:stretch>
        </p:blipFill>
        <p:spPr>
          <a:xfrm>
            <a:off x="1600200" y="1066800"/>
            <a:ext cx="5638800" cy="4425950"/>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endParaRPr lang="en-US"/>
          </a:p>
        </p:txBody>
      </p:sp>
      <p:sp>
        <p:nvSpPr>
          <p:cNvPr id="9219" name="Rectangle 3"/>
          <p:cNvSpPr>
            <a:spLocks noGrp="1" noChangeArrowheads="1"/>
          </p:cNvSpPr>
          <p:nvPr>
            <p:ph idx="1"/>
          </p:nvPr>
        </p:nvSpPr>
        <p:spPr/>
        <p:txBody>
          <a:bodyPr/>
          <a:lstStyle/>
          <a:p>
            <a:pPr algn="l">
              <a:lnSpc>
                <a:spcPct val="80000"/>
              </a:lnSpc>
              <a:buFont typeface="Wingdings" pitchFamily="2" charset="2"/>
              <a:buNone/>
            </a:pPr>
            <a:r>
              <a:rPr lang="en-US" sz="2400" b="1"/>
              <a:t>The antral follicles begin to grow.  The ovum enlarges &amp; remain embedded at one pole of the granulosa cells of the follicle.</a:t>
            </a:r>
          </a:p>
          <a:p>
            <a:pPr algn="l">
              <a:lnSpc>
                <a:spcPct val="80000"/>
              </a:lnSpc>
              <a:buFont typeface="Wingdings" pitchFamily="2" charset="2"/>
              <a:buNone/>
            </a:pPr>
            <a:endParaRPr lang="en-US" sz="2400" b="1"/>
          </a:p>
          <a:p>
            <a:pPr algn="l">
              <a:lnSpc>
                <a:spcPct val="80000"/>
              </a:lnSpc>
              <a:buFont typeface="Wingdings" pitchFamily="2" charset="2"/>
              <a:buNone/>
            </a:pPr>
            <a:r>
              <a:rPr lang="en-US" sz="2400" b="1"/>
              <a:t>- Only one follicle continue to grow &amp; the remaining follicles (5 to 11) undergo atresia or involute the cause is unknown or could be that large amount of estrogen from the growing follicle inhibit further FSH secretion from the AP, while the largest follicle continue to grow because of the positive feedback effect &amp; mature follicle reach about 1 to 1.5 cm.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endParaRPr lang="en-US" dirty="0"/>
          </a:p>
        </p:txBody>
      </p:sp>
      <p:sp>
        <p:nvSpPr>
          <p:cNvPr id="10243" name="Rectangle 3"/>
          <p:cNvSpPr>
            <a:spLocks noGrp="1" noChangeArrowheads="1"/>
          </p:cNvSpPr>
          <p:nvPr>
            <p:ph idx="1"/>
          </p:nvPr>
        </p:nvSpPr>
        <p:spPr>
          <a:xfrm>
            <a:off x="457200" y="381000"/>
            <a:ext cx="8229600" cy="5745163"/>
          </a:xfrm>
        </p:spPr>
        <p:txBody>
          <a:bodyPr/>
          <a:lstStyle/>
          <a:p>
            <a:pPr algn="l">
              <a:lnSpc>
                <a:spcPct val="80000"/>
              </a:lnSpc>
              <a:buFont typeface="Wingdings" pitchFamily="2" charset="2"/>
              <a:buNone/>
            </a:pPr>
            <a:r>
              <a:rPr lang="en-US" sz="2800" b="1" u="sng" dirty="0">
                <a:solidFill>
                  <a:srgbClr val="FF99FF"/>
                </a:solidFill>
              </a:rPr>
              <a:t>Ovulation:</a:t>
            </a:r>
          </a:p>
          <a:p>
            <a:pPr algn="l">
              <a:lnSpc>
                <a:spcPct val="80000"/>
              </a:lnSpc>
              <a:buFont typeface="Wingdings" pitchFamily="2" charset="2"/>
              <a:buNone/>
            </a:pPr>
            <a:r>
              <a:rPr lang="en-US" sz="2000" b="1" dirty="0"/>
              <a:t>It occurs 14 days after the onset of menstruation in 28 days cycle.  Before ovulation, small area in the center of the follicle called stigma protrude &amp; fluids ooze from the follicle &amp; the stigma ruptures allowing more viscous fluid outward carrying with it the ovum surrounded by mass of </a:t>
            </a:r>
            <a:r>
              <a:rPr lang="en-US" sz="2000" b="1" dirty="0" err="1"/>
              <a:t>granulosa</a:t>
            </a:r>
            <a:r>
              <a:rPr lang="en-US" sz="2000" b="1" dirty="0"/>
              <a:t>  cells called </a:t>
            </a:r>
            <a:r>
              <a:rPr lang="en-US" sz="2000" b="1" u="sng" dirty="0">
                <a:solidFill>
                  <a:srgbClr val="FF99FF"/>
                </a:solidFill>
              </a:rPr>
              <a:t>corona </a:t>
            </a:r>
            <a:r>
              <a:rPr lang="en-US" sz="2000" b="1" u="sng" dirty="0" err="1">
                <a:solidFill>
                  <a:srgbClr val="FF99FF"/>
                </a:solidFill>
              </a:rPr>
              <a:t>radiata</a:t>
            </a:r>
            <a:r>
              <a:rPr lang="en-US" sz="2000" b="1" u="sng" dirty="0">
                <a:solidFill>
                  <a:srgbClr val="FF99FF"/>
                </a:solidFill>
              </a:rPr>
              <a:t>.</a:t>
            </a:r>
          </a:p>
          <a:p>
            <a:pPr algn="l">
              <a:lnSpc>
                <a:spcPct val="80000"/>
              </a:lnSpc>
              <a:buFont typeface="Wingdings" pitchFamily="2" charset="2"/>
              <a:buNone/>
            </a:pPr>
            <a:endParaRPr lang="en-US" sz="2000" b="1" dirty="0"/>
          </a:p>
          <a:p>
            <a:pPr algn="l">
              <a:lnSpc>
                <a:spcPct val="80000"/>
              </a:lnSpc>
              <a:buFont typeface="Wingdings" pitchFamily="2" charset="2"/>
              <a:buNone/>
            </a:pPr>
            <a:r>
              <a:rPr lang="en-US" sz="2000" b="1" u="sng" dirty="0">
                <a:solidFill>
                  <a:srgbClr val="FF99FF"/>
                </a:solidFill>
              </a:rPr>
              <a:t>LH surge is necessary for ovulation:</a:t>
            </a:r>
          </a:p>
          <a:p>
            <a:pPr algn="l">
              <a:lnSpc>
                <a:spcPct val="80000"/>
              </a:lnSpc>
              <a:buFont typeface="Wingdings" pitchFamily="2" charset="2"/>
              <a:buNone/>
            </a:pPr>
            <a:r>
              <a:rPr lang="en-US" sz="2000" b="1" dirty="0"/>
              <a:t>2 days before ovulation, the rate of LH secretion from the AP increase markedly to 6-16 fold &amp; peak about 16 hrs before ovulation. </a:t>
            </a:r>
          </a:p>
          <a:p>
            <a:pPr algn="l">
              <a:lnSpc>
                <a:spcPct val="80000"/>
              </a:lnSpc>
              <a:buFont typeface="Wingdings" pitchFamily="2" charset="2"/>
              <a:buNone/>
            </a:pPr>
            <a:endParaRPr lang="en-US" sz="2000" b="1" dirty="0"/>
          </a:p>
          <a:p>
            <a:pPr algn="l">
              <a:lnSpc>
                <a:spcPct val="80000"/>
              </a:lnSpc>
              <a:buFont typeface="Wingdings" pitchFamily="2" charset="2"/>
              <a:buNone/>
            </a:pPr>
            <a:r>
              <a:rPr lang="en-US" sz="2000" b="1" dirty="0"/>
              <a:t>- FSH also increases to 2 to 3 fold &amp; acts synergistically with LH to cause swelling of the follicle before ovulation. </a:t>
            </a:r>
          </a:p>
          <a:p>
            <a:pPr algn="l">
              <a:lnSpc>
                <a:spcPct val="80000"/>
              </a:lnSpc>
              <a:buFont typeface="Wingdings" pitchFamily="2" charset="2"/>
              <a:buNone/>
            </a:pPr>
            <a:endParaRPr lang="en-US" sz="2000" b="1" dirty="0"/>
          </a:p>
          <a:p>
            <a:pPr algn="l">
              <a:lnSpc>
                <a:spcPct val="80000"/>
              </a:lnSpc>
              <a:buFont typeface="Wingdings" pitchFamily="2" charset="2"/>
              <a:buNone/>
            </a:pPr>
            <a:r>
              <a:rPr lang="en-US" sz="2000" b="1" dirty="0"/>
              <a:t>- LH has specific effect on the </a:t>
            </a:r>
            <a:r>
              <a:rPr lang="en-US" sz="2000" b="1" dirty="0" err="1"/>
              <a:t>granulosa</a:t>
            </a:r>
            <a:r>
              <a:rPr lang="en-US" sz="2000" b="1" dirty="0"/>
              <a:t> cells &amp; theca cells converting them to progesterone secreting cells so the rate of estrogen secretion begins to fall about 1 day before ovulation while progesterone secretion begin to increase.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hp\AppData\Local\Microsoft\Windows\Temporary Internet Files\Low\Content.IE5\721FVALF\Luteal%20phase[1].jpg"/>
          <p:cNvPicPr>
            <a:picLocks noGrp="1" noChangeAspect="1" noChangeArrowheads="1"/>
          </p:cNvPicPr>
          <p:nvPr>
            <p:ph idx="1"/>
          </p:nvPr>
        </p:nvPicPr>
        <p:blipFill>
          <a:blip r:embed="rId2" cstate="print"/>
          <a:srcRect/>
          <a:stretch>
            <a:fillRect/>
          </a:stretch>
        </p:blipFill>
        <p:spPr bwMode="auto">
          <a:xfrm>
            <a:off x="2590800" y="447727"/>
            <a:ext cx="3733800" cy="61209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endParaRPr lang="en-US"/>
          </a:p>
        </p:txBody>
      </p:sp>
      <p:pic>
        <p:nvPicPr>
          <p:cNvPr id="29700" name="Picture 4" descr="81-5"/>
          <p:cNvPicPr>
            <a:picLocks noGrp="1" noChangeAspect="1" noChangeArrowheads="1"/>
          </p:cNvPicPr>
          <p:nvPr>
            <p:ph idx="1"/>
          </p:nvPr>
        </p:nvPicPr>
        <p:blipFill>
          <a:blip r:embed="rId2" cstate="print"/>
          <a:srcRect/>
          <a:stretch>
            <a:fillRect/>
          </a:stretch>
        </p:blipFill>
        <p:spPr>
          <a:xfrm>
            <a:off x="2438400" y="304800"/>
            <a:ext cx="4267200" cy="62484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flipV="1">
            <a:off x="457200" y="0"/>
            <a:ext cx="8229600" cy="274638"/>
          </a:xfrm>
        </p:spPr>
        <p:txBody>
          <a:bodyPr>
            <a:normAutofit fontScale="90000"/>
          </a:bodyPr>
          <a:lstStyle/>
          <a:p>
            <a:endParaRPr lang="en-US" sz="4000"/>
          </a:p>
        </p:txBody>
      </p:sp>
      <p:sp>
        <p:nvSpPr>
          <p:cNvPr id="11267" name="Rectangle 3"/>
          <p:cNvSpPr>
            <a:spLocks noGrp="1" noChangeArrowheads="1"/>
          </p:cNvSpPr>
          <p:nvPr>
            <p:ph idx="1"/>
          </p:nvPr>
        </p:nvSpPr>
        <p:spPr>
          <a:xfrm>
            <a:off x="457200" y="533400"/>
            <a:ext cx="8229600" cy="5592763"/>
          </a:xfrm>
        </p:spPr>
        <p:txBody>
          <a:bodyPr/>
          <a:lstStyle/>
          <a:p>
            <a:pPr algn="l">
              <a:lnSpc>
                <a:spcPct val="90000"/>
              </a:lnSpc>
              <a:buFont typeface="Wingdings" pitchFamily="2" charset="2"/>
              <a:buNone/>
            </a:pPr>
            <a:r>
              <a:rPr lang="en-US" sz="2400" b="1" u="sng">
                <a:solidFill>
                  <a:srgbClr val="FF99FF"/>
                </a:solidFill>
              </a:rPr>
              <a:t>Initiation of ovulation:</a:t>
            </a:r>
          </a:p>
          <a:p>
            <a:pPr algn="l">
              <a:lnSpc>
                <a:spcPct val="90000"/>
              </a:lnSpc>
              <a:buFont typeface="Wingdings" pitchFamily="2" charset="2"/>
              <a:buNone/>
            </a:pPr>
            <a:endParaRPr lang="en-US" sz="2400" b="1" u="sng">
              <a:solidFill>
                <a:srgbClr val="FF99FF"/>
              </a:solidFill>
            </a:endParaRPr>
          </a:p>
          <a:p>
            <a:pPr algn="l">
              <a:lnSpc>
                <a:spcPct val="90000"/>
              </a:lnSpc>
              <a:buFont typeface="Wingdings" pitchFamily="2" charset="2"/>
              <a:buNone/>
            </a:pPr>
            <a:r>
              <a:rPr lang="en-US" sz="2400" b="1" u="sng">
                <a:solidFill>
                  <a:srgbClr val="FF99FF"/>
                </a:solidFill>
              </a:rPr>
              <a:t>Large quantity of LH</a:t>
            </a:r>
            <a:r>
              <a:rPr lang="en-US" sz="2400" b="1"/>
              <a:t> secreted by the AP causes rapid secretion of progesterone from the follicle few hours </a:t>
            </a:r>
            <a:r>
              <a:rPr lang="en-US" sz="2400" b="1" u="sng">
                <a:solidFill>
                  <a:srgbClr val="FF99FF"/>
                </a:solidFill>
              </a:rPr>
              <a:t>&amp; 2 events occur which are necessary for ovulation:</a:t>
            </a:r>
          </a:p>
          <a:p>
            <a:pPr algn="l">
              <a:lnSpc>
                <a:spcPct val="90000"/>
              </a:lnSpc>
              <a:buFont typeface="Wingdings" pitchFamily="2" charset="2"/>
              <a:buNone/>
            </a:pPr>
            <a:endParaRPr lang="en-US" sz="2400" b="1"/>
          </a:p>
          <a:p>
            <a:pPr algn="l">
              <a:lnSpc>
                <a:spcPct val="90000"/>
              </a:lnSpc>
              <a:buFont typeface="Wingdings" pitchFamily="2" charset="2"/>
              <a:buNone/>
            </a:pPr>
            <a:r>
              <a:rPr lang="en-US" sz="2400" b="1"/>
              <a:t> 1) the theca externa begins to secrete proteolytic enzymes &amp; causes weakening of the wall result in swelling of the follicle &amp; degeneration of the stigma;</a:t>
            </a:r>
          </a:p>
          <a:p>
            <a:pPr algn="l">
              <a:lnSpc>
                <a:spcPct val="90000"/>
              </a:lnSpc>
              <a:buFont typeface="Wingdings" pitchFamily="2" charset="2"/>
              <a:buNone/>
            </a:pPr>
            <a:r>
              <a:rPr lang="en-US" sz="2400" b="1"/>
              <a:t> 2) rapid growth of new blood vessels into the follicle wall &amp; prostaglandins are secreted into the follicular tissue. </a:t>
            </a:r>
          </a:p>
          <a:p>
            <a:pPr algn="l">
              <a:lnSpc>
                <a:spcPct val="90000"/>
              </a:lnSpc>
              <a:buFont typeface="Wingdings" pitchFamily="2" charset="2"/>
              <a:buNone/>
            </a:pPr>
            <a:r>
              <a:rPr lang="en-US" sz="2400" b="1"/>
              <a:t>-The two effects causes swelling of the follicle &amp; plasma transudation into the follicle &amp; degeneration of the stigma with discharge of the ovum.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Mature </a:t>
            </a:r>
            <a:r>
              <a:rPr lang="en-US" dirty="0" err="1" smtClean="0"/>
              <a:t>Graffian</a:t>
            </a:r>
            <a:r>
              <a:rPr lang="en-US" dirty="0" smtClean="0"/>
              <a:t> Follicle</a:t>
            </a:r>
            <a:endParaRPr lang="en-US" dirty="0"/>
          </a:p>
        </p:txBody>
      </p:sp>
      <p:pic>
        <p:nvPicPr>
          <p:cNvPr id="4" name="Content Placeholder 3" descr="Histology of the preovulatory follicle">
            <a:hlinkClick r:id="rId2" tooltip="&quot;Histology of the preovulatory follicle&quot;"/>
          </p:cNvPr>
          <p:cNvPicPr>
            <a:picLocks noGrp="1"/>
          </p:cNvPicPr>
          <p:nvPr>
            <p:ph idx="1"/>
          </p:nvPr>
        </p:nvPicPr>
        <p:blipFill>
          <a:blip r:embed="rId3" cstate="print"/>
          <a:srcRect/>
          <a:stretch>
            <a:fillRect/>
          </a:stretch>
        </p:blipFill>
        <p:spPr bwMode="auto">
          <a:xfrm>
            <a:off x="1905000" y="1295400"/>
            <a:ext cx="5334000" cy="5257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endParaRPr lang="en-US"/>
          </a:p>
        </p:txBody>
      </p:sp>
      <p:pic>
        <p:nvPicPr>
          <p:cNvPr id="26628" name="Picture 4" descr="81-3"/>
          <p:cNvPicPr>
            <a:picLocks noGrp="1" noChangeAspect="1" noChangeArrowheads="1"/>
          </p:cNvPicPr>
          <p:nvPr>
            <p:ph idx="1"/>
          </p:nvPr>
        </p:nvPicPr>
        <p:blipFill>
          <a:blip r:embed="rId2" cstate="print"/>
          <a:srcRect/>
          <a:stretch>
            <a:fillRect/>
          </a:stretch>
        </p:blipFill>
        <p:spPr>
          <a:xfrm>
            <a:off x="1676400" y="1524000"/>
            <a:ext cx="6248400" cy="41148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a:t>By the end of this lecture, </a:t>
            </a:r>
            <a:r>
              <a:rPr lang="en-US" dirty="0" smtClean="0"/>
              <a:t>you should </a:t>
            </a:r>
            <a:r>
              <a:rPr lang="en-US" dirty="0"/>
              <a:t>be able to:</a:t>
            </a:r>
          </a:p>
          <a:p>
            <a:pPr marL="514350" indent="-285750">
              <a:buFont typeface="+mj-lt"/>
              <a:buAutoNum type="arabicPeriod"/>
            </a:pPr>
            <a:r>
              <a:rPr lang="en-US" dirty="0"/>
              <a:t>List the hormones of female reproduction and describe their physiological </a:t>
            </a:r>
            <a:r>
              <a:rPr lang="en-US" dirty="0" smtClean="0"/>
              <a:t>functions</a:t>
            </a:r>
          </a:p>
          <a:p>
            <a:pPr marL="514350" indent="-285750">
              <a:buFont typeface="+mj-lt"/>
              <a:buAutoNum type="arabicPeriod"/>
            </a:pPr>
            <a:r>
              <a:rPr lang="en-US" dirty="0" smtClean="0"/>
              <a:t>Describe </a:t>
            </a:r>
            <a:r>
              <a:rPr lang="en-US" dirty="0"/>
              <a:t>the changes that occur in the ovaries during the menstrual </a:t>
            </a:r>
            <a:r>
              <a:rPr lang="en-US" dirty="0" smtClean="0"/>
              <a:t>cycle</a:t>
            </a:r>
          </a:p>
          <a:p>
            <a:pPr marL="514350" indent="-285750">
              <a:buFont typeface="+mj-lt"/>
              <a:buAutoNum type="arabicPeriod"/>
            </a:pPr>
            <a:r>
              <a:rPr lang="en-US" dirty="0" smtClean="0"/>
              <a:t>Describe </a:t>
            </a:r>
            <a:r>
              <a:rPr lang="en-US" dirty="0"/>
              <a:t>the hormonal control of the development of ovarian follicles, mature </a:t>
            </a:r>
            <a:r>
              <a:rPr lang="en-US" dirty="0" err="1"/>
              <a:t>oocytes</a:t>
            </a:r>
            <a:r>
              <a:rPr lang="en-US" dirty="0"/>
              <a:t> and corpus </a:t>
            </a:r>
            <a:r>
              <a:rPr lang="en-US" dirty="0" err="1" smtClean="0"/>
              <a:t>luteum</a:t>
            </a:r>
            <a:endParaRPr lang="en-US" dirty="0" smtClean="0"/>
          </a:p>
          <a:p>
            <a:pPr marL="514350" indent="-285750">
              <a:buFont typeface="+mj-lt"/>
              <a:buAutoNum type="arabicPeriod"/>
            </a:pPr>
            <a:r>
              <a:rPr lang="en-US" dirty="0" smtClean="0"/>
              <a:t>Describe </a:t>
            </a:r>
            <a:r>
              <a:rPr lang="en-US" dirty="0"/>
              <a:t>the pituitary ovarian axis and in correlation with the changes that occur in the ovaries leading up to and following ovulation during an ovarian cycle</a:t>
            </a:r>
          </a:p>
          <a:p>
            <a:pPr>
              <a:buNone/>
            </a:pPr>
            <a:r>
              <a:rPr lang="en-US" dirty="0"/>
              <a:t> </a:t>
            </a:r>
          </a:p>
          <a:p>
            <a:pPr>
              <a:buNone/>
            </a:pPr>
            <a:r>
              <a:rPr lang="en-US" dirty="0"/>
              <a:t>Keywords: 17</a:t>
            </a:r>
            <a:r>
              <a:rPr lang="en-US" dirty="0">
                <a:sym typeface="Symbol"/>
              </a:rPr>
              <a:t></a:t>
            </a:r>
            <a:r>
              <a:rPr lang="en-US" dirty="0"/>
              <a:t>-</a:t>
            </a:r>
            <a:r>
              <a:rPr lang="en-US" dirty="0" err="1"/>
              <a:t>estradiol</a:t>
            </a:r>
            <a:r>
              <a:rPr lang="en-US" dirty="0"/>
              <a:t>, progesterone, </a:t>
            </a:r>
            <a:r>
              <a:rPr lang="en-US" dirty="0" err="1"/>
              <a:t>graafian</a:t>
            </a:r>
            <a:r>
              <a:rPr lang="en-US" dirty="0"/>
              <a:t> follicle, ovulation, corpus </a:t>
            </a:r>
            <a:r>
              <a:rPr lang="en-US" dirty="0" err="1"/>
              <a:t>luteum</a:t>
            </a:r>
            <a:endParaRPr lang="en-US" dirty="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endParaRPr lang="en-US"/>
          </a:p>
        </p:txBody>
      </p:sp>
      <p:sp>
        <p:nvSpPr>
          <p:cNvPr id="12291" name="Rectangle 3"/>
          <p:cNvSpPr>
            <a:spLocks noGrp="1" noChangeArrowheads="1"/>
          </p:cNvSpPr>
          <p:nvPr>
            <p:ph idx="1"/>
          </p:nvPr>
        </p:nvSpPr>
        <p:spPr>
          <a:xfrm>
            <a:off x="457200" y="533400"/>
            <a:ext cx="8229600" cy="5592763"/>
          </a:xfrm>
        </p:spPr>
        <p:txBody>
          <a:bodyPr/>
          <a:lstStyle/>
          <a:p>
            <a:pPr algn="l">
              <a:lnSpc>
                <a:spcPct val="80000"/>
              </a:lnSpc>
              <a:buFont typeface="Wingdings" pitchFamily="2" charset="2"/>
              <a:buNone/>
            </a:pPr>
            <a:r>
              <a:rPr lang="en-US" sz="2400" b="1" u="sng">
                <a:solidFill>
                  <a:srgbClr val="FF99FF"/>
                </a:solidFill>
              </a:rPr>
              <a:t>Luteal phase of the ovarian cycle:</a:t>
            </a:r>
          </a:p>
          <a:p>
            <a:pPr algn="l">
              <a:lnSpc>
                <a:spcPct val="80000"/>
              </a:lnSpc>
              <a:buFont typeface="Wingdings" pitchFamily="2" charset="2"/>
              <a:buNone/>
            </a:pPr>
            <a:endParaRPr lang="en-US" sz="2400" b="1" u="sng">
              <a:solidFill>
                <a:srgbClr val="FF99FF"/>
              </a:solidFill>
            </a:endParaRPr>
          </a:p>
          <a:p>
            <a:pPr algn="l">
              <a:lnSpc>
                <a:spcPct val="80000"/>
              </a:lnSpc>
              <a:buFont typeface="Wingdings" pitchFamily="2" charset="2"/>
              <a:buNone/>
            </a:pPr>
            <a:r>
              <a:rPr lang="en-US" sz="2000" b="1"/>
              <a:t>- After expulsion of the ovum from the follicle, the remaining granulosa &amp; theca internal cells change to lutein cells &amp; become filled with lipid inclusions giving them yellowish appearance.  The granulosa cells with the theca cells called </a:t>
            </a:r>
            <a:r>
              <a:rPr lang="en-US" sz="2000" b="1" u="sng">
                <a:solidFill>
                  <a:srgbClr val="FF99FF"/>
                </a:solidFill>
              </a:rPr>
              <a:t>corpus luteum.</a:t>
            </a:r>
          </a:p>
          <a:p>
            <a:pPr algn="l">
              <a:lnSpc>
                <a:spcPct val="80000"/>
              </a:lnSpc>
              <a:buFont typeface="Wingdings" pitchFamily="2" charset="2"/>
              <a:buNone/>
            </a:pPr>
            <a:endParaRPr lang="en-US" sz="2000" b="1"/>
          </a:p>
          <a:p>
            <a:pPr algn="l">
              <a:lnSpc>
                <a:spcPct val="80000"/>
              </a:lnSpc>
              <a:buFont typeface="Wingdings" pitchFamily="2" charset="2"/>
              <a:buNone/>
            </a:pPr>
            <a:r>
              <a:rPr lang="en-US" sz="2000" b="1"/>
              <a:t>- The granulosa cells in corpus luteum develop extensive intracellular endoplasmic reticula &amp; form large amount of progesterone &amp; estrogen.  The theca cells form mainly androgens which are converted by granulosa cells into female hormones.</a:t>
            </a:r>
          </a:p>
          <a:p>
            <a:pPr algn="l">
              <a:lnSpc>
                <a:spcPct val="80000"/>
              </a:lnSpc>
              <a:buFont typeface="Wingdings" pitchFamily="2" charset="2"/>
              <a:buNone/>
            </a:pPr>
            <a:endParaRPr lang="en-US" sz="2000" b="1"/>
          </a:p>
          <a:p>
            <a:pPr algn="l">
              <a:lnSpc>
                <a:spcPct val="80000"/>
              </a:lnSpc>
              <a:buFont typeface="Wingdings" pitchFamily="2" charset="2"/>
              <a:buNone/>
            </a:pPr>
            <a:r>
              <a:rPr lang="en-US" sz="2000" b="1"/>
              <a:t>- The corpus luteum grow to about 1.5 cm in diameter, at about 7 to 8 days after ovulation .Then begins to involute &amp; losses its secretory function &amp; its yellowish characteristic about 12 days after ovulation &amp; becomes </a:t>
            </a:r>
            <a:r>
              <a:rPr lang="en-US" sz="2000" b="1" u="sng">
                <a:solidFill>
                  <a:srgbClr val="FF99FF"/>
                </a:solidFill>
              </a:rPr>
              <a:t>corpus albicans</a:t>
            </a:r>
            <a:r>
              <a:rPr lang="en-US" sz="2000" b="1"/>
              <a:t> &amp; replaced by connective tissue &amp;  absorbed.</a:t>
            </a:r>
          </a:p>
          <a:p>
            <a:pPr>
              <a:lnSpc>
                <a:spcPct val="8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endParaRPr lang="en-US"/>
          </a:p>
        </p:txBody>
      </p:sp>
      <p:pic>
        <p:nvPicPr>
          <p:cNvPr id="27652" name="Picture 4" descr="81-3"/>
          <p:cNvPicPr>
            <a:picLocks noGrp="1" noChangeAspect="1" noChangeArrowheads="1"/>
          </p:cNvPicPr>
          <p:nvPr>
            <p:ph idx="1"/>
          </p:nvPr>
        </p:nvPicPr>
        <p:blipFill>
          <a:blip r:embed="rId2" cstate="print"/>
          <a:srcRect/>
          <a:stretch>
            <a:fillRect/>
          </a:stretch>
        </p:blipFill>
        <p:spPr>
          <a:xfrm>
            <a:off x="1524000" y="1371600"/>
            <a:ext cx="5943600" cy="43434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609600"/>
            <a:ext cx="8229600" cy="5516563"/>
          </a:xfrm>
        </p:spPr>
        <p:txBody>
          <a:bodyPr>
            <a:normAutofit/>
          </a:bodyPr>
          <a:lstStyle/>
          <a:p>
            <a:pPr algn="l">
              <a:lnSpc>
                <a:spcPct val="90000"/>
              </a:lnSpc>
              <a:buFont typeface="Wingdings" pitchFamily="2" charset="2"/>
              <a:buNone/>
            </a:pPr>
            <a:r>
              <a:rPr lang="en-US" sz="3600" b="1" u="sng" dirty="0">
                <a:solidFill>
                  <a:srgbClr val="FF99FF"/>
                </a:solidFill>
              </a:rPr>
              <a:t>Luteinizing function of LH:</a:t>
            </a:r>
          </a:p>
          <a:p>
            <a:pPr algn="l">
              <a:lnSpc>
                <a:spcPct val="90000"/>
              </a:lnSpc>
              <a:buFont typeface="Wingdings" pitchFamily="2" charset="2"/>
              <a:buNone/>
            </a:pPr>
            <a:r>
              <a:rPr lang="en-US" sz="2800" b="1" dirty="0"/>
              <a:t>1- The change of </a:t>
            </a:r>
            <a:r>
              <a:rPr lang="en-US" sz="2800" b="1" dirty="0" err="1"/>
              <a:t>granulosa</a:t>
            </a:r>
            <a:r>
              <a:rPr lang="en-US" sz="2800" b="1"/>
              <a:t> </a:t>
            </a:r>
            <a:r>
              <a:rPr lang="en-US" sz="2800" b="1" smtClean="0"/>
              <a:t>and </a:t>
            </a:r>
            <a:r>
              <a:rPr lang="en-US" sz="2800" b="1"/>
              <a:t>theca </a:t>
            </a:r>
            <a:r>
              <a:rPr lang="en-US" sz="2800" b="1" dirty="0" err="1"/>
              <a:t>interna</a:t>
            </a:r>
            <a:r>
              <a:rPr lang="en-US" sz="2800" b="1" dirty="0"/>
              <a:t> cells into </a:t>
            </a:r>
            <a:r>
              <a:rPr lang="en-US" sz="2800" b="1" dirty="0" err="1"/>
              <a:t>lutein</a:t>
            </a:r>
            <a:r>
              <a:rPr lang="en-US" sz="2800" b="1" dirty="0"/>
              <a:t> cells.</a:t>
            </a:r>
          </a:p>
          <a:p>
            <a:pPr algn="l">
              <a:lnSpc>
                <a:spcPct val="90000"/>
              </a:lnSpc>
              <a:buFont typeface="Wingdings" pitchFamily="2" charset="2"/>
              <a:buNone/>
            </a:pPr>
            <a:r>
              <a:rPr lang="en-US" sz="2800" b="1" dirty="0"/>
              <a:t>2- Extrusion of the ovum from the follicle Uncharacterized local hormone in the follicular fluid called </a:t>
            </a:r>
            <a:r>
              <a:rPr lang="en-US" sz="2800" b="1" dirty="0" err="1"/>
              <a:t>luteinization</a:t>
            </a:r>
            <a:r>
              <a:rPr lang="en-US" sz="2800" b="1" dirty="0"/>
              <a:t> </a:t>
            </a:r>
            <a:r>
              <a:rPr lang="en-US" sz="2800" b="1" dirty="0">
                <a:latin typeface="Arial"/>
              </a:rPr>
              <a:t>–</a:t>
            </a:r>
            <a:r>
              <a:rPr lang="en-US" sz="2800" b="1" dirty="0"/>
              <a:t> inhibiting factor hold the </a:t>
            </a:r>
            <a:r>
              <a:rPr lang="en-US" sz="2800" b="1" dirty="0" err="1"/>
              <a:t>luteinization</a:t>
            </a:r>
            <a:r>
              <a:rPr lang="en-US" sz="2800" b="1" dirty="0"/>
              <a:t> process until after ovulation.</a:t>
            </a:r>
          </a:p>
          <a:p>
            <a:pPr algn="l">
              <a:lnSpc>
                <a:spcPct val="90000"/>
              </a:lnSpc>
              <a:buFont typeface="Wingdings" pitchFamily="2" charset="2"/>
              <a:buNone/>
            </a:pPr>
            <a:r>
              <a:rPr lang="en-US" sz="2800" b="1" dirty="0"/>
              <a:t>3- Secretion of progesterone &amp; estrogen from the corpus </a:t>
            </a:r>
            <a:r>
              <a:rPr lang="en-US" sz="2800" b="1" dirty="0" err="1"/>
              <a:t>luteum</a:t>
            </a:r>
            <a:r>
              <a:rPr lang="en-US" sz="2800" b="1" dirty="0"/>
              <a:t>.</a:t>
            </a:r>
          </a:p>
          <a:p>
            <a:pPr algn="l">
              <a:lnSpc>
                <a:spcPct val="90000"/>
              </a:lnSpc>
              <a:buFont typeface="Wingdings" pitchFamily="2" charset="2"/>
              <a:buNone/>
            </a:pPr>
            <a:r>
              <a:rPr lang="en-US" sz="2800" b="1" dirty="0"/>
              <a:t>- If pregnancy occur, the chorionic </a:t>
            </a:r>
            <a:r>
              <a:rPr lang="en-US" sz="2800" b="1" dirty="0" err="1"/>
              <a:t>gonadotropin</a:t>
            </a:r>
            <a:r>
              <a:rPr lang="en-US" sz="2800" b="1" dirty="0"/>
              <a:t> from the placenta act on the corpus </a:t>
            </a:r>
            <a:r>
              <a:rPr lang="en-US" sz="2800" b="1" dirty="0" err="1"/>
              <a:t>luteum</a:t>
            </a:r>
            <a:r>
              <a:rPr lang="en-US" sz="2800" b="1" dirty="0"/>
              <a:t> to prolong its life for 2 to 4 months of pregnancy.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endParaRPr lang="en-US"/>
          </a:p>
        </p:txBody>
      </p:sp>
      <p:sp>
        <p:nvSpPr>
          <p:cNvPr id="14339" name="Rectangle 3"/>
          <p:cNvSpPr>
            <a:spLocks noGrp="1" noChangeArrowheads="1"/>
          </p:cNvSpPr>
          <p:nvPr>
            <p:ph idx="1"/>
          </p:nvPr>
        </p:nvSpPr>
        <p:spPr>
          <a:xfrm>
            <a:off x="457200" y="457200"/>
            <a:ext cx="8229600" cy="5668963"/>
          </a:xfrm>
        </p:spPr>
        <p:txBody>
          <a:bodyPr/>
          <a:lstStyle/>
          <a:p>
            <a:pPr algn="l">
              <a:lnSpc>
                <a:spcPct val="80000"/>
              </a:lnSpc>
              <a:buFont typeface="Wingdings" pitchFamily="2" charset="2"/>
              <a:buNone/>
            </a:pPr>
            <a:r>
              <a:rPr lang="en-US" sz="2400" b="1" u="sng">
                <a:solidFill>
                  <a:srgbClr val="FF99FF"/>
                </a:solidFill>
              </a:rPr>
              <a:t>Involution of the corpus luteum and onset of the next ovarian cycle:</a:t>
            </a:r>
          </a:p>
          <a:p>
            <a:pPr algn="l">
              <a:lnSpc>
                <a:spcPct val="80000"/>
              </a:lnSpc>
              <a:buFont typeface="Wingdings" pitchFamily="2" charset="2"/>
              <a:buNone/>
            </a:pPr>
            <a:endParaRPr lang="en-US" sz="2400" b="1" u="sng">
              <a:solidFill>
                <a:srgbClr val="FF99FF"/>
              </a:solidFill>
            </a:endParaRPr>
          </a:p>
          <a:p>
            <a:pPr algn="l">
              <a:lnSpc>
                <a:spcPct val="80000"/>
              </a:lnSpc>
              <a:buFont typeface="Wingdings" pitchFamily="2" charset="2"/>
              <a:buNone/>
            </a:pPr>
            <a:r>
              <a:rPr lang="en-US" sz="2000" b="1"/>
              <a:t>1- Estrogen &amp; progesterone secreted by the corpus luteum in  luteal phase have strong negative feedback effect on AP to inhibit the secretion of FSH &amp; LH.</a:t>
            </a:r>
          </a:p>
          <a:p>
            <a:pPr algn="l">
              <a:lnSpc>
                <a:spcPct val="80000"/>
              </a:lnSpc>
              <a:buFont typeface="Wingdings" pitchFamily="2" charset="2"/>
              <a:buNone/>
            </a:pPr>
            <a:endParaRPr lang="en-US" sz="2000" b="1"/>
          </a:p>
          <a:p>
            <a:pPr algn="l">
              <a:lnSpc>
                <a:spcPct val="80000"/>
              </a:lnSpc>
              <a:buFont typeface="Wingdings" pitchFamily="2" charset="2"/>
              <a:buNone/>
            </a:pPr>
            <a:r>
              <a:rPr lang="en-US" sz="2000" b="1"/>
              <a:t>2- The lutein cells secrete small amounts of  inhibin which inhibit secretion of  FSH by AP.  Low levels of both FSH &amp; LH &amp; loss of these hormones causes the corpus luteum to degenerate completely, called </a:t>
            </a:r>
            <a:r>
              <a:rPr lang="en-US" sz="2000" b="1" u="sng">
                <a:solidFill>
                  <a:srgbClr val="FF99FF"/>
                </a:solidFill>
              </a:rPr>
              <a:t>involution</a:t>
            </a:r>
            <a:r>
              <a:rPr lang="en-US" sz="2000" b="1"/>
              <a:t> of the corpus luteum.</a:t>
            </a:r>
          </a:p>
          <a:p>
            <a:pPr algn="l">
              <a:lnSpc>
                <a:spcPct val="80000"/>
              </a:lnSpc>
              <a:buFont typeface="Wingdings" pitchFamily="2" charset="2"/>
              <a:buNone/>
            </a:pPr>
            <a:endParaRPr lang="en-US" sz="2000" b="1"/>
          </a:p>
          <a:p>
            <a:pPr algn="l">
              <a:lnSpc>
                <a:spcPct val="80000"/>
              </a:lnSpc>
              <a:buFont typeface="Wingdings" pitchFamily="2" charset="2"/>
              <a:buNone/>
            </a:pPr>
            <a:r>
              <a:rPr lang="en-US" sz="2000" b="1"/>
              <a:t>3- Around 26th days of normal sexual cycle &amp; after involution of  corpus luteum, sudden cessation of secretion of estrogen, progesterone &amp; inhibin removes the feedback inhibition of the AP &amp; allowing increase secretion of FSH &amp; LH again.  FSH &amp; LH initiate the growth of new follicles, beginning a new ovarian cycle.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hp\AppData\Local\Microsoft\Windows\Temporary Internet Files\Low\Content.IE5\TMG0M73D\Ovarian%20cycle[1].jpg"/>
          <p:cNvPicPr>
            <a:picLocks noGrp="1" noChangeAspect="1" noChangeArrowheads="1"/>
          </p:cNvPicPr>
          <p:nvPr>
            <p:ph idx="1"/>
          </p:nvPr>
        </p:nvPicPr>
        <p:blipFill>
          <a:blip r:embed="rId2" cstate="print"/>
          <a:srcRect/>
          <a:stretch>
            <a:fillRect/>
          </a:stretch>
        </p:blipFill>
        <p:spPr bwMode="auto">
          <a:xfrm>
            <a:off x="914400" y="2077427"/>
            <a:ext cx="7772400" cy="398584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hp\AppData\Local\Microsoft\Windows\Temporary Internet Files\Low\Content.IE5\TMG0M73D\Ovulation[1].jpg"/>
          <p:cNvPicPr>
            <a:picLocks noGrp="1" noChangeAspect="1" noChangeArrowheads="1"/>
          </p:cNvPicPr>
          <p:nvPr>
            <p:ph idx="1"/>
          </p:nvPr>
        </p:nvPicPr>
        <p:blipFill>
          <a:blip r:embed="rId2" cstate="print"/>
          <a:srcRect/>
          <a:stretch>
            <a:fillRect/>
          </a:stretch>
        </p:blipFill>
        <p:spPr bwMode="auto">
          <a:xfrm>
            <a:off x="2667000" y="987113"/>
            <a:ext cx="3715512" cy="536923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rg_hi" descr="http://t3.gstatic.com/images?q=tbn:ANd9GcRvKvPb5VgXtVJYq03IxR2BAVnmcICJoLoR0k7sPaoUKRNsaPnPUw">
            <a:hlinkClick r:id="rId2"/>
          </p:cNvPr>
          <p:cNvPicPr>
            <a:picLocks noGrp="1"/>
          </p:cNvPicPr>
          <p:nvPr>
            <p:ph idx="1"/>
          </p:nvPr>
        </p:nvPicPr>
        <p:blipFill>
          <a:blip r:embed="rId3" cstate="print"/>
          <a:srcRect/>
          <a:stretch>
            <a:fillRect/>
          </a:stretch>
        </p:blipFill>
        <p:spPr bwMode="auto">
          <a:xfrm>
            <a:off x="1219200" y="1828800"/>
            <a:ext cx="7086600" cy="4800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FBLlKqk_t-qvM:b" descr="http://t3.gstatic.com/images?q=tbn:ANd9GcT_ce2Vbzjfc-x5NmbgVTLeV_lR5hEHq6Sghy9p3A2jirYryxA6X3jrpCejxg">
            <a:hlinkClick r:id="rId2"/>
          </p:cNvPr>
          <p:cNvPicPr>
            <a:picLocks noGrp="1"/>
          </p:cNvPicPr>
          <p:nvPr>
            <p:ph idx="1"/>
          </p:nvPr>
        </p:nvPicPr>
        <p:blipFill>
          <a:blip r:embed="rId3" cstate="print"/>
          <a:srcRect/>
          <a:stretch>
            <a:fillRect/>
          </a:stretch>
        </p:blipFill>
        <p:spPr bwMode="auto">
          <a:xfrm>
            <a:off x="1828800" y="1295400"/>
            <a:ext cx="6248400" cy="5257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81-1"/>
          <p:cNvPicPr>
            <a:picLocks noGrp="1" noChangeAspect="1" noChangeArrowheads="1"/>
          </p:cNvPicPr>
          <p:nvPr>
            <p:ph type="title"/>
          </p:nvPr>
        </p:nvPicPr>
        <p:blipFill>
          <a:blip r:embed="rId2" cstate="print"/>
          <a:stretch>
            <a:fillRect/>
          </a:stretch>
        </p:blipFill>
        <p:spPr>
          <a:xfrm>
            <a:off x="2880620" y="1219200"/>
            <a:ext cx="3139180" cy="4572001"/>
          </a:xfrm>
          <a:noFill/>
          <a:ln/>
        </p:spPr>
      </p:pic>
      <p:sp>
        <p:nvSpPr>
          <p:cNvPr id="4099" name="Rectangle 3"/>
          <p:cNvSpPr>
            <a:spLocks noGrp="1" noChangeArrowheads="1"/>
          </p:cNvSpPr>
          <p:nvPr>
            <p:ph idx="1"/>
          </p:nvPr>
        </p:nvSpPr>
        <p:spPr>
          <a:xfrm>
            <a:off x="457200" y="457200"/>
            <a:ext cx="8229600" cy="762000"/>
          </a:xfrm>
        </p:spPr>
        <p:txBody>
          <a:bodyPr>
            <a:normAutofit/>
          </a:bodyPr>
          <a:lstStyle/>
          <a:p>
            <a:pPr algn="ctr">
              <a:buFont typeface="Wingdings" pitchFamily="2" charset="2"/>
              <a:buNone/>
            </a:pPr>
            <a:r>
              <a:rPr lang="en-US" b="1" dirty="0">
                <a:solidFill>
                  <a:srgbClr val="FF99FF"/>
                </a:solidFill>
              </a:rPr>
              <a:t>Anatomy of the female sexual organs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457200" y="685800"/>
            <a:ext cx="8229600" cy="5410200"/>
          </a:xfrm>
        </p:spPr>
        <p:txBody>
          <a:bodyPr>
            <a:normAutofit/>
          </a:bodyPr>
          <a:lstStyle/>
          <a:p>
            <a:pPr algn="l">
              <a:lnSpc>
                <a:spcPct val="80000"/>
              </a:lnSpc>
              <a:buFont typeface="Wingdings" pitchFamily="2" charset="2"/>
              <a:buNone/>
            </a:pPr>
            <a:r>
              <a:rPr lang="en-US" sz="2800" b="1" dirty="0">
                <a:solidFill>
                  <a:srgbClr val="FF99FF"/>
                </a:solidFill>
              </a:rPr>
              <a:t>Monthly ovarian cycle:</a:t>
            </a:r>
            <a:r>
              <a:rPr lang="en-US" sz="2800" b="1" dirty="0"/>
              <a:t/>
            </a:r>
            <a:br>
              <a:rPr lang="en-US" sz="2800" b="1" dirty="0"/>
            </a:br>
            <a:r>
              <a:rPr lang="en-US" sz="2800" dirty="0"/>
              <a:t>Monthly rhythmical changes in the rates of secretion of female hormones &amp; corresponding physical changes in the ovaries &amp; other sexual organs.</a:t>
            </a:r>
          </a:p>
          <a:p>
            <a:pPr algn="l">
              <a:lnSpc>
                <a:spcPct val="80000"/>
              </a:lnSpc>
              <a:buFont typeface="Wingdings" pitchFamily="2" charset="2"/>
              <a:buNone/>
            </a:pPr>
            <a:endParaRPr lang="ar-SA" sz="2800" b="1" dirty="0" smtClean="0"/>
          </a:p>
          <a:p>
            <a:pPr algn="l">
              <a:lnSpc>
                <a:spcPct val="80000"/>
              </a:lnSpc>
              <a:buFont typeface="Wingdings" pitchFamily="2" charset="2"/>
              <a:buNone/>
            </a:pPr>
            <a:r>
              <a:rPr lang="en-US" sz="2800" b="1" dirty="0" smtClean="0">
                <a:solidFill>
                  <a:srgbClr val="FF99FF"/>
                </a:solidFill>
              </a:rPr>
              <a:t>Duration </a:t>
            </a:r>
            <a:r>
              <a:rPr lang="en-US" sz="2800" b="1" dirty="0">
                <a:solidFill>
                  <a:srgbClr val="FF99FF"/>
                </a:solidFill>
              </a:rPr>
              <a:t>of the cycle</a:t>
            </a:r>
            <a:r>
              <a:rPr lang="en-US" sz="2800" b="1" dirty="0"/>
              <a:t> </a:t>
            </a:r>
            <a:r>
              <a:rPr lang="en-US" sz="2800" dirty="0"/>
              <a:t>average 28 days (20-45 days).  </a:t>
            </a:r>
            <a:endParaRPr lang="ar-SA" sz="2800" dirty="0" smtClean="0"/>
          </a:p>
          <a:p>
            <a:pPr algn="l">
              <a:lnSpc>
                <a:spcPct val="80000"/>
              </a:lnSpc>
              <a:buFont typeface="Wingdings" pitchFamily="2" charset="2"/>
              <a:buNone/>
            </a:pPr>
            <a:endParaRPr lang="ar-SA" sz="2800" dirty="0" smtClean="0"/>
          </a:p>
          <a:p>
            <a:pPr algn="l">
              <a:lnSpc>
                <a:spcPct val="80000"/>
              </a:lnSpc>
              <a:buFont typeface="Wingdings" pitchFamily="2" charset="2"/>
              <a:buNone/>
            </a:pPr>
            <a:r>
              <a:rPr lang="en-US" sz="2800" dirty="0" smtClean="0"/>
              <a:t>There </a:t>
            </a:r>
            <a:r>
              <a:rPr lang="en-US" sz="2800" dirty="0"/>
              <a:t>are 2 results of the female sexual cycle</a:t>
            </a:r>
            <a:r>
              <a:rPr lang="en-US" sz="2800" dirty="0" smtClean="0"/>
              <a:t>:</a:t>
            </a:r>
            <a:endParaRPr lang="ar-SA" sz="2800" dirty="0" smtClean="0"/>
          </a:p>
          <a:p>
            <a:pPr marL="530225" indent="-368300" algn="l">
              <a:lnSpc>
                <a:spcPct val="80000"/>
              </a:lnSpc>
              <a:buFont typeface="+mj-lt"/>
              <a:buAutoNum type="arabicPeriod"/>
            </a:pPr>
            <a:r>
              <a:rPr lang="en-US" sz="2800" dirty="0" smtClean="0"/>
              <a:t>Single </a:t>
            </a:r>
            <a:r>
              <a:rPr lang="en-US" sz="2800" dirty="0"/>
              <a:t>ovum is released from the ovaries each </a:t>
            </a:r>
            <a:r>
              <a:rPr lang="en-US" sz="2800" dirty="0" smtClean="0"/>
              <a:t>month</a:t>
            </a:r>
            <a:endParaRPr lang="ar-SA" sz="2800" dirty="0" smtClean="0"/>
          </a:p>
          <a:p>
            <a:pPr marL="530225" indent="-368300" algn="l">
              <a:lnSpc>
                <a:spcPct val="80000"/>
              </a:lnSpc>
              <a:buFont typeface="+mj-lt"/>
              <a:buAutoNum type="arabicPeriod"/>
            </a:pPr>
            <a:r>
              <a:rPr lang="en-US" sz="2800" dirty="0" smtClean="0"/>
              <a:t>Uterine </a:t>
            </a:r>
            <a:r>
              <a:rPr lang="en-US" sz="2800" dirty="0" err="1"/>
              <a:t>endometrium</a:t>
            </a:r>
            <a:r>
              <a:rPr lang="en-US" sz="2800" dirty="0"/>
              <a:t> is prepared for implantation for the fertilized ovum.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endParaRPr lang="en-US"/>
          </a:p>
        </p:txBody>
      </p:sp>
      <p:pic>
        <p:nvPicPr>
          <p:cNvPr id="24580" name="Picture 4" descr="81-2"/>
          <p:cNvPicPr>
            <a:picLocks noGrp="1" noChangeAspect="1" noChangeArrowheads="1"/>
          </p:cNvPicPr>
          <p:nvPr>
            <p:ph idx="1"/>
          </p:nvPr>
        </p:nvPicPr>
        <p:blipFill>
          <a:blip r:embed="rId2" cstate="print"/>
          <a:srcRect/>
          <a:stretch>
            <a:fillRect/>
          </a:stretch>
        </p:blipFill>
        <p:spPr>
          <a:xfrm>
            <a:off x="1143000" y="1143000"/>
            <a:ext cx="7010400" cy="44958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685800"/>
            <a:ext cx="8229600" cy="5440363"/>
          </a:xfrm>
        </p:spPr>
        <p:txBody>
          <a:bodyPr>
            <a:normAutofit/>
          </a:bodyPr>
          <a:lstStyle/>
          <a:p>
            <a:pPr algn="l">
              <a:lnSpc>
                <a:spcPct val="80000"/>
              </a:lnSpc>
              <a:buFont typeface="Wingdings" pitchFamily="2" charset="2"/>
              <a:buNone/>
            </a:pPr>
            <a:r>
              <a:rPr lang="en-US" sz="2800" b="1" dirty="0" err="1">
                <a:solidFill>
                  <a:srgbClr val="FF99FF"/>
                </a:solidFill>
              </a:rPr>
              <a:t>Gonadotropic</a:t>
            </a:r>
            <a:r>
              <a:rPr lang="en-US" sz="2800" b="1" dirty="0">
                <a:solidFill>
                  <a:srgbClr val="FF99FF"/>
                </a:solidFill>
              </a:rPr>
              <a:t> hormones and their effects on the ovaries:</a:t>
            </a:r>
          </a:p>
          <a:p>
            <a:pPr algn="l">
              <a:lnSpc>
                <a:spcPct val="80000"/>
              </a:lnSpc>
              <a:buFont typeface="Wingdings" pitchFamily="2" charset="2"/>
              <a:buNone/>
            </a:pPr>
            <a:r>
              <a:rPr lang="en-US" dirty="0"/>
              <a:t>The ovarian changes during the sexual cycle depend on FSH &amp; LH secreted by AP.  In the absence of these hormones, the ovaries remain inactive throughout childhood, </a:t>
            </a:r>
            <a:r>
              <a:rPr lang="en-US" dirty="0">
                <a:solidFill>
                  <a:srgbClr val="FF99FF"/>
                </a:solidFill>
              </a:rPr>
              <a:t>at puberty</a:t>
            </a:r>
            <a:r>
              <a:rPr lang="en-US" dirty="0"/>
              <a:t> the AP starts to secrete FSH &amp; LH which lead to the beginning of monthly sexual cycles.  First menstrual cycle is called </a:t>
            </a:r>
            <a:r>
              <a:rPr lang="en-US" dirty="0">
                <a:solidFill>
                  <a:srgbClr val="FF99FF"/>
                </a:solidFill>
              </a:rPr>
              <a:t>menarche</a:t>
            </a:r>
            <a:r>
              <a:rPr lang="en-US" dirty="0" smtClean="0"/>
              <a:t>.</a:t>
            </a:r>
            <a:endParaRPr lang="ar-SA" dirty="0" smtClean="0"/>
          </a:p>
          <a:p>
            <a:pPr algn="l">
              <a:lnSpc>
                <a:spcPct val="80000"/>
              </a:lnSpc>
              <a:buFont typeface="Wingdings" pitchFamily="2" charset="2"/>
              <a:buNone/>
            </a:pPr>
            <a:endParaRPr lang="en-US" dirty="0"/>
          </a:p>
          <a:p>
            <a:pPr algn="l">
              <a:lnSpc>
                <a:spcPct val="80000"/>
              </a:lnSpc>
              <a:buFont typeface="Wingdings" pitchFamily="2" charset="2"/>
              <a:buNone/>
            </a:pPr>
            <a:r>
              <a:rPr lang="en-US" sz="2800" b="1" dirty="0">
                <a:solidFill>
                  <a:srgbClr val="FF99FF"/>
                </a:solidFill>
              </a:rPr>
              <a:t>Both FSH and LH</a:t>
            </a:r>
            <a:r>
              <a:rPr lang="en-US" sz="2800" b="1" dirty="0"/>
              <a:t> </a:t>
            </a:r>
            <a:r>
              <a:rPr lang="en-US" dirty="0"/>
              <a:t>stimulate their ovarian target cells by combining with highly specific receptors lead to increase the cells rates of secretion, growth &amp; proliferation of the cells.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685800"/>
            <a:ext cx="8229600" cy="5440363"/>
          </a:xfrm>
        </p:spPr>
        <p:txBody>
          <a:bodyPr>
            <a:normAutofit fontScale="92500" lnSpcReduction="10000"/>
          </a:bodyPr>
          <a:lstStyle/>
          <a:p>
            <a:pPr algn="l">
              <a:lnSpc>
                <a:spcPct val="80000"/>
              </a:lnSpc>
              <a:buFont typeface="Wingdings" pitchFamily="2" charset="2"/>
              <a:buNone/>
            </a:pPr>
            <a:r>
              <a:rPr lang="en-US" sz="2800" b="1" dirty="0">
                <a:solidFill>
                  <a:srgbClr val="FF99FF"/>
                </a:solidFill>
              </a:rPr>
              <a:t>Ovarian follicle growth:-</a:t>
            </a:r>
          </a:p>
          <a:p>
            <a:pPr algn="l">
              <a:lnSpc>
                <a:spcPct val="80000"/>
              </a:lnSpc>
              <a:buFont typeface="Wingdings" pitchFamily="2" charset="2"/>
              <a:buNone/>
            </a:pPr>
            <a:endParaRPr lang="en-US" sz="2800" b="1" dirty="0">
              <a:solidFill>
                <a:srgbClr val="FF99FF"/>
              </a:solidFill>
            </a:endParaRPr>
          </a:p>
          <a:p>
            <a:pPr algn="l">
              <a:lnSpc>
                <a:spcPct val="80000"/>
              </a:lnSpc>
              <a:buFont typeface="Wingdings" pitchFamily="2" charset="2"/>
              <a:buNone/>
            </a:pPr>
            <a:r>
              <a:rPr lang="en-US" sz="2800" b="1" dirty="0">
                <a:solidFill>
                  <a:srgbClr val="FF99FF"/>
                </a:solidFill>
                <a:latin typeface="Arial"/>
              </a:rPr>
              <a:t>“</a:t>
            </a:r>
            <a:r>
              <a:rPr lang="en-US" sz="2800" b="1" dirty="0">
                <a:solidFill>
                  <a:srgbClr val="FF99FF"/>
                </a:solidFill>
              </a:rPr>
              <a:t>Follicular</a:t>
            </a:r>
            <a:r>
              <a:rPr lang="en-US" sz="2800" b="1" dirty="0">
                <a:solidFill>
                  <a:srgbClr val="FF99FF"/>
                </a:solidFill>
                <a:latin typeface="Arial"/>
              </a:rPr>
              <a:t>”</a:t>
            </a:r>
            <a:r>
              <a:rPr lang="en-US" sz="2800" b="1" dirty="0">
                <a:solidFill>
                  <a:srgbClr val="FF99FF"/>
                </a:solidFill>
              </a:rPr>
              <a:t> phase of the ovarian cycle:</a:t>
            </a:r>
          </a:p>
          <a:p>
            <a:pPr algn="l">
              <a:lnSpc>
                <a:spcPct val="80000"/>
              </a:lnSpc>
              <a:buFont typeface="Wingdings" pitchFamily="2" charset="2"/>
              <a:buNone/>
            </a:pPr>
            <a:endParaRPr lang="en-US" dirty="0">
              <a:solidFill>
                <a:srgbClr val="FF99FF"/>
              </a:solidFill>
            </a:endParaRPr>
          </a:p>
          <a:p>
            <a:pPr algn="l">
              <a:lnSpc>
                <a:spcPct val="80000"/>
              </a:lnSpc>
              <a:buFont typeface="Courier New" pitchFamily="49" charset="0"/>
              <a:buChar char="o"/>
            </a:pPr>
            <a:r>
              <a:rPr lang="en-US" dirty="0" smtClean="0"/>
              <a:t>In </a:t>
            </a:r>
            <a:r>
              <a:rPr lang="en-US" dirty="0"/>
              <a:t>female child  each ovum is surrounded by single </a:t>
            </a:r>
            <a:r>
              <a:rPr lang="en-US" dirty="0" err="1"/>
              <a:t>granulosa</a:t>
            </a:r>
            <a:r>
              <a:rPr lang="en-US" dirty="0"/>
              <a:t> cell sheath called primordial follicle.  </a:t>
            </a:r>
          </a:p>
          <a:p>
            <a:pPr algn="l">
              <a:lnSpc>
                <a:spcPct val="80000"/>
              </a:lnSpc>
              <a:buFont typeface="Courier New" pitchFamily="49" charset="0"/>
              <a:buChar char="o"/>
            </a:pPr>
            <a:r>
              <a:rPr lang="en-US" dirty="0" smtClean="0"/>
              <a:t>During </a:t>
            </a:r>
            <a:r>
              <a:rPr lang="en-US" dirty="0"/>
              <a:t>childhood, the </a:t>
            </a:r>
            <a:r>
              <a:rPr lang="en-US" dirty="0" err="1">
                <a:solidFill>
                  <a:srgbClr val="FF99FF"/>
                </a:solidFill>
              </a:rPr>
              <a:t>granulosa</a:t>
            </a:r>
            <a:r>
              <a:rPr lang="en-US" dirty="0">
                <a:solidFill>
                  <a:srgbClr val="FF99FF"/>
                </a:solidFill>
              </a:rPr>
              <a:t> cells</a:t>
            </a:r>
            <a:r>
              <a:rPr lang="en-US" dirty="0"/>
              <a:t> provide nourishment for the ovum &amp; secrete </a:t>
            </a:r>
            <a:r>
              <a:rPr lang="en-US" dirty="0" err="1"/>
              <a:t>oocyte</a:t>
            </a:r>
            <a:r>
              <a:rPr lang="en-US" dirty="0"/>
              <a:t> maturation inhibiting factor which keeps the ovum in its primordial state. </a:t>
            </a:r>
          </a:p>
          <a:p>
            <a:pPr algn="l">
              <a:lnSpc>
                <a:spcPct val="80000"/>
              </a:lnSpc>
              <a:buFont typeface="Courier New" pitchFamily="49" charset="0"/>
              <a:buChar char="o"/>
            </a:pPr>
            <a:r>
              <a:rPr lang="en-US" dirty="0" smtClean="0">
                <a:solidFill>
                  <a:srgbClr val="FF99FF"/>
                </a:solidFill>
              </a:rPr>
              <a:t>After </a:t>
            </a:r>
            <a:r>
              <a:rPr lang="en-US" dirty="0">
                <a:solidFill>
                  <a:srgbClr val="FF99FF"/>
                </a:solidFill>
              </a:rPr>
              <a:t>puberty,</a:t>
            </a:r>
            <a:r>
              <a:rPr lang="en-US" dirty="0"/>
              <a:t> AP secrete </a:t>
            </a:r>
            <a:r>
              <a:rPr lang="en-US" dirty="0">
                <a:solidFill>
                  <a:srgbClr val="FF99FF"/>
                </a:solidFill>
              </a:rPr>
              <a:t>FSH and LH</a:t>
            </a:r>
            <a:r>
              <a:rPr lang="en-US" dirty="0"/>
              <a:t> which stimulate the ovaries with some follicles to grow.  This begins with enlargement of the ovum to increase in size &amp; growth of additional layers of </a:t>
            </a:r>
            <a:r>
              <a:rPr lang="en-US" dirty="0" err="1"/>
              <a:t>granulosa</a:t>
            </a:r>
            <a:r>
              <a:rPr lang="en-US" dirty="0"/>
              <a:t> cells of some follicles &amp; known as </a:t>
            </a:r>
            <a:r>
              <a:rPr lang="en-US" dirty="0">
                <a:solidFill>
                  <a:srgbClr val="FF99FF"/>
                </a:solidFill>
              </a:rPr>
              <a:t>primary follicles.</a:t>
            </a:r>
          </a:p>
          <a:p>
            <a:pPr>
              <a:lnSpc>
                <a:spcPct val="80000"/>
              </a:lnSpc>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p\AppData\Local\Microsoft\Windows\Temporary Internet Files\Low\Content.IE5\FWO33X9B\Folicular%20phase[1].jpg"/>
          <p:cNvPicPr>
            <a:picLocks noGrp="1" noChangeAspect="1" noChangeArrowheads="1"/>
          </p:cNvPicPr>
          <p:nvPr>
            <p:ph idx="1"/>
          </p:nvPr>
        </p:nvPicPr>
        <p:blipFill>
          <a:blip r:embed="rId2" cstate="print"/>
          <a:srcRect/>
          <a:stretch>
            <a:fillRect/>
          </a:stretch>
        </p:blipFill>
        <p:spPr bwMode="auto">
          <a:xfrm>
            <a:off x="1905000" y="530497"/>
            <a:ext cx="5105400" cy="62413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endParaRPr lang="en-US"/>
          </a:p>
        </p:txBody>
      </p:sp>
      <p:pic>
        <p:nvPicPr>
          <p:cNvPr id="25604" name="Picture 4" descr="81-3"/>
          <p:cNvPicPr>
            <a:picLocks noGrp="1" noChangeAspect="1" noChangeArrowheads="1"/>
          </p:cNvPicPr>
          <p:nvPr>
            <p:ph idx="1"/>
          </p:nvPr>
        </p:nvPicPr>
        <p:blipFill>
          <a:blip r:embed="rId2" cstate="print"/>
          <a:srcRect/>
          <a:stretch>
            <a:fillRect/>
          </a:stretch>
        </p:blipFill>
        <p:spPr>
          <a:xfrm>
            <a:off x="1752600" y="1447800"/>
            <a:ext cx="5867400" cy="3724275"/>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337</TotalTime>
  <Words>1279</Words>
  <Application>Microsoft Office PowerPoint</Application>
  <PresentationFormat>On-screen Show (4:3)</PresentationFormat>
  <Paragraphs>82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Metro</vt:lpstr>
      <vt:lpstr>Lecture 3 Physiology of ovarian cycle</vt:lpstr>
      <vt:lpstr>Objectives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Mature Graffian Follicle</vt:lpstr>
      <vt:lpstr>Slide 19</vt:lpstr>
      <vt:lpstr>Slide 20</vt:lpstr>
      <vt:lpstr>Slide 21</vt:lpstr>
      <vt:lpstr>Slide 22</vt:lpstr>
      <vt:lpstr>Slide 23</vt:lpstr>
      <vt:lpstr>Slide 24</vt:lpstr>
      <vt:lpstr>Slide 25</vt:lpstr>
      <vt:lpstr>Slide 26</vt:lpstr>
      <vt:lpstr>Slide 27</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Hypothalamic and pituitary gonadal axis</dc:title>
  <dc:creator>James</dc:creator>
  <cp:lastModifiedBy>DR.LAILA</cp:lastModifiedBy>
  <cp:revision>32</cp:revision>
  <dcterms:created xsi:type="dcterms:W3CDTF">2011-02-05T05:45:25Z</dcterms:created>
  <dcterms:modified xsi:type="dcterms:W3CDTF">2014-03-19T09:54:58Z</dcterms:modified>
</cp:coreProperties>
</file>