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0" r:id="rId1"/>
  </p:sldMasterIdLst>
  <p:sldIdLst>
    <p:sldId id="361" r:id="rId2"/>
    <p:sldId id="412" r:id="rId3"/>
    <p:sldId id="338" r:id="rId4"/>
    <p:sldId id="413" r:id="rId5"/>
    <p:sldId id="404" r:id="rId6"/>
    <p:sldId id="364" r:id="rId7"/>
    <p:sldId id="403" r:id="rId8"/>
    <p:sldId id="406" r:id="rId9"/>
    <p:sldId id="407" r:id="rId10"/>
    <p:sldId id="405" r:id="rId11"/>
    <p:sldId id="366" r:id="rId12"/>
    <p:sldId id="367" r:id="rId13"/>
    <p:sldId id="368" r:id="rId14"/>
    <p:sldId id="373" r:id="rId15"/>
    <p:sldId id="376" r:id="rId16"/>
    <p:sldId id="378" r:id="rId17"/>
    <p:sldId id="382" r:id="rId18"/>
    <p:sldId id="386" r:id="rId19"/>
    <p:sldId id="388" r:id="rId20"/>
    <p:sldId id="408" r:id="rId21"/>
    <p:sldId id="414" r:id="rId22"/>
    <p:sldId id="409" r:id="rId23"/>
    <p:sldId id="400" r:id="rId24"/>
    <p:sldId id="330" r:id="rId25"/>
    <p:sldId id="410" r:id="rId26"/>
    <p:sldId id="411" r:id="rId27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0033"/>
    <a:srgbClr val="CC0000"/>
    <a:srgbClr val="CC0066"/>
    <a:srgbClr val="D60093"/>
    <a:srgbClr val="FFFF00"/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 autoAdjust="0"/>
    <p:restoredTop sz="94704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1.xml"/><Relationship Id="rId1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83DD3-A810-4A2F-949F-E09F7668107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02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9C129-6594-488E-975A-7D97578A139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27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A662B-4E5D-4A9B-AAAF-39D6A99B1BA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23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27341-5035-4D0B-9807-32667EA25E8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34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C3EB2-DA92-4966-8617-C910F50C86A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27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5EB60-17FE-4F92-807C-B12271FDC2D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1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64ED5-F889-421D-935E-724260CC8C9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81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30F9D-6AE9-459E-89C9-940FE4919E0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1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8A16C-7E11-4873-A28B-2292A99A1E9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1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D4EE3-CB38-4670-A0E9-021380AB82E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7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B252E-B842-41D6-A80D-B8C1821B66E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98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D5CFF-6117-49EF-8ADF-7E5A306BE53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27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832274-8C0D-4CF9-9FA4-32AE8399047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45" r:id="rId2"/>
    <p:sldLayoutId id="2147483854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5" r:id="rId9"/>
    <p:sldLayoutId id="2147483851" r:id="rId10"/>
    <p:sldLayoutId id="2147483852" r:id="rId11"/>
    <p:sldLayoutId id="214748385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1B587C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Majalla UI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Majalla UI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Majalla UI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1B587C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4E854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177359"/>
            <a:ext cx="9144000" cy="70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Saeed Vohra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689" y="978421"/>
            <a:ext cx="3028950" cy="15144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5" y="2492896"/>
            <a:ext cx="2810619" cy="3191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9144000" cy="50891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Fetal Surface</a:t>
            </a:r>
          </a:p>
        </p:txBody>
      </p:sp>
      <p:pic>
        <p:nvPicPr>
          <p:cNvPr id="11267" name="Picture 4" descr="ED534DFC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" r="59773" b="78288"/>
          <a:stretch>
            <a:fillRect/>
          </a:stretch>
        </p:blipFill>
        <p:spPr>
          <a:xfrm>
            <a:off x="685800" y="1524000"/>
            <a:ext cx="3314700" cy="2476500"/>
          </a:xfr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150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83968" y="3068960"/>
            <a:ext cx="4214812" cy="2764904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Smooth because it is covered with the amnion.</a:t>
            </a:r>
          </a:p>
          <a:p>
            <a:pPr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The umbilical cord is attached to its center.</a:t>
            </a:r>
          </a:p>
          <a:p>
            <a:pPr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The chorionic vessels are radiating from the umbilical cord. </a:t>
            </a:r>
          </a:p>
        </p:txBody>
      </p:sp>
      <p:pic>
        <p:nvPicPr>
          <p:cNvPr id="11269" name="Picture 5" descr="EA207C8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3" t="6500" r="40883" b="55309"/>
          <a:stretch>
            <a:fillRect/>
          </a:stretch>
        </p:blipFill>
        <p:spPr bwMode="auto">
          <a:xfrm>
            <a:off x="762000" y="4114800"/>
            <a:ext cx="2952750" cy="2600325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32363" y="2133600"/>
            <a:ext cx="3960117" cy="2231504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rough, formed of (15–20) irregular convex areas</a:t>
            </a:r>
            <a:r>
              <a:rPr lang="en-US" sz="2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(Cotyledons)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cotyledons are separated by grooves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(placental septa)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Each cotyledon is covered by a thin layer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decidua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basalis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291" name="Picture 8" descr="EA207C8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2" t="7217" r="65198" b="59460"/>
          <a:stretch>
            <a:fillRect/>
          </a:stretch>
        </p:blipFill>
        <p:spPr bwMode="auto">
          <a:xfrm>
            <a:off x="250825" y="2133600"/>
            <a:ext cx="4537075" cy="3887788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1037869"/>
            <a:ext cx="9144000" cy="5909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Maternal Surface</a:t>
            </a:r>
            <a:endParaRPr lang="en-US" sz="36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771775" y="3357563"/>
            <a:ext cx="504825" cy="431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581128"/>
            <a:ext cx="2232248" cy="166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53136"/>
            <a:ext cx="21240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9144000" cy="580926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Structure of a Cotyledon</a:t>
            </a:r>
          </a:p>
        </p:txBody>
      </p:sp>
      <p:pic>
        <p:nvPicPr>
          <p:cNvPr id="13315" name="Picture 4" descr="9D631F3E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7" t="64113" r="6406" b="12799"/>
          <a:stretch>
            <a:fillRect/>
          </a:stretch>
        </p:blipFill>
        <p:spPr>
          <a:xfrm>
            <a:off x="214313" y="1600200"/>
            <a:ext cx="5000625" cy="3971925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429250" y="1600201"/>
            <a:ext cx="3357563" cy="3556992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consists of two or more stem villi with their many branched villi. </a:t>
            </a:r>
          </a:p>
          <a:p>
            <a:pPr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receives (80-100) maternal spiral arteries that enter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intervillous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spaces at regular intervals.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9144000" cy="58092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Intervillous</a:t>
            </a:r>
            <a:r>
              <a:rPr lang="en-US" sz="40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Space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20072" y="1744216"/>
            <a:ext cx="3857625" cy="4277072"/>
          </a:xfr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Large blood filled spaces which are freely communicating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They receive spiral arteries from the lacunae in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syncytiotrophoblast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spaces are drained through endometrial veins.</a:t>
            </a:r>
          </a:p>
          <a:p>
            <a:pPr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Both arteries and veins pass through pores in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cytotrophoblastic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shell.</a:t>
            </a:r>
            <a:endParaRPr lang="en-US" sz="2400" dirty="0" smtClean="0">
              <a:cs typeface="Majalla UI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cs typeface="Majalla UI"/>
            </a:endParaRPr>
          </a:p>
        </p:txBody>
      </p:sp>
      <p:pic>
        <p:nvPicPr>
          <p:cNvPr id="14340" name="ClipArt Placeholder 5" descr="A9A15808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1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59" r="40565" b="26901"/>
          <a:stretch>
            <a:fillRect/>
          </a:stretch>
        </p:blipFill>
        <p:spPr>
          <a:xfrm>
            <a:off x="142875" y="1714500"/>
            <a:ext cx="5000625" cy="4572000"/>
          </a:xfr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275856" y="2132856"/>
            <a:ext cx="864096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9144000" cy="580926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Fetal Placental Circulation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11638" y="1628775"/>
            <a:ext cx="4752975" cy="4968875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400" b="1" u="sng" dirty="0" smtClean="0">
                <a:solidFill>
                  <a:srgbClr val="0066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Two Umbilical Arteries:</a:t>
            </a:r>
            <a:endParaRPr lang="en-US" sz="2400" b="1" u="sng" dirty="0">
              <a:solidFill>
                <a:srgbClr val="0066FF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Carry </a:t>
            </a:r>
            <a:r>
              <a:rPr lang="en-US" sz="2400" dirty="0">
                <a:latin typeface="Times New Roman" pitchFamily="18" charset="0"/>
                <a:ea typeface="+mn-ea"/>
                <a:cs typeface="Times New Roman" pitchFamily="18" charset="0"/>
              </a:rPr>
              <a:t>poorly oxygenated blood </a:t>
            </a:r>
            <a:r>
              <a:rPr lang="en-US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from </a:t>
            </a:r>
            <a:r>
              <a:rPr lang="en-US" sz="2400" dirty="0">
                <a:latin typeface="Times New Roman" pitchFamily="18" charset="0"/>
                <a:ea typeface="+mn-ea"/>
                <a:cs typeface="Times New Roman" pitchFamily="18" charset="0"/>
              </a:rPr>
              <a:t>the fetus to the placenta</a:t>
            </a:r>
            <a:r>
              <a:rPr lang="en-US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within the branch </a:t>
            </a:r>
            <a:r>
              <a:rPr lang="en-US" sz="2400" dirty="0" smtClean="0">
                <a:cs typeface="Majalla UI"/>
              </a:rPr>
              <a:t>chorionic </a:t>
            </a:r>
            <a:r>
              <a:rPr lang="en-US" sz="24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villi</a:t>
            </a:r>
            <a:r>
              <a:rPr lang="en-US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, they form:</a:t>
            </a:r>
          </a:p>
          <a:p>
            <a:pPr eaLnBrk="1" hangingPunct="1">
              <a:defRPr/>
            </a:pPr>
            <a:r>
              <a:rPr lang="en-US" sz="2400" b="1" u="sng" dirty="0" err="1" smtClean="0">
                <a:solidFill>
                  <a:srgbClr val="C00000"/>
                </a:solidFill>
                <a:cs typeface="Majalla UI"/>
              </a:rPr>
              <a:t>Arterio</a:t>
            </a:r>
            <a:r>
              <a:rPr lang="en-US" sz="2400" b="1" u="sng" dirty="0" smtClean="0">
                <a:solidFill>
                  <a:srgbClr val="C00000"/>
                </a:solidFill>
                <a:cs typeface="Majalla UI"/>
              </a:rPr>
              <a:t>-capillary venous network:</a:t>
            </a:r>
          </a:p>
          <a:p>
            <a:pPr eaLnBrk="1" hangingPunct="1">
              <a:defRPr/>
            </a:pPr>
            <a:r>
              <a:rPr lang="en-US" sz="2400" dirty="0" smtClean="0">
                <a:cs typeface="Majalla UI"/>
              </a:rPr>
              <a:t>It brings the fetal blood extremely close to the maternal blood.</a:t>
            </a:r>
          </a:p>
          <a:p>
            <a:pPr eaLnBrk="1" hangingPunct="1">
              <a:defRPr/>
            </a:pPr>
            <a:r>
              <a:rPr lang="en-US" sz="2400" dirty="0" smtClean="0">
                <a:cs typeface="Majalla UI"/>
              </a:rPr>
              <a:t>The well oxygenated fetal blood in the capillaries passes into veins accompanying the chorionic arteries.</a:t>
            </a:r>
          </a:p>
          <a:p>
            <a:pPr marL="0" indent="0" eaLnBrk="1" hangingPunct="1">
              <a:buNone/>
              <a:defRPr/>
            </a:pPr>
            <a:r>
              <a:rPr lang="en-US" sz="2400" dirty="0" smtClean="0">
                <a:cs typeface="Majalla UI"/>
              </a:rPr>
              <a:t>At the umbilical cord, they form the </a:t>
            </a:r>
            <a:r>
              <a:rPr lang="en-US" sz="2400" b="1" u="sng" dirty="0" smtClean="0">
                <a:solidFill>
                  <a:srgbClr val="C00000"/>
                </a:solidFill>
                <a:cs typeface="Majalla UI"/>
              </a:rPr>
              <a:t>one Umbilical Vein</a:t>
            </a:r>
            <a:r>
              <a:rPr lang="en-US" sz="2400" b="1" u="sng" dirty="0" smtClean="0">
                <a:solidFill>
                  <a:schemeClr val="accent2"/>
                </a:solidFill>
                <a:cs typeface="Majalla UI"/>
              </a:rPr>
              <a:t>.</a:t>
            </a:r>
            <a:r>
              <a:rPr lang="en-US" sz="2400" u="sng" dirty="0" smtClean="0">
                <a:cs typeface="Majalla UI"/>
              </a:rPr>
              <a:t>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b="1" dirty="0" smtClean="0">
              <a:solidFill>
                <a:srgbClr val="C00000"/>
              </a:solidFill>
              <a:cs typeface="Majalla UI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5364" name="ClipArt Placeholder 5" descr="5534E1D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6" t="49519" r="48378" b="13576"/>
          <a:stretch>
            <a:fillRect/>
          </a:stretch>
        </p:blipFill>
        <p:spPr>
          <a:xfrm>
            <a:off x="179388" y="1484313"/>
            <a:ext cx="3960812" cy="5184775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75866"/>
            <a:ext cx="9144000" cy="580926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Maternal Placental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Circulation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32363" y="1600200"/>
            <a:ext cx="3960117" cy="5213176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80 –100 </a:t>
            </a:r>
            <a:r>
              <a:rPr lang="en-US" sz="24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spiral endometrial arteries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discharge into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intervillous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space.</a:t>
            </a:r>
          </a:p>
          <a:p>
            <a:pPr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blood is propelled in jet like fountains by the maternal blood pressure.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pressure  of this entering blood is higher than that in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intervillous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space.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forms a roof of the space.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 the pressure dissipates, The blood flows slowly around the branch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villi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defRPr/>
            </a:pPr>
            <a:endParaRPr lang="en-US" sz="2800" dirty="0" smtClean="0">
              <a:cs typeface="Majalla UI"/>
            </a:endParaRPr>
          </a:p>
        </p:txBody>
      </p:sp>
      <p:pic>
        <p:nvPicPr>
          <p:cNvPr id="16388" name="ClipArt Placeholder 5" descr="A9A15808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9" r="40565" b="26901"/>
          <a:stretch>
            <a:fillRect/>
          </a:stretch>
        </p:blipFill>
        <p:spPr>
          <a:xfrm>
            <a:off x="142875" y="2071688"/>
            <a:ext cx="4500563" cy="3714750"/>
          </a:xfr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9D631F3E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7" t="64113" r="6406" b="12799"/>
          <a:stretch>
            <a:fillRect/>
          </a:stretch>
        </p:blipFill>
        <p:spPr>
          <a:xfrm>
            <a:off x="216024" y="1785938"/>
            <a:ext cx="4572000" cy="4357687"/>
          </a:xfr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8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72063" y="2652316"/>
            <a:ext cx="3614737" cy="3512988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Exchange of metabolites and gases with the fetal blood.</a:t>
            </a:r>
          </a:p>
          <a:p>
            <a:pPr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 the pressure decreases, the blood flows back from the chorionic plate and enter the endometrial veins to the maternal circulation.</a:t>
            </a:r>
          </a:p>
          <a:p>
            <a:pPr eaLnBrk="1" hangingPunct="1">
              <a:defRPr/>
            </a:pPr>
            <a:endParaRPr lang="en-US" sz="2800" dirty="0" smtClean="0">
              <a:cs typeface="Majalla UI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75866"/>
            <a:ext cx="9144000" cy="580926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Maternal Placental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Circulation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9144000" cy="6529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Functions of The Placenta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10411" y="1700808"/>
            <a:ext cx="3638054" cy="338437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 Metabolic:</a:t>
            </a:r>
          </a:p>
          <a:p>
            <a:pPr lvl="1" eaLnBrk="1" hangingPunct="1"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Synthesis of glycogen, cholesterol and fatty acids.</a:t>
            </a:r>
          </a:p>
          <a:p>
            <a:pPr lvl="1" eaLnBrk="1" hangingPunct="1"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They supply the fetus with nutrients and energy.</a:t>
            </a:r>
          </a:p>
          <a:p>
            <a:pPr eaLnBrk="1" hangingPunct="1">
              <a:defRPr/>
            </a:pP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 Transportation of:</a:t>
            </a:r>
          </a:p>
          <a:p>
            <a:pPr lvl="1" eaLnBrk="1" hangingPunct="1">
              <a:defRPr/>
            </a:pPr>
            <a:r>
              <a:rPr lang="en-US" sz="1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A Gases:</a:t>
            </a:r>
          </a:p>
          <a:p>
            <a:pPr lvl="2" eaLnBrk="1" hangingPunct="1">
              <a:defRPr/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Exchange of 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, CO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and CO</a:t>
            </a:r>
          </a:p>
          <a:p>
            <a:pPr lvl="2" eaLnBrk="1" hangingPunct="1">
              <a:defRPr/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The fetus extracts (20 – 30) ml of 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/minute from the maternal blood.</a:t>
            </a:r>
          </a:p>
        </p:txBody>
      </p:sp>
      <p:pic>
        <p:nvPicPr>
          <p:cNvPr id="18436" name="ClipArt Placeholder 5" descr="B38AAB0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6000"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66" t="2435" r="7237" b="22035"/>
          <a:stretch>
            <a:fillRect/>
          </a:stretch>
        </p:blipFill>
        <p:spPr>
          <a:xfrm>
            <a:off x="539552" y="1716048"/>
            <a:ext cx="4286250" cy="414337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29188" y="1600200"/>
            <a:ext cx="4000500" cy="341297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Nutrients and Electrolytes:</a:t>
            </a:r>
            <a:r>
              <a:rPr lang="en-US" sz="20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water, amino acids, carbohydrates, vitamins and free fatty acids are rapidly transferred to the fetus.</a:t>
            </a:r>
          </a:p>
          <a:p>
            <a:pPr eaLnBrk="1" hangingPunct="1">
              <a:defRPr/>
            </a:pPr>
            <a:r>
              <a:rPr lang="en-US" sz="2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Maternal Antibodies:</a:t>
            </a:r>
            <a:r>
              <a:rPr lang="en-US" sz="20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Maternal immunoglobulin G gives  the fetus passive immunity to some infectious diseases (measles, small box) and not to others (chicken box).</a:t>
            </a:r>
          </a:p>
          <a:p>
            <a:pPr eaLnBrk="1" hangingPunct="1">
              <a:defRPr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9" name="ClipArt Placeholder 5" descr="B38AAB0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4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66" t="2435" r="7237" b="22035"/>
          <a:stretch>
            <a:fillRect/>
          </a:stretch>
        </p:blipFill>
        <p:spPr>
          <a:xfrm>
            <a:off x="285750" y="1600200"/>
            <a:ext cx="4643438" cy="4214812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9144000" cy="6529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Functions of The Placenta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23928" y="2348880"/>
            <a:ext cx="5041081" cy="4032671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Drugs and Drug metabolites: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cross the placenta by simple diffusion.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can affect the fetus directly or indirectly by interfering with placental metabolism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Hormones:</a:t>
            </a:r>
            <a:r>
              <a:rPr lang="en-US" sz="20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 hormones do not reach the embryo in sufficient amounts.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of these hormones (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thyroxine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testosterone which may cause masculinization of a female fetus) can cross the placental membrane </a:t>
            </a:r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 Waste products:</a:t>
            </a:r>
          </a:p>
          <a:p>
            <a:pPr lvl="1" eaLnBrk="1" hangingPunct="1">
              <a:defRPr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Urea and uric acid pass through the placental membrane by simple diffusion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9144000" cy="6529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Functions of The Placenta</a:t>
            </a:r>
          </a:p>
        </p:txBody>
      </p:sp>
      <p:pic>
        <p:nvPicPr>
          <p:cNvPr id="5" name="ClipArt Placeholder 5" descr="B38AAB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4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66" t="2435" r="7237" b="22035"/>
          <a:stretch>
            <a:fillRect/>
          </a:stretch>
        </p:blipFill>
        <p:spPr bwMode="auto">
          <a:xfrm>
            <a:off x="179512" y="2132856"/>
            <a:ext cx="3691468" cy="3350716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57813" y="1857375"/>
            <a:ext cx="3462659" cy="4091905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It is a </a:t>
            </a:r>
            <a:r>
              <a:rPr lang="en-US" sz="28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Fetomaternal</a:t>
            </a:r>
            <a:r>
              <a:rPr lang="en-US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organ.</a:t>
            </a:r>
          </a:p>
          <a:p>
            <a:pPr marL="641033" lvl="1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Formed by the beginning of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month.</a:t>
            </a:r>
            <a:endParaRPr lang="en-US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41033" lvl="1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It </a:t>
            </a: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is the primary site for exchange of gases and nutrients between the mother and the fetus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171" name="Picture 5" descr="7AC797E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4" t="5820" r="33363" b="61464"/>
          <a:stretch>
            <a:fillRect/>
          </a:stretch>
        </p:blipFill>
        <p:spPr>
          <a:xfrm>
            <a:off x="457200" y="1700213"/>
            <a:ext cx="4471988" cy="4657725"/>
          </a:xfr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46416"/>
            <a:ext cx="9144000" cy="722344"/>
          </a:xfr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PLACENTA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15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31354" y="1844824"/>
            <a:ext cx="8281292" cy="324036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3. Endocrine Synthesis:</a:t>
            </a:r>
          </a:p>
          <a:p>
            <a:pPr lvl="1" eaLnBrk="1" hangingPunct="1">
              <a:defRPr/>
            </a:pPr>
            <a:r>
              <a:rPr lang="en-US" sz="1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Progesterone</a:t>
            </a:r>
            <a:r>
              <a:rPr lang="en-US" sz="18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Maintains pregnancy if the corpus luteum is not functioning well.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Estrogen</a:t>
            </a:r>
            <a:endParaRPr lang="en-US" sz="1800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Stimulates uterine growth and development of the mammary glands.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itchFamily="18" charset="0"/>
              </a:rPr>
              <a:t>3 </a:t>
            </a:r>
            <a:r>
              <a:rPr lang="en-US" sz="18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hCS</a:t>
            </a:r>
            <a:r>
              <a:rPr lang="en-US" sz="1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18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Hpl</a:t>
            </a:r>
            <a:r>
              <a:rPr lang="en-US" sz="18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i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</a:t>
            </a:r>
            <a:r>
              <a:rPr lang="en-US" sz="1800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chorionic </a:t>
            </a:r>
            <a:r>
              <a:rPr lang="en-US" sz="1800" i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somatomammotropin</a:t>
            </a:r>
            <a:r>
              <a:rPr lang="en-US" sz="1800" i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1800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Placental </a:t>
            </a:r>
            <a:r>
              <a:rPr lang="en-US" sz="1800" i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Lactogen</a:t>
            </a:r>
            <a:r>
              <a:rPr lang="en-US" sz="1800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800" i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 growth hormone that gives the fetus the priority on maternal blood glucose.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Maintains the corpus luteum and used as indicator of pregnancy.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It promotes breast development for milk production.</a:t>
            </a:r>
          </a:p>
          <a:p>
            <a:pPr marL="0" indent="0" eaLnBrk="1" hangingPunct="1"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9144000" cy="6529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Functions of the Placenta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9144000" cy="6529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Functions of the Placenta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95" y="1916832"/>
            <a:ext cx="7559210" cy="417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07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92969" y="1854238"/>
            <a:ext cx="7358062" cy="314952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>
                <a:ea typeface="+mn-ea"/>
              </a:rPr>
              <a:t>Fetal drug addiction can be due to some drugs as </a:t>
            </a:r>
            <a:r>
              <a:rPr lang="en-US" sz="2800" b="1" dirty="0" smtClean="0">
                <a:ea typeface="+mn-ea"/>
              </a:rPr>
              <a:t>Heroin</a:t>
            </a:r>
            <a:r>
              <a:rPr lang="en-US" sz="2800" b="1" dirty="0">
                <a:ea typeface="+mn-ea"/>
              </a:rPr>
              <a:t>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>
                <a:ea typeface="+mn-ea"/>
              </a:rPr>
              <a:t>All sedatives and analgesics can affect the fetus to some degree.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>
                <a:ea typeface="+mn-ea"/>
              </a:rPr>
              <a:t>Drugs used for management of labor can cause respiratory distress to the newborn</a:t>
            </a:r>
            <a:r>
              <a:rPr lang="en-US" sz="2800" dirty="0">
                <a:ea typeface="+mn-ea"/>
              </a:rPr>
              <a:t>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9144000" cy="580926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  <a:cs typeface="Traditional Arabic" pitchFamily="18" charset="-78"/>
              </a:rPr>
              <a:t>Mechanism of Transportation</a:t>
            </a:r>
          </a:p>
        </p:txBody>
      </p:sp>
      <p:pic>
        <p:nvPicPr>
          <p:cNvPr id="25603" name="Picture 5" descr="B38AAB0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8" t="2435" r="6248" b="22035"/>
          <a:stretch>
            <a:fillRect/>
          </a:stretch>
        </p:blipFill>
        <p:spPr>
          <a:xfrm>
            <a:off x="142875" y="1857375"/>
            <a:ext cx="4143375" cy="450056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0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57688" y="1600200"/>
            <a:ext cx="4643437" cy="50434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transport through the placental membrane is by one of the following mechanisms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4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Simple (passive) diffusion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Depends on difference in pressure.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2. Active</a:t>
            </a:r>
            <a:r>
              <a:rPr lang="en-US" sz="2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transport</a:t>
            </a:r>
            <a:r>
              <a:rPr lang="en-US" sz="2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Requires energy.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3. Facilitated</a:t>
            </a:r>
            <a:r>
              <a:rPr lang="en-US" sz="2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transport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Through electrical discharge.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4. Pinocytosis</a:t>
            </a:r>
            <a:r>
              <a:rPr lang="en-US" sz="2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material engulfed is a small sample of extracellular fluid.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cs typeface="Majalla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9144000" cy="580926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Anomalies of Placenta</a:t>
            </a:r>
          </a:p>
        </p:txBody>
      </p:sp>
      <p:pic>
        <p:nvPicPr>
          <p:cNvPr id="26627" name="Picture 1028" descr="46B9C5AC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3" t="4912" r="41002" b="42390"/>
          <a:stretch>
            <a:fillRect/>
          </a:stretch>
        </p:blipFill>
        <p:spPr>
          <a:xfrm>
            <a:off x="285750" y="1928813"/>
            <a:ext cx="3422650" cy="387667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3252" name="Rectangle 1027"/>
          <p:cNvSpPr>
            <a:spLocks noGrp="1" noChangeArrowheads="1"/>
          </p:cNvSpPr>
          <p:nvPr>
            <p:ph type="body" sz="half" idx="2"/>
          </p:nvPr>
        </p:nvSpPr>
        <p:spPr>
          <a:xfrm>
            <a:off x="3851275" y="1600200"/>
            <a:ext cx="5184775" cy="442108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2000" b="1" u="sng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itchFamily="18" charset="0"/>
              </a:rPr>
              <a:t>1. Placenta </a:t>
            </a:r>
            <a:r>
              <a:rPr lang="en-US" sz="2000" b="1" u="sng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itchFamily="18" charset="0"/>
              </a:rPr>
              <a:t>Accreta</a:t>
            </a:r>
            <a:r>
              <a:rPr lang="en-US" sz="2000" b="1" u="sng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itchFamily="18" charset="0"/>
              </a:rPr>
              <a:t>:</a:t>
            </a:r>
          </a:p>
          <a:p>
            <a:pPr lvl="1" eaLnBrk="1" hangingPunct="1">
              <a:defRPr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Abnormal absence of chorionic villi with partial or complete absence of the decidua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basalis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sz="2000" b="1" u="sng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2. Placenta </a:t>
            </a:r>
            <a:r>
              <a:rPr lang="en-US" sz="2000" b="1" u="sng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Percreta</a:t>
            </a:r>
            <a:r>
              <a:rPr lang="en-US" sz="2000" b="1" u="sng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Chorionic villi penetrate the myometrium to the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perimetrium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common presenting sign of these two anomalies is trimester bleeding.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b="1" u="sng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Placenta  </a:t>
            </a:r>
            <a:r>
              <a:rPr lang="en-US" sz="2000" b="1" u="sng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Previa</a:t>
            </a:r>
            <a:r>
              <a:rPr lang="en-US" sz="2000" b="1" u="sng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blastocyst is implanted close to or overlying the internal uterine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associated with late pregnancy bleeding.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Delivery is through Cesarean section.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1075"/>
            <a:ext cx="9144000" cy="503238"/>
          </a:xfrm>
          <a:solidFill>
            <a:schemeClr val="tx2">
              <a:lumMod val="10000"/>
              <a:lumOff val="90000"/>
            </a:schemeClr>
          </a:solidFill>
        </p:spPr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Fate of Placenta</a:t>
            </a:r>
            <a:endParaRPr lang="en-US" sz="28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388" y="1700213"/>
            <a:ext cx="8172450" cy="1441450"/>
          </a:xfrm>
          <a:solidFill>
            <a:schemeClr val="accent2">
              <a:lumMod val="20000"/>
              <a:lumOff val="80000"/>
            </a:schemeClr>
          </a:solidFill>
          <a:ln w="28575"/>
        </p:spPr>
        <p:txBody>
          <a:bodyPr/>
          <a:lstStyle/>
          <a:p>
            <a:pPr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Within 15 minutes after birth of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the infant.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strong uterine contractions that continue after birth compress uterine blood vessels  to limit bleeding &amp; cause the placenta to detach from the uterine wall.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213100"/>
            <a:ext cx="5040312" cy="314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0" r="9281" b="2877"/>
          <a:stretch/>
        </p:blipFill>
        <p:spPr>
          <a:xfrm>
            <a:off x="1979711" y="2852936"/>
            <a:ext cx="3096344" cy="2664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332584"/>
            <a:ext cx="2609850" cy="17526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051720" y="1187460"/>
            <a:ext cx="16561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Thank you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3501008"/>
            <a:ext cx="1224136" cy="3385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Very Much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83" y="764704"/>
            <a:ext cx="2677825" cy="1872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56" y="3935"/>
            <a:ext cx="2028567" cy="25185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46416"/>
            <a:ext cx="9144000" cy="722344"/>
          </a:xfr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PLACENTA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nline Image Placeholder 3"/>
          <p:cNvPicPr>
            <a:picLocks noGrp="1" noChangeAspect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2799" y="2349649"/>
            <a:ext cx="4038600" cy="30289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-4599" b="6300"/>
          <a:stretch/>
        </p:blipFill>
        <p:spPr>
          <a:xfrm>
            <a:off x="4482197" y="1656184"/>
            <a:ext cx="4542328" cy="414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46416"/>
            <a:ext cx="9144000" cy="722344"/>
          </a:xfr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PLACENTA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nline Image Placeholder 2"/>
          <p:cNvPicPr>
            <a:picLocks noGrp="1" noChangeAspect="1"/>
          </p:cNvPicPr>
          <p:nvPr>
            <p:ph type="clipArt"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7" t="604" r="5194" b="-1"/>
          <a:stretch/>
        </p:blipFill>
        <p:spPr>
          <a:xfrm>
            <a:off x="2483768" y="2060848"/>
            <a:ext cx="4608512" cy="4146671"/>
          </a:xfrm>
        </p:spPr>
      </p:pic>
    </p:spTree>
    <p:extLst>
      <p:ext uri="{BB962C8B-B14F-4D97-AF65-F5344CB8AC3E}">
        <p14:creationId xmlns:p14="http://schemas.microsoft.com/office/powerpoint/2010/main" val="190811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62366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3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Full Term Placenta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4056" y="2060575"/>
            <a:ext cx="2843808" cy="2664569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Discoid in shape.</a:t>
            </a:r>
          </a:p>
          <a:p>
            <a:pPr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Weighs (500 – 600)g.</a:t>
            </a:r>
          </a:p>
          <a:p>
            <a:pPr eaLnBrk="1" hangingPunct="1"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Has two surfaces:</a:t>
            </a:r>
          </a:p>
          <a:p>
            <a:pPr lvl="1" eaLnBrk="1" hangingPunct="1"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A- </a:t>
            </a:r>
            <a:r>
              <a:rPr lang="en-US" sz="22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Fetal</a:t>
            </a:r>
          </a:p>
          <a:p>
            <a:pPr lvl="1" eaLnBrk="1" hangingPunct="1"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B-</a:t>
            </a:r>
            <a:r>
              <a:rPr lang="en-US" sz="22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Maternal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636912"/>
            <a:ext cx="5033540" cy="22189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9144000" cy="652934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algn="ctr" eaLnBrk="1" hangingPunct="1"/>
            <a:r>
              <a:rPr lang="en-US" altLang="en-US" sz="40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Formation of Placenta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04048" y="1772816"/>
            <a:ext cx="3749675" cy="216024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Fetal Part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Villous </a:t>
            </a:r>
            <a:r>
              <a:rPr lang="en-US" sz="20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Chorion</a:t>
            </a:r>
            <a:endParaRPr lang="en-US" sz="2000" b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It is the bushy area at the embryonic pole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villi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are more in number, enlarged and branch profusely.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solidFill>
                <a:srgbClr val="0066FF"/>
              </a:solidFill>
              <a:cs typeface="Majalla UI"/>
            </a:endParaRPr>
          </a:p>
        </p:txBody>
      </p:sp>
      <p:pic>
        <p:nvPicPr>
          <p:cNvPr id="8197" name="Content Placeholder 4" descr="31C998B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6" t="41730" r="61693" b="27628"/>
          <a:stretch>
            <a:fillRect/>
          </a:stretch>
        </p:blipFill>
        <p:spPr bwMode="auto">
          <a:xfrm>
            <a:off x="3923928" y="4077072"/>
            <a:ext cx="3600399" cy="256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BF5B4426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3" t="59203" r="38104" b="11143"/>
          <a:stretch>
            <a:fillRect/>
          </a:stretch>
        </p:blipFill>
        <p:spPr>
          <a:xfrm>
            <a:off x="180231" y="1700212"/>
            <a:ext cx="3390009" cy="3024931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4048" y="2564905"/>
            <a:ext cx="3754437" cy="259228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Maternal Part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Decidua </a:t>
            </a:r>
            <a:r>
              <a:rPr lang="en-US" sz="20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Basalis</a:t>
            </a:r>
            <a:r>
              <a:rPr lang="en-US" sz="20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part of the decidua deep to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conceptus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Decidua (Gravid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Endometrium)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is the functional layer of the endometrium in pregnancy which is shed after parturition </a:t>
            </a:r>
            <a:endParaRPr lang="en-US" sz="2000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solidFill>
                <a:srgbClr val="0066FF"/>
              </a:solidFill>
              <a:cs typeface="Majalla UI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9219" name="Content Placeholder 4" descr="BF5B442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3" t="59203" r="38104" b="11143"/>
          <a:stretch>
            <a:fillRect/>
          </a:stretch>
        </p:blipFill>
        <p:spPr>
          <a:xfrm>
            <a:off x="250825" y="1628775"/>
            <a:ext cx="4608513" cy="417671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9144000" cy="652934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/>
          <a:lstStyle/>
          <a:p>
            <a:pPr algn="ctr" eaLnBrk="1" hangingPunct="1"/>
            <a:r>
              <a:rPr lang="en-US" altLang="en-US" sz="40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Formation of Placenta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9144000" cy="580926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Placental Membrane</a:t>
            </a:r>
          </a:p>
        </p:txBody>
      </p:sp>
      <p:sp>
        <p:nvSpPr>
          <p:cNvPr id="22531" name="Rectangle 3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757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4048" y="1571625"/>
            <a:ext cx="4000500" cy="4593679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>
                <a:latin typeface="Times New Roman" pitchFamily="18" charset="0"/>
                <a:ea typeface="+mn-ea"/>
                <a:cs typeface="Times New Roman" pitchFamily="18" charset="0"/>
              </a:rPr>
              <a:t>It is a composite thin membrane of </a:t>
            </a:r>
            <a:r>
              <a:rPr lang="en-US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extra fetal </a:t>
            </a:r>
            <a:r>
              <a:rPr lang="en-US" sz="2400" dirty="0">
                <a:latin typeface="Times New Roman" pitchFamily="18" charset="0"/>
                <a:ea typeface="+mn-ea"/>
                <a:cs typeface="Times New Roman" pitchFamily="18" charset="0"/>
              </a:rPr>
              <a:t>tissues which </a:t>
            </a:r>
            <a:r>
              <a:rPr lang="en-US" sz="2400" dirty="0">
                <a:solidFill>
                  <a:srgbClr val="0066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separates </a:t>
            </a:r>
            <a:r>
              <a:rPr lang="en-US" sz="2400" dirty="0">
                <a:latin typeface="Times New Roman" pitchFamily="18" charset="0"/>
                <a:ea typeface="+mn-ea"/>
                <a:cs typeface="Times New Roman" pitchFamily="18" charset="0"/>
              </a:rPr>
              <a:t>the fetal and maternal bloods.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u="sng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Up </a:t>
            </a:r>
            <a:r>
              <a:rPr lang="en-US" sz="2400" u="sng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to (20) weeks</a:t>
            </a:r>
            <a:r>
              <a:rPr lang="en-US" sz="2400" u="sng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lang="en-US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it is composed of (4) layers:</a:t>
            </a:r>
            <a:r>
              <a:rPr lang="en-US" sz="2400" u="sng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en-US" sz="2400" u="sng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err="1" smtClean="0">
                <a:solidFill>
                  <a:srgbClr val="0066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Syncytiotrophoblast</a:t>
            </a:r>
            <a:r>
              <a:rPr lang="en-US" sz="2400" dirty="0">
                <a:solidFill>
                  <a:srgbClr val="0066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u="sng" dirty="0" err="1" smtClean="0">
                <a:solidFill>
                  <a:srgbClr val="0066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Cytotrophoblast</a:t>
            </a:r>
            <a:r>
              <a:rPr lang="en-US" sz="2400" u="sng" dirty="0">
                <a:solidFill>
                  <a:srgbClr val="0066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0066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Connective </a:t>
            </a:r>
            <a:r>
              <a:rPr lang="en-US" sz="2400" dirty="0">
                <a:solidFill>
                  <a:srgbClr val="0066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tissue of the </a:t>
            </a:r>
            <a:r>
              <a:rPr lang="en-US" sz="2400" dirty="0" err="1">
                <a:solidFill>
                  <a:srgbClr val="0066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villus</a:t>
            </a:r>
            <a:r>
              <a:rPr lang="en-US" sz="2400" dirty="0">
                <a:solidFill>
                  <a:srgbClr val="0066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0066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Endothelium</a:t>
            </a:r>
            <a:r>
              <a:rPr lang="en-US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66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of fetal capillaries.</a:t>
            </a:r>
          </a:p>
        </p:txBody>
      </p:sp>
      <p:pic>
        <p:nvPicPr>
          <p:cNvPr id="22533" name="Picture 5" descr="5534E1D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6" t="45372" r="11134" b="13576"/>
          <a:stretch>
            <a:fillRect/>
          </a:stretch>
        </p:blipFill>
        <p:spPr bwMode="auto">
          <a:xfrm>
            <a:off x="381000" y="1628775"/>
            <a:ext cx="4333875" cy="5014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76056" y="1571625"/>
            <a:ext cx="3929062" cy="4905375"/>
          </a:xfr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At full term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composed of (3) layers only: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Syncytiotrohoblast</a:t>
            </a:r>
            <a:r>
              <a:rPr lang="en-US" sz="2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2. Connective tissue.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3. Endothelium of the capillaries.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 some sites,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syncytio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comes in direct contact with the endothelium of the capillaries and forms </a:t>
            </a:r>
            <a:r>
              <a:rPr lang="en-US" sz="24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Vasculosyncytial</a:t>
            </a:r>
            <a:r>
              <a:rPr lang="en-US" sz="2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placental membrane.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cs typeface="Majalla UI"/>
            </a:endParaRPr>
          </a:p>
        </p:txBody>
      </p:sp>
      <p:pic>
        <p:nvPicPr>
          <p:cNvPr id="23556" name="ClipArt Placeholder 5" descr="5534E1D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6" t="45372" r="11134" b="13576"/>
          <a:stretch>
            <a:fillRect/>
          </a:stretch>
        </p:blipFill>
        <p:spPr>
          <a:xfrm>
            <a:off x="214313" y="1785938"/>
            <a:ext cx="4714875" cy="4500562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9144000" cy="580926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Placental Membrane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1823</TotalTime>
  <Words>1057</Words>
  <Application>Microsoft Office PowerPoint</Application>
  <PresentationFormat>On-screen Show (4:3)</PresentationFormat>
  <Paragraphs>135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Constantia</vt:lpstr>
      <vt:lpstr>Majalla UI</vt:lpstr>
      <vt:lpstr>Times New Roman</vt:lpstr>
      <vt:lpstr>Traditional Arabic</vt:lpstr>
      <vt:lpstr>Wingdings 2</vt:lpstr>
      <vt:lpstr>Flow</vt:lpstr>
      <vt:lpstr>PowerPoint Presentation</vt:lpstr>
      <vt:lpstr>PLACENTA</vt:lpstr>
      <vt:lpstr>PLACENTA</vt:lpstr>
      <vt:lpstr>PLACENTA</vt:lpstr>
      <vt:lpstr>Full Term Placenta</vt:lpstr>
      <vt:lpstr>Formation of Placenta</vt:lpstr>
      <vt:lpstr>Formation of Placenta</vt:lpstr>
      <vt:lpstr>Placental Membrane</vt:lpstr>
      <vt:lpstr>Placental Membrane</vt:lpstr>
      <vt:lpstr>Fetal Surface</vt:lpstr>
      <vt:lpstr>PowerPoint Presentation</vt:lpstr>
      <vt:lpstr>Structure of a Cotyledon</vt:lpstr>
      <vt:lpstr>Intervillous Space</vt:lpstr>
      <vt:lpstr>Fetal Placental Circulation</vt:lpstr>
      <vt:lpstr>Maternal Placental Circulation</vt:lpstr>
      <vt:lpstr>Maternal Placental Circulation</vt:lpstr>
      <vt:lpstr>Functions of The Placenta</vt:lpstr>
      <vt:lpstr>Functions of The Placenta</vt:lpstr>
      <vt:lpstr>Functions of The Placenta</vt:lpstr>
      <vt:lpstr>Functions of the Placenta</vt:lpstr>
      <vt:lpstr>Functions of the Placenta</vt:lpstr>
      <vt:lpstr>PowerPoint Presentation</vt:lpstr>
      <vt:lpstr>Mechanism of Transportation</vt:lpstr>
      <vt:lpstr>Anomalies of Placenta</vt:lpstr>
      <vt:lpstr>Fate of Placenta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ksu</dc:creator>
  <cp:lastModifiedBy>dr zahid kaimkhani</cp:lastModifiedBy>
  <cp:revision>191</cp:revision>
  <dcterms:created xsi:type="dcterms:W3CDTF">2007-06-06T07:52:15Z</dcterms:created>
  <dcterms:modified xsi:type="dcterms:W3CDTF">2015-04-15T06:18:04Z</dcterms:modified>
</cp:coreProperties>
</file>