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2"/>
  </p:notesMasterIdLst>
  <p:handoutMasterIdLst>
    <p:handoutMasterId r:id="rId53"/>
  </p:handoutMasterIdLst>
  <p:sldIdLst>
    <p:sldId id="256" r:id="rId2"/>
    <p:sldId id="299" r:id="rId3"/>
    <p:sldId id="297" r:id="rId4"/>
    <p:sldId id="295" r:id="rId5"/>
    <p:sldId id="344" r:id="rId6"/>
    <p:sldId id="378" r:id="rId7"/>
    <p:sldId id="345" r:id="rId8"/>
    <p:sldId id="376" r:id="rId9"/>
    <p:sldId id="346" r:id="rId10"/>
    <p:sldId id="380" r:id="rId11"/>
    <p:sldId id="347" r:id="rId12"/>
    <p:sldId id="262" r:id="rId13"/>
    <p:sldId id="328" r:id="rId14"/>
    <p:sldId id="327" r:id="rId15"/>
    <p:sldId id="320" r:id="rId16"/>
    <p:sldId id="381" r:id="rId17"/>
    <p:sldId id="354" r:id="rId18"/>
    <p:sldId id="355" r:id="rId19"/>
    <p:sldId id="356" r:id="rId20"/>
    <p:sldId id="357" r:id="rId21"/>
    <p:sldId id="358" r:id="rId22"/>
    <p:sldId id="322" r:id="rId23"/>
    <p:sldId id="348" r:id="rId24"/>
    <p:sldId id="303" r:id="rId25"/>
    <p:sldId id="349" r:id="rId26"/>
    <p:sldId id="350" r:id="rId27"/>
    <p:sldId id="351" r:id="rId28"/>
    <p:sldId id="353" r:id="rId29"/>
    <p:sldId id="352" r:id="rId30"/>
    <p:sldId id="383" r:id="rId31"/>
    <p:sldId id="359" r:id="rId32"/>
    <p:sldId id="379" r:id="rId33"/>
    <p:sldId id="385" r:id="rId34"/>
    <p:sldId id="388" r:id="rId35"/>
    <p:sldId id="389" r:id="rId36"/>
    <p:sldId id="386" r:id="rId37"/>
    <p:sldId id="387" r:id="rId38"/>
    <p:sldId id="390" r:id="rId39"/>
    <p:sldId id="360" r:id="rId40"/>
    <p:sldId id="361" r:id="rId41"/>
    <p:sldId id="368" r:id="rId42"/>
    <p:sldId id="369" r:id="rId43"/>
    <p:sldId id="384" r:id="rId44"/>
    <p:sldId id="371" r:id="rId45"/>
    <p:sldId id="372" r:id="rId46"/>
    <p:sldId id="377" r:id="rId47"/>
    <p:sldId id="382" r:id="rId48"/>
    <p:sldId id="374" r:id="rId49"/>
    <p:sldId id="375" r:id="rId50"/>
    <p:sldId id="334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Z" initials="F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5BB8D-6EA1-4628-98A9-CAA43AC1D2A3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CA388-1CBD-41F8-9F5C-92F34E3B5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18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2E0F5B-C343-4B90-8C2C-C25BD8DBFE3D}" type="datetimeFigureOut">
              <a:rPr lang="ar-SA" smtClean="0"/>
              <a:pPr/>
              <a:t>11/07/1436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4EEFBA-54F5-4683-B20F-E8CCB34F80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796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EFBA-54F5-4683-B20F-E8CCB34F8063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0217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CLT which aims to</a:t>
            </a:r>
            <a:r>
              <a:rPr lang="en-US" baseline="0" dirty="0" smtClean="0"/>
              <a:t> develop instructional design guidelines based on human  cognitive architecture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EFBA-54F5-4683-B20F-E8CCB34F8063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4532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memory is good</a:t>
            </a:r>
            <a:r>
              <a:rPr lang="en-US" baseline="0" dirty="0" smtClean="0"/>
              <a:t> for processing but not great for holding information.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EFBA-54F5-4683-B20F-E8CCB34F8063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050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Miller 1950’s,          update on </a:t>
            </a:r>
            <a:r>
              <a:rPr lang="en-US" dirty="0" err="1" smtClean="0"/>
              <a:t>george</a:t>
            </a:r>
            <a:r>
              <a:rPr lang="en-US" dirty="0" smtClean="0"/>
              <a:t> work 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sweller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EFBA-54F5-4683-B20F-E8CCB34F8063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2417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start</a:t>
            </a:r>
            <a:r>
              <a:rPr lang="en-US" baseline="0" dirty="0" smtClean="0"/>
              <a:t> by talking about cog load, them cog limit and the difference b/w the 2.  </a:t>
            </a:r>
            <a:r>
              <a:rPr lang="en-US" baseline="0" dirty="0" smtClean="0">
                <a:solidFill>
                  <a:schemeClr val="accent3"/>
                </a:solidFill>
              </a:rPr>
              <a:t>COGNITIVE LOAD IS BASICALLY HOW HARD WE ARE THINKING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EFBA-54F5-4683-B20F-E8CCB34F8063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084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extremely limited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EFBA-54F5-4683-B20F-E8CCB34F8063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8584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EFBA-54F5-4683-B20F-E8CCB34F8063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258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04854D-C3AF-4403-96AA-4EC14812CF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D2206C-6D32-42C7-9CD5-34749DA49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zwani.com/graphics/thank_you/images/de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 MARITAL COUNSELING &amp;TESTS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3246393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pPr algn="l"/>
            <a:r>
              <a:rPr lang="en-US" sz="1800" dirty="0" smtClean="0"/>
              <a:t>Dr. </a:t>
            </a:r>
            <a:r>
              <a:rPr lang="en-US" sz="1800" dirty="0" err="1" smtClean="0"/>
              <a:t>Syed</a:t>
            </a:r>
            <a:r>
              <a:rPr lang="en-US" sz="1800" dirty="0" smtClean="0"/>
              <a:t> </a:t>
            </a:r>
            <a:r>
              <a:rPr lang="en-US" sz="1800" dirty="0" err="1" smtClean="0"/>
              <a:t>Irfan</a:t>
            </a:r>
            <a:r>
              <a:rPr lang="en-US" sz="1800" dirty="0" smtClean="0"/>
              <a:t> </a:t>
            </a:r>
            <a:r>
              <a:rPr lang="en-US" sz="1800" dirty="0" err="1" smtClean="0"/>
              <a:t>karim</a:t>
            </a:r>
            <a:endParaRPr lang="en-US" sz="1800" dirty="0" smtClean="0"/>
          </a:p>
          <a:p>
            <a:pPr algn="l"/>
            <a:r>
              <a:rPr lang="en-US" sz="1800" dirty="0" smtClean="0"/>
              <a:t>Assistant Prof. </a:t>
            </a:r>
            <a:r>
              <a:rPr lang="en-US" sz="1800" smtClean="0"/>
              <a:t>&amp; Consultant  Family Physician</a:t>
            </a:r>
          </a:p>
          <a:p>
            <a:pPr algn="l"/>
            <a:r>
              <a:rPr lang="en-US" sz="1800" dirty="0" smtClean="0"/>
              <a:t>Dept of Family &amp; Com. Medicine</a:t>
            </a:r>
          </a:p>
          <a:p>
            <a:pPr algn="l"/>
            <a:r>
              <a:rPr lang="en-US" sz="1800" dirty="0" smtClean="0"/>
              <a:t>King Saud University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 simple blood test can detect CARRIERS of these disorders 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future couples could be informed about their chances of producing affected children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How Screening tests can help</a:t>
            </a: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</a:t>
            </a:r>
            <a:endParaRPr lang="en-US" dirty="0" smtClean="0"/>
          </a:p>
          <a:p>
            <a:r>
              <a:rPr lang="en-US" dirty="0" smtClean="0"/>
              <a:t>These diseases are now prevalent in epidemic proportion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can be easily transmitted to sexual partners and to new </a:t>
            </a:r>
            <a:r>
              <a:rPr lang="en-US" dirty="0" err="1" smtClean="0"/>
              <a:t>borns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are not curable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mortality and morbidity rates are high.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Why to include HIV / HBV /HCV in</a:t>
            </a:r>
            <a:br>
              <a:rPr lang="en-US" sz="2800" dirty="0" smtClean="0"/>
            </a:br>
            <a:r>
              <a:rPr lang="en-US" sz="2800" dirty="0" smtClean="0"/>
              <a:t>premarital Screening Program</a:t>
            </a: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940491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 lvl="0"/>
            <a:r>
              <a:rPr lang="en-US" sz="2400" dirty="0" smtClean="0"/>
              <a:t>β -</a:t>
            </a:r>
            <a:r>
              <a:rPr lang="en-US" sz="2400" dirty="0" err="1" smtClean="0"/>
              <a:t>Thalassemia</a:t>
            </a:r>
            <a:r>
              <a:rPr lang="en-US" sz="2400" dirty="0" smtClean="0"/>
              <a:t> minor (Trait) :  symptomless heterozygous carrier state.</a:t>
            </a:r>
          </a:p>
          <a:p>
            <a:pPr lvl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β -</a:t>
            </a:r>
            <a:r>
              <a:rPr lang="en-US" sz="2400" dirty="0" err="1" smtClean="0"/>
              <a:t>Thalassemia</a:t>
            </a:r>
            <a:r>
              <a:rPr lang="en-US" sz="2400" dirty="0" smtClean="0"/>
              <a:t> Major : severe symptomatic homozygous Anemia.</a:t>
            </a:r>
          </a:p>
          <a:p>
            <a:pPr lvl="0">
              <a:buNone/>
            </a:pPr>
            <a:endParaRPr lang="en-US" sz="2400" dirty="0" smtClean="0"/>
          </a:p>
          <a:p>
            <a:r>
              <a:rPr lang="en-US" sz="2400" dirty="0" smtClean="0">
                <a:latin typeface="Comic Sans MS" pitchFamily="66" charset="0"/>
              </a:rPr>
              <a:t>Sickle cell anemia.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Sickle  cell trait.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Laboratory Interpretation of </a:t>
            </a:r>
            <a:r>
              <a:rPr lang="en-US" sz="2800" dirty="0" err="1" smtClean="0">
                <a:effectLst/>
              </a:rPr>
              <a:t>Hemoglobinopathies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en-US" sz="28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</a:t>
            </a:r>
          </a:p>
          <a:p>
            <a:r>
              <a:rPr lang="en-US" sz="2400" dirty="0" smtClean="0"/>
              <a:t>1.Hb A --   comprises 92% of adult hemoglobin.</a:t>
            </a:r>
          </a:p>
          <a:p>
            <a:endParaRPr lang="en-US" sz="2400" dirty="0" smtClean="0"/>
          </a:p>
          <a:p>
            <a:r>
              <a:rPr lang="en-US" sz="2400" dirty="0" smtClean="0"/>
              <a:t>2. </a:t>
            </a:r>
            <a:r>
              <a:rPr lang="en-US" sz="2400" dirty="0" err="1" smtClean="0"/>
              <a:t>Hb</a:t>
            </a:r>
            <a:r>
              <a:rPr lang="en-US" sz="2400" dirty="0" smtClean="0"/>
              <a:t> A2 --  Comprises 2-3% of adult hemoglobin. Increased In    β-</a:t>
            </a:r>
            <a:r>
              <a:rPr lang="en-US" sz="2400" dirty="0" err="1" smtClean="0"/>
              <a:t>Thalassemia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Hb</a:t>
            </a:r>
            <a:r>
              <a:rPr lang="en-US" sz="2400" dirty="0" smtClean="0"/>
              <a:t> F -- Comprises less than 1% of hemoglobin in adults.  Normal Hemoglobin in Fetus from 3-9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month of life .</a:t>
            </a:r>
          </a:p>
          <a:p>
            <a:pPr>
              <a:buNone/>
            </a:pPr>
            <a:r>
              <a:rPr lang="en-US" sz="2400" dirty="0" smtClean="0"/>
              <a:t>  Increased In    β-</a:t>
            </a:r>
            <a:r>
              <a:rPr lang="en-US" sz="2400" dirty="0" err="1" smtClean="0"/>
              <a:t>Thalassemia</a:t>
            </a:r>
            <a:r>
              <a:rPr lang="en-US" sz="2400" dirty="0" smtClean="0"/>
              <a:t>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en-US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ar-SA" b="1" dirty="0">
              <a:latin typeface="Monotype Corsiva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 smtClean="0"/>
              <a:t>Types of Normal Hemoglobin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>
                <a:latin typeface="Aharoni" pitchFamily="2" charset="-79"/>
                <a:cs typeface="Aharoni" pitchFamily="2" charset="-79"/>
              </a:rPr>
              <a:t>Hb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H -----found in α-</a:t>
            </a:r>
            <a:r>
              <a:rPr lang="en-US" sz="2400" b="1" dirty="0" err="1" smtClean="0">
                <a:latin typeface="Aharoni" pitchFamily="2" charset="-79"/>
                <a:cs typeface="Aharoni" pitchFamily="2" charset="-79"/>
              </a:rPr>
              <a:t>Thalesemia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buNone/>
            </a:pPr>
            <a:r>
              <a:rPr lang="en-US" sz="2400" dirty="0" smtClean="0"/>
              <a:t>   It is mild to moderate anemia , when 2-3 genes are deleted.</a:t>
            </a:r>
          </a:p>
          <a:p>
            <a:pPr lvl="0"/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Hb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Barts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--- found in α-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Thalesemia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buNone/>
            </a:pPr>
            <a:r>
              <a:rPr lang="en-US" sz="2400" dirty="0" smtClean="0"/>
              <a:t>   It is severe form of anemia , when all 4 genes are deleted.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Hb</a:t>
            </a:r>
            <a:r>
              <a:rPr lang="en-US" sz="2400" dirty="0" smtClean="0"/>
              <a:t> </a:t>
            </a:r>
            <a:r>
              <a:rPr lang="en-US" sz="2400" dirty="0" err="1" smtClean="0"/>
              <a:t>Barts</a:t>
            </a:r>
            <a:r>
              <a:rPr lang="en-US" sz="2400" dirty="0" smtClean="0"/>
              <a:t> cannot carry oxygen and is incompatible with life.</a:t>
            </a:r>
          </a:p>
          <a:p>
            <a:pPr>
              <a:buNone/>
            </a:pPr>
            <a:r>
              <a:rPr lang="en-US" sz="2400" dirty="0" smtClean="0"/>
              <a:t>   Infants are still born or die immediately after birth (</a:t>
            </a:r>
            <a:r>
              <a:rPr lang="en-US" sz="2400" dirty="0" err="1" smtClean="0"/>
              <a:t>hydropsfetalis</a:t>
            </a:r>
            <a:r>
              <a:rPr lang="en-US" sz="2400" dirty="0" smtClean="0"/>
              <a:t>).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Types of Abnormal Hemoglobin Chain Production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SA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016691"/>
          </a:xfrm>
        </p:spPr>
        <p:txBody>
          <a:bodyPr>
            <a:normAutofit fontScale="62500" lnSpcReduction="20000"/>
          </a:bodyPr>
          <a:lstStyle/>
          <a:p>
            <a:pPr lvl="7">
              <a:buNone/>
            </a:pPr>
            <a:endParaRPr lang="en-US" sz="3200" b="1" dirty="0" smtClean="0"/>
          </a:p>
          <a:p>
            <a:pPr lvl="7">
              <a:buNone/>
            </a:pPr>
            <a:endParaRPr lang="en-US" sz="3200" b="1" dirty="0" smtClean="0"/>
          </a:p>
          <a:p>
            <a:pPr lvl="0"/>
            <a:r>
              <a:rPr lang="en-US" sz="4400" dirty="0" err="1" smtClean="0">
                <a:latin typeface="Aharoni" pitchFamily="2" charset="-79"/>
                <a:cs typeface="Aharoni" pitchFamily="2" charset="-79"/>
              </a:rPr>
              <a:t>Hb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 S  --  Sickle Cell Hemoglobin.</a:t>
            </a:r>
          </a:p>
          <a:p>
            <a:pPr>
              <a:buNone/>
            </a:pPr>
            <a:r>
              <a:rPr lang="en-US" sz="2800" dirty="0" smtClean="0"/>
              <a:t>    In </a:t>
            </a:r>
            <a:r>
              <a:rPr lang="en-US" sz="2800" b="1" dirty="0" smtClean="0">
                <a:solidFill>
                  <a:srgbClr val="FF0000"/>
                </a:solidFill>
              </a:rPr>
              <a:t>homozygous state </a:t>
            </a:r>
            <a:r>
              <a:rPr lang="en-US" sz="2800" dirty="0" smtClean="0"/>
              <a:t>both genes are abnormal – presents as Sickle cell Anemia.</a:t>
            </a: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                        </a:t>
            </a:r>
            <a:r>
              <a:rPr lang="en-US" sz="2800" dirty="0" err="1" smtClean="0"/>
              <a:t>Hb</a:t>
            </a:r>
            <a:r>
              <a:rPr lang="en-US" sz="2800" dirty="0" smtClean="0"/>
              <a:t> is b/w 6-8 gm /dl.</a:t>
            </a: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                        </a:t>
            </a:r>
            <a:r>
              <a:rPr lang="en-US" sz="2800" dirty="0" err="1" smtClean="0"/>
              <a:t>Reticulocyte</a:t>
            </a:r>
            <a:r>
              <a:rPr lang="en-US" sz="2800" dirty="0" smtClean="0"/>
              <a:t> count is 10-20%.</a:t>
            </a: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                        </a:t>
            </a:r>
            <a:r>
              <a:rPr lang="en-US" sz="2800" dirty="0" err="1" smtClean="0"/>
              <a:t>Hb</a:t>
            </a:r>
            <a:r>
              <a:rPr lang="en-US" sz="2800" dirty="0" smtClean="0"/>
              <a:t> electrophoresis Shows =   </a:t>
            </a:r>
            <a:r>
              <a:rPr lang="en-US" sz="2800" dirty="0" err="1" smtClean="0"/>
              <a:t>Hb</a:t>
            </a:r>
            <a:r>
              <a:rPr lang="en-US" sz="2800" dirty="0" smtClean="0"/>
              <a:t> A : 0 %   ,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           </a:t>
            </a:r>
            <a:r>
              <a:rPr lang="en-US" sz="2800" dirty="0" err="1" smtClean="0"/>
              <a:t>Hb</a:t>
            </a:r>
            <a:r>
              <a:rPr lang="en-US" sz="2800" dirty="0" smtClean="0"/>
              <a:t> SS :95%  ,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           </a:t>
            </a:r>
            <a:r>
              <a:rPr lang="en-US" sz="2800" dirty="0" err="1" smtClean="0"/>
              <a:t>Hb</a:t>
            </a:r>
            <a:r>
              <a:rPr lang="en-US" sz="2800" dirty="0" smtClean="0"/>
              <a:t> F : 2-20% .</a:t>
            </a:r>
            <a:endParaRPr lang="en-US" sz="2400" dirty="0" smtClean="0"/>
          </a:p>
          <a:p>
            <a:r>
              <a:rPr lang="en-US" sz="2800" b="1" dirty="0" err="1" smtClean="0"/>
              <a:t>Sickling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Solublity</a:t>
            </a:r>
            <a:r>
              <a:rPr lang="en-US" sz="2800" b="1" dirty="0" smtClean="0"/>
              <a:t> test: </a:t>
            </a:r>
            <a:r>
              <a:rPr lang="en-US" sz="2800" dirty="0" smtClean="0"/>
              <a:t>precipitation of </a:t>
            </a:r>
            <a:r>
              <a:rPr lang="en-US" sz="2800" dirty="0" err="1" smtClean="0"/>
              <a:t>Hb</a:t>
            </a:r>
            <a:r>
              <a:rPr lang="en-US" sz="2800" dirty="0" smtClean="0"/>
              <a:t> S gives a turbid appearance .</a:t>
            </a: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    The parents of affected child will show sickle cell trait.</a:t>
            </a:r>
            <a:endParaRPr lang="en-US" sz="2400" dirty="0" smtClean="0"/>
          </a:p>
          <a:p>
            <a:pPr lvl="0">
              <a:buNone/>
            </a:pPr>
            <a:r>
              <a:rPr lang="en-US" sz="4400" dirty="0" smtClean="0"/>
              <a:t> 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800" dirty="0" err="1" smtClean="0">
                <a:latin typeface="Aharoni" pitchFamily="2" charset="-79"/>
                <a:cs typeface="Aharoni" pitchFamily="2" charset="-79"/>
              </a:rPr>
              <a:t>Hb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 AS  ---Sickle cell trait.</a:t>
            </a:r>
          </a:p>
          <a:p>
            <a:pPr>
              <a:buNone/>
            </a:pPr>
            <a:r>
              <a:rPr lang="en-US" sz="2800" dirty="0" smtClean="0"/>
              <a:t>  In </a:t>
            </a:r>
            <a:r>
              <a:rPr lang="en-US" sz="2800" b="1" dirty="0" smtClean="0">
                <a:solidFill>
                  <a:srgbClr val="FF0000"/>
                </a:solidFill>
              </a:rPr>
              <a:t>heterozygous state </a:t>
            </a:r>
            <a:r>
              <a:rPr lang="en-US" sz="2800" dirty="0" smtClean="0"/>
              <a:t>only one chromosome carries the gene.</a:t>
            </a: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Hb</a:t>
            </a:r>
            <a:r>
              <a:rPr lang="en-US" sz="2800" dirty="0" smtClean="0"/>
              <a:t> electrophoresis Shows =   </a:t>
            </a:r>
            <a:r>
              <a:rPr lang="en-US" sz="2800" dirty="0" err="1" smtClean="0"/>
              <a:t>Hb</a:t>
            </a:r>
            <a:r>
              <a:rPr lang="en-US" sz="2800" dirty="0" smtClean="0"/>
              <a:t> A : 60 %   ,  </a:t>
            </a:r>
            <a:r>
              <a:rPr lang="en-US" sz="2800" dirty="0" err="1" smtClean="0"/>
              <a:t>Hb</a:t>
            </a:r>
            <a:r>
              <a:rPr lang="en-US" sz="2800" dirty="0" smtClean="0"/>
              <a:t> SS :40%  , </a:t>
            </a:r>
            <a:r>
              <a:rPr lang="en-US" sz="2800" dirty="0" err="1" smtClean="0"/>
              <a:t>Hb</a:t>
            </a:r>
            <a:r>
              <a:rPr lang="en-US" sz="2800" dirty="0" smtClean="0"/>
              <a:t> F : 2 % .	</a:t>
            </a:r>
            <a:endParaRPr lang="en-US" sz="2400" dirty="0" smtClean="0"/>
          </a:p>
          <a:p>
            <a:pPr lvl="7">
              <a:buNone/>
            </a:pPr>
            <a:endParaRPr lang="en-US" sz="2400" dirty="0" smtClean="0">
              <a:latin typeface="Comic Sans MS" pitchFamily="66" charset="0"/>
              <a:cs typeface="Times New Roman" pitchFamily="18" charset="0"/>
            </a:endParaRPr>
          </a:p>
          <a:p>
            <a:pPr lvl="7">
              <a:buNone/>
            </a:pPr>
            <a:endParaRPr lang="en-US" sz="2400" dirty="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  </a:t>
            </a:r>
            <a:br>
              <a:rPr lang="en-US" sz="2700" dirty="0" smtClean="0"/>
            </a:br>
            <a:r>
              <a:rPr lang="en-US" sz="2700" dirty="0" smtClean="0"/>
              <a:t>Types of Abnormal Hemoglobin Chain </a:t>
            </a:r>
            <a:br>
              <a:rPr lang="en-US" sz="2700" dirty="0" smtClean="0"/>
            </a:br>
            <a:r>
              <a:rPr lang="en-US" sz="2700" dirty="0" smtClean="0"/>
              <a:t>Structure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SA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 person who carries an allele without exhibiting(showing) any effects.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Such an allele is usually recessive, but it may also be dominant and latent, with symptoms that do not appear until adulthood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   </a:t>
            </a:r>
            <a:r>
              <a:rPr lang="en-US" sz="2800" dirty="0" smtClean="0"/>
              <a:t>Who is a Genetic Carrier</a:t>
            </a: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β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Thalassemia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Trait is indicated by the following 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Normal or slightly low Hemoglobin.</a:t>
            </a:r>
          </a:p>
          <a:p>
            <a:pPr lvl="0"/>
            <a:r>
              <a:rPr lang="en-US" dirty="0" smtClean="0"/>
              <a:t>Decreased mean cell volume (MCV)</a:t>
            </a:r>
          </a:p>
          <a:p>
            <a:pPr lvl="0"/>
            <a:r>
              <a:rPr lang="en-US" dirty="0" smtClean="0"/>
              <a:t>And/or reduced mean cell hemoglobin (MCH).</a:t>
            </a:r>
          </a:p>
          <a:p>
            <a:pPr lvl="0"/>
            <a:r>
              <a:rPr lang="en-US" dirty="0" smtClean="0"/>
              <a:t>Hemoglobin A2Level  &gt;3.5% by Hemoglobin electrophoresis.</a:t>
            </a:r>
          </a:p>
          <a:p>
            <a:pPr lvl="0"/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hypochromic</a:t>
            </a:r>
            <a:r>
              <a:rPr lang="en-US" dirty="0" smtClean="0"/>
              <a:t> picture.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is a carrier of </a:t>
            </a:r>
            <a:r>
              <a:rPr lang="en-US" dirty="0" err="1" smtClean="0"/>
              <a:t>Thalessaemia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This disorder manifests itself only when individual is homozygous for the disease Allele.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parents are generally unaffected healthy carriers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offspring of an effected person will be healthy </a:t>
            </a:r>
            <a:r>
              <a:rPr lang="en-US" dirty="0" err="1" smtClean="0"/>
              <a:t>heterozygotes</a:t>
            </a:r>
            <a:r>
              <a:rPr lang="en-US" dirty="0" smtClean="0"/>
              <a:t> unless other parent is also a Carrier.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700" dirty="0" smtClean="0"/>
              <a:t>How will you interpret an </a:t>
            </a:r>
            <a:br>
              <a:rPr lang="en-US" sz="2700" dirty="0" smtClean="0"/>
            </a:br>
            <a:r>
              <a:rPr lang="en-US" sz="2700" dirty="0" smtClean="0"/>
              <a:t>Autosomal recessive disorder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So when </a:t>
            </a:r>
            <a:r>
              <a:rPr lang="en-US" u="sng" dirty="0" smtClean="0">
                <a:solidFill>
                  <a:srgbClr val="FF0000"/>
                </a:solidFill>
              </a:rPr>
              <a:t>Carrier</a:t>
            </a:r>
            <a:r>
              <a:rPr lang="en-US" u="sng" dirty="0" smtClean="0"/>
              <a:t>  marry a </a:t>
            </a:r>
            <a:r>
              <a:rPr lang="en-US" u="sng" dirty="0" smtClean="0">
                <a:solidFill>
                  <a:srgbClr val="FF0000"/>
                </a:solidFill>
              </a:rPr>
              <a:t>Carrier</a:t>
            </a:r>
            <a:r>
              <a:rPr lang="en-US" u="sng" dirty="0" smtClean="0"/>
              <a:t>  ; the </a:t>
            </a:r>
            <a:r>
              <a:rPr lang="en-US" u="sng" dirty="0" smtClean="0">
                <a:solidFill>
                  <a:srgbClr val="FF0000"/>
                </a:solidFill>
              </a:rPr>
              <a:t>offspring </a:t>
            </a:r>
            <a:r>
              <a:rPr lang="en-US" u="sng" dirty="0" smtClean="0"/>
              <a:t>could be either  of the following 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homozygous and effected --25% chance </a:t>
            </a:r>
          </a:p>
          <a:p>
            <a:pPr lvl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( 1 in 4 chance )</a:t>
            </a:r>
          </a:p>
          <a:p>
            <a:pPr lvl="0" algn="ctr">
              <a:buNone/>
            </a:pPr>
            <a:endParaRPr lang="en-US" sz="2000" dirty="0" smtClean="0"/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A Carrier  ------ </a:t>
            </a:r>
            <a:r>
              <a:rPr lang="en-US" dirty="0" smtClean="0">
                <a:solidFill>
                  <a:schemeClr val="tx1"/>
                </a:solidFill>
              </a:rPr>
              <a:t>50% chance </a:t>
            </a:r>
            <a:r>
              <a:rPr lang="en-US" dirty="0" smtClean="0"/>
              <a:t>.</a:t>
            </a:r>
            <a:endParaRPr lang="en-US" b="1" dirty="0" smtClean="0">
              <a:solidFill>
                <a:schemeClr val="accent3"/>
              </a:solidFill>
            </a:endParaRP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Genetically Normal ------ </a:t>
            </a:r>
            <a:r>
              <a:rPr lang="en-US" dirty="0" smtClean="0">
                <a:solidFill>
                  <a:srgbClr val="00B050"/>
                </a:solidFill>
              </a:rPr>
              <a:t>25% chance .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Possible Future Child’s  faith</a:t>
            </a: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premarital counseling.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Who are  Carrier’s and their fates.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interpret the TESTS.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What is a successful counseling.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Outline of presentation</a:t>
            </a:r>
            <a:endParaRPr lang="ar-SA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571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One who harbors/carries disease organisms in his body </a:t>
            </a:r>
            <a:r>
              <a:rPr lang="en-US" u="sng" dirty="0" smtClean="0">
                <a:solidFill>
                  <a:srgbClr val="FF0000"/>
                </a:solidFill>
              </a:rPr>
              <a:t>without </a:t>
            </a:r>
            <a:r>
              <a:rPr lang="en-US" dirty="0" smtClean="0"/>
              <a:t>manifesting any symptoms, thus acting as a distributor of infection.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He /she is mainly source of transmitting   </a:t>
            </a:r>
          </a:p>
          <a:p>
            <a:pPr>
              <a:buNone/>
            </a:pPr>
            <a:r>
              <a:rPr lang="en-US" dirty="0" smtClean="0"/>
              <a:t>     infection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is a viral Carrier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and Hepatitis B &amp; C viruses can remain dormant for months or even years in </a:t>
            </a:r>
            <a:r>
              <a:rPr lang="en-US" dirty="0" smtClean="0">
                <a:solidFill>
                  <a:srgbClr val="FF0000"/>
                </a:solidFill>
              </a:rPr>
              <a:t>CARRIERS</a:t>
            </a:r>
            <a:r>
              <a:rPr lang="en-US" dirty="0" smtClean="0"/>
              <a:t> without showing any symptoms.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With early diagnosis and treatment </a:t>
            </a:r>
            <a:r>
              <a:rPr lang="en-US" dirty="0" smtClean="0">
                <a:solidFill>
                  <a:srgbClr val="FF0000"/>
                </a:solidFill>
              </a:rPr>
              <a:t>CARRIERS</a:t>
            </a:r>
            <a:r>
              <a:rPr lang="en-US" dirty="0" smtClean="0"/>
              <a:t> of HIV or hepatitis viruses can keep the symptoms under control and reduce the risk of serious complications.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 Viral carrier’s fate</a:t>
            </a:r>
            <a:endParaRPr lang="en-US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 85% of cases ----- Full recovery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5-10% of cases ----Chronic hepatitis/</a:t>
            </a:r>
          </a:p>
          <a:p>
            <a:pPr>
              <a:buNone/>
            </a:pPr>
            <a:r>
              <a:rPr lang="en-US" sz="2400" dirty="0" smtClean="0"/>
              <a:t>                                  cirrhosis/liver carcinoma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10% of cases ----  Carriers.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endParaRPr lang="ar-S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100" dirty="0" smtClean="0">
                <a:latin typeface="Aharoni" pitchFamily="2" charset="-79"/>
                <a:cs typeface="Aharoni" pitchFamily="2" charset="-79"/>
              </a:rPr>
              <a:t>Fate of HBV –Infection</a:t>
            </a:r>
            <a:br>
              <a:rPr lang="en-US" sz="3100" dirty="0" smtClean="0">
                <a:latin typeface="Aharoni" pitchFamily="2" charset="-79"/>
                <a:cs typeface="Aharoni" pitchFamily="2" charset="-79"/>
              </a:rPr>
            </a:br>
            <a:endParaRPr lang="ar-SA" sz="3100" dirty="0">
              <a:latin typeface="Aharoni" pitchFamily="2" charset="-79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Who is HBV Carrier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Following an acute HBV infection , which may be sub-clinical  5-10% of patients will not clear the Virus and will become carrier’s of </a:t>
            </a:r>
            <a:r>
              <a:rPr lang="en-US" dirty="0" err="1" smtClean="0"/>
              <a:t>HbsAg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Carriers are usually discovered incidentally on blood Test either Pre marital examination or routine health check-up or blood Donation.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Screening for HBV</a:t>
            </a:r>
            <a:br>
              <a:rPr lang="en-US" dirty="0" smtClean="0"/>
            </a:br>
            <a:r>
              <a:rPr lang="en-US" sz="2000" dirty="0" smtClean="0"/>
              <a:t> ( double stranded DNA –Virus ) 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HBsAg</a:t>
            </a:r>
            <a:r>
              <a:rPr lang="en-US" sz="2400" dirty="0" smtClean="0"/>
              <a:t> : positive.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HBeAg</a:t>
            </a:r>
            <a:r>
              <a:rPr lang="en-US" sz="2400" dirty="0" smtClean="0"/>
              <a:t> : negative.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HBe</a:t>
            </a:r>
            <a:r>
              <a:rPr lang="en-US" sz="2400" dirty="0" smtClean="0"/>
              <a:t>-antibody : positive.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HBV-DNA : Negative.</a:t>
            </a:r>
          </a:p>
          <a:p>
            <a:pPr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 Healthy </a:t>
            </a:r>
            <a:r>
              <a:rPr lang="en-US" sz="4400" dirty="0" err="1" smtClean="0"/>
              <a:t>HBsAg</a:t>
            </a:r>
            <a:r>
              <a:rPr lang="en-US" sz="4400" dirty="0" smtClean="0"/>
              <a:t> Carriers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stranded RNA Virus.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70-90 % of cases found in post-transfusion cases.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Again mostly found incidentally during</a:t>
            </a:r>
          </a:p>
          <a:p>
            <a:pPr>
              <a:buNone/>
            </a:pPr>
            <a:r>
              <a:rPr lang="en-US" dirty="0" smtClean="0"/>
              <a:t>   Pre marital screening OR routine check-up or Blood donation.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Not easily spread through sexual –contact.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 </a:t>
            </a:r>
            <a:br>
              <a:rPr lang="en-US" dirty="0" smtClean="0"/>
            </a:br>
            <a:r>
              <a:rPr lang="en-US" dirty="0" smtClean="0"/>
              <a:t>Screening for HCV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b="1" dirty="0" smtClean="0">
                <a:solidFill>
                  <a:schemeClr val="accent3"/>
                </a:solidFill>
              </a:rPr>
              <a:t>No carrier state found </a:t>
            </a:r>
            <a:r>
              <a:rPr lang="en-US" dirty="0" smtClean="0">
                <a:solidFill>
                  <a:schemeClr val="accent3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Chronic liver disease --- 70-80 % of cases.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Cirrhosis of Liver  -----  5% of cases.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Hepatoma</a:t>
            </a:r>
            <a:r>
              <a:rPr lang="en-US" dirty="0" smtClean="0"/>
              <a:t> ------------ 15 % of cases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Fate of HCV –Infection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HIV is a Retrovirus infecting T-Helper cells bearing the CD4 receptors.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Transmission is sexual  --- 60-70% of cases.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mother to child ---- 90% of cases.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Screening for HIV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Confirmed by Western blot Test.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Presence of HIV-antibodies gives no indication about disease progression.</a:t>
            </a:r>
            <a:br>
              <a:rPr lang="en-US" dirty="0" smtClean="0"/>
            </a:br>
            <a:r>
              <a:rPr lang="en-US" dirty="0" smtClean="0"/>
              <a:t>After exposure to HIV –infected person it may take </a:t>
            </a:r>
            <a:r>
              <a:rPr lang="en-US" dirty="0" err="1" smtClean="0"/>
              <a:t>upto</a:t>
            </a:r>
            <a:r>
              <a:rPr lang="en-US" dirty="0" smtClean="0"/>
              <a:t> 3months to become positive.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Consider repeating this test  if exposure may have occurred &lt; than 3 months prior to testing.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FATE OF HIV-Antibodies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87369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Consult your  Family Physician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What steps a Family Physician should take   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/>
              <a:t>What will happen after the tests</a:t>
            </a:r>
            <a:endParaRPr 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264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Premarital counseling is a type of  advice that helps couples prepare for marriage. Premarital counseling can help ensure that both spouses would have a strong, healthy relationship — giving them a better chance for a stable and satisfying marriage.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premarital counseling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future couple should be advised that after marriage your children could suffer from Sickle Cell anemia or </a:t>
            </a:r>
            <a:r>
              <a:rPr lang="en-US" dirty="0" err="1" smtClean="0"/>
              <a:t>Thalassemia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physician will not issue the premarital fitness certificate.</a:t>
            </a:r>
          </a:p>
          <a:p>
            <a:r>
              <a:rPr lang="en-US" dirty="0" smtClean="0"/>
              <a:t>The decision will be for the future couple whether to go ahead with the marriage or not.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In case of carrier for </a:t>
            </a:r>
            <a:r>
              <a:rPr lang="en-US" sz="3100" dirty="0" err="1" smtClean="0">
                <a:solidFill>
                  <a:srgbClr val="FF0000"/>
                </a:solidFill>
              </a:rPr>
              <a:t>hemoglobinipathies</a:t>
            </a:r>
            <a:r>
              <a:rPr lang="en-US" sz="3100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5626291"/>
          </a:xfrm>
        </p:spPr>
        <p:txBody>
          <a:bodyPr/>
          <a:lstStyle/>
          <a:p>
            <a:pPr lvl="0"/>
            <a:endParaRPr lang="en-US" dirty="0" smtClean="0"/>
          </a:p>
          <a:p>
            <a:pPr lvl="0">
              <a:buNone/>
            </a:pPr>
            <a:r>
              <a:rPr lang="en-US" dirty="0" smtClean="0"/>
              <a:t>  </a:t>
            </a:r>
            <a:r>
              <a:rPr lang="en-US" b="1" dirty="0" smtClean="0"/>
              <a:t>In case of infection with </a:t>
            </a:r>
            <a:r>
              <a:rPr lang="en-US" b="1" dirty="0" smtClean="0">
                <a:solidFill>
                  <a:srgbClr val="FF0000"/>
                </a:solidFill>
              </a:rPr>
              <a:t>HIV or </a:t>
            </a:r>
            <a:r>
              <a:rPr lang="en-US" b="1" dirty="0" err="1" smtClean="0">
                <a:solidFill>
                  <a:srgbClr val="FF0000"/>
                </a:solidFill>
              </a:rPr>
              <a:t>Hepatits</a:t>
            </a:r>
            <a:r>
              <a:rPr lang="en-US" b="1" dirty="0" smtClean="0">
                <a:solidFill>
                  <a:srgbClr val="FF0000"/>
                </a:solidFill>
              </a:rPr>
              <a:t> viruses:</a:t>
            </a:r>
          </a:p>
          <a:p>
            <a:pPr lvl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physician will repeat the test before confirming the diagnosis.</a:t>
            </a:r>
          </a:p>
          <a:p>
            <a:r>
              <a:rPr lang="en-US" dirty="0" smtClean="0"/>
              <a:t>If still positive ; will not issue premarital fitness certificate.</a:t>
            </a:r>
          </a:p>
          <a:p>
            <a:r>
              <a:rPr lang="en-US" dirty="0" smtClean="0"/>
              <a:t>HIV &amp; HCV Positive are encouraged to avoid marriage(for now) – as there is much higher chance to transmit  infection to your future spouse.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47389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HBV Carriers , the healthy partner is advised to be vaccinated.</a:t>
            </a:r>
          </a:p>
          <a:p>
            <a:endParaRPr lang="en-US" dirty="0" smtClean="0"/>
          </a:p>
          <a:p>
            <a:r>
              <a:rPr lang="en-US" dirty="0" smtClean="0"/>
              <a:t>The HIV ,HCV patient will be informed and  referred to a Specialty Clinic for Follow-up.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usually  premarital screening comes too late for couples to change their opinions ABOUT marriage.</a:t>
            </a:r>
          </a:p>
          <a:p>
            <a:endParaRPr lang="en-US" dirty="0" smtClean="0"/>
          </a:p>
          <a:p>
            <a:r>
              <a:rPr lang="en-US" dirty="0" smtClean="0"/>
              <a:t>By this time they are already committed for this relationship.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Ethical issues can arise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94049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Which Spouse would be affected the Most 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Male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Female 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16909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Is it a stigma  or dilemma  for female   ?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Rejecting marriage on these ground may effect her Social Life .</a:t>
            </a:r>
          </a:p>
          <a:p>
            <a:endParaRPr lang="en-US" dirty="0" smtClean="0"/>
          </a:p>
          <a:p>
            <a:r>
              <a:rPr lang="en-US" dirty="0" smtClean="0"/>
              <a:t>Sometimes this stigma may prevent her from </a:t>
            </a:r>
          </a:p>
          <a:p>
            <a:pPr>
              <a:buNone/>
            </a:pPr>
            <a:r>
              <a:rPr lang="en-US" dirty="0" smtClean="0"/>
              <a:t>   ever getting Married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TABOO FOR  FEMALE 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HIV-testing also has far-reaching social impact especially when someone is planning to marry.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some communities certain values may clash with concept of premarital HIV-testing with major issues of confidentiality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STIGMA FOR  MALE  or FEMALE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4000" dirty="0" smtClean="0"/>
              <a:t>What is  the Family Physicians Role </a:t>
            </a:r>
            <a:endParaRPr lang="en-US" sz="4000" dirty="0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Encourage individual or family to  obtain information about a genetic condition that may effect them ,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so that they can make appropriate decisions about marriage , reproduction and health management.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Discuss  Genetic counseling </a:t>
            </a:r>
            <a:br>
              <a:rPr lang="en-US" sz="3100" dirty="0" smtClean="0"/>
            </a:br>
            <a:endParaRPr lang="en-US" sz="31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Back ground 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Genetic disorders particularly </a:t>
            </a:r>
            <a:r>
              <a:rPr lang="en-US" sz="2400" dirty="0" err="1" smtClean="0"/>
              <a:t>Hemoglobinopathies</a:t>
            </a:r>
            <a:r>
              <a:rPr lang="en-US" sz="2400" dirty="0" smtClean="0"/>
              <a:t> like </a:t>
            </a:r>
            <a:r>
              <a:rPr lang="en-US" sz="2400" dirty="0" err="1" smtClean="0"/>
              <a:t>Thalasemia</a:t>
            </a:r>
            <a:r>
              <a:rPr lang="en-US" sz="2400" dirty="0" smtClean="0"/>
              <a:t> &amp; Sickle cell </a:t>
            </a:r>
            <a:r>
              <a:rPr lang="en-US" sz="2400" dirty="0" err="1" smtClean="0"/>
              <a:t>anaemia</a:t>
            </a:r>
            <a:r>
              <a:rPr lang="en-US" sz="2400" dirty="0" smtClean="0"/>
              <a:t> are fairly common in Saudi Arabia , particularly in eastern and southern region.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 high prevalence of Carrier status was reported predominantly in the eastern and south western regions of Saudi Arabia.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What is the pre marital screening program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Relationships by blood or common ancestry, in which the chances of offspring inheriting a recessive allele for a disease are increased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closer the relationship , the greater the risk.(</a:t>
            </a:r>
            <a:r>
              <a:rPr lang="en-US" sz="1800" dirty="0" smtClean="0"/>
              <a:t>especially cousin marriages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Discuss   Consanguinity :</a:t>
            </a:r>
            <a:br>
              <a:rPr lang="en-US" sz="3100" dirty="0" smtClean="0"/>
            </a:br>
            <a:endParaRPr lang="en-US" sz="31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25-60% of all marriages in Arab regions are consanguineous , with a high incidence of first-cousin marriage.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saudiarabia</a:t>
            </a:r>
            <a:r>
              <a:rPr lang="en-US" dirty="0" smtClean="0"/>
              <a:t> , 90% of couples detected as carriers did not follow the advice and went ahead with their marriages.</a:t>
            </a:r>
          </a:p>
          <a:p>
            <a:r>
              <a:rPr lang="en-US" dirty="0" smtClean="0"/>
              <a:t>There are many teachings in Islamic Culture which promote healthy marriage and role of counseling.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Prevalence of Consanguineous marriages in Muslim Community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Marriages between members of same tribe or extended family groups are favored in </a:t>
            </a:r>
            <a:r>
              <a:rPr lang="en-US" dirty="0" err="1" smtClean="0"/>
              <a:t>muslim</a:t>
            </a:r>
            <a:r>
              <a:rPr lang="en-US" dirty="0" smtClean="0"/>
              <a:t> communities.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Social and familial commitments make it difficult to ask partners to undergo pre marital testing.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Wrong religious beliefs could be obstacles to premarital screening success regardless of education level.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Education and attitude of the couples  to be screened 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The meaning of the term  “carrier Status” should be made known to the members of the public long before they get married.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 SUCCESSFUL PRE MARITAL COUNSELING APPROACH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626291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Educational programs </a:t>
            </a:r>
            <a:r>
              <a:rPr lang="en-US" sz="2400" dirty="0" smtClean="0"/>
              <a:t>about the benefits of premarital examination should target unmarried males , so they can make informed  choices about unmarried females and consanguineous marriages.</a:t>
            </a:r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Active involvement of policy makers </a:t>
            </a:r>
            <a:r>
              <a:rPr lang="en-US" sz="2400" dirty="0" smtClean="0"/>
              <a:t>to establish and implement appropriate screening techniques and policies.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“Solution focused” </a:t>
            </a:r>
            <a:r>
              <a:rPr lang="en-US" sz="2800" dirty="0" smtClean="0"/>
              <a:t>pre marital counseling  -Helping couples to develop a shared vision for the marriage.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u="sng" dirty="0" smtClean="0">
                <a:solidFill>
                  <a:srgbClr val="FF0000"/>
                </a:solidFill>
              </a:rPr>
              <a:t>Solution- oriented </a:t>
            </a:r>
            <a:r>
              <a:rPr lang="en-US" sz="2800" dirty="0" smtClean="0"/>
              <a:t>interventions 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Solution -oriented </a:t>
            </a:r>
            <a:r>
              <a:rPr lang="en-US" sz="2800" dirty="0" smtClean="0"/>
              <a:t>questions and feedback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adopted by the counselor . Educate all members of the screening Team ( lab technologist ; nurse practitioners; physicians ;</a:t>
            </a:r>
            <a:r>
              <a:rPr lang="en-US" dirty="0" err="1" smtClean="0"/>
              <a:t>counselors;out</a:t>
            </a:r>
            <a:r>
              <a:rPr lang="en-US" dirty="0" smtClean="0"/>
              <a:t>-reach workers ; social workers ) – </a:t>
            </a:r>
            <a:r>
              <a:rPr lang="en-US" sz="2000" dirty="0" smtClean="0"/>
              <a:t>ensure confidentiality/avoid wrong messages.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should be good cooperation between community and religious leaders, school parent  and health professionals.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Avoidance of marriage.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Those who proceed can be offered reproductive options after prenatal diagnosis.</a:t>
            </a:r>
          </a:p>
          <a:p>
            <a:pPr lvl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Available choices after positive Test results 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mandatory screening program does have the potential to succeed as long as the TARGET POPULATION is clearly identified and all ethical issues (confidentiality of results) ,religious , cultural and human rights and  concerns about post-diagnostic management are fully addressed.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r>
              <a:rPr lang="en-US" sz="2800" dirty="0" smtClean="0"/>
              <a:t>In 2004 the Saudi Ministry of Health implemented a mandatory premarital screening program to decrease the incidence of these genetic disorders in future generations.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 2008 this test was updated to include mandatory screening for HBV , HCV and HIV.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This new program was named “ program of healthy marriage”.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1600" dirty="0" smtClean="0"/>
              <a:t>pre marital screening program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ee full size image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05000"/>
            <a:ext cx="5715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 marital screening For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1" y="0"/>
            <a:ext cx="6324600" cy="6858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Complete Blood Count.</a:t>
            </a:r>
          </a:p>
          <a:p>
            <a:pPr lvl="0"/>
            <a:r>
              <a:rPr lang="en-US" dirty="0" smtClean="0"/>
              <a:t>Sickle cell test.</a:t>
            </a:r>
          </a:p>
          <a:p>
            <a:pPr lvl="0"/>
            <a:r>
              <a:rPr lang="en-US" dirty="0" smtClean="0"/>
              <a:t>Hemoglobin electrophoresis.</a:t>
            </a:r>
          </a:p>
          <a:p>
            <a:pPr lvl="0"/>
            <a:r>
              <a:rPr lang="en-US" dirty="0" smtClean="0"/>
              <a:t>HBs Ag.</a:t>
            </a:r>
          </a:p>
          <a:p>
            <a:pPr lvl="0"/>
            <a:r>
              <a:rPr lang="en-US" dirty="0" smtClean="0"/>
              <a:t>Anti-HCV.</a:t>
            </a:r>
          </a:p>
          <a:p>
            <a:pPr lvl="0"/>
            <a:r>
              <a:rPr lang="en-US" dirty="0" smtClean="0"/>
              <a:t>HBV  screening by ELISA..</a:t>
            </a:r>
          </a:p>
          <a:p>
            <a:pPr lvl="0"/>
            <a:r>
              <a:rPr lang="en-US" dirty="0" smtClean="0"/>
              <a:t>HCV screening by ELISA.</a:t>
            </a:r>
          </a:p>
          <a:p>
            <a:pPr lvl="0"/>
            <a:r>
              <a:rPr lang="en-US" dirty="0" smtClean="0"/>
              <a:t>Anti-HIV.</a:t>
            </a:r>
          </a:p>
          <a:p>
            <a:pPr lvl="0"/>
            <a:r>
              <a:rPr lang="en-US" dirty="0" smtClean="0"/>
              <a:t>HIV-Confirmation by Western blot Method.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are the TESTS Performed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Any succussesful screening program must comply with 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prevailing culture  	</a:t>
            </a:r>
          </a:p>
          <a:p>
            <a:r>
              <a:rPr lang="en-US" dirty="0" smtClean="0"/>
              <a:t>ethnic values.</a:t>
            </a:r>
          </a:p>
          <a:p>
            <a:r>
              <a:rPr lang="en-US" dirty="0" smtClean="0"/>
              <a:t>Economic values .</a:t>
            </a:r>
          </a:p>
          <a:p>
            <a:r>
              <a:rPr lang="en-US" dirty="0" smtClean="0"/>
              <a:t>Societal values.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4000" dirty="0" smtClean="0"/>
              <a:t>Pre-requisite of a screening program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These are </a:t>
            </a:r>
            <a:r>
              <a:rPr lang="en-US" sz="2200" dirty="0" err="1" smtClean="0"/>
              <a:t>autosomal</a:t>
            </a:r>
            <a:r>
              <a:rPr lang="en-US" sz="2200" dirty="0" smtClean="0"/>
              <a:t> recessive inheritable </a:t>
            </a:r>
            <a:r>
              <a:rPr lang="en-US" sz="2200" dirty="0" err="1" smtClean="0"/>
              <a:t>haemoglobinopathies</a:t>
            </a:r>
            <a:r>
              <a:rPr lang="en-US" sz="2200" dirty="0" smtClean="0"/>
              <a:t>  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Common in some regions of Saudi Arabia.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These are incurable disorders and causes significant morbidity and mortality.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imposes a heavy financial burden on the society.</a:t>
            </a:r>
          </a:p>
          <a:p>
            <a:pPr>
              <a:buNone/>
            </a:pPr>
            <a:endParaRPr lang="en-US" sz="2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Why  to include </a:t>
            </a:r>
            <a:r>
              <a:rPr lang="en-US" sz="3100" dirty="0" err="1" smtClean="0"/>
              <a:t>hemoglobinopathies</a:t>
            </a:r>
            <a:r>
              <a:rPr lang="en-US" sz="3100" dirty="0" smtClean="0"/>
              <a:t> in premarital Screening Program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D1D3"/>
      </a:lt2>
      <a:accent1>
        <a:srgbClr val="B4490F"/>
      </a:accent1>
      <a:accent2>
        <a:srgbClr val="EB641B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8ED5F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4222</TotalTime>
  <Words>1771</Words>
  <Application>Microsoft Office PowerPoint</Application>
  <PresentationFormat>On-screen Show (4:3)</PresentationFormat>
  <Paragraphs>333</Paragraphs>
  <Slides>50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2" baseType="lpstr">
      <vt:lpstr>Aharoni</vt:lpstr>
      <vt:lpstr>Arial</vt:lpstr>
      <vt:lpstr>Calibri</vt:lpstr>
      <vt:lpstr>Comic Sans MS</vt:lpstr>
      <vt:lpstr>Lucida Sans Unicode</vt:lpstr>
      <vt:lpstr>Monotype Corsiva</vt:lpstr>
      <vt:lpstr>Times New Roman</vt:lpstr>
      <vt:lpstr>Verdana</vt:lpstr>
      <vt:lpstr>Wingdings</vt:lpstr>
      <vt:lpstr>Wingdings 2</vt:lpstr>
      <vt:lpstr>Wingdings 3</vt:lpstr>
      <vt:lpstr>Concourse</vt:lpstr>
      <vt:lpstr>PRE MARITAL COUNSELING &amp;TESTS </vt:lpstr>
      <vt:lpstr>Outline of presentation</vt:lpstr>
      <vt:lpstr> What is premarital counseling  </vt:lpstr>
      <vt:lpstr>  What is the pre marital screening program    </vt:lpstr>
      <vt:lpstr>pre marital screening program</vt:lpstr>
      <vt:lpstr>PowerPoint Presentation</vt:lpstr>
      <vt:lpstr> What are the TESTS Performed  </vt:lpstr>
      <vt:lpstr> Pre-requisite of a screening program   </vt:lpstr>
      <vt:lpstr> Why  to include hemoglobinopathies in premarital Screening Program </vt:lpstr>
      <vt:lpstr>How Screening tests can help</vt:lpstr>
      <vt:lpstr>Why to include HIV / HBV /HCV in premarital Screening Program</vt:lpstr>
      <vt:lpstr> Laboratory Interpretation of Hemoglobinopathies </vt:lpstr>
      <vt:lpstr> Types of Normal Hemoglobin  </vt:lpstr>
      <vt:lpstr> Types of Abnormal Hemoglobin Chain Production  </vt:lpstr>
      <vt:lpstr>    Types of Abnormal Hemoglobin Chain  Structure    </vt:lpstr>
      <vt:lpstr>   Who is a Genetic Carrier</vt:lpstr>
      <vt:lpstr> Who is a carrier of Thalessaemia </vt:lpstr>
      <vt:lpstr> How will you interpret an  Autosomal recessive disorder  </vt:lpstr>
      <vt:lpstr>Possible Future Child’s  faith</vt:lpstr>
      <vt:lpstr> Who is a viral Carrier </vt:lpstr>
      <vt:lpstr>A Viral carrier’s fate</vt:lpstr>
      <vt:lpstr> Fate of HBV –Infection </vt:lpstr>
      <vt:lpstr> Screening for HBV  ( double stranded DNA –Virus )  </vt:lpstr>
      <vt:lpstr>  Healthy HBsAg Carriers  </vt:lpstr>
      <vt:lpstr>           Screening for HCV </vt:lpstr>
      <vt:lpstr> Fate of HCV –Infection </vt:lpstr>
      <vt:lpstr> Screening for HIV </vt:lpstr>
      <vt:lpstr> FATE OF HIV-Antibodies </vt:lpstr>
      <vt:lpstr>What will happen after the tests</vt:lpstr>
      <vt:lpstr> In case of carrier for hemoglobinipathies: </vt:lpstr>
      <vt:lpstr>PowerPoint Presentation</vt:lpstr>
      <vt:lpstr>PowerPoint Presentation</vt:lpstr>
      <vt:lpstr>What Ethical issues can arise</vt:lpstr>
      <vt:lpstr>PowerPoint Presentation</vt:lpstr>
      <vt:lpstr>PowerPoint Presentation</vt:lpstr>
      <vt:lpstr> A TABOO FOR  FEMALE   </vt:lpstr>
      <vt:lpstr> STIGMA FOR  MALE  or FEMALE </vt:lpstr>
      <vt:lpstr>PowerPoint Presentation</vt:lpstr>
      <vt:lpstr> Discuss  Genetic counseling  </vt:lpstr>
      <vt:lpstr> Discuss   Consanguinity : </vt:lpstr>
      <vt:lpstr> Prevalence of Consanguineous marriages in Muslim Community </vt:lpstr>
      <vt:lpstr>PowerPoint Presentation</vt:lpstr>
      <vt:lpstr>PowerPoint Presentation</vt:lpstr>
      <vt:lpstr> A SUCCESSFUL PRE MARITAL COUNSELING APPROACH </vt:lpstr>
      <vt:lpstr>PowerPoint Presentation</vt:lpstr>
      <vt:lpstr>PowerPoint Presentation</vt:lpstr>
      <vt:lpstr>PowerPoint Presentation</vt:lpstr>
      <vt:lpstr> Available choices after positive Test results : </vt:lpstr>
      <vt:lpstr> CONCLUSION  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Load Theory</dc:title>
  <dc:creator>Dr.Farhana irfan</dc:creator>
  <cp:lastModifiedBy>IRFAN</cp:lastModifiedBy>
  <cp:revision>463</cp:revision>
  <dcterms:created xsi:type="dcterms:W3CDTF">2011-02-07T06:05:16Z</dcterms:created>
  <dcterms:modified xsi:type="dcterms:W3CDTF">2015-04-29T06:26:47Z</dcterms:modified>
</cp:coreProperties>
</file>