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2" r:id="rId1"/>
    <p:sldMasterId id="2147484136" r:id="rId2"/>
    <p:sldMasterId id="2147484148" r:id="rId3"/>
  </p:sldMasterIdLst>
  <p:notesMasterIdLst>
    <p:notesMasterId r:id="rId26"/>
  </p:notesMasterIdLst>
  <p:sldIdLst>
    <p:sldId id="305" r:id="rId4"/>
    <p:sldId id="291" r:id="rId5"/>
    <p:sldId id="311" r:id="rId6"/>
    <p:sldId id="257" r:id="rId7"/>
    <p:sldId id="308" r:id="rId8"/>
    <p:sldId id="259" r:id="rId9"/>
    <p:sldId id="260" r:id="rId10"/>
    <p:sldId id="261" r:id="rId11"/>
    <p:sldId id="262" r:id="rId12"/>
    <p:sldId id="298" r:id="rId13"/>
    <p:sldId id="293" r:id="rId14"/>
    <p:sldId id="310" r:id="rId15"/>
    <p:sldId id="263" r:id="rId16"/>
    <p:sldId id="265" r:id="rId17"/>
    <p:sldId id="294" r:id="rId18"/>
    <p:sldId id="303" r:id="rId19"/>
    <p:sldId id="266" r:id="rId20"/>
    <p:sldId id="268" r:id="rId21"/>
    <p:sldId id="269" r:id="rId22"/>
    <p:sldId id="270" r:id="rId23"/>
    <p:sldId id="272" r:id="rId24"/>
    <p:sldId id="301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0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BF6434EF-861B-41B1-83BC-C4C5CEC5CD2D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E758E75-E9CB-4937-A8F0-CD06A43BE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70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7E3C24-6B66-4FFF-A77D-ED052BC859E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8169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758E75-E9CB-4937-A8F0-CD06A43BEF5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4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966697-E639-48C6-92F4-CD66CE52A4F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</p:spTree>
    <p:extLst>
      <p:ext uri="{BB962C8B-B14F-4D97-AF65-F5344CB8AC3E}">
        <p14:creationId xmlns:p14="http://schemas.microsoft.com/office/powerpoint/2010/main" val="2339155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0F6F33-9C75-4E43-A5D9-1894CFD56D7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524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EA824-9963-4E8B-83AD-0D05D8CCA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8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0799D-9EA8-41B5-8A9E-BFE4E72CF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5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54675-A533-46A3-86FE-04493B03C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21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39B59-FBA8-4F18-8BBA-37F883E65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99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34651-56BA-4091-96B2-3CF804CF0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40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0389-3E4F-4B52-B584-14DF6763C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50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2609-5591-4144-BFE6-352DFB2BD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06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45946-3552-4F29-A20A-7F9732D90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87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92EAC-4895-4D03-A2DC-C836B9701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50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72880-FD75-48DD-BD31-E3D015583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54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D4AC7-AAFA-4AC7-8E06-47BC76B92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D29CF-507D-4EE8-9F78-6BCD690E5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43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C4B3-78B2-4F36-9082-E0408D237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16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C405F-752A-4199-A027-88BDFC923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21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C1991-77C4-44C4-B321-D1525A051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06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D789C-EA73-47D1-8F85-8F8924B56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31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75CA-4817-4332-971B-5CDE33AB9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65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4F266-D6CB-4EF0-9062-F0D49BBC4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51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E04AD-9C61-45DC-8BB2-187B8A00D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02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FFD66-66C7-428A-BC18-625F93F7E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62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84AD5-75B0-477E-960D-49D714E03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10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4BAE3-97EE-4E76-9FB0-794AA4B47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5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09F98-132F-43C0-BE1D-05CB6C2CF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07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528F4-B748-4E9A-8672-A629A6253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46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D5D30-5754-4CD3-B7E5-4CEC41E7B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85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6DC1-D586-45F5-9FC7-2933DCC8F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50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5BECA-FADB-41DE-A310-C2B0273A7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1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FF36D-DB23-4884-9137-4C4F3EDBE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9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02EAC-70D9-40A6-96F2-5993DF95B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9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C9BA0-F2A0-4D31-B4BB-CA455A0DE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7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6E4E1-D973-424F-BD9F-9F457A844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5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45897-62EA-4C25-B8CE-C497C0696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3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0BB1A-DC05-4AC2-B7E3-16A55859F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2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413" y="182880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F3EE59-7F1B-485B-930C-85D1FF97F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413" y="182880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7E5FA1-53B0-4D94-951B-67FE5D951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413" y="182880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1F0ED2-3D1B-465B-A00C-5B461FF02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23950"/>
            <a:ext cx="6858000" cy="2387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Prostate Pathology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869160"/>
            <a:ext cx="7128792" cy="14620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/>
              <a:t>Emad Raddaoui, MD,FCAP, FASC</a:t>
            </a:r>
            <a:endParaRPr 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EA824-9963-4E8B-83AD-0D05D8CCA44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BPH: clinical feature and treatment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>
            <a:normAutofit fontScale="77500" lnSpcReduction="20000"/>
          </a:bodyPr>
          <a:lstStyle/>
          <a:p>
            <a:pPr marL="0" indent="0" fontAlgn="auto">
              <a:spcBef>
                <a:spcPct val="20000"/>
              </a:spcBef>
              <a:spcAft>
                <a:spcPts val="0"/>
              </a:spcAft>
              <a:buFont typeface="Wingdings 3"/>
              <a:buNone/>
              <a:defRPr/>
            </a:pPr>
            <a:endParaRPr lang="en-US" sz="2900" b="1" dirty="0" smtClean="0">
              <a:solidFill>
                <a:prstClr val="black"/>
              </a:solidFill>
            </a:endParaRPr>
          </a:p>
          <a:p>
            <a:pPr marL="0" indent="0" fontAlgn="auto">
              <a:spcBef>
                <a:spcPct val="200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900" b="1" dirty="0" smtClean="0">
                <a:solidFill>
                  <a:prstClr val="black"/>
                </a:solidFill>
              </a:rPr>
              <a:t>C/F: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v"/>
              <a:defRPr/>
            </a:pPr>
            <a:r>
              <a:rPr lang="en-US" sz="2900" dirty="0" smtClean="0">
                <a:solidFill>
                  <a:prstClr val="black"/>
                </a:solidFill>
              </a:rPr>
              <a:t>The nodule compress the prostatic urethra and cause </a:t>
            </a:r>
            <a:r>
              <a:rPr lang="en-US" sz="2900" dirty="0" err="1">
                <a:solidFill>
                  <a:prstClr val="black"/>
                </a:solidFill>
              </a:rPr>
              <a:t>uretheral</a:t>
            </a:r>
            <a:r>
              <a:rPr lang="en-US" sz="2900" dirty="0">
                <a:solidFill>
                  <a:prstClr val="black"/>
                </a:solidFill>
              </a:rPr>
              <a:t> </a:t>
            </a:r>
            <a:r>
              <a:rPr lang="en-US" sz="2900" dirty="0" smtClean="0">
                <a:solidFill>
                  <a:prstClr val="black"/>
                </a:solidFill>
              </a:rPr>
              <a:t>obstruction. This leads to retention of urine in the </a:t>
            </a:r>
            <a:r>
              <a:rPr lang="en-US" sz="2900" dirty="0">
                <a:solidFill>
                  <a:prstClr val="black"/>
                </a:solidFill>
              </a:rPr>
              <a:t>bladder </a:t>
            </a:r>
            <a:r>
              <a:rPr lang="en-US" sz="2900" dirty="0" smtClean="0">
                <a:solidFill>
                  <a:prstClr val="black"/>
                </a:solidFill>
              </a:rPr>
              <a:t> with associated bladder hypertrophy. 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v"/>
              <a:defRPr/>
            </a:pPr>
            <a:r>
              <a:rPr lang="en-US" sz="2900" dirty="0" smtClean="0">
                <a:solidFill>
                  <a:prstClr val="black"/>
                </a:solidFill>
              </a:rPr>
              <a:t>The </a:t>
            </a:r>
            <a:r>
              <a:rPr lang="en-US" sz="2900" dirty="0">
                <a:solidFill>
                  <a:prstClr val="black"/>
                </a:solidFill>
              </a:rPr>
              <a:t>inability to empty the bladder completely </a:t>
            </a:r>
            <a:r>
              <a:rPr lang="en-US" sz="2900" dirty="0" smtClean="0">
                <a:solidFill>
                  <a:prstClr val="black"/>
                </a:solidFill>
              </a:rPr>
              <a:t>leads to  increase volume </a:t>
            </a:r>
            <a:r>
              <a:rPr lang="en-US" sz="2900" dirty="0">
                <a:solidFill>
                  <a:prstClr val="black"/>
                </a:solidFill>
              </a:rPr>
              <a:t>of residual urine </a:t>
            </a:r>
            <a:r>
              <a:rPr lang="en-US" sz="2900" dirty="0" smtClean="0">
                <a:solidFill>
                  <a:prstClr val="black"/>
                </a:solidFill>
              </a:rPr>
              <a:t>and therefore infection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v"/>
              <a:defRPr/>
            </a:pPr>
            <a:r>
              <a:rPr lang="en-US" sz="2900" dirty="0"/>
              <a:t>I</a:t>
            </a:r>
            <a:r>
              <a:rPr lang="en-US" sz="2900" dirty="0" smtClean="0"/>
              <a:t>ncreased </a:t>
            </a:r>
            <a:r>
              <a:rPr lang="en-US" sz="2900" dirty="0"/>
              <a:t>urinary </a:t>
            </a:r>
            <a:r>
              <a:rPr lang="en-US" sz="2900" dirty="0" smtClean="0"/>
              <a:t>frequency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v"/>
              <a:defRPr/>
            </a:pPr>
            <a:r>
              <a:rPr lang="en-US" sz="2900" dirty="0" err="1" smtClean="0"/>
              <a:t>Nocturia</a:t>
            </a:r>
            <a:endParaRPr lang="en-US" sz="2900" dirty="0" smtClean="0"/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v"/>
              <a:defRPr/>
            </a:pPr>
            <a:r>
              <a:rPr lang="en-US" sz="2900" dirty="0"/>
              <a:t>D</a:t>
            </a:r>
            <a:r>
              <a:rPr lang="en-US" sz="2900" dirty="0" smtClean="0"/>
              <a:t>ifficulty </a:t>
            </a:r>
            <a:r>
              <a:rPr lang="en-US" sz="2900" dirty="0"/>
              <a:t>in starting and stopping the stream of </a:t>
            </a:r>
            <a:r>
              <a:rPr lang="en-US" sz="2900" dirty="0" smtClean="0"/>
              <a:t>urine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v"/>
              <a:defRPr/>
            </a:pPr>
            <a:r>
              <a:rPr lang="en-US" sz="2900" dirty="0" smtClean="0"/>
              <a:t>Dysuria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v"/>
              <a:defRPr/>
            </a:pPr>
            <a:r>
              <a:rPr lang="en-US" sz="2900" dirty="0">
                <a:solidFill>
                  <a:prstClr val="black"/>
                </a:solidFill>
              </a:rPr>
              <a:t>Some patients present with acute urinary retention.</a:t>
            </a:r>
            <a:endParaRPr lang="en-US" sz="2900" dirty="0" smtClean="0"/>
          </a:p>
          <a:p>
            <a:pPr marL="0" indent="0" fontAlgn="auto">
              <a:spcBef>
                <a:spcPct val="20000"/>
              </a:spcBef>
              <a:spcAft>
                <a:spcPts val="0"/>
              </a:spcAft>
              <a:buFont typeface="Wingdings 3"/>
              <a:buNone/>
              <a:defRPr/>
            </a:pPr>
            <a:endParaRPr lang="en-US" sz="2900" dirty="0"/>
          </a:p>
          <a:p>
            <a:pPr marL="0" indent="0" fontAlgn="auto">
              <a:spcBef>
                <a:spcPct val="200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900" b="1" dirty="0" smtClean="0"/>
              <a:t>Treatment:</a:t>
            </a:r>
            <a:endParaRPr lang="en-US" sz="2900" b="1" dirty="0"/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900" dirty="0" smtClean="0"/>
              <a:t>Mild cases of BPH may be treated with α-blockers and 5-α-</a:t>
            </a:r>
            <a:r>
              <a:rPr lang="en-US" sz="2900" dirty="0" err="1" smtClean="0"/>
              <a:t>reductase</a:t>
            </a:r>
            <a:r>
              <a:rPr lang="en-US" sz="2900" dirty="0" smtClean="0"/>
              <a:t>  inhibitors</a:t>
            </a:r>
            <a:endParaRPr lang="en-US" sz="2900" dirty="0"/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900" dirty="0" smtClean="0"/>
              <a:t>Moderate </a:t>
            </a:r>
            <a:r>
              <a:rPr lang="en-US" sz="2900" dirty="0"/>
              <a:t>to </a:t>
            </a:r>
            <a:r>
              <a:rPr lang="en-US" sz="2900" dirty="0" smtClean="0"/>
              <a:t>severe require transurethral </a:t>
            </a:r>
            <a:r>
              <a:rPr lang="en-US" sz="2900" dirty="0"/>
              <a:t>resection of the prostate (TURP)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D29CF-507D-4EE8-9F78-6BCD690E5FD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076825" y="620713"/>
            <a:ext cx="472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00"/>
                </a:solidFill>
                <a:latin typeface="Arial" panose="020B0604020202020204" pitchFamily="34" charset="0"/>
              </a:rPr>
              <a:t>Nodular hyperplasia</a:t>
            </a: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971550" y="6572250"/>
            <a:ext cx="5545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"/>
              <a:t>http://pixgood.com/benign-prostatic-hyperplasia-histology.html</a:t>
            </a:r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15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2954338"/>
            <a:ext cx="54864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D29CF-507D-4EE8-9F78-6BCD690E5FD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28575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4716463" y="6308725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00"/>
              <a:t>Rubin's Pathology : Clinicopathologic Foundations of Medicine, 5th Edition, 2008 Lippincott Williams &amp; Wilkins</a:t>
            </a: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0350"/>
            <a:ext cx="28575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6E4E1-D973-424F-BD9F-9F457A84415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Prostatic Adenocarcinoma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65125" indent="-255588">
              <a:buFont typeface="Wingdings 3" panose="05040102010807070707" pitchFamily="18" charset="2"/>
              <a:buChar char=""/>
            </a:pPr>
            <a:endParaRPr lang="en-US" altLang="en-US" smtClean="0"/>
          </a:p>
          <a:p>
            <a:pPr marL="365125" indent="-255588">
              <a:buFont typeface="Wingdings 3" panose="05040102010807070707" pitchFamily="18" charset="2"/>
              <a:buChar char=""/>
            </a:pPr>
            <a:r>
              <a:rPr lang="en-US" altLang="en-US" sz="2400" smtClean="0"/>
              <a:t>The a common form of cancer in men</a:t>
            </a:r>
          </a:p>
          <a:p>
            <a:pPr marL="365125" indent="-255588">
              <a:buFont typeface="Wingdings 3" panose="05040102010807070707" pitchFamily="18" charset="2"/>
              <a:buChar char=""/>
            </a:pPr>
            <a:r>
              <a:rPr lang="en-US" altLang="en-US" sz="2400" smtClean="0"/>
              <a:t>Second leading cause of cancer death</a:t>
            </a:r>
          </a:p>
          <a:p>
            <a:pPr marL="365125" indent="-255588">
              <a:buFont typeface="Wingdings 3" panose="05040102010807070707" pitchFamily="18" charset="2"/>
              <a:buChar char=""/>
            </a:pPr>
            <a:r>
              <a:rPr lang="en-US" altLang="en-US" sz="2400" smtClean="0"/>
              <a:t>Disease of men over age 50</a:t>
            </a:r>
          </a:p>
          <a:p>
            <a:pPr marL="365125" indent="-255588">
              <a:buFont typeface="Wingdings 3" panose="05040102010807070707" pitchFamily="18" charset="2"/>
              <a:buChar char=""/>
            </a:pPr>
            <a:r>
              <a:rPr lang="en-US" altLang="en-US" sz="2400" smtClean="0"/>
              <a:t>More prevalent among African Americans</a:t>
            </a:r>
          </a:p>
          <a:p>
            <a:pPr marL="365125" indent="-255588">
              <a:buFont typeface="Wingdings 3" panose="05040102010807070707" pitchFamily="18" charset="2"/>
              <a:buChar char=""/>
            </a:pPr>
            <a:r>
              <a:rPr lang="en-US" altLang="en-US" sz="2400" smtClean="0"/>
              <a:t>These tumors show a wide range of clinical behaviors</a:t>
            </a:r>
          </a:p>
          <a:p>
            <a:pPr marL="365125" indent="-255588">
              <a:buFont typeface="Wingdings 3" panose="05040102010807070707" pitchFamily="18" charset="2"/>
              <a:buChar char=""/>
            </a:pPr>
            <a:r>
              <a:rPr lang="en-US" altLang="en-US" sz="2400" smtClean="0"/>
              <a:t>Etiology: Several risk factors : Age, race, family history, hormone level (androgens) and environmental influences.</a:t>
            </a:r>
          </a:p>
          <a:p>
            <a:pPr marL="365125" indent="-255588">
              <a:buFont typeface="Wingdings 3" panose="05040102010807070707" pitchFamily="18" charset="2"/>
              <a:buChar char=""/>
            </a:pPr>
            <a:r>
              <a:rPr lang="en-US" altLang="en-US" sz="2400" smtClean="0"/>
              <a:t>Androgen are believed to play a major role in the pathogenesis</a:t>
            </a:r>
            <a:r>
              <a:rPr lang="en-US" altLang="en-US" sz="2400" b="1" smtClean="0"/>
              <a:t>  </a:t>
            </a:r>
          </a:p>
          <a:p>
            <a:pPr marL="365125" indent="-255588">
              <a:buFont typeface="Wingdings 3" panose="05040102010807070707" pitchFamily="18" charset="2"/>
              <a:buChar char=""/>
            </a:pPr>
            <a:endParaRPr lang="en-US" altLang="en-US" sz="2400" smtClean="0"/>
          </a:p>
          <a:p>
            <a:pPr marL="365125" indent="-255588">
              <a:buFont typeface="Wingdings 3" panose="05040102010807070707" pitchFamily="18" charset="2"/>
              <a:buChar char=""/>
            </a:pPr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D29CF-507D-4EE8-9F78-6BCD690E5FD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39750" y="1831975"/>
            <a:ext cx="8424863" cy="5026025"/>
          </a:xfrm>
        </p:spPr>
        <p:txBody>
          <a:bodyPr>
            <a:normAutofit lnSpcReduction="10000"/>
          </a:bodyPr>
          <a:lstStyle/>
          <a:p>
            <a:pPr marL="109728" indent="0" fontAlgn="auto">
              <a:spcAft>
                <a:spcPts val="0"/>
              </a:spcAft>
              <a:buFont typeface="Tw Cen MT" panose="020B0602020104020603" pitchFamily="34" charset="0"/>
              <a:buNone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70% arises in the peripheral zone of the posterior part of the gland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Tumor is firm and gritty and is palpable on rectal exam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Spread by direct local invasion and through blood stream and lymph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Local extension most commonly involves the </a:t>
            </a:r>
            <a:r>
              <a:rPr lang="en-US" sz="2800" dirty="0" err="1" smtClean="0"/>
              <a:t>periprostatic</a:t>
            </a:r>
            <a:r>
              <a:rPr lang="en-US" sz="2800" dirty="0" smtClean="0"/>
              <a:t> </a:t>
            </a:r>
            <a:r>
              <a:rPr lang="en-US" sz="2800" dirty="0" err="1" smtClean="0"/>
              <a:t>tissue,seminal</a:t>
            </a:r>
            <a:r>
              <a:rPr lang="en-US" sz="2800" dirty="0" smtClean="0"/>
              <a:t> vesicles and the base of the urinary bladder (leading to ureteral obstruction)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289800" cy="1498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Prostatic Adenocarcinoma: morphology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02EAC-70D9-40A6-96F2-5993DF95B5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show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1"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361113"/>
            <a:ext cx="56197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D29CF-507D-4EE8-9F78-6BCD690E5FD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0" y="1949450"/>
            <a:ext cx="4211638" cy="5086350"/>
          </a:xfr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solidFill>
                  <a:prstClr val="black"/>
                </a:solidFill>
                <a:cs typeface="Arial" charset="0"/>
              </a:rPr>
              <a:t>Histologically, most lesions are adenocarcinomas that produce well-defined gland 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patterns.</a:t>
            </a:r>
            <a:endParaRPr lang="en-US" dirty="0">
              <a:solidFill>
                <a:prstClr val="black"/>
              </a:solidFill>
              <a:cs typeface="Arial" charset="0"/>
            </a:endParaRPr>
          </a:p>
          <a:p>
            <a:pPr marL="342900" indent="-34290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solidFill>
                  <a:prstClr val="black"/>
                </a:solidFill>
                <a:cs typeface="Arial" charset="0"/>
              </a:rPr>
              <a:t>The malignant glands are 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lined by a single 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layer 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of cuboidal or low columnar 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epithelium with large n</a:t>
            </a:r>
            <a:r>
              <a:rPr lang="en-US" dirty="0" smtClean="0"/>
              <a:t>uclei and </a:t>
            </a:r>
            <a:r>
              <a:rPr lang="en-US" dirty="0"/>
              <a:t>one or more large </a:t>
            </a:r>
            <a:r>
              <a:rPr lang="en-US" dirty="0" smtClean="0"/>
              <a:t>nucleoli. Nuclear </a:t>
            </a:r>
            <a:r>
              <a:rPr lang="en-US" dirty="0" err="1"/>
              <a:t>pleomorphism</a:t>
            </a:r>
            <a:r>
              <a:rPr lang="en-US" dirty="0"/>
              <a:t> is not </a:t>
            </a:r>
            <a:r>
              <a:rPr lang="en-US" dirty="0" smtClean="0"/>
              <a:t>marked. 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The 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outer basal cell layer typical of benign glands is 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absent</a:t>
            </a:r>
          </a:p>
          <a:p>
            <a:pPr marL="342900" indent="-34290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Commonly there </a:t>
            </a:r>
            <a:r>
              <a:rPr lang="en-US" dirty="0"/>
              <a:t>is </a:t>
            </a:r>
            <a:r>
              <a:rPr lang="en-US" dirty="0" err="1"/>
              <a:t>perineural</a:t>
            </a:r>
            <a:r>
              <a:rPr lang="en-US" dirty="0"/>
              <a:t> </a:t>
            </a:r>
            <a:r>
              <a:rPr lang="en-US" dirty="0" smtClean="0"/>
              <a:t>invasion.</a:t>
            </a:r>
            <a:endParaRPr lang="en-US" dirty="0"/>
          </a:p>
          <a:p>
            <a:pPr marL="0" indent="0" fontAlgn="auto">
              <a:spcBef>
                <a:spcPct val="20000"/>
              </a:spcBef>
              <a:spcAft>
                <a:spcPts val="0"/>
              </a:spcAft>
              <a:buFont typeface="Wingdings 3"/>
              <a:buNone/>
              <a:defRPr/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pic>
        <p:nvPicPr>
          <p:cNvPr id="2355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49275"/>
            <a:ext cx="3565525" cy="24336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3" y="757238"/>
            <a:ext cx="436562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424456"/>
                </a:solidFill>
              </a:rPr>
              <a:t>Prostatic Adenocarcinoma</a:t>
            </a:r>
            <a:r>
              <a:rPr lang="en-US" sz="2800" dirty="0">
                <a:solidFill>
                  <a:srgbClr val="424456"/>
                </a:solidFill>
              </a:rPr>
              <a:t>: </a:t>
            </a:r>
            <a:r>
              <a:rPr lang="en-US" sz="2800" dirty="0" smtClean="0">
                <a:solidFill>
                  <a:srgbClr val="424456"/>
                </a:solidFill>
              </a:rPr>
              <a:t>microscopy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55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284538"/>
            <a:ext cx="3567113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6092825"/>
            <a:ext cx="56213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02EAC-70D9-40A6-96F2-5993DF95B5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Adenocarcinoma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/>
              <a:t>Metastases first spread via </a:t>
            </a:r>
            <a:r>
              <a:rPr lang="en-US" dirty="0" err="1"/>
              <a:t>lymphatics</a:t>
            </a:r>
            <a:r>
              <a:rPr lang="en-US" dirty="0" smtClean="0"/>
              <a:t>: </a:t>
            </a:r>
            <a:r>
              <a:rPr lang="en-US" dirty="0"/>
              <a:t>initially to the </a:t>
            </a:r>
            <a:r>
              <a:rPr lang="en-US" dirty="0" err="1"/>
              <a:t>obturator</a:t>
            </a:r>
            <a:r>
              <a:rPr lang="en-US" dirty="0"/>
              <a:t> nodes </a:t>
            </a:r>
            <a:r>
              <a:rPr lang="en-US" dirty="0" smtClean="0"/>
              <a:t>and eventually </a:t>
            </a:r>
            <a:r>
              <a:rPr lang="en-US" dirty="0"/>
              <a:t>to the </a:t>
            </a:r>
            <a:r>
              <a:rPr lang="en-US" dirty="0" err="1"/>
              <a:t>para</a:t>
            </a:r>
            <a:r>
              <a:rPr lang="en-US" dirty="0"/>
              <a:t>-aortic nodes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err="1" smtClean="0"/>
              <a:t>Hematogenous</a:t>
            </a:r>
            <a:r>
              <a:rPr lang="en-US" dirty="0" smtClean="0"/>
              <a:t> extension occurs chiefly to the bones. The bony metastasis are typically </a:t>
            </a:r>
            <a:r>
              <a:rPr lang="en-US" dirty="0" err="1" smtClean="0"/>
              <a:t>osteoblastic</a:t>
            </a:r>
            <a:r>
              <a:rPr lang="en-US" dirty="0" smtClean="0"/>
              <a:t> .</a:t>
            </a:r>
            <a:r>
              <a:rPr lang="en-US" dirty="0"/>
              <a:t>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D29CF-507D-4EE8-9F78-6BCD690E5FD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8856662" cy="893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Adenocarcinoma: Gleason Grading and Scoring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73238"/>
            <a:ext cx="8229600" cy="4868862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/>
              <a:t>Gleason system is </a:t>
            </a:r>
            <a:r>
              <a:rPr lang="en-US" sz="2600" dirty="0"/>
              <a:t>a</a:t>
            </a:r>
            <a:r>
              <a:rPr lang="en-US" sz="2600" dirty="0" smtClean="0"/>
              <a:t> histological grading and scoring system for prostatic adenocarcinoma done on the microscopic level.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6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/>
              <a:t>There are five grades (1 to 5) depending on the degree and pattern of differentiation as seen microscopically (in which they range from, grade 1= </a:t>
            </a:r>
            <a:r>
              <a:rPr lang="en-US" sz="2600" dirty="0"/>
              <a:t>well-differentiated </a:t>
            </a:r>
            <a:r>
              <a:rPr lang="en-US" sz="2600" dirty="0" smtClean="0"/>
              <a:t>and grade 5= very poorly differentiated).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6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/>
              <a:t>The two most common types of grades seen in the biopsy for each cancer case are added to produce a combined Gleason score.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6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Gleason Grading and Scoring </a:t>
            </a:r>
            <a:r>
              <a:rPr lang="en-US" sz="2600" dirty="0" smtClean="0"/>
              <a:t>in prostate cancer is very useful in predicting prognosis of a patient</a:t>
            </a:r>
            <a:r>
              <a:rPr lang="en-US" dirty="0" smtClean="0"/>
              <a:t>. 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2800" b="1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D29CF-507D-4EE8-9F78-6BCD690E5FD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Adenocarcinoma: Staging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Staging in prostate cancer depends on the TNM system. It is the most important indicator of prognosis.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D29CF-507D-4EE8-9F78-6BCD690E5FD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0"/>
            <a:ext cx="4470400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185738"/>
            <a:ext cx="2592387" cy="295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465138" y="4792663"/>
            <a:ext cx="366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http://www.yoursurgery.com</a:t>
            </a:r>
          </a:p>
        </p:txBody>
      </p:sp>
      <p:pic>
        <p:nvPicPr>
          <p:cNvPr id="614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4076700"/>
            <a:ext cx="5018087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6091238" y="3143250"/>
            <a:ext cx="3052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http://napaurology.com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D29CF-507D-4EE8-9F78-6BCD690E5FD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Adenocarcinoma: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linical features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844675"/>
            <a:ext cx="6480175" cy="5157788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Microscopic (very small size) cancers are asymptomatic</a:t>
            </a:r>
            <a:r>
              <a:rPr lang="en-US" sz="2400" dirty="0"/>
              <a:t> </a:t>
            </a:r>
            <a:r>
              <a:rPr lang="en-US" sz="2400" dirty="0" smtClean="0"/>
              <a:t>and are discovered incidentally.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Most arise in the peripheral zone, away from urethra and therefore the urinary symptoms occur late.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Occasionally  </a:t>
            </a:r>
            <a:r>
              <a:rPr lang="en-US" sz="2400" dirty="0"/>
              <a:t>patients </a:t>
            </a:r>
            <a:r>
              <a:rPr lang="en-US" sz="2400" dirty="0" smtClean="0"/>
              <a:t>present with </a:t>
            </a:r>
            <a:r>
              <a:rPr lang="en-US" sz="2400" dirty="0"/>
              <a:t>back pain caused by vertebral </a:t>
            </a:r>
            <a:r>
              <a:rPr lang="en-US" sz="2400" dirty="0" smtClean="0"/>
              <a:t>metastases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Careful digital rectal examination may detect some early cancers.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PSA </a:t>
            </a:r>
            <a:r>
              <a:rPr lang="en-US" sz="2400" dirty="0"/>
              <a:t>(Prostate Specific Antigen)  levels are important in the diagnosis and management of prostate </a:t>
            </a:r>
            <a:r>
              <a:rPr lang="en-US" sz="2400" dirty="0" smtClean="0"/>
              <a:t>cancer. However, 20</a:t>
            </a:r>
            <a:r>
              <a:rPr lang="en-US" sz="2400" dirty="0"/>
              <a:t>% - 40% of prostate confined cancers have low PSA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PSA </a:t>
            </a:r>
            <a:r>
              <a:rPr lang="en-US" sz="2400" dirty="0"/>
              <a:t>is organ specific but not cancer specific because it could be increased in BPH and prostatitis.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A </a:t>
            </a:r>
            <a:r>
              <a:rPr lang="en-US" sz="2400" dirty="0" err="1"/>
              <a:t>transrectal</a:t>
            </a:r>
            <a:r>
              <a:rPr lang="en-US" sz="2400" dirty="0"/>
              <a:t> needle biopsy is required to confirm the diagnosis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24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/>
          <a:stretch>
            <a:fillRect/>
          </a:stretch>
        </p:blipFill>
        <p:spPr bwMode="auto">
          <a:xfrm>
            <a:off x="6804025" y="2865438"/>
            <a:ext cx="23399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6659563" y="5751513"/>
            <a:ext cx="25542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http://www.medicalhealthguide.com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D29CF-507D-4EE8-9F78-6BCD690E5FD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Adenocarcinoma: treatment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5013325"/>
          </a:xfrm>
        </p:spPr>
        <p:txBody>
          <a:bodyPr/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 smtClean="0"/>
              <a:t>Surgery, radiotherapy and hormonal therapy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200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 smtClean="0"/>
              <a:t>90% of treated patients expected to live for 15 years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200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 smtClean="0"/>
              <a:t>Currently the most acceptable treatment for clinically localized cancer is radical surgery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200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 smtClean="0"/>
              <a:t>In locally advanced cancers can be treated by radiotherapy and hormonal therapy. Hormonal therapy (Anti-androgen therapy) can induce remission.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 smtClean="0">
                <a:cs typeface="Arial" charset="0"/>
              </a:rPr>
              <a:t>Advanced</a:t>
            </a:r>
            <a:r>
              <a:rPr lang="en-US" sz="2200" dirty="0">
                <a:cs typeface="Arial" charset="0"/>
              </a:rPr>
              <a:t>, metastatic carcinoma is treated by androgen removal </a:t>
            </a:r>
            <a:r>
              <a:rPr lang="en-US" sz="2200" dirty="0" err="1" smtClean="0">
                <a:cs typeface="Arial" charset="0"/>
              </a:rPr>
              <a:t>trearment</a:t>
            </a:r>
            <a:r>
              <a:rPr lang="en-US" sz="2200" dirty="0" smtClean="0">
                <a:cs typeface="Arial" charset="0"/>
              </a:rPr>
              <a:t>, either </a:t>
            </a:r>
            <a:r>
              <a:rPr lang="en-US" sz="2200" dirty="0">
                <a:cs typeface="Arial" charset="0"/>
              </a:rPr>
              <a:t>by orchiectomy or by </a:t>
            </a:r>
            <a:r>
              <a:rPr lang="en-US" sz="2200" dirty="0" smtClean="0"/>
              <a:t>hormonal anti-androgen therapy.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 smtClean="0"/>
              <a:t>The </a:t>
            </a:r>
            <a:r>
              <a:rPr lang="en-US" sz="2200" dirty="0"/>
              <a:t>prognosis </a:t>
            </a:r>
            <a:r>
              <a:rPr lang="en-US" sz="2200" dirty="0" smtClean="0"/>
              <a:t>depends </a:t>
            </a:r>
            <a:r>
              <a:rPr lang="en-US" sz="2200" dirty="0"/>
              <a:t>on the </a:t>
            </a:r>
            <a:r>
              <a:rPr lang="en-US" sz="2200" dirty="0" smtClean="0"/>
              <a:t>Gleason score and stage of tumor.</a:t>
            </a:r>
            <a:endParaRPr lang="en-US" sz="2200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ar-SA" sz="2800" b="1" dirty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D29CF-507D-4EE8-9F78-6BCD690E5FD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Prostatic intraepithelial </a:t>
            </a:r>
            <a:r>
              <a:rPr lang="en-US" sz="2800" dirty="0" err="1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neoplasia</a:t>
            </a:r>
            <a:r>
              <a:rPr lang="en-US" sz="2800" dirty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 (PIN)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PIN is the precursor lesion for invasive </a:t>
            </a:r>
            <a:r>
              <a:rPr lang="en-US" dirty="0" smtClean="0"/>
              <a:t>carcinoma. It can be low grade PIN or high grade PIN.  (high grade PIN is like carcinoma in situ)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PIN like </a:t>
            </a:r>
            <a:r>
              <a:rPr lang="en-US" dirty="0"/>
              <a:t>carcinoma </a:t>
            </a:r>
            <a:r>
              <a:rPr lang="en-US" dirty="0" smtClean="0"/>
              <a:t>occurs </a:t>
            </a:r>
            <a:r>
              <a:rPr lang="en-US" dirty="0"/>
              <a:t>in the peripheral </a:t>
            </a:r>
            <a:r>
              <a:rPr lang="en-US" dirty="0" smtClean="0"/>
              <a:t>zone.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  <a:p>
            <a:pPr marL="0" indent="0" fontAlgn="auto">
              <a:spcBef>
                <a:spcPct val="20000"/>
              </a:spcBef>
              <a:spcAft>
                <a:spcPts val="0"/>
              </a:spcAft>
              <a:buFont typeface="Wingdings 3"/>
              <a:buNone/>
              <a:defRPr/>
            </a:pPr>
            <a:endParaRPr lang="en-US" sz="2400" b="1" dirty="0">
              <a:solidFill>
                <a:prstClr val="black"/>
              </a:solidFill>
              <a:cs typeface="Arial" charset="0"/>
            </a:endParaRPr>
          </a:p>
          <a:p>
            <a:pPr marL="0" indent="0" fontAlgn="auto">
              <a:spcBef>
                <a:spcPct val="20000"/>
              </a:spcBef>
              <a:spcAft>
                <a:spcPts val="0"/>
              </a:spcAft>
              <a:buFont typeface="Wingdings 3"/>
              <a:buNone/>
              <a:defRPr/>
            </a:pPr>
            <a:endParaRPr lang="en-US" sz="2400" b="1" dirty="0">
              <a:solidFill>
                <a:prstClr val="black"/>
              </a:solidFill>
              <a:cs typeface="Arial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D29CF-507D-4EE8-9F78-6BCD690E5FD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7195" t="16232" r="12144" b="14428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105F5-4E13-49FE-A186-D2BB28281F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2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Prostate anatomy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26988" y="2835275"/>
            <a:ext cx="7289800" cy="4022725"/>
          </a:xfrm>
        </p:spPr>
        <p:txBody>
          <a:bodyPr>
            <a:normAutofit fontScale="92500" lnSpcReduction="10000"/>
          </a:bodyPr>
          <a:lstStyle/>
          <a:p>
            <a:pPr marL="91440" indent="-91440" fontAlgn="auto">
              <a:spcAft>
                <a:spcPts val="0"/>
              </a:spcAft>
              <a:defRPr/>
            </a:pPr>
            <a:endParaRPr lang="en-US" dirty="0" smtClean="0"/>
          </a:p>
          <a:p>
            <a:pPr marL="91440" indent="-91440" fontAlgn="auto">
              <a:spcAft>
                <a:spcPts val="0"/>
              </a:spcAft>
              <a:defRPr/>
            </a:pPr>
            <a:r>
              <a:rPr lang="en-US" dirty="0" smtClean="0"/>
              <a:t>Prostate weighs 20 grams in normal adult</a:t>
            </a:r>
          </a:p>
          <a:p>
            <a:pPr marL="91440" indent="-91440" fontAlgn="auto">
              <a:spcAft>
                <a:spcPts val="0"/>
              </a:spcAft>
              <a:defRPr/>
            </a:pPr>
            <a:r>
              <a:rPr lang="en-US" dirty="0" smtClean="0"/>
              <a:t>Retroperitoneal organ, encircling the neck of bladder and urethra</a:t>
            </a:r>
          </a:p>
          <a:p>
            <a:pPr marL="91440" indent="-91440" fontAlgn="auto">
              <a:spcAft>
                <a:spcPts val="0"/>
              </a:spcAft>
              <a:defRPr/>
            </a:pPr>
            <a:r>
              <a:rPr lang="en-US" dirty="0" smtClean="0"/>
              <a:t>Devoid of a distinct capsule</a:t>
            </a:r>
          </a:p>
          <a:p>
            <a:pPr marL="91440" indent="-91440" fontAlgn="auto">
              <a:spcAft>
                <a:spcPts val="0"/>
              </a:spcAft>
              <a:defRPr/>
            </a:pPr>
            <a:r>
              <a:rPr lang="en-US" dirty="0" smtClean="0"/>
              <a:t>The prostate is divided into </a:t>
            </a:r>
            <a:r>
              <a:rPr lang="en-US" dirty="0"/>
              <a:t>different </a:t>
            </a:r>
            <a:r>
              <a:rPr lang="en-US" dirty="0" smtClean="0"/>
              <a:t>zones. They </a:t>
            </a:r>
            <a:r>
              <a:rPr lang="en-US" dirty="0"/>
              <a:t>are </a:t>
            </a:r>
            <a:r>
              <a:rPr lang="en-US" dirty="0" smtClean="0"/>
              <a:t>Central, Peripheral </a:t>
            </a:r>
            <a:r>
              <a:rPr lang="en-US" dirty="0"/>
              <a:t>and </a:t>
            </a:r>
            <a:r>
              <a:rPr lang="en-US" dirty="0" smtClean="0"/>
              <a:t>Transitional zones. </a:t>
            </a:r>
            <a:r>
              <a:rPr lang="en-US" dirty="0"/>
              <a:t>The transition zone is the middle area of the prostate, between the peripheral and </a:t>
            </a:r>
            <a:r>
              <a:rPr lang="en-US" b="1" dirty="0"/>
              <a:t>central</a:t>
            </a:r>
            <a:r>
              <a:rPr lang="en-US" dirty="0"/>
              <a:t> zones. It surrounds the urethra as it passes through the prostate</a:t>
            </a:r>
            <a:endParaRPr lang="en-US" dirty="0" smtClean="0"/>
          </a:p>
          <a:p>
            <a:pPr marL="91440" indent="-91440" fontAlgn="auto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/>
              <a:t>majority of </a:t>
            </a:r>
            <a:r>
              <a:rPr lang="en-US" b="1" dirty="0"/>
              <a:t>prostate </a:t>
            </a:r>
            <a:r>
              <a:rPr lang="en-US" b="1" dirty="0" smtClean="0"/>
              <a:t>cancers are </a:t>
            </a:r>
            <a:r>
              <a:rPr lang="en-US" b="1" dirty="0"/>
              <a:t>found in the peripheral </a:t>
            </a:r>
            <a:r>
              <a:rPr lang="en-US" b="1" dirty="0" smtClean="0"/>
              <a:t>zone and benign nodular hyperplasia in the transitional zone</a:t>
            </a:r>
            <a:r>
              <a:rPr lang="en-US" dirty="0" smtClean="0"/>
              <a:t>. </a:t>
            </a:r>
          </a:p>
          <a:p>
            <a:pPr marL="91440" indent="-91440" fontAlgn="auto">
              <a:spcAft>
                <a:spcPts val="0"/>
              </a:spcAft>
              <a:defRPr/>
            </a:pPr>
            <a:r>
              <a:rPr lang="en-US" dirty="0" smtClean="0"/>
              <a:t>Microscopically the prostate is a </a:t>
            </a:r>
            <a:r>
              <a:rPr lang="en-US" dirty="0" err="1" smtClean="0"/>
              <a:t>tubulo</a:t>
            </a:r>
            <a:r>
              <a:rPr lang="en-US" dirty="0" smtClean="0"/>
              <a:t>-alveolar organ. The prostate glands are </a:t>
            </a:r>
            <a:r>
              <a:rPr lang="en-US" dirty="0"/>
              <a:t>lined by two layers of cells, basal cells and columnar secretory cells </a:t>
            </a:r>
          </a:p>
          <a:p>
            <a:pPr marL="91440" indent="-91440" fontAlgn="auto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716462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6588125" y="3068638"/>
            <a:ext cx="2454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http://www.theprostatecentre.com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D29CF-507D-4EE8-9F78-6BCD690E5FD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/>
          <a:p>
            <a:r>
              <a:rPr lang="en-US" altLang="en-US" smtClean="0"/>
              <a:t>Normal prostate</a:t>
            </a:r>
          </a:p>
        </p:txBody>
      </p:sp>
      <p:pic>
        <p:nvPicPr>
          <p:cNvPr id="9219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0" b="11630"/>
          <a:stretch>
            <a:fillRect/>
          </a:stretch>
        </p:blipFill>
        <p:spPr bwMode="auto">
          <a:xfrm>
            <a:off x="149225" y="115888"/>
            <a:ext cx="8728075" cy="4365625"/>
          </a:xfrm>
        </p:spPr>
      </p:pic>
      <p:sp>
        <p:nvSpPr>
          <p:cNvPr id="922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3257550" y="4481513"/>
            <a:ext cx="5619750" cy="4778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000" smtClean="0"/>
              <a:t>Picture Taken from Robbins and Cotran Pathologic basis of disease. 8</a:t>
            </a:r>
            <a:r>
              <a:rPr lang="en-US" altLang="en-US" sz="1000" baseline="30000" smtClean="0"/>
              <a:t>th</a:t>
            </a:r>
            <a:r>
              <a:rPr lang="en-US" altLang="en-US" sz="1000" smtClean="0"/>
              <a:t> edition, Chapter 21, 2010 Sanders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0BB1A-DC05-4AC2-B7E3-16A55859F72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Benign Prostatic Hyperplasia (BPH)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6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/>
              <a:t>Also known as benign nodular hyperplasia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/>
              <a:t>Extremely common lesion in men over age 50.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/>
              <a:t>20% in men over age 40</a:t>
            </a:r>
            <a:r>
              <a:rPr lang="en-US" sz="2600" dirty="0" smtClean="0"/>
              <a:t>, up </a:t>
            </a:r>
            <a:r>
              <a:rPr lang="en-US" sz="2600" dirty="0"/>
              <a:t>to 70% by age </a:t>
            </a:r>
            <a:r>
              <a:rPr lang="en-US" sz="2600" dirty="0" smtClean="0"/>
              <a:t>60, and </a:t>
            </a:r>
            <a:r>
              <a:rPr lang="en-US" sz="2600" dirty="0"/>
              <a:t>90% by age </a:t>
            </a:r>
            <a:r>
              <a:rPr lang="en-US" sz="2600" dirty="0" smtClean="0"/>
              <a:t>80.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/>
              <a:t>Hyperplasia of glands and </a:t>
            </a:r>
            <a:r>
              <a:rPr lang="en-US" sz="2600" dirty="0" err="1" smtClean="0"/>
              <a:t>stroma</a:t>
            </a:r>
            <a:r>
              <a:rPr lang="en-US" sz="2600" dirty="0" smtClean="0"/>
              <a:t> results in large nodular enlargement in the </a:t>
            </a:r>
            <a:r>
              <a:rPr lang="en-US" sz="2600" dirty="0" err="1" smtClean="0"/>
              <a:t>periurethral</a:t>
            </a:r>
            <a:r>
              <a:rPr lang="en-US" sz="2600" dirty="0" smtClean="0"/>
              <a:t> region of the prostate.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/>
              <a:t>One the nodules become large they </a:t>
            </a:r>
            <a:r>
              <a:rPr lang="en-US" sz="2600" dirty="0"/>
              <a:t>compress </a:t>
            </a:r>
            <a:r>
              <a:rPr lang="en-US" sz="2600" dirty="0" smtClean="0"/>
              <a:t>the prostatic urethra causing either partial</a:t>
            </a:r>
            <a:r>
              <a:rPr lang="en-US" sz="2600" dirty="0"/>
              <a:t>, or complete obstruction of the </a:t>
            </a:r>
            <a:r>
              <a:rPr lang="en-US" sz="2600" dirty="0" smtClean="0"/>
              <a:t>urethra.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/>
              <a:t>Nodular </a:t>
            </a:r>
            <a:r>
              <a:rPr lang="en-US" sz="2600" dirty="0"/>
              <a:t>hyperplasia is not a premalignant lesion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2800" b="1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2800" b="1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D29CF-507D-4EE8-9F78-6BCD690E5FD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585788"/>
            <a:ext cx="7980363" cy="1498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BPH: pathogenesis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628775"/>
            <a:ext cx="7907338" cy="5229225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>
                <a:cs typeface="Arial" charset="0"/>
              </a:rPr>
              <a:t>The essential cause of BPH is unknown</a:t>
            </a:r>
            <a:endParaRPr lang="ar-SA" sz="2600" dirty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600" dirty="0">
              <a:cs typeface="Arial" charset="0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 smtClean="0"/>
              <a:t>The pathogenesis is related </a:t>
            </a:r>
            <a:r>
              <a:rPr lang="en-US" sz="2600" dirty="0"/>
              <a:t>to the action of </a:t>
            </a:r>
            <a:r>
              <a:rPr lang="en-US" sz="2600" dirty="0" smtClean="0"/>
              <a:t>androgen. </a:t>
            </a:r>
            <a:r>
              <a:rPr lang="en-US" sz="2600" dirty="0" err="1" smtClean="0"/>
              <a:t>Dihydrotestesterone</a:t>
            </a:r>
            <a:r>
              <a:rPr lang="en-US" sz="2600" dirty="0" smtClean="0"/>
              <a:t> (DHT) is </a:t>
            </a:r>
            <a:r>
              <a:rPr lang="en-US" sz="2600" dirty="0"/>
              <a:t>the ultimate mediator for prostatic </a:t>
            </a:r>
            <a:r>
              <a:rPr lang="en-US" sz="2600" dirty="0" smtClean="0"/>
              <a:t>growth. It increases </a:t>
            </a:r>
            <a:r>
              <a:rPr lang="en-US" sz="2600" dirty="0"/>
              <a:t>the proliferation of stromal cells </a:t>
            </a:r>
            <a:r>
              <a:rPr lang="en-US" sz="2600" dirty="0" smtClean="0"/>
              <a:t>and inhibits </a:t>
            </a:r>
            <a:r>
              <a:rPr lang="en-US" sz="2600" dirty="0"/>
              <a:t>epithelial </a:t>
            </a:r>
            <a:r>
              <a:rPr lang="en-US" sz="2600" dirty="0" smtClean="0"/>
              <a:t>cell death.</a:t>
            </a:r>
            <a:r>
              <a:rPr lang="en-US" sz="2600" dirty="0"/>
              <a:t> </a:t>
            </a:r>
            <a:endParaRPr lang="en-US" sz="2600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 smtClean="0"/>
              <a:t>DHT </a:t>
            </a:r>
            <a:r>
              <a:rPr lang="en-US" sz="2600" dirty="0" smtClean="0"/>
              <a:t>is </a:t>
            </a:r>
            <a:r>
              <a:rPr lang="en-US" sz="2600" dirty="0"/>
              <a:t>implicated in the pathogenesis of both benign prostatic hyperplasia (BPH) and prostate cancer</a:t>
            </a:r>
            <a:r>
              <a:rPr lang="en-US" sz="2600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600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 smtClean="0"/>
              <a:t>Testosterone is converted to </a:t>
            </a:r>
            <a:r>
              <a:rPr lang="en-US" sz="2600" dirty="0" err="1"/>
              <a:t>dihydrotestosterone</a:t>
            </a:r>
            <a:r>
              <a:rPr lang="en-US" sz="2600" dirty="0"/>
              <a:t> (DHT) by 5-alpha </a:t>
            </a:r>
            <a:r>
              <a:rPr lang="en-US" sz="2600" dirty="0" err="1"/>
              <a:t>reductase</a:t>
            </a:r>
            <a:r>
              <a:rPr lang="en-US" sz="2600" dirty="0"/>
              <a:t> </a:t>
            </a:r>
            <a:r>
              <a:rPr lang="en-US" sz="2600" dirty="0" smtClean="0"/>
              <a:t>enzymes.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600" dirty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 smtClean="0"/>
              <a:t>Drugs that act as inhibitors </a:t>
            </a:r>
            <a:r>
              <a:rPr lang="en-US" sz="2600" dirty="0"/>
              <a:t>of </a:t>
            </a:r>
            <a:r>
              <a:rPr lang="en-US" sz="2600" dirty="0" smtClean="0"/>
              <a:t>5-alpha </a:t>
            </a:r>
            <a:r>
              <a:rPr lang="en-US" sz="2600" dirty="0" err="1" smtClean="0"/>
              <a:t>reductase</a:t>
            </a:r>
            <a:r>
              <a:rPr lang="en-US" sz="2600" dirty="0" smtClean="0"/>
              <a:t>, therefore </a:t>
            </a:r>
            <a:r>
              <a:rPr lang="en-US" sz="2600" dirty="0"/>
              <a:t>have an important role in the prevention and treatment of BPH and prostate </a:t>
            </a:r>
            <a:r>
              <a:rPr lang="en-US" sz="2600" dirty="0" smtClean="0"/>
              <a:t>cancer.</a:t>
            </a:r>
            <a:endParaRPr lang="en-US" sz="2600" dirty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600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dirty="0" err="1" smtClean="0"/>
              <a:t>Prepubertal</a:t>
            </a:r>
            <a:r>
              <a:rPr lang="en-US" sz="2600" dirty="0" smtClean="0"/>
              <a:t> castration prevents BPH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D29CF-507D-4EE8-9F78-6BCD690E5FD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50" y="620713"/>
            <a:ext cx="7289800" cy="1500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BPH: gross morphology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55788"/>
            <a:ext cx="8229600" cy="2376487"/>
          </a:xfrm>
        </p:spPr>
        <p:txBody>
          <a:bodyPr>
            <a:normAutofit fontScale="47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36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dirty="0" smtClean="0"/>
              <a:t>The prostate weighs between 60 and 100 grams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dirty="0"/>
              <a:t>The hallmark of BPH is nodularity due to glandular and  </a:t>
            </a:r>
            <a:r>
              <a:rPr lang="en-US" sz="3600" dirty="0" err="1"/>
              <a:t>fibromuscular</a:t>
            </a:r>
            <a:r>
              <a:rPr lang="en-US" sz="3600" dirty="0"/>
              <a:t> proliferation. </a:t>
            </a:r>
            <a:endParaRPr lang="en-US" sz="36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dirty="0"/>
              <a:t>Nodular hyperplasia begins in the inner aspect of the prostate gland, the transition zone </a:t>
            </a:r>
            <a:endParaRPr lang="en-US" sz="36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dirty="0"/>
              <a:t>Cut-section shows nodules which </a:t>
            </a:r>
            <a:r>
              <a:rPr lang="en-US" sz="3600" dirty="0" smtClean="0"/>
              <a:t>vary </a:t>
            </a:r>
            <a:r>
              <a:rPr lang="en-US" sz="3600" dirty="0"/>
              <a:t>in size, color and consistency </a:t>
            </a:r>
            <a:r>
              <a:rPr lang="en-US" sz="3600" dirty="0" smtClean="0"/>
              <a:t>depending </a:t>
            </a:r>
            <a:r>
              <a:rPr lang="en-US" sz="3600" dirty="0"/>
              <a:t>on which element is proliferating more (glandular or </a:t>
            </a:r>
            <a:r>
              <a:rPr lang="en-US" sz="3600" dirty="0" err="1" smtClean="0"/>
              <a:t>fibromuscular</a:t>
            </a:r>
            <a:r>
              <a:rPr lang="en-US" sz="3600" dirty="0" smtClean="0"/>
              <a:t>).</a:t>
            </a:r>
            <a:endParaRPr lang="en-US" sz="24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dirty="0" smtClean="0"/>
              <a:t>It </a:t>
            </a:r>
            <a:r>
              <a:rPr lang="en-US" sz="3600" dirty="0"/>
              <a:t>compress the </a:t>
            </a:r>
            <a:r>
              <a:rPr lang="en-US" sz="3600" dirty="0" smtClean="0"/>
              <a:t>wall </a:t>
            </a:r>
            <a:r>
              <a:rPr lang="en-US" sz="3600" dirty="0"/>
              <a:t>of the urethra </a:t>
            </a:r>
            <a:r>
              <a:rPr lang="en-US" sz="3600" dirty="0" smtClean="0"/>
              <a:t> resulting in  </a:t>
            </a:r>
            <a:r>
              <a:rPr lang="en-US" sz="3600" dirty="0"/>
              <a:t>a </a:t>
            </a:r>
            <a:r>
              <a:rPr lang="en-US" sz="3600" dirty="0" smtClean="0"/>
              <a:t>slit-like orifice.</a:t>
            </a:r>
          </a:p>
          <a:p>
            <a:pPr marL="109728" indent="0" fontAlgn="auto">
              <a:spcAft>
                <a:spcPts val="0"/>
              </a:spcAft>
              <a:buFont typeface="Tw Cen MT" panose="020B0602020104020603" pitchFamily="34" charset="0"/>
              <a:buNone/>
              <a:defRPr/>
            </a:pPr>
            <a:endParaRPr lang="en-US" sz="3600" dirty="0" smtClean="0"/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256088"/>
            <a:ext cx="5078413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352925"/>
            <a:ext cx="3071812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323850" y="6597650"/>
            <a:ext cx="17700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http://www.drbriffa.com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D29CF-507D-4EE8-9F78-6BCD690E5FD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BPH: microscopy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 smtClean="0"/>
              <a:t>Microscopically</a:t>
            </a:r>
            <a:r>
              <a:rPr lang="en-US" sz="2200" dirty="0"/>
              <a:t>, the main feature of BPH is nodularity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2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/>
              <a:t>The </a:t>
            </a:r>
            <a:r>
              <a:rPr lang="en-US" sz="2200" dirty="0" smtClean="0"/>
              <a:t>nodules can be:</a:t>
            </a:r>
            <a:endParaRPr lang="en-US" sz="2200" dirty="0"/>
          </a:p>
          <a:p>
            <a:pPr marL="621792" lvl="1" indent="-137160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dirty="0"/>
              <a:t>purely </a:t>
            </a:r>
            <a:r>
              <a:rPr lang="en-US" sz="2200" dirty="0" smtClean="0"/>
              <a:t>stromal nodules composed mainly of </a:t>
            </a:r>
            <a:r>
              <a:rPr lang="en-US" sz="2200" dirty="0" err="1"/>
              <a:t>fibromuscular</a:t>
            </a:r>
            <a:r>
              <a:rPr lang="en-US" sz="2200" dirty="0"/>
              <a:t> </a:t>
            </a:r>
            <a:r>
              <a:rPr lang="en-US" sz="2200" dirty="0" smtClean="0"/>
              <a:t>element</a:t>
            </a:r>
            <a:endParaRPr lang="en-US" sz="2200" dirty="0"/>
          </a:p>
          <a:p>
            <a:pPr marL="393192" lvl="1" indent="0" fontAlgn="auto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en-US" sz="2200" dirty="0" smtClean="0"/>
              <a:t>   OR</a:t>
            </a:r>
            <a:endParaRPr lang="en-US" sz="2200" dirty="0"/>
          </a:p>
          <a:p>
            <a:pPr marL="621792" lvl="1" indent="-137160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dirty="0" err="1" smtClean="0"/>
              <a:t>fibroepithelial</a:t>
            </a:r>
            <a:r>
              <a:rPr lang="en-US" sz="2200" dirty="0" smtClean="0"/>
              <a:t> with both glandular and </a:t>
            </a:r>
            <a:r>
              <a:rPr lang="en-US" sz="2200" dirty="0" err="1" smtClean="0"/>
              <a:t>fibromuscular</a:t>
            </a:r>
            <a:r>
              <a:rPr lang="en-US" sz="2200" dirty="0" smtClean="0"/>
              <a:t> component. There </a:t>
            </a:r>
            <a:r>
              <a:rPr lang="en-US" sz="2200" dirty="0"/>
              <a:t>is </a:t>
            </a:r>
            <a:r>
              <a:rPr lang="en-US" sz="2200" dirty="0" smtClean="0"/>
              <a:t>aggregation </a:t>
            </a:r>
            <a:r>
              <a:rPr lang="en-US" sz="2200" dirty="0"/>
              <a:t>of small to large to </a:t>
            </a:r>
            <a:r>
              <a:rPr lang="en-US" sz="2200" dirty="0" err="1"/>
              <a:t>cystically</a:t>
            </a:r>
            <a:r>
              <a:rPr lang="en-US" sz="2200" dirty="0"/>
              <a:t> dilated glands, lined by two layers of </a:t>
            </a:r>
            <a:r>
              <a:rPr lang="en-US" sz="2200" dirty="0" smtClean="0"/>
              <a:t>epithelium surrounded by </a:t>
            </a:r>
            <a:r>
              <a:rPr lang="en-US" sz="2200" dirty="0" err="1" smtClean="0"/>
              <a:t>fibromuscular</a:t>
            </a:r>
            <a:r>
              <a:rPr lang="en-US" sz="2200" dirty="0" smtClean="0"/>
              <a:t> </a:t>
            </a:r>
            <a:r>
              <a:rPr lang="en-US" sz="2200" dirty="0" err="1" smtClean="0"/>
              <a:t>stroma</a:t>
            </a:r>
            <a:r>
              <a:rPr lang="en-US" sz="2200" dirty="0" smtClean="0"/>
              <a:t>.</a:t>
            </a:r>
            <a:endParaRPr lang="en-US" sz="2200" dirty="0"/>
          </a:p>
          <a:p>
            <a:pPr marL="342900" indent="-342900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200" dirty="0"/>
          </a:p>
          <a:p>
            <a:pPr marL="342900" indent="-34290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/>
              <a:t>Needle biopsy doesn’t sample the transitional zone where BPH </a:t>
            </a:r>
            <a:r>
              <a:rPr lang="en-US" sz="2200" dirty="0" smtClean="0"/>
              <a:t>begins and occurs, therefore the </a:t>
            </a:r>
            <a:r>
              <a:rPr lang="en-US" sz="2200" dirty="0"/>
              <a:t>diagnosis of BPH cannot </a:t>
            </a:r>
            <a:r>
              <a:rPr lang="en-US" sz="2200" dirty="0" smtClean="0"/>
              <a:t>be </a:t>
            </a:r>
            <a:r>
              <a:rPr lang="en-US" sz="2200" dirty="0"/>
              <a:t>made on needle biopsy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D29CF-507D-4EE8-9F78-6BCD690E5FD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750</TotalTime>
  <Words>1260</Words>
  <Application>Microsoft Office PowerPoint</Application>
  <PresentationFormat>On-screen Show (4:3)</PresentationFormat>
  <Paragraphs>164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Tw Cen MT</vt:lpstr>
      <vt:lpstr>Verdana</vt:lpstr>
      <vt:lpstr>Wingdings</vt:lpstr>
      <vt:lpstr>Wingdings 2</vt:lpstr>
      <vt:lpstr>Wingdings 3</vt:lpstr>
      <vt:lpstr>HDOfficeLightV0</vt:lpstr>
      <vt:lpstr>1_HDOfficeLightV0</vt:lpstr>
      <vt:lpstr>2_HDOfficeLightV0</vt:lpstr>
      <vt:lpstr>Prostate Pathology</vt:lpstr>
      <vt:lpstr>PowerPoint Presentation</vt:lpstr>
      <vt:lpstr>PowerPoint Presentation</vt:lpstr>
      <vt:lpstr>Prostate anatomy</vt:lpstr>
      <vt:lpstr>Normal prostate</vt:lpstr>
      <vt:lpstr>Benign Prostatic Hyperplasia (BPH)</vt:lpstr>
      <vt:lpstr>BPH: pathogenesis</vt:lpstr>
      <vt:lpstr>BPH: gross morphology</vt:lpstr>
      <vt:lpstr>BPH: microscopy</vt:lpstr>
      <vt:lpstr>BPH: clinical feature and treatment</vt:lpstr>
      <vt:lpstr>PowerPoint Presentation</vt:lpstr>
      <vt:lpstr>PowerPoint Presentation</vt:lpstr>
      <vt:lpstr>Prostatic Adenocarcinoma</vt:lpstr>
      <vt:lpstr>Prostatic Adenocarcinoma: morphology</vt:lpstr>
      <vt:lpstr>PowerPoint Presentation</vt:lpstr>
      <vt:lpstr>Prostatic Adenocarcinoma: microscopy</vt:lpstr>
      <vt:lpstr>Adenocarcinoma</vt:lpstr>
      <vt:lpstr>Adenocarcinoma: Gleason Grading and Scoring </vt:lpstr>
      <vt:lpstr>Adenocarcinoma: Staging</vt:lpstr>
      <vt:lpstr>Adenocarcinoma: clinical features</vt:lpstr>
      <vt:lpstr>Adenocarcinoma: treatment</vt:lpstr>
      <vt:lpstr>Prostatic intraepithelial neoplasia (PIN)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Prostate Pathology</dc:title>
  <dc:creator>DREMAD</dc:creator>
  <cp:lastModifiedBy>Emad Raddaoui</cp:lastModifiedBy>
  <cp:revision>89</cp:revision>
  <dcterms:created xsi:type="dcterms:W3CDTF">2005-03-05T10:03:09Z</dcterms:created>
  <dcterms:modified xsi:type="dcterms:W3CDTF">2015-03-30T06:38:33Z</dcterms:modified>
</cp:coreProperties>
</file>