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09" r:id="rId2"/>
  </p:sldMasterIdLst>
  <p:notesMasterIdLst>
    <p:notesMasterId r:id="rId29"/>
  </p:notesMasterIdLst>
  <p:sldIdLst>
    <p:sldId id="318" r:id="rId3"/>
    <p:sldId id="322" r:id="rId4"/>
    <p:sldId id="326" r:id="rId5"/>
    <p:sldId id="327" r:id="rId6"/>
    <p:sldId id="321" r:id="rId7"/>
    <p:sldId id="332" r:id="rId8"/>
    <p:sldId id="333" r:id="rId9"/>
    <p:sldId id="256" r:id="rId10"/>
    <p:sldId id="324" r:id="rId11"/>
    <p:sldId id="323" r:id="rId12"/>
    <p:sldId id="320" r:id="rId13"/>
    <p:sldId id="336" r:id="rId14"/>
    <p:sldId id="262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337" r:id="rId23"/>
    <p:sldId id="330" r:id="rId24"/>
    <p:sldId id="325" r:id="rId25"/>
    <p:sldId id="273" r:id="rId26"/>
    <p:sldId id="335" r:id="rId27"/>
    <p:sldId id="33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94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79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0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44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69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265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85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5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9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7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8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59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8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26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9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55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4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Calibri" panose="020F0502020204030204" pitchFamily="34" charset="0"/>
              </a:rPr>
              <a:t>Emad Raddaoui, MD, FCAP, FASC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345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b="1" dirty="0" smtClean="0"/>
              <a:t>Testicular tumors are a </a:t>
            </a:r>
            <a:r>
              <a:rPr lang="en-US" sz="1400" b="1" dirty="0"/>
              <a:t>heterogeneous group </a:t>
            </a:r>
            <a:r>
              <a:rPr lang="en-US" sz="1400" b="1" dirty="0" smtClean="0"/>
              <a:t>of tumors divide into germ cell tumors and sex cord stromal tumors:</a:t>
            </a:r>
          </a:p>
          <a:p>
            <a:pPr marL="109728" indent="0">
              <a:buNone/>
            </a:pPr>
            <a:r>
              <a:rPr lang="en-US" sz="1200" dirty="0" smtClean="0"/>
              <a:t> 1) </a:t>
            </a:r>
            <a:r>
              <a:rPr lang="en-US" sz="1200" b="1" dirty="0" smtClean="0"/>
              <a:t>GERM CELL TUMORS </a:t>
            </a:r>
            <a:r>
              <a:rPr lang="en-US" sz="1400" b="1" dirty="0" smtClean="0"/>
              <a:t>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</a:t>
            </a:r>
            <a:r>
              <a:rPr lang="en-US" sz="1200" dirty="0" smtClean="0"/>
              <a:t>) </a:t>
            </a:r>
            <a:r>
              <a:rPr lang="en-US" sz="1200" b="1" dirty="0" smtClean="0"/>
              <a:t>SEX CORD STROMAL TUMORS.</a:t>
            </a:r>
            <a:endParaRPr lang="en-US" sz="1400" b="1" dirty="0" smtClean="0"/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964488" cy="5040560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300" dirty="0" smtClean="0"/>
              <a:t>Between 15 to 30 years of age, these are the most common tumor of men.</a:t>
            </a:r>
          </a:p>
          <a:p>
            <a:r>
              <a:rPr lang="en-US" sz="2300" dirty="0" smtClean="0"/>
              <a:t>Most </a:t>
            </a:r>
            <a:r>
              <a:rPr lang="en-US" sz="2300" dirty="0"/>
              <a:t>of gem cell tumors are highly aggressive </a:t>
            </a:r>
            <a:r>
              <a:rPr lang="en-US" sz="2300" dirty="0" smtClean="0"/>
              <a:t>cancers, capable </a:t>
            </a:r>
            <a:r>
              <a:rPr lang="en-US" sz="2300" dirty="0"/>
              <a:t>of </a:t>
            </a:r>
            <a:r>
              <a:rPr lang="en-US" sz="2300" dirty="0" smtClean="0"/>
              <a:t> extensive </a:t>
            </a:r>
            <a:r>
              <a:rPr lang="en-US" sz="2300" dirty="0"/>
              <a:t>dissemination</a:t>
            </a:r>
          </a:p>
          <a:p>
            <a:r>
              <a:rPr lang="en-US" sz="2300" dirty="0" smtClean="0"/>
              <a:t>Good news is that with current </a:t>
            </a:r>
            <a:r>
              <a:rPr lang="en-US" sz="2300" dirty="0"/>
              <a:t>therapy </a:t>
            </a:r>
            <a:r>
              <a:rPr lang="en-US" sz="2300" dirty="0" smtClean="0"/>
              <a:t>most </a:t>
            </a:r>
            <a:r>
              <a:rPr lang="en-US" sz="2300" dirty="0"/>
              <a:t>of them can be </a:t>
            </a:r>
            <a:r>
              <a:rPr lang="en-US" sz="2300" dirty="0" smtClean="0"/>
              <a:t>cured.</a:t>
            </a:r>
          </a:p>
          <a:p>
            <a:r>
              <a:rPr lang="en-US" sz="2000" dirty="0"/>
              <a:t>Germ cell tumors may have a single tumor type component or as is 60% of cases a mixture of tumor types e.g. contain mixtures 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300" dirty="0" smtClean="0"/>
              <a:t>Most GCTs originate from  precursor lesions called  </a:t>
            </a:r>
            <a:r>
              <a:rPr lang="en-US" sz="2300" dirty="0" err="1" smtClean="0"/>
              <a:t>intratubular</a:t>
            </a:r>
            <a:r>
              <a:rPr lang="en-US" sz="23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300" dirty="0" smtClean="0"/>
          </a:p>
          <a:p>
            <a:pPr marL="624078" indent="-514350">
              <a:buFont typeface="+mj-lt"/>
              <a:buAutoNum type="romanLcPeriod"/>
            </a:pPr>
            <a:endParaRPr lang="en-US" sz="2300" dirty="0" smtClean="0"/>
          </a:p>
          <a:p>
            <a:pPr marL="109728" indent="0">
              <a:buNone/>
            </a:pPr>
            <a:endParaRPr lang="en-US" sz="23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b="1" dirty="0"/>
              <a:t>Predisposing factors:</a:t>
            </a:r>
          </a:p>
          <a:p>
            <a:pPr lvl="1"/>
            <a:r>
              <a:rPr lang="en-US" dirty="0"/>
              <a:t>Cryptorchidism is associated with a 3 to 5 fold increase in the risk of cancer in the undescended testis and in the contralateral descended testis. About 10% cases of testicular cancer have cryptorchidism. </a:t>
            </a:r>
          </a:p>
          <a:p>
            <a:pPr lvl="1"/>
            <a:r>
              <a:rPr lang="en-US" dirty="0"/>
              <a:t>Testicular </a:t>
            </a:r>
            <a:r>
              <a:rPr lang="en-US" dirty="0" err="1"/>
              <a:t>dysgenesis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Genetic factors</a:t>
            </a:r>
          </a:p>
          <a:p>
            <a:pPr lvl="1"/>
            <a:r>
              <a:rPr lang="en-US" dirty="0"/>
              <a:t>Strong family predisposition. Brothers, fathers and sons of testicular cancer patients are at risk.</a:t>
            </a:r>
          </a:p>
          <a:p>
            <a:pPr lvl="1"/>
            <a:r>
              <a:rPr lang="en-US" dirty="0"/>
              <a:t>There is a high risk of developing cancer in one testis if the contralateral testis has cancer. </a:t>
            </a:r>
          </a:p>
          <a:p>
            <a:pPr lvl="1"/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9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3845" y="0"/>
            <a:ext cx="7886700" cy="109621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sz="36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" y="1196752"/>
            <a:ext cx="4644007" cy="514331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The most common type of testicular tumors.</a:t>
            </a:r>
          </a:p>
          <a:p>
            <a:pPr eaLnBrk="1" hangingPunct="1"/>
            <a:r>
              <a:rPr lang="en-US" sz="2400" dirty="0" smtClean="0"/>
              <a:t>It is also the most common </a:t>
            </a:r>
            <a:r>
              <a:rPr lang="en-US" sz="2400" dirty="0" err="1" smtClean="0"/>
              <a:t>tye</a:t>
            </a:r>
            <a:r>
              <a:rPr lang="en-US" sz="2400" dirty="0" smtClean="0"/>
              <a:t> of testicular GCTs (50%)</a:t>
            </a:r>
          </a:p>
          <a:p>
            <a:pPr eaLnBrk="1" hangingPunct="1"/>
            <a:r>
              <a:rPr lang="en-US" sz="2400" dirty="0" smtClean="0"/>
              <a:t>Almost never occur in infants</a:t>
            </a:r>
          </a:p>
          <a:p>
            <a:pPr eaLnBrk="1" hangingPunct="1"/>
            <a:r>
              <a:rPr lang="en-US" sz="2400" dirty="0" smtClean="0"/>
              <a:t>Peak incidence in the 30ies</a:t>
            </a:r>
          </a:p>
          <a:p>
            <a:pPr eaLnBrk="1" hangingPunct="1"/>
            <a:r>
              <a:rPr lang="en-US" sz="2400" dirty="0" smtClean="0"/>
              <a:t>An identical tumor occurs in the ovary (called dysgerminoma).</a:t>
            </a:r>
          </a:p>
          <a:p>
            <a:r>
              <a:rPr lang="en-US" sz="2400" dirty="0">
                <a:solidFill>
                  <a:prstClr val="black"/>
                </a:solidFill>
              </a:rPr>
              <a:t>Classic seminoma is highly sensitive to radiation therapy, and the overall 5-year survival is in the order of 90-95%.</a:t>
            </a:r>
          </a:p>
          <a:p>
            <a:pPr eaLnBrk="1" hangingPunct="1"/>
            <a:r>
              <a:rPr lang="en-US" sz="24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Bulky </a:t>
            </a:r>
            <a:r>
              <a:rPr lang="en-US" sz="2400" dirty="0" smtClean="0"/>
              <a:t>masses, sometimes very large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Homogenous ,</a:t>
            </a:r>
            <a:r>
              <a:rPr lang="en-US" sz="2400" dirty="0" smtClean="0"/>
              <a:t>gray-white, lobulated </a:t>
            </a:r>
            <a:r>
              <a:rPr lang="en-US" sz="24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</a:t>
            </a:r>
            <a:r>
              <a:rPr lang="en-US" sz="24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41" y="1196752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8444" y="40770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1"/>
            <a:ext cx="9144000" cy="28803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1520" y="1444294"/>
            <a:ext cx="4245868" cy="541370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 smtClean="0"/>
          </a:p>
          <a:p>
            <a:r>
              <a:rPr lang="en-US" dirty="0"/>
              <a:t>It 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etastasizes </a:t>
            </a:r>
            <a:r>
              <a:rPr lang="en-US" dirty="0" smtClean="0">
                <a:solidFill>
                  <a:prstClr val="black"/>
                </a:solidFill>
              </a:rPr>
              <a:t>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agents have 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3718"/>
            <a:ext cx="410445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5934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buNone/>
            </a:pPr>
            <a:endParaRPr lang="en-US" sz="26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a pure form in young children or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3200" dirty="0"/>
              <a:t>Pure YST of the adult testis is rare </a:t>
            </a:r>
            <a:endParaRPr lang="en-US" sz="3200" dirty="0" smtClean="0"/>
          </a:p>
          <a:p>
            <a:r>
              <a:rPr lang="en-US" sz="2900" dirty="0" smtClean="0"/>
              <a:t>The most common tumor in infant and children up to 3 years of age</a:t>
            </a:r>
          </a:p>
          <a:p>
            <a:pPr eaLnBrk="1" hangingPunct="1"/>
            <a:r>
              <a:rPr lang="en-US" sz="2900" dirty="0" smtClean="0"/>
              <a:t>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3200" dirty="0">
                <a:solidFill>
                  <a:prstClr val="black"/>
                </a:solidFill>
              </a:rPr>
              <a:t> AFP may be used as a marker of disease progression in the patient's serum and also aid in  diagnosis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2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 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/>
              <a:t>Hyaline –pink 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Highly malignant tumor</a:t>
            </a:r>
          </a:p>
          <a:p>
            <a:r>
              <a:rPr lang="en-US" dirty="0" smtClean="0"/>
              <a:t>Patients have elevated serum </a:t>
            </a:r>
            <a:r>
              <a:rPr lang="en-US" dirty="0"/>
              <a:t>human chorionic gonadotropin (HCG) </a:t>
            </a:r>
            <a:endParaRPr lang="en-US" dirty="0" smtClean="0"/>
          </a:p>
          <a:p>
            <a:r>
              <a:rPr lang="en-US" dirty="0"/>
              <a:t>Small sized lesions</a:t>
            </a:r>
          </a:p>
          <a:p>
            <a:pPr eaLnBrk="1" hangingPunct="1"/>
            <a:r>
              <a:rPr lang="en-US" dirty="0" smtClean="0"/>
              <a:t>Prominent hemorrhage and necrosis</a:t>
            </a:r>
          </a:p>
          <a:p>
            <a:pPr eaLnBrk="1" hangingPunct="1"/>
            <a:r>
              <a:rPr lang="en-US" dirty="0" smtClean="0"/>
              <a:t>Made up of malignant trophoblastic (placental) tissue </a:t>
            </a:r>
            <a:r>
              <a:rPr lang="en-US" dirty="0"/>
              <a:t>(</a:t>
            </a:r>
            <a:r>
              <a:rPr lang="en-US" dirty="0" err="1" smtClean="0"/>
              <a:t>cyto</a:t>
            </a:r>
            <a:r>
              <a:rPr lang="en-US" dirty="0" smtClean="0"/>
              <a:t>-trophoblastic and </a:t>
            </a:r>
            <a:r>
              <a:rPr lang="en-US" dirty="0" err="1" smtClean="0"/>
              <a:t>syncytio-troblastic</a:t>
            </a:r>
            <a:r>
              <a:rPr lang="en-US" dirty="0" smtClean="0"/>
              <a:t> cells)</a:t>
            </a:r>
          </a:p>
          <a:p>
            <a:r>
              <a:rPr lang="en-US" dirty="0" smtClean="0"/>
              <a:t>Tumor cells positive for human chorionic gonadotropin (HCG) stain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Pure </a:t>
            </a:r>
            <a:r>
              <a:rPr lang="en-US" altLang="en-US" sz="24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4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90233" y="0"/>
            <a:ext cx="4041775" cy="26464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16" y="2953352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1902" y="6422788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5292080" cy="4525963"/>
          </a:xfrm>
        </p:spPr>
        <p:txBody>
          <a:bodyPr>
            <a:normAutofit/>
          </a:bodyPr>
          <a:lstStyle/>
          <a:p>
            <a:r>
              <a:rPr lang="en-US" sz="1800" b="1" dirty="0"/>
              <a:t>Epididymitis  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dirty="0" smtClean="0"/>
              <a:t>Non specific </a:t>
            </a:r>
            <a:r>
              <a:rPr lang="en-US" dirty="0"/>
              <a:t>Epididymitis  and  </a:t>
            </a:r>
            <a:r>
              <a:rPr lang="en-US" dirty="0" err="1" smtClean="0"/>
              <a:t>orchitis</a:t>
            </a:r>
            <a:endParaRPr lang="en-US" dirty="0" smtClean="0"/>
          </a:p>
          <a:p>
            <a:pPr lvl="1"/>
            <a:r>
              <a:rPr lang="en-US" dirty="0" smtClean="0"/>
              <a:t>Granulomatous/Autoimmune </a:t>
            </a:r>
            <a:r>
              <a:rPr lang="en-US" dirty="0" err="1" smtClean="0"/>
              <a:t>Orchitis</a:t>
            </a:r>
            <a:endParaRPr lang="en-US" dirty="0" smtClean="0"/>
          </a:p>
          <a:p>
            <a:pPr lvl="1"/>
            <a:r>
              <a:rPr lang="en-US" dirty="0" smtClean="0"/>
              <a:t>Gonorrhea</a:t>
            </a:r>
          </a:p>
          <a:p>
            <a:pPr lvl="1"/>
            <a:r>
              <a:rPr lang="en-US" dirty="0" smtClean="0"/>
              <a:t>Tuberculosis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594360" indent="-457200"/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dirty="0" smtClean="0"/>
              <a:t>seminoma </a:t>
            </a:r>
          </a:p>
          <a:p>
            <a:pPr marL="850392" lvl="1" indent="-457200"/>
            <a:r>
              <a:rPr lang="en-US" dirty="0" smtClean="0"/>
              <a:t>yolk </a:t>
            </a:r>
            <a:r>
              <a:rPr lang="en-US" dirty="0"/>
              <a:t>sac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</a:p>
          <a:p>
            <a:pPr marL="850392" lvl="1" indent="-457200"/>
            <a:r>
              <a:rPr lang="en-US" dirty="0" err="1" smtClean="0"/>
              <a:t>embryonal</a:t>
            </a:r>
            <a:r>
              <a:rPr lang="en-US" dirty="0" smtClean="0"/>
              <a:t> </a:t>
            </a:r>
            <a:r>
              <a:rPr lang="en-US" dirty="0"/>
              <a:t>carcinoma and </a:t>
            </a:r>
            <a:endParaRPr lang="en-US" dirty="0" smtClean="0"/>
          </a:p>
          <a:p>
            <a:pPr marL="850392" lvl="1" indent="-457200"/>
            <a:r>
              <a:rPr lang="en-US" dirty="0" err="1" smtClean="0"/>
              <a:t>teratoma</a:t>
            </a:r>
            <a:r>
              <a:rPr lang="en-US" dirty="0"/>
              <a:t>.</a:t>
            </a:r>
          </a:p>
          <a:p>
            <a:pPr marL="594360" indent="-457200"/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50" y="6042728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43098"/>
            <a:ext cx="3529890" cy="53649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/>
              <a:t>Heterogenous</a:t>
            </a:r>
            <a:r>
              <a:rPr lang="en-US" sz="26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Composed of </a:t>
            </a:r>
            <a:r>
              <a:rPr lang="en-US" sz="2600" dirty="0" err="1" smtClean="0"/>
              <a:t>bizzarely</a:t>
            </a:r>
            <a:r>
              <a:rPr lang="en-US" sz="2600" dirty="0" smtClean="0"/>
              <a:t>  distributed  collection of different type of cells or organ structures (</a:t>
            </a:r>
            <a:r>
              <a:rPr lang="en-US" sz="2600" dirty="0" err="1" smtClean="0"/>
              <a:t>heterogenous</a:t>
            </a:r>
            <a:r>
              <a:rPr lang="en-US" sz="2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If the cellular/organ tissue is mature looking it is called as </a:t>
            </a:r>
            <a:r>
              <a:rPr lang="en-US" sz="2600" b="1" dirty="0" smtClean="0"/>
              <a:t>mature </a:t>
            </a:r>
            <a:r>
              <a:rPr lang="en-US" sz="2600" b="1" dirty="0" err="1" smtClean="0"/>
              <a:t>teratoma</a:t>
            </a:r>
            <a:r>
              <a:rPr lang="en-US" sz="26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sz="2600" dirty="0"/>
              <a:t>If </a:t>
            </a:r>
            <a:r>
              <a:rPr lang="en-US" sz="2600" dirty="0" smtClean="0"/>
              <a:t>some of the </a:t>
            </a:r>
            <a:r>
              <a:rPr lang="en-US" sz="2600" dirty="0"/>
              <a:t>cellular/organ </a:t>
            </a:r>
            <a:r>
              <a:rPr lang="en-US" sz="2600" dirty="0" smtClean="0"/>
              <a:t>tissue component is immature it </a:t>
            </a:r>
            <a:r>
              <a:rPr lang="en-US" sz="2600" dirty="0"/>
              <a:t>is called as </a:t>
            </a:r>
            <a:r>
              <a:rPr lang="en-US" sz="2600" b="1" dirty="0" smtClean="0"/>
              <a:t>immature </a:t>
            </a:r>
            <a:r>
              <a:rPr lang="en-US" sz="2600" b="1" dirty="0" err="1"/>
              <a:t>teratoma</a:t>
            </a:r>
            <a:r>
              <a:rPr lang="en-US" sz="2600" b="1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If any of </a:t>
            </a:r>
            <a:r>
              <a:rPr lang="en-US" sz="2600" dirty="0"/>
              <a:t>the cellular/organ tissue </a:t>
            </a:r>
            <a:r>
              <a:rPr lang="en-US" sz="2600" dirty="0" smtClean="0"/>
              <a:t>undergoes non germ cell type of malignant </a:t>
            </a:r>
            <a:r>
              <a:rPr lang="en-US" sz="2600" dirty="0" err="1" smtClean="0"/>
              <a:t>tranformation</a:t>
            </a:r>
            <a:r>
              <a:rPr lang="en-US" sz="2600" dirty="0" smtClean="0"/>
              <a:t> it is called </a:t>
            </a:r>
            <a:r>
              <a:rPr lang="en-US" sz="2600" dirty="0"/>
              <a:t>as </a:t>
            </a:r>
            <a:r>
              <a:rPr lang="en-US" sz="2600" b="1" dirty="0" err="1" smtClean="0"/>
              <a:t>teratoma</a:t>
            </a:r>
            <a:r>
              <a:rPr lang="en-US" sz="2600" b="1" dirty="0" smtClean="0"/>
              <a:t> with malignant transformation </a:t>
            </a:r>
            <a:r>
              <a:rPr lang="en-US" sz="2600" dirty="0" smtClean="0"/>
              <a:t>(rare) </a:t>
            </a:r>
            <a:r>
              <a:rPr lang="en-US" sz="2600" dirty="0" err="1" smtClean="0"/>
              <a:t>e.g</a:t>
            </a:r>
            <a:r>
              <a:rPr lang="en-US" sz="2600" dirty="0" smtClean="0"/>
              <a:t> squamous cell or adenocarcinoma</a:t>
            </a:r>
          </a:p>
          <a:p>
            <a:pPr>
              <a:lnSpc>
                <a:spcPct val="90000"/>
              </a:lnSpc>
            </a:pPr>
            <a:endParaRPr lang="en-US" sz="26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Teratoma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Behavior of </a:t>
            </a:r>
            <a:r>
              <a:rPr lang="en-US" sz="2600" dirty="0" err="1"/>
              <a:t>teratomas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pPr lvl="1"/>
            <a:r>
              <a:rPr lang="en-US" sz="2600" dirty="0"/>
              <a:t>In infants and children, mature </a:t>
            </a:r>
            <a:r>
              <a:rPr lang="en-US" sz="2600" dirty="0" err="1"/>
              <a:t>teratomas</a:t>
            </a:r>
            <a:r>
              <a:rPr lang="en-US" sz="2600" dirty="0"/>
              <a:t> are benign. </a:t>
            </a:r>
            <a:r>
              <a:rPr lang="en-US" sz="2600" dirty="0" smtClean="0"/>
              <a:t>Note: </a:t>
            </a:r>
            <a:r>
              <a:rPr lang="en-US" sz="2600" dirty="0"/>
              <a:t>immature </a:t>
            </a:r>
            <a:r>
              <a:rPr lang="en-US" sz="2600" dirty="0" err="1"/>
              <a:t>teratoma</a:t>
            </a:r>
            <a:r>
              <a:rPr lang="en-US" sz="2600" dirty="0"/>
              <a:t> is considered malignant</a:t>
            </a:r>
            <a:r>
              <a:rPr lang="en-US" sz="2600" dirty="0" smtClean="0"/>
              <a:t>).</a:t>
            </a:r>
          </a:p>
          <a:p>
            <a:pPr marL="3429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In post pubertal male, all </a:t>
            </a:r>
            <a:r>
              <a:rPr lang="en-US" sz="2600" dirty="0" err="1"/>
              <a:t>teratomas</a:t>
            </a:r>
            <a:r>
              <a:rPr lang="en-US" sz="2600" dirty="0"/>
              <a:t> are regarded as malignant, and capable of metastasis, regardless of whether the elements are mature or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5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1" y="0"/>
            <a:ext cx="8638778" cy="648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Mixed GCTs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Mixed </a:t>
            </a:r>
            <a:r>
              <a:rPr lang="en-US" sz="2400" dirty="0"/>
              <a:t>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endParaRPr lang="en-US" sz="2900" dirty="0" smtClean="0"/>
          </a:p>
          <a:p>
            <a:pPr eaLnBrk="1" hangingPunct="1"/>
            <a:r>
              <a:rPr lang="en-US" sz="29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400" dirty="0"/>
              <a:t>Germ cell tumors secrete hormones and enzymes that can be detected in blood (HCG, AFP, and lactate dehydrogenase) </a:t>
            </a:r>
            <a:endParaRPr lang="ar-SA" sz="2400" dirty="0"/>
          </a:p>
          <a:p>
            <a:pPr eaLnBrk="1" hangingPunct="1"/>
            <a:r>
              <a:rPr lang="en-US" sz="2900" dirty="0" smtClean="0"/>
              <a:t>Biopsy of a testicular tumor is  associated with a risk of tumor spillage therefore it is not recommended.</a:t>
            </a:r>
          </a:p>
          <a:p>
            <a:pPr eaLnBrk="1" hangingPunct="1"/>
            <a:r>
              <a:rPr lang="en-US" sz="2900" dirty="0" smtClean="0"/>
              <a:t>The standard management of solid testicular tumors is radical orchiectomy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900" dirty="0" smtClean="0"/>
              <a:t>GCTs can spread </a:t>
            </a:r>
            <a:r>
              <a:rPr lang="en-US" sz="2900" dirty="0"/>
              <a:t>by direct extension to the epididymis, spermatic cord, or scrotal sac</a:t>
            </a:r>
          </a:p>
          <a:p>
            <a:pPr eaLnBrk="1" hangingPunct="1"/>
            <a:r>
              <a:rPr lang="en-US" sz="2900" dirty="0" smtClean="0"/>
              <a:t>Lymphatic spread is common </a:t>
            </a:r>
          </a:p>
          <a:p>
            <a:pPr eaLnBrk="1" hangingPunct="1"/>
            <a:r>
              <a:rPr lang="en-US" sz="2900" dirty="0" smtClean="0"/>
              <a:t>Retroperitoneal and </a:t>
            </a:r>
            <a:r>
              <a:rPr lang="en-US" sz="2900" dirty="0" err="1" smtClean="0"/>
              <a:t>para</a:t>
            </a:r>
            <a:r>
              <a:rPr lang="en-US" sz="2900" dirty="0" smtClean="0"/>
              <a:t>-aortic nodes are first to be involved</a:t>
            </a:r>
          </a:p>
          <a:p>
            <a:pPr eaLnBrk="1" hangingPunct="1"/>
            <a:r>
              <a:rPr lang="en-US" sz="2900" dirty="0" err="1" smtClean="0"/>
              <a:t>Hematogenous</a:t>
            </a:r>
            <a:r>
              <a:rPr lang="en-US" sz="2900" dirty="0" smtClean="0"/>
              <a:t> spread to Lung, liver, Brain, and bones.</a:t>
            </a:r>
          </a:p>
          <a:p>
            <a:pPr eaLnBrk="1" hangingPunct="1"/>
            <a:r>
              <a:rPr lang="en-US" sz="2900" dirty="0" err="1" smtClean="0"/>
              <a:t>Seminomatous</a:t>
            </a:r>
            <a:r>
              <a:rPr lang="en-US" sz="2900" dirty="0" smtClean="0"/>
              <a:t> tumors are radiosensitive</a:t>
            </a:r>
          </a:p>
          <a:p>
            <a:pPr eaLnBrk="1" hangingPunct="1"/>
            <a:r>
              <a:rPr lang="en-US" sz="2900" dirty="0" smtClean="0"/>
              <a:t>Non-</a:t>
            </a:r>
            <a:r>
              <a:rPr lang="en-US" sz="2900" dirty="0" err="1" smtClean="0"/>
              <a:t>seminomatous</a:t>
            </a:r>
            <a:r>
              <a:rPr lang="en-US" sz="2900" dirty="0" smtClean="0"/>
              <a:t> tumors are </a:t>
            </a:r>
            <a:r>
              <a:rPr lang="en-US" sz="2900" dirty="0" err="1" smtClean="0"/>
              <a:t>chemosensitive</a:t>
            </a:r>
            <a:r>
              <a:rPr lang="en-US" sz="29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</a:t>
            </a:r>
            <a:r>
              <a:rPr lang="en-US" sz="4000" b="1" dirty="0" smtClean="0"/>
              <a:t>rognosis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</a:t>
            </a:r>
            <a:r>
              <a:rPr lang="en-US" sz="2800">
                <a:cs typeface="Arial" pitchFamily="34" charset="0"/>
              </a:rPr>
              <a:t>with </a:t>
            </a:r>
            <a:r>
              <a:rPr lang="en-US" sz="280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NSGCTs 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NSGCT.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cs typeface="Arial" panose="020B0604020202020204" pitchFamily="34" charset="0"/>
              </a:rPr>
              <a:t>Difference between seminoma and non-seminomatous germ cell tumors </a:t>
            </a:r>
            <a:endParaRPr lang="ar-SA" altLang="en-US" b="1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41663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E</a:t>
            </a:r>
            <a:r>
              <a:rPr lang="en-US" sz="2400" b="1" dirty="0" smtClean="0"/>
              <a:t>pididymitis  and 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24487"/>
          </a:xfrm>
        </p:spPr>
        <p:txBody>
          <a:bodyPr rtlCol="0">
            <a:normAutofit fontScale="925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 smtClean="0"/>
              <a:t>Orchitis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Causative </a:t>
            </a:r>
            <a:r>
              <a:rPr lang="en-US" sz="2200" b="1" dirty="0" err="1" smtClean="0"/>
              <a:t>organisims</a:t>
            </a:r>
            <a:r>
              <a:rPr lang="en-US" sz="2200" b="1" dirty="0" smtClean="0"/>
              <a:t> vary </a:t>
            </a:r>
            <a:r>
              <a:rPr lang="en-US" sz="2200" b="1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b="1" dirty="0"/>
              <a:t>Microscopic findings</a:t>
            </a:r>
            <a:r>
              <a:rPr lang="en-US" sz="2200" dirty="0"/>
              <a:t>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257800"/>
          </a:xfrm>
        </p:spPr>
        <p:txBody>
          <a:bodyPr rtlCol="0">
            <a:normAutofit lnSpcReduction="10000"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/>
              <a:t>2.Granulomatous (autoimmune) epididymitis &amp; </a:t>
            </a:r>
            <a:r>
              <a:rPr lang="en-US" sz="2200" b="1" dirty="0" err="1" smtClean="0"/>
              <a:t>orchitis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middle–aged </a:t>
            </a:r>
            <a:r>
              <a:rPr lang="en-US" sz="22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mimic testicular </a:t>
            </a:r>
            <a:r>
              <a:rPr lang="en-US" sz="22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autoimmune </a:t>
            </a:r>
            <a:r>
              <a:rPr lang="en-US" sz="2200" dirty="0"/>
              <a:t>basis is </a:t>
            </a:r>
            <a:r>
              <a:rPr lang="en-US" sz="22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May </a:t>
            </a:r>
            <a:r>
              <a:rPr lang="en-US" sz="2200" dirty="0"/>
              <a:t>be </a:t>
            </a:r>
            <a:r>
              <a:rPr lang="en-US" sz="2200" dirty="0" smtClean="0"/>
              <a:t>in </a:t>
            </a:r>
            <a:r>
              <a:rPr lang="en-US" sz="2200" dirty="0"/>
              <a:t>response </a:t>
            </a:r>
            <a:r>
              <a:rPr lang="en-US" sz="2200" dirty="0" smtClean="0"/>
              <a:t>to </a:t>
            </a:r>
            <a:r>
              <a:rPr lang="en-US" sz="2200" dirty="0"/>
              <a:t>disintegrated sperm, </a:t>
            </a:r>
            <a:r>
              <a:rPr lang="en-US" sz="2200" dirty="0" smtClean="0"/>
              <a:t>post-infectious, due </a:t>
            </a:r>
            <a:r>
              <a:rPr lang="en-US" sz="2200" dirty="0"/>
              <a:t>to trauma or </a:t>
            </a:r>
            <a:r>
              <a:rPr lang="en-US" sz="2200" dirty="0" smtClean="0"/>
              <a:t>sarcoidosis.</a:t>
            </a:r>
            <a:endParaRPr lang="en-US" sz="22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000" dirty="0" err="1"/>
              <a:t>G</a:t>
            </a:r>
            <a:r>
              <a:rPr lang="en-US" sz="2000" dirty="0" err="1" smtClean="0"/>
              <a:t>onoccocal</a:t>
            </a:r>
            <a:r>
              <a:rPr lang="en-US" sz="2000" dirty="0" smtClean="0"/>
              <a:t>  infection can spread from urethra </a:t>
            </a:r>
            <a:r>
              <a:rPr lang="en-US" sz="2000" dirty="0"/>
              <a:t>to </a:t>
            </a:r>
            <a:r>
              <a:rPr lang="en-US" sz="2000" dirty="0" smtClean="0"/>
              <a:t>prostate, seminal </a:t>
            </a:r>
            <a:r>
              <a:rPr lang="en-US" sz="2000" dirty="0"/>
              <a:t>vesicles and then to </a:t>
            </a:r>
            <a:r>
              <a:rPr lang="en-US" sz="2000" dirty="0" smtClean="0"/>
              <a:t>epididymis and testis leading to </a:t>
            </a:r>
            <a:r>
              <a:rPr lang="en-US" sz="2000" dirty="0" err="1" smtClean="0"/>
              <a:t>suppurative</a:t>
            </a:r>
            <a:r>
              <a:rPr lang="en-US" sz="2000" dirty="0" smtClean="0"/>
              <a:t> </a:t>
            </a:r>
            <a:r>
              <a:rPr lang="en-US" sz="2000" dirty="0" err="1" smtClean="0"/>
              <a:t>orchitis</a:t>
            </a:r>
            <a:r>
              <a:rPr lang="en-US" sz="20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There is associated tuberculous </a:t>
            </a:r>
            <a:r>
              <a:rPr lang="en-US" sz="2000" dirty="0" smtClean="0"/>
              <a:t>prostatitis and seminal </a:t>
            </a:r>
            <a:r>
              <a:rPr lang="en-US" sz="2000" dirty="0" err="1" smtClean="0"/>
              <a:t>vesiculitis</a:t>
            </a:r>
            <a:r>
              <a:rPr lang="en-US" sz="2000" dirty="0" smtClean="0"/>
              <a:t> </a:t>
            </a:r>
            <a:endParaRPr lang="en-US" sz="20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Microscopy: </a:t>
            </a:r>
            <a:r>
              <a:rPr lang="en-US" sz="2000" dirty="0" err="1"/>
              <a:t>Caseating</a:t>
            </a:r>
            <a:r>
              <a:rPr lang="en-US" sz="2000" dirty="0"/>
              <a:t> </a:t>
            </a:r>
            <a:r>
              <a:rPr lang="en-US" sz="2000" dirty="0" smtClean="0"/>
              <a:t>Granulomas </a:t>
            </a:r>
            <a:endParaRPr lang="en-US" sz="20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2276872"/>
            <a:ext cx="5364089" cy="581896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55" y="170080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972</TotalTime>
  <Words>1701</Words>
  <Application>Microsoft Office PowerPoint</Application>
  <PresentationFormat>On-screen Show (4:3)</PresentationFormat>
  <Paragraphs>262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Wingdings 2</vt:lpstr>
      <vt:lpstr>Wingdings 3</vt:lpstr>
      <vt:lpstr>HDOfficeLightV0</vt:lpstr>
      <vt:lpstr>1_HDOfficeLightV0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DREMAD</dc:creator>
  <cp:lastModifiedBy>Emad Raddaoui</cp:lastModifiedBy>
  <cp:revision>109</cp:revision>
  <dcterms:created xsi:type="dcterms:W3CDTF">2005-03-09T09:49:13Z</dcterms:created>
  <dcterms:modified xsi:type="dcterms:W3CDTF">2015-04-01T06:22:34Z</dcterms:modified>
</cp:coreProperties>
</file>