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6"/>
  </p:notesMasterIdLst>
  <p:sldIdLst>
    <p:sldId id="256" r:id="rId2"/>
    <p:sldId id="261" r:id="rId3"/>
    <p:sldId id="262" r:id="rId4"/>
    <p:sldId id="265" r:id="rId5"/>
    <p:sldId id="421" r:id="rId6"/>
    <p:sldId id="279" r:id="rId7"/>
    <p:sldId id="345" r:id="rId8"/>
    <p:sldId id="414" r:id="rId9"/>
    <p:sldId id="415" r:id="rId10"/>
    <p:sldId id="416" r:id="rId11"/>
    <p:sldId id="411" r:id="rId12"/>
    <p:sldId id="410" r:id="rId13"/>
    <p:sldId id="401" r:id="rId14"/>
    <p:sldId id="351" r:id="rId15"/>
    <p:sldId id="298" r:id="rId16"/>
    <p:sldId id="397" r:id="rId17"/>
    <p:sldId id="396" r:id="rId18"/>
    <p:sldId id="354" r:id="rId19"/>
    <p:sldId id="358" r:id="rId20"/>
    <p:sldId id="422" r:id="rId21"/>
    <p:sldId id="352" r:id="rId22"/>
    <p:sldId id="403" r:id="rId23"/>
    <p:sldId id="321" r:id="rId24"/>
    <p:sldId id="419" r:id="rId25"/>
    <p:sldId id="353" r:id="rId26"/>
    <p:sldId id="330" r:id="rId27"/>
    <p:sldId id="404" r:id="rId28"/>
    <p:sldId id="409" r:id="rId29"/>
    <p:sldId id="420" r:id="rId30"/>
    <p:sldId id="383" r:id="rId31"/>
    <p:sldId id="417" r:id="rId32"/>
    <p:sldId id="398" r:id="rId33"/>
    <p:sldId id="399" r:id="rId34"/>
    <p:sldId id="340"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9564" autoAdjust="0"/>
  </p:normalViewPr>
  <p:slideViewPr>
    <p:cSldViewPr>
      <p:cViewPr varScale="1">
        <p:scale>
          <a:sx n="66" d="100"/>
          <a:sy n="66" d="100"/>
        </p:scale>
        <p:origin x="-636" y="-96"/>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4/7/2015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2</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15</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21</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22</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23</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25</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26</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28</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32</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34</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3</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14</a:t>
            </a:fld>
            <a:endParaRPr lang="en-US"/>
          </a:p>
        </p:txBody>
      </p:sp>
    </p:spTree>
    <p:extLst>
      <p:ext uri="{BB962C8B-B14F-4D97-AF65-F5344CB8AC3E}">
        <p14:creationId xmlns:p14="http://schemas.microsoft.com/office/powerpoint/2010/main" val="47573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B2781CAA-0906-43AE-9838-F7D7BC107EA2}" type="datetimeFigureOut">
              <a:rPr lang="en-US" smtClean="0"/>
              <a:pPr>
                <a:defRPr/>
              </a:pPr>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2293CF-5915-4876-9657-944CA82D76E2}"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771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3471794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19892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271221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82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4/7/2015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112900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4/7/2015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241138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4/7/2015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773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5948D988-6C0C-4E83-85D3-01438264ED70}" type="datetimeFigureOut">
              <a:rPr lang="en-US" smtClean="0"/>
              <a:pPr>
                <a:defRPr/>
              </a:pPr>
              <a:t>4/7/2015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419623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1F3E2E37-182D-47B3-9EAF-94321FA84C7B}" type="datetimeFigureOut">
              <a:rPr lang="en-US" smtClean="0"/>
              <a:pPr>
                <a:defRPr/>
              </a:pPr>
              <a:t>4/7/2015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164835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4/7/2015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79063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07915710-8485-443F-9C84-D8162CBCD8BB}" type="datetimeFigureOut">
              <a:rPr lang="en-US" smtClean="0"/>
              <a:pPr>
                <a:defRPr/>
              </a:pPr>
              <a:t>4/7/2015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3CEABC8B-872F-4C47-A0C6-04DB53B60A0F}"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74506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NUL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2960" y="758952"/>
            <a:ext cx="8168640" cy="3566160"/>
          </a:xfrm>
        </p:spPr>
        <p:txBody>
          <a:bodyPr/>
          <a:lstStyle/>
          <a:p>
            <a:r>
              <a:rPr lang="en-US" sz="3600" b="1" dirty="0" smtClean="0"/>
              <a:t>Reproductive System, Ovarian Cysts and Tumors</a:t>
            </a:r>
            <a:endParaRPr lang="en-US" sz="3600" b="1" dirty="0"/>
          </a:p>
        </p:txBody>
      </p:sp>
      <p:sp>
        <p:nvSpPr>
          <p:cNvPr id="5" name="Subtitle 4"/>
          <p:cNvSpPr>
            <a:spLocks noGrp="1"/>
          </p:cNvSpPr>
          <p:nvPr>
            <p:ph type="subTitle" idx="1"/>
          </p:nvPr>
        </p:nvSpPr>
        <p:spPr/>
        <p:txBody>
          <a:bodyPr>
            <a:normAutofit/>
          </a:bodyPr>
          <a:lstStyle/>
          <a:p>
            <a:r>
              <a:rPr lang="en-US" b="1" dirty="0" smtClean="0"/>
              <a:t>Emad Raddaoui, MD, FCAP, FASC</a:t>
            </a:r>
            <a:endParaRPr lang="en-US" dirty="0"/>
          </a:p>
        </p:txBody>
      </p:sp>
      <p:pic>
        <p:nvPicPr>
          <p:cNvPr id="2" name="Picture 1"/>
          <p:cNvPicPr>
            <a:picLocks noChangeAspect="1"/>
          </p:cNvPicPr>
          <p:nvPr/>
        </p:nvPicPr>
        <p:blipFill>
          <a:blip r:embed="rId2"/>
          <a:stretch>
            <a:fillRect/>
          </a:stretch>
        </p:blipFill>
        <p:spPr>
          <a:xfrm>
            <a:off x="5410200" y="626303"/>
            <a:ext cx="3151905" cy="23593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b="1" dirty="0">
                <a:solidFill>
                  <a:schemeClr val="accent2"/>
                </a:solidFill>
              </a:rPr>
              <a:t>Surface Epithelial Ovarian Tumors</a:t>
            </a:r>
            <a:endParaRPr lang="en-US" sz="2800" b="1" dirty="0" smtClean="0">
              <a:solidFill>
                <a:schemeClr val="accent2"/>
              </a:solidFill>
            </a:endParaRPr>
          </a:p>
        </p:txBody>
      </p:sp>
      <p:sp>
        <p:nvSpPr>
          <p:cNvPr id="23556" name="Rectangle 3"/>
          <p:cNvSpPr>
            <a:spLocks noGrp="1" noChangeArrowheads="1"/>
          </p:cNvSpPr>
          <p:nvPr>
            <p:ph idx="1"/>
          </p:nvPr>
        </p:nvSpPr>
        <p:spPr>
          <a:xfrm>
            <a:off x="228600" y="2209800"/>
            <a:ext cx="8915400" cy="5181600"/>
          </a:xfrm>
        </p:spPr>
        <p:txBody>
          <a:bodyPr>
            <a:normAutofit/>
          </a:bodyPr>
          <a:lstStyle/>
          <a:p>
            <a:pPr>
              <a:buFont typeface="Arial" panose="020B0604020202020204" pitchFamily="34" charset="0"/>
              <a:buChar char="•"/>
            </a:pPr>
            <a:r>
              <a:rPr lang="en-US" sz="2400" dirty="0" smtClean="0"/>
              <a:t> Neoplasms of surface epithelium account for majority of all primary ovarian tumors</a:t>
            </a:r>
            <a:r>
              <a:rPr lang="en-US" sz="2400" dirty="0"/>
              <a:t>. </a:t>
            </a:r>
            <a:endParaRPr lang="en-US" sz="2400" dirty="0" smtClean="0"/>
          </a:p>
          <a:p>
            <a:pPr>
              <a:buFont typeface="Arial" panose="020B0604020202020204" pitchFamily="34" charset="0"/>
              <a:buChar char="•"/>
            </a:pPr>
            <a:r>
              <a:rPr lang="en-US" sz="2400" dirty="0" smtClean="0"/>
              <a:t> Are 65 – 70 % of overall tumors</a:t>
            </a:r>
          </a:p>
          <a:p>
            <a:pPr eaLnBrk="1" hangingPunct="1">
              <a:buFont typeface="Arial" panose="020B0604020202020204" pitchFamily="34" charset="0"/>
              <a:buChar char="•"/>
            </a:pPr>
            <a:r>
              <a:rPr lang="en-US" sz="2400" dirty="0" smtClean="0"/>
              <a:t>They account for 90 % of malignant tumors in the ovary</a:t>
            </a:r>
          </a:p>
          <a:p>
            <a:pPr eaLnBrk="1" hangingPunct="1"/>
            <a:r>
              <a:rPr lang="en-US" sz="2400" dirty="0" smtClean="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solidFill>
                  <a:schemeClr val="accent2"/>
                </a:solidFill>
              </a:rPr>
              <a:t>Surface Epithelial Ovarian Tumors </a:t>
            </a:r>
          </a:p>
        </p:txBody>
      </p:sp>
      <p:sp>
        <p:nvSpPr>
          <p:cNvPr id="24580" name="Rectangle 3"/>
          <p:cNvSpPr>
            <a:spLocks noGrp="1" noChangeArrowheads="1"/>
          </p:cNvSpPr>
          <p:nvPr>
            <p:ph idx="1"/>
          </p:nvPr>
        </p:nvSpPr>
        <p:spPr>
          <a:xfrm>
            <a:off x="91633" y="2133600"/>
            <a:ext cx="9067800" cy="3733800"/>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a:t>
            </a:r>
            <a:r>
              <a:rPr lang="en-US" dirty="0">
                <a:solidFill>
                  <a:srgbClr val="FF0000"/>
                </a:solidFill>
              </a:rPr>
              <a:t>low grade cancers with limited invasive potentia</a:t>
            </a:r>
            <a:r>
              <a:rPr lang="en-US" dirty="0"/>
              <a:t>l. They have better prognosis than malignant. These tumors may seed or implant into the peritoneum.</a:t>
            </a:r>
          </a:p>
          <a:p>
            <a:pPr>
              <a:lnSpc>
                <a:spcPct val="80000"/>
              </a:lnSpc>
            </a:pPr>
            <a:endParaRPr lang="en-US" sz="2000" b="1" dirty="0" smtClean="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413377"/>
          </a:xfrm>
        </p:spPr>
        <p:txBody>
          <a:bodyPr>
            <a:noAutofit/>
          </a:bodyPr>
          <a:lstStyle/>
          <a:p>
            <a:r>
              <a:rPr lang="en-US" sz="3600" b="1" dirty="0" smtClean="0"/>
              <a:t>Simplified classification of primary ovarian tumors</a:t>
            </a:r>
            <a:endParaRPr lang="en-US" sz="3600" b="1" dirty="0"/>
          </a:p>
        </p:txBody>
      </p:sp>
      <p:sp>
        <p:nvSpPr>
          <p:cNvPr id="5" name="Rectangle 1"/>
          <p:cNvSpPr>
            <a:spLocks noGrp="1" noChangeArrowheads="1"/>
          </p:cNvSpPr>
          <p:nvPr>
            <p:ph idx="1"/>
          </p:nvPr>
        </p:nvSpPr>
        <p:spPr bwMode="auto">
          <a:xfrm>
            <a:off x="304800" y="2109155"/>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600200" y="0"/>
            <a:ext cx="7543800" cy="685800"/>
          </a:xfrm>
        </p:spPr>
        <p:txBody>
          <a:bodyPr>
            <a:normAutofit fontScale="90000"/>
          </a:bodyPr>
          <a:lstStyle/>
          <a:p>
            <a:pPr eaLnBrk="1" hangingPunct="1"/>
            <a:r>
              <a:rPr lang="en-US" dirty="0" smtClean="0">
                <a:solidFill>
                  <a:srgbClr val="00B050"/>
                </a:solidFill>
              </a:rPr>
              <a:t>Serous Tumors</a:t>
            </a:r>
          </a:p>
        </p:txBody>
      </p:sp>
      <p:sp>
        <p:nvSpPr>
          <p:cNvPr id="26627" name="Content Placeholder 2"/>
          <p:cNvSpPr>
            <a:spLocks noGrp="1"/>
          </p:cNvSpPr>
          <p:nvPr>
            <p:ph idx="4294967295"/>
          </p:nvPr>
        </p:nvSpPr>
        <p:spPr>
          <a:xfrm>
            <a:off x="0" y="685800"/>
            <a:ext cx="9144000" cy="6019800"/>
          </a:xfrm>
        </p:spPr>
        <p:txBody>
          <a:bodyPr>
            <a:normAutofit lnSpcReduction="10000"/>
          </a:bodyPr>
          <a:lstStyle/>
          <a:p>
            <a:pPr>
              <a:buFont typeface="Arial" panose="020B0604020202020204" pitchFamily="34" charset="0"/>
              <a:buChar char="•"/>
            </a:pPr>
            <a:r>
              <a:rPr lang="en-US" sz="2000" dirty="0" smtClean="0"/>
              <a:t> Serous ovarian tumors are the most common type ovarian tumors. They are also the most common group of epithelial tumors. </a:t>
            </a:r>
            <a:r>
              <a:rPr lang="en-US" sz="2000" dirty="0"/>
              <a:t>T</a:t>
            </a:r>
            <a:r>
              <a:rPr lang="en-US" sz="2000" dirty="0" smtClean="0"/>
              <a:t>he </a:t>
            </a:r>
            <a:r>
              <a:rPr lang="en-US" sz="2000" dirty="0"/>
              <a:t>tumor </a:t>
            </a:r>
            <a:r>
              <a:rPr lang="en-US" sz="2000" dirty="0" smtClean="0"/>
              <a:t>cells are of serous nature.</a:t>
            </a:r>
          </a:p>
          <a:p>
            <a:pPr>
              <a:buFont typeface="Arial" panose="020B0604020202020204" pitchFamily="34" charset="0"/>
              <a:buChar char="•"/>
            </a:pPr>
            <a:r>
              <a:rPr lang="en-US" sz="2000" dirty="0" smtClean="0"/>
              <a:t> Age is 30 -40</a:t>
            </a:r>
          </a:p>
          <a:p>
            <a:pPr eaLnBrk="1" hangingPunct="1">
              <a:buFont typeface="Arial" panose="020B0604020202020204" pitchFamily="34" charset="0"/>
              <a:buChar char="•"/>
            </a:pPr>
            <a:r>
              <a:rPr lang="en-US" sz="2000" dirty="0" smtClean="0"/>
              <a:t> Usually cystic filled with clear serous fluid </a:t>
            </a:r>
          </a:p>
          <a:p>
            <a:pPr eaLnBrk="1" hangingPunct="1">
              <a:buFont typeface="Arial" panose="020B0604020202020204" pitchFamily="34" charset="0"/>
              <a:buChar char="•"/>
            </a:pPr>
            <a:r>
              <a:rPr lang="en-US" sz="2000" dirty="0" smtClean="0"/>
              <a:t> Serous tumors are </a:t>
            </a:r>
            <a:r>
              <a:rPr lang="en-US" sz="2000" b="1" dirty="0" smtClean="0"/>
              <a:t>often bilateral.</a:t>
            </a:r>
          </a:p>
          <a:p>
            <a:pPr eaLnBrk="1" hangingPunct="1">
              <a:buFont typeface="Arial" panose="020B0604020202020204" pitchFamily="34" charset="0"/>
              <a:buChar char="•"/>
            </a:pPr>
            <a:r>
              <a:rPr lang="en-US" sz="2000" dirty="0" smtClean="0"/>
              <a:t> </a:t>
            </a:r>
            <a:r>
              <a:rPr lang="en-US" sz="2000" dirty="0" err="1" smtClean="0"/>
              <a:t>Psammoma</a:t>
            </a:r>
            <a:r>
              <a:rPr lang="en-US" sz="2000" dirty="0" smtClean="0"/>
              <a:t> bodies are commonly seen</a:t>
            </a:r>
          </a:p>
          <a:p>
            <a:pPr>
              <a:buFont typeface="Arial" panose="020B0604020202020204" pitchFamily="34" charset="0"/>
              <a:buChar char="•"/>
            </a:pPr>
            <a:r>
              <a:rPr lang="en-US" sz="2000" dirty="0"/>
              <a:t>The tumors are subdivided into </a:t>
            </a:r>
            <a:r>
              <a:rPr lang="en-US" sz="2000" b="1" dirty="0"/>
              <a:t>benign</a:t>
            </a:r>
            <a:r>
              <a:rPr lang="en-US" sz="2000" dirty="0"/>
              <a:t> (60%), </a:t>
            </a:r>
            <a:r>
              <a:rPr lang="en-US" sz="2000" b="1" dirty="0"/>
              <a:t>borderline</a:t>
            </a:r>
            <a:r>
              <a:rPr lang="en-US" sz="2000" dirty="0"/>
              <a:t> (15%) and </a:t>
            </a:r>
            <a:r>
              <a:rPr lang="en-US" sz="2000" b="1" dirty="0"/>
              <a:t>malignant</a:t>
            </a:r>
            <a:r>
              <a:rPr lang="en-US" sz="2000" dirty="0"/>
              <a:t> (25%). </a:t>
            </a:r>
          </a:p>
          <a:p>
            <a:pPr lvl="1"/>
            <a:r>
              <a:rPr lang="en-US" sz="2000" b="1" dirty="0" smtClean="0"/>
              <a:t>Benign </a:t>
            </a:r>
            <a:r>
              <a:rPr lang="en-US" sz="2000" b="1" dirty="0"/>
              <a:t>serous </a:t>
            </a:r>
            <a:r>
              <a:rPr lang="en-US" sz="2000" b="1" dirty="0" smtClean="0"/>
              <a:t>tumors</a:t>
            </a:r>
            <a:r>
              <a:rPr lang="en-US" sz="2000" b="1" dirty="0"/>
              <a:t> (</a:t>
            </a:r>
            <a:r>
              <a:rPr lang="en-US" sz="2000" b="1" dirty="0" smtClean="0"/>
              <a:t>serous </a:t>
            </a:r>
            <a:r>
              <a:rPr lang="en-US" sz="2000" b="1" dirty="0" err="1" smtClean="0"/>
              <a:t>cystadenomas</a:t>
            </a:r>
            <a:r>
              <a:rPr lang="en-US" sz="2000" b="1" dirty="0" smtClean="0"/>
              <a:t>), </a:t>
            </a:r>
            <a:r>
              <a:rPr lang="en-US" sz="2000" dirty="0"/>
              <a:t>are </a:t>
            </a:r>
            <a:r>
              <a:rPr lang="en-US" sz="2000" dirty="0" smtClean="0"/>
              <a:t>commonly large</a:t>
            </a:r>
            <a:r>
              <a:rPr lang="en-US" sz="2000" dirty="0"/>
              <a:t>, </a:t>
            </a:r>
            <a:r>
              <a:rPr lang="en-US" sz="2000" dirty="0" smtClean="0"/>
              <a:t>cystic </a:t>
            </a:r>
            <a:r>
              <a:rPr lang="en-US" sz="2000" dirty="0"/>
              <a:t>and thin-walled, and </a:t>
            </a:r>
            <a:r>
              <a:rPr lang="en-US" sz="2000" dirty="0" err="1" smtClean="0"/>
              <a:t>unilocular</a:t>
            </a:r>
            <a:r>
              <a:rPr lang="en-US" sz="2000" dirty="0"/>
              <a:t>. They are lined </a:t>
            </a:r>
            <a:r>
              <a:rPr lang="en-US" sz="2000" dirty="0" smtClean="0"/>
              <a:t>by serous cells </a:t>
            </a:r>
            <a:r>
              <a:rPr lang="en-US" sz="2000" dirty="0"/>
              <a:t>and contain thin, clear yellow fluid.</a:t>
            </a:r>
          </a:p>
          <a:p>
            <a:pPr lvl="1"/>
            <a:r>
              <a:rPr lang="en-US" sz="2000" b="1" dirty="0"/>
              <a:t>Borderline serous tumors</a:t>
            </a:r>
            <a:r>
              <a:rPr lang="en-US" sz="2000" dirty="0"/>
              <a:t> </a:t>
            </a:r>
            <a:r>
              <a:rPr lang="en-US" sz="2000" dirty="0" smtClean="0"/>
              <a:t> </a:t>
            </a:r>
            <a:r>
              <a:rPr lang="en-US" sz="2000" dirty="0"/>
              <a:t>cystic with thin wall and smooth surface, but often have multiple papillary </a:t>
            </a:r>
            <a:r>
              <a:rPr lang="en-US" sz="2000" dirty="0" err="1"/>
              <a:t>excresences</a:t>
            </a:r>
            <a:r>
              <a:rPr lang="en-US" sz="2000" dirty="0"/>
              <a:t> (grape-like clusters), protruding into the lumen in places. </a:t>
            </a:r>
            <a:endParaRPr lang="en-US" sz="2000" dirty="0" smtClean="0"/>
          </a:p>
          <a:p>
            <a:pPr lvl="1"/>
            <a:r>
              <a:rPr lang="en-US" sz="2000" b="1" dirty="0"/>
              <a:t>Malignant serous tumors (serous </a:t>
            </a:r>
            <a:r>
              <a:rPr lang="en-US" sz="2000" b="1" dirty="0" err="1"/>
              <a:t>cystadenocarcinoma</a:t>
            </a:r>
            <a:r>
              <a:rPr lang="en-US" sz="2000" b="1" dirty="0"/>
              <a:t>) </a:t>
            </a:r>
            <a:r>
              <a:rPr lang="en-US" sz="2000" dirty="0"/>
              <a:t>is the </a:t>
            </a:r>
            <a:r>
              <a:rPr lang="en-US" sz="2000" dirty="0">
                <a:solidFill>
                  <a:srgbClr val="FF0000"/>
                </a:solidFill>
              </a:rPr>
              <a:t>commonest malignant ovarian tumor</a:t>
            </a:r>
            <a:r>
              <a:rPr lang="en-US" sz="2000" dirty="0"/>
              <a:t>, forming about a third of all cancers of the ovary. </a:t>
            </a:r>
            <a:r>
              <a:rPr lang="en-US" sz="2000" dirty="0" smtClean="0"/>
              <a:t>The </a:t>
            </a:r>
            <a:r>
              <a:rPr lang="en-US" sz="2000" dirty="0"/>
              <a:t>tumors are partly cystic and partly solid </a:t>
            </a:r>
            <a:r>
              <a:rPr lang="en-US" sz="2000" dirty="0" smtClean="0"/>
              <a:t>with prominent </a:t>
            </a:r>
            <a:r>
              <a:rPr lang="en-US" sz="2000" dirty="0"/>
              <a:t>excrescences, often with necrosis and hemorrhage. </a:t>
            </a:r>
            <a:r>
              <a:rPr lang="en-US" sz="2000" dirty="0" smtClean="0"/>
              <a:t> These </a:t>
            </a:r>
            <a:r>
              <a:rPr lang="en-US" sz="2000" dirty="0"/>
              <a:t>tumors usually present with </a:t>
            </a:r>
            <a:r>
              <a:rPr lang="en-US" sz="2000" dirty="0" smtClean="0"/>
              <a:t>ascites </a:t>
            </a:r>
            <a:r>
              <a:rPr lang="en-US" sz="2000" dirty="0"/>
              <a:t>due to abdominal </a:t>
            </a:r>
            <a:r>
              <a:rPr lang="en-US" sz="2000" dirty="0" smtClean="0"/>
              <a:t>metastases. Treatment: surgery, chemotherapy and radiotherapy. </a:t>
            </a:r>
            <a:r>
              <a:rPr lang="en-US" sz="2000" dirty="0" smtClean="0">
                <a:solidFill>
                  <a:srgbClr val="FF0000"/>
                </a:solidFill>
              </a:rPr>
              <a:t>Prognosis; poor.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15</a:t>
            </a:fld>
            <a:endParaRPr lang="en-US">
              <a:latin typeface="Tahoma" pitchFamily="34" charset="0"/>
            </a:endParaRPr>
          </a:p>
        </p:txBody>
      </p:sp>
      <p:sp>
        <p:nvSpPr>
          <p:cNvPr id="5" name="Title 4"/>
          <p:cNvSpPr>
            <a:spLocks noGrp="1"/>
          </p:cNvSpPr>
          <p:nvPr>
            <p:ph type="title" idx="4294967295"/>
          </p:nvPr>
        </p:nvSpPr>
        <p:spPr>
          <a:xfrm>
            <a:off x="1600200" y="287338"/>
            <a:ext cx="7543800" cy="627062"/>
          </a:xfrm>
        </p:spPr>
        <p:txBody>
          <a:bodyPr>
            <a:normAutofit fontScale="90000"/>
          </a:bodyPr>
          <a:lstStyle/>
          <a:p>
            <a:r>
              <a:rPr lang="en-US" dirty="0" smtClean="0"/>
              <a:t>Serous cystadenoma</a:t>
            </a:r>
            <a:endParaRPr lang="en-US" dirty="0"/>
          </a:p>
        </p:txBody>
      </p:sp>
      <p:pic>
        <p:nvPicPr>
          <p:cNvPr id="31747" name="Picture 4" descr="FEM052"/>
          <p:cNvPicPr>
            <a:picLocks noChangeAspect="1" noChangeArrowheads="1"/>
          </p:cNvPicPr>
          <p:nvPr/>
        </p:nvPicPr>
        <p:blipFill>
          <a:blip r:embed="rId3" cstate="print"/>
          <a:srcRect/>
          <a:stretch>
            <a:fillRect/>
          </a:stretch>
        </p:blipFill>
        <p:spPr bwMode="auto">
          <a:xfrm>
            <a:off x="2286000" y="1048927"/>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0" y="4017204"/>
            <a:ext cx="3736406" cy="2802305"/>
          </a:xfrm>
          <a:prstGeom prst="rect">
            <a:avLst/>
          </a:prstGeom>
        </p:spPr>
      </p:pic>
      <p:pic>
        <p:nvPicPr>
          <p:cNvPr id="4" name="Picture 3"/>
          <p:cNvPicPr>
            <a:picLocks noChangeAspect="1"/>
          </p:cNvPicPr>
          <p:nvPr/>
        </p:nvPicPr>
        <p:blipFill>
          <a:blip r:embed="rId5"/>
          <a:stretch>
            <a:fillRect/>
          </a:stretch>
        </p:blipFill>
        <p:spPr>
          <a:xfrm>
            <a:off x="5488489" y="4383855"/>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normAutofit fontScale="90000"/>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76200"/>
            <a:ext cx="7543800" cy="914400"/>
          </a:xfrm>
        </p:spPr>
        <p:txBody>
          <a:bodyPr>
            <a:normAutofit/>
          </a:bodyPr>
          <a:lstStyle/>
          <a:p>
            <a:r>
              <a:rPr lang="en-US" sz="4000" b="1" dirty="0" smtClean="0"/>
              <a:t>Serous </a:t>
            </a:r>
            <a:r>
              <a:rPr lang="en-US" sz="4000" b="1" dirty="0" err="1" smtClean="0"/>
              <a:t>cystadenocarcinoma</a:t>
            </a:r>
            <a:r>
              <a:rPr lang="en-US" sz="4000" b="1" dirty="0" smtClean="0"/>
              <a:t>, ovary</a:t>
            </a:r>
            <a:endParaRPr lang="en-US" sz="4000" b="1" dirty="0"/>
          </a:p>
        </p:txBody>
      </p:sp>
      <p:pic>
        <p:nvPicPr>
          <p:cNvPr id="7" name="Content Placeholder 6"/>
          <p:cNvPicPr>
            <a:picLocks noGrp="1" noChangeAspect="1"/>
          </p:cNvPicPr>
          <p:nvPr>
            <p:ph sz="half" idx="4294967295"/>
          </p:nvPr>
        </p:nvPicPr>
        <p:blipFill>
          <a:blip r:embed="rId2"/>
          <a:stretch>
            <a:fillRect/>
          </a:stretch>
        </p:blipFill>
        <p:spPr>
          <a:xfrm>
            <a:off x="0" y="2417763"/>
            <a:ext cx="3703638" cy="2879725"/>
          </a:xfrm>
          <a:prstGeom prst="rect">
            <a:avLst/>
          </a:prstGeom>
        </p:spPr>
      </p:pic>
      <p:pic>
        <p:nvPicPr>
          <p:cNvPr id="3" name="Picture 2"/>
          <p:cNvPicPr>
            <a:picLocks noChangeAspect="1"/>
          </p:cNvPicPr>
          <p:nvPr/>
        </p:nvPicPr>
        <p:blipFill>
          <a:blip r:embed="rId3"/>
          <a:stretch>
            <a:fillRect/>
          </a:stretch>
        </p:blipFill>
        <p:spPr>
          <a:xfrm>
            <a:off x="0" y="14478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1600200" y="287338"/>
            <a:ext cx="7543800" cy="779462"/>
          </a:xfrm>
        </p:spPr>
        <p:txBody>
          <a:bodyPr/>
          <a:lstStyle/>
          <a:p>
            <a:pPr eaLnBrk="1" hangingPunct="1"/>
            <a:r>
              <a:rPr lang="en-US" dirty="0" err="1" smtClean="0">
                <a:solidFill>
                  <a:srgbClr val="00B050"/>
                </a:solidFill>
              </a:rPr>
              <a:t>Mucinous</a:t>
            </a:r>
            <a:r>
              <a:rPr lang="en-US" dirty="0" smtClean="0">
                <a:solidFill>
                  <a:srgbClr val="00B050"/>
                </a:solidFill>
              </a:rPr>
              <a:t> Tumors</a:t>
            </a:r>
          </a:p>
        </p:txBody>
      </p:sp>
      <p:sp>
        <p:nvSpPr>
          <p:cNvPr id="39939" name="Content Placeholder 2"/>
          <p:cNvSpPr>
            <a:spLocks noGrp="1"/>
          </p:cNvSpPr>
          <p:nvPr>
            <p:ph sz="half" idx="4294967295"/>
          </p:nvPr>
        </p:nvSpPr>
        <p:spPr>
          <a:xfrm>
            <a:off x="0" y="1544638"/>
            <a:ext cx="3276600" cy="4899025"/>
          </a:xfrm>
        </p:spPr>
        <p:txBody>
          <a:bodyPr>
            <a:normAutofit fontScale="62500" lnSpcReduction="20000"/>
          </a:bodyPr>
          <a:lstStyle/>
          <a:p>
            <a:pPr>
              <a:buFont typeface="Arial" panose="020B0604020202020204" pitchFamily="34" charset="0"/>
              <a:buChar char="•"/>
            </a:pPr>
            <a:r>
              <a:rPr lang="en-US" sz="3500" dirty="0" smtClean="0"/>
              <a:t>Mucinous tumors form about 25% of all ovarian neoplasms</a:t>
            </a:r>
            <a:r>
              <a:rPr lang="en-US" sz="3500" dirty="0"/>
              <a:t>. </a:t>
            </a:r>
            <a:r>
              <a:rPr lang="en-US" sz="3500" dirty="0" smtClean="0"/>
              <a:t>The tumor cells are </a:t>
            </a:r>
            <a:r>
              <a:rPr lang="en-US" sz="3500" dirty="0" err="1"/>
              <a:t>mucin</a:t>
            </a:r>
            <a:r>
              <a:rPr lang="en-US" sz="3500" dirty="0"/>
              <a:t>-producing </a:t>
            </a:r>
            <a:r>
              <a:rPr lang="en-US" sz="3500" dirty="0" smtClean="0"/>
              <a:t>cells.</a:t>
            </a:r>
            <a:endParaRPr lang="en-US" sz="3500" dirty="0"/>
          </a:p>
          <a:p>
            <a:pPr eaLnBrk="1" hangingPunct="1">
              <a:buFont typeface="Arial" panose="020B0604020202020204" pitchFamily="34" charset="0"/>
              <a:buChar char="•"/>
            </a:pPr>
            <a:r>
              <a:rPr lang="en-US" sz="3500" dirty="0" smtClean="0"/>
              <a:t>Less likely to be malignant</a:t>
            </a:r>
          </a:p>
          <a:p>
            <a:pPr eaLnBrk="1" hangingPunct="1">
              <a:buFont typeface="Arial" panose="020B0604020202020204" pitchFamily="34" charset="0"/>
              <a:buChar char="•"/>
            </a:pPr>
            <a:r>
              <a:rPr lang="en-US" sz="3500" dirty="0" smtClean="0"/>
              <a:t>80% are benign</a:t>
            </a:r>
          </a:p>
          <a:p>
            <a:pPr eaLnBrk="1" hangingPunct="1"/>
            <a:r>
              <a:rPr lang="en-US" sz="3500" dirty="0" smtClean="0"/>
              <a:t>10% are borderline</a:t>
            </a:r>
          </a:p>
          <a:p>
            <a:pPr eaLnBrk="1" hangingPunct="1"/>
            <a:r>
              <a:rPr lang="en-US" sz="3500" dirty="0" smtClean="0"/>
              <a:t>10% malignant </a:t>
            </a:r>
          </a:p>
          <a:p>
            <a:pPr eaLnBrk="1" hangingPunct="1"/>
            <a:r>
              <a:rPr lang="en-US" sz="3500" dirty="0" err="1" smtClean="0">
                <a:solidFill>
                  <a:srgbClr val="FF0000"/>
                </a:solidFill>
              </a:rPr>
              <a:t>Bilaterality</a:t>
            </a:r>
            <a:r>
              <a:rPr lang="en-US" sz="3500" dirty="0" smtClean="0">
                <a:solidFill>
                  <a:srgbClr val="FF0000"/>
                </a:solidFill>
              </a:rPr>
              <a:t> is uncommon</a:t>
            </a:r>
            <a:r>
              <a:rPr lang="en-US" sz="3500" dirty="0" smtClean="0"/>
              <a:t>.</a:t>
            </a:r>
          </a:p>
          <a:p>
            <a:pPr eaLnBrk="1" hangingPunct="1"/>
            <a:r>
              <a:rPr lang="en-US" sz="3500" dirty="0" err="1" smtClean="0"/>
              <a:t>Mucinous</a:t>
            </a:r>
            <a:r>
              <a:rPr lang="en-US" sz="3500" dirty="0" smtClean="0"/>
              <a:t> tumors can be very large. </a:t>
            </a:r>
          </a:p>
          <a:p>
            <a:pPr eaLnBrk="1" hangingPunct="1">
              <a:buFont typeface="Arial" panose="020B0604020202020204" pitchFamily="34" charset="0"/>
              <a:buChar char="•"/>
            </a:pPr>
            <a:r>
              <a:rPr lang="en-US" sz="3500" dirty="0" smtClean="0"/>
              <a:t>They are typically cystic and </a:t>
            </a:r>
            <a:r>
              <a:rPr lang="en-US" sz="3500" dirty="0" err="1" smtClean="0"/>
              <a:t>multilocular</a:t>
            </a:r>
            <a:r>
              <a:rPr lang="en-US" sz="3500" dirty="0" smtClean="0"/>
              <a:t> and filled with thick sticky, viscous mucoid fluid. </a:t>
            </a:r>
          </a:p>
        </p:txBody>
      </p:sp>
      <p:pic>
        <p:nvPicPr>
          <p:cNvPr id="3" name="Content Placeholder 2"/>
          <p:cNvPicPr>
            <a:picLocks noGrp="1" noChangeAspect="1"/>
          </p:cNvPicPr>
          <p:nvPr>
            <p:ph sz="half" idx="4294967295"/>
          </p:nvPr>
        </p:nvPicPr>
        <p:blipFill>
          <a:blip r:embed="rId2"/>
          <a:stretch>
            <a:fillRect/>
          </a:stretch>
        </p:blipFill>
        <p:spPr>
          <a:xfrm>
            <a:off x="3252788" y="1728788"/>
            <a:ext cx="5891212" cy="3508375"/>
          </a:xfrm>
          <a:prstGeom prst="rect">
            <a:avLst/>
          </a:prstGeom>
        </p:spPr>
      </p:pic>
      <p:pic>
        <p:nvPicPr>
          <p:cNvPr id="5" name="Picture 4"/>
          <p:cNvPicPr>
            <a:picLocks noChangeAspect="1"/>
          </p:cNvPicPr>
          <p:nvPr/>
        </p:nvPicPr>
        <p:blipFill>
          <a:blip r:embed="rId3"/>
          <a:stretch>
            <a:fillRect/>
          </a:stretch>
        </p:blipFill>
        <p:spPr>
          <a:xfrm>
            <a:off x="3896553" y="6248400"/>
            <a:ext cx="4462659" cy="207282"/>
          </a:xfrm>
          <a:prstGeom prst="rect">
            <a:avLst/>
          </a:prstGeom>
        </p:spPr>
      </p:pic>
      <p:sp>
        <p:nvSpPr>
          <p:cNvPr id="2" name="Rectangle 1"/>
          <p:cNvSpPr/>
          <p:nvPr/>
        </p:nvSpPr>
        <p:spPr>
          <a:xfrm>
            <a:off x="4419600" y="5426550"/>
            <a:ext cx="4572000" cy="600164"/>
          </a:xfrm>
          <a:prstGeom prst="rect">
            <a:avLst/>
          </a:prstGeom>
        </p:spPr>
        <p:txBody>
          <a:bodyPr>
            <a:spAutoFit/>
          </a:bodyPr>
          <a:lstStyle/>
          <a:p>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pPr eaLnBrk="1" hangingPunct="1"/>
            <a:r>
              <a:rPr lang="en-US" sz="3600" b="1" dirty="0" smtClean="0"/>
              <a:t>Other surface epithelial tumors</a:t>
            </a:r>
          </a:p>
        </p:txBody>
      </p:sp>
      <p:sp>
        <p:nvSpPr>
          <p:cNvPr id="44035" name="Content Placeholder 2"/>
          <p:cNvSpPr>
            <a:spLocks noGrp="1"/>
          </p:cNvSpPr>
          <p:nvPr>
            <p:ph idx="1"/>
          </p:nvPr>
        </p:nvSpPr>
        <p:spPr/>
        <p:txBody>
          <a:bodyPr>
            <a:normAutofit/>
          </a:bodyPr>
          <a:lstStyle/>
          <a:p>
            <a:pPr eaLnBrk="1" hangingPunct="1"/>
            <a:endParaRPr lang="en-US" dirty="0" smtClean="0"/>
          </a:p>
          <a:p>
            <a:pPr eaLnBrk="1" hangingPunct="1">
              <a:buFont typeface="Arial" panose="020B0604020202020204" pitchFamily="34" charset="0"/>
              <a:buChar char="•"/>
            </a:pPr>
            <a:r>
              <a:rPr lang="en-US" dirty="0" smtClean="0"/>
              <a:t>They have tubular gland that resemble the endometrium  so the name </a:t>
            </a:r>
            <a:r>
              <a:rPr lang="en-US" dirty="0" err="1" smtClean="0"/>
              <a:t>endometrioid</a:t>
            </a:r>
            <a:r>
              <a:rPr lang="en-US" dirty="0" smtClean="0"/>
              <a:t> (endometrium-like) . </a:t>
            </a:r>
          </a:p>
          <a:p>
            <a:pPr eaLnBrk="1" hangingPunct="1">
              <a:buFont typeface="Arial" panose="020B0604020202020204" pitchFamily="34" charset="0"/>
              <a:buChar char="•"/>
            </a:pPr>
            <a:r>
              <a:rPr lang="en-US" dirty="0" smtClean="0"/>
              <a:t> </a:t>
            </a:r>
            <a:r>
              <a:rPr lang="en-US" dirty="0" err="1" smtClean="0"/>
              <a:t>Endometrioid</a:t>
            </a:r>
            <a:r>
              <a:rPr lang="en-US" dirty="0" smtClean="0"/>
              <a:t> tumors form 10 to 20% of all ovarian tumors. </a:t>
            </a:r>
          </a:p>
          <a:p>
            <a:pPr eaLnBrk="1" hangingPunct="1">
              <a:buFont typeface="Arial" panose="020B0604020202020204" pitchFamily="34" charset="0"/>
              <a:buChar char="•"/>
            </a:pPr>
            <a:r>
              <a:rPr lang="en-US" dirty="0"/>
              <a:t>M</a:t>
            </a:r>
            <a:r>
              <a:rPr lang="en-US" dirty="0" smtClean="0"/>
              <a:t>ost of the </a:t>
            </a:r>
            <a:r>
              <a:rPr lang="en-US" dirty="0" err="1" smtClean="0"/>
              <a:t>endometrioid</a:t>
            </a:r>
            <a:r>
              <a:rPr lang="en-US" dirty="0" smtClean="0"/>
              <a:t> tumors are malignant (carcinomas).</a:t>
            </a:r>
          </a:p>
          <a:p>
            <a:pPr>
              <a:buFont typeface="Arial" panose="020B0604020202020204" pitchFamily="34" charset="0"/>
              <a:buChar char="•"/>
            </a:pPr>
            <a:r>
              <a:rPr lang="en-US" dirty="0" smtClean="0"/>
              <a:t>Some </a:t>
            </a:r>
            <a:r>
              <a:rPr lang="en-US" dirty="0" err="1"/>
              <a:t>endometrioid</a:t>
            </a:r>
            <a:r>
              <a:rPr lang="en-US" dirty="0"/>
              <a:t> tumors </a:t>
            </a:r>
            <a:r>
              <a:rPr lang="en-US"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2" name="Text Placeholder 1"/>
          <p:cNvSpPr>
            <a:spLocks noGrp="1"/>
          </p:cNvSpPr>
          <p:nvPr>
            <p:ph type="body" idx="4294967295"/>
          </p:nvPr>
        </p:nvSpPr>
        <p:spPr>
          <a:xfrm>
            <a:off x="0" y="1981200"/>
            <a:ext cx="3863975" cy="987425"/>
          </a:xfrm>
        </p:spPr>
        <p:txBody>
          <a:bodyPr/>
          <a:lstStyle/>
          <a:p>
            <a:r>
              <a:rPr lang="en-US" sz="1800" b="1" dirty="0" smtClean="0">
                <a:solidFill>
                  <a:srgbClr val="00B050"/>
                </a:solidFill>
              </a:rPr>
              <a:t>ENDOMETRIOID TUMORS</a:t>
            </a:r>
            <a:r>
              <a:rPr lang="en-US" sz="1800" dirty="0" smtClean="0">
                <a:solidFill>
                  <a:srgbClr val="00B050"/>
                </a:solidFill>
              </a:rPr>
              <a:t> </a:t>
            </a:r>
            <a:endParaRPr lang="en-US" sz="1800" dirty="0">
              <a:solidFill>
                <a:srgbClr val="00B05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Ovarian Cysts and Tumors</a:t>
            </a:r>
          </a:p>
        </p:txBody>
      </p:sp>
      <p:sp>
        <p:nvSpPr>
          <p:cNvPr id="7172" name="Rectangle 3"/>
          <p:cNvSpPr>
            <a:spLocks noGrp="1" noChangeArrowheads="1"/>
          </p:cNvSpPr>
          <p:nvPr>
            <p:ph idx="1"/>
          </p:nvPr>
        </p:nvSpPr>
        <p:spPr>
          <a:xfrm>
            <a:off x="864382" y="2489200"/>
            <a:ext cx="7605542" cy="3530600"/>
          </a:xfrm>
        </p:spPr>
        <p:txBody>
          <a:bodyPr>
            <a:normAutofit lnSpcReduction="10000"/>
          </a:bodyPr>
          <a:lstStyle/>
          <a:p>
            <a:pPr eaLnBrk="1" hangingPunct="1">
              <a:lnSpc>
                <a:spcPct val="90000"/>
              </a:lnSpc>
            </a:pPr>
            <a:endParaRPr lang="en-US" dirty="0" smtClean="0"/>
          </a:p>
          <a:p>
            <a:pPr eaLnBrk="1" hangingPunct="1">
              <a:lnSpc>
                <a:spcPct val="90000"/>
              </a:lnSpc>
              <a:buFont typeface="Arial" panose="020B0604020202020204" pitchFamily="34" charset="0"/>
              <a:buChar char="•"/>
            </a:pPr>
            <a:r>
              <a:rPr lang="en-US" dirty="0" smtClean="0"/>
              <a:t>Non </a:t>
            </a:r>
            <a:r>
              <a:rPr lang="en-US" dirty="0" err="1" smtClean="0"/>
              <a:t>neoplastic</a:t>
            </a:r>
            <a:r>
              <a:rPr lang="en-US" dirty="0" smtClean="0"/>
              <a:t> cysts are common but they are not serious problems</a:t>
            </a:r>
          </a:p>
          <a:p>
            <a:pPr eaLnBrk="1" hangingPunct="1">
              <a:lnSpc>
                <a:spcPct val="90000"/>
              </a:lnSpc>
              <a:buFont typeface="Arial" panose="020B0604020202020204" pitchFamily="34" charset="0"/>
              <a:buChar char="•"/>
            </a:pPr>
            <a:r>
              <a:rPr lang="en-US" dirty="0" smtClean="0"/>
              <a:t>Inflammation of ovaries is rare. It is </a:t>
            </a:r>
            <a:r>
              <a:rPr lang="en-US" dirty="0" err="1" smtClean="0"/>
              <a:t>ususally</a:t>
            </a:r>
            <a:r>
              <a:rPr lang="en-US" dirty="0" smtClean="0"/>
              <a:t> associated with </a:t>
            </a:r>
            <a:r>
              <a:rPr lang="en-US" dirty="0" err="1" smtClean="0"/>
              <a:t>salpingitis</a:t>
            </a:r>
            <a:r>
              <a:rPr lang="en-US" dirty="0" smtClean="0"/>
              <a:t> of fallopian tubes (</a:t>
            </a:r>
            <a:r>
              <a:rPr lang="en-US" dirty="0" err="1" smtClean="0"/>
              <a:t>salpingo-Oophoritis</a:t>
            </a:r>
            <a:r>
              <a:rPr lang="en-US" dirty="0" smtClean="0"/>
              <a:t>)</a:t>
            </a:r>
          </a:p>
          <a:p>
            <a:pPr eaLnBrk="1" hangingPunct="1">
              <a:lnSpc>
                <a:spcPct val="90000"/>
              </a:lnSpc>
              <a:buFont typeface="Arial" panose="020B0604020202020204" pitchFamily="34" charset="0"/>
              <a:buChar char="•"/>
            </a:pPr>
            <a:r>
              <a:rPr lang="en-US" dirty="0" smtClean="0"/>
              <a:t>Frequently, the ovaries affected by endometriosis.</a:t>
            </a:r>
          </a:p>
          <a:p>
            <a:pPr>
              <a:buFont typeface="Arial" panose="020B0604020202020204" pitchFamily="34" charset="0"/>
              <a:buChar char="•"/>
            </a:pPr>
            <a:r>
              <a:rPr lang="en-US" dirty="0"/>
              <a:t>The most important medical problems in ovaries are the neoplasms</a:t>
            </a:r>
          </a:p>
          <a:p>
            <a:pPr>
              <a:buFont typeface="Arial" panose="020B0604020202020204" pitchFamily="34" charset="0"/>
              <a:buChar char="•"/>
            </a:pPr>
            <a:r>
              <a:rPr lang="en-US" dirty="0"/>
              <a:t>Death from ovarian cancers is more than that of cervix and uterus together</a:t>
            </a:r>
          </a:p>
          <a:p>
            <a:pPr>
              <a:buFont typeface="Arial" panose="020B0604020202020204" pitchFamily="34" charset="0"/>
              <a:buChar char="•"/>
            </a:pPr>
            <a:r>
              <a:rPr lang="en-US" dirty="0"/>
              <a:t>Ovarian tumors grow silently, which make them so dangerous</a:t>
            </a:r>
          </a:p>
          <a:p>
            <a:pPr eaLnBrk="1" hangingPunct="1">
              <a:lnSpc>
                <a:spcPct val="90000"/>
              </a:lnSpc>
            </a:pPr>
            <a:endParaRPr lang="en-US" dirty="0" smtClean="0"/>
          </a:p>
          <a:p>
            <a:pPr eaLnBrk="1" hangingPunct="1">
              <a:lnSpc>
                <a:spcPct val="90000"/>
              </a:lnSpc>
            </a:pPr>
            <a:endParaRPr lang="en-US" dirty="0" smtClean="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2</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Other surface epithelial tumors</a:t>
            </a:r>
            <a:endParaRPr lang="en-US" dirty="0"/>
          </a:p>
        </p:txBody>
      </p:sp>
      <p:sp>
        <p:nvSpPr>
          <p:cNvPr id="8" name="Content Placeholder 7"/>
          <p:cNvSpPr>
            <a:spLocks noGrp="1"/>
          </p:cNvSpPr>
          <p:nvPr>
            <p:ph idx="1"/>
          </p:nvPr>
        </p:nvSpPr>
        <p:spPr/>
        <p:txBody>
          <a:bodyPr/>
          <a:lstStyle/>
          <a:p>
            <a:endParaRPr lang="en-US" b="1" dirty="0" smtClean="0"/>
          </a:p>
          <a:p>
            <a:endParaRPr lang="en-US" b="1" dirty="0"/>
          </a:p>
          <a:p>
            <a:r>
              <a:rPr lang="en-US" b="1" dirty="0" smtClean="0">
                <a:solidFill>
                  <a:srgbClr val="00B050"/>
                </a:solidFill>
              </a:rPr>
              <a:t>TRANSITIONAL </a:t>
            </a:r>
            <a:r>
              <a:rPr lang="en-US" b="1" dirty="0">
                <a:solidFill>
                  <a:srgbClr val="00B050"/>
                </a:solidFill>
              </a:rPr>
              <a:t>CELL/ BRENNER TUMOR</a:t>
            </a:r>
          </a:p>
          <a:p>
            <a:pPr>
              <a:buFont typeface="Arial" panose="020B0604020202020204" pitchFamily="34" charset="0"/>
              <a:buChar char="•"/>
            </a:pPr>
            <a:r>
              <a:rPr lang="en-US" altLang="en-US" dirty="0"/>
              <a:t>Tumor  cell are transitional cell type</a:t>
            </a:r>
          </a:p>
          <a:p>
            <a:pPr>
              <a:buFont typeface="Arial" panose="020B0604020202020204" pitchFamily="34" charset="0"/>
              <a:buChar char="•"/>
            </a:pPr>
            <a:r>
              <a:rPr lang="en-US" altLang="en-US" dirty="0" smtClean="0"/>
              <a:t> Most </a:t>
            </a:r>
            <a:r>
              <a:rPr lang="en-US" altLang="en-US" dirty="0"/>
              <a:t>are benign </a:t>
            </a:r>
          </a:p>
          <a:p>
            <a:endParaRPr lang="en-US" dirty="0"/>
          </a:p>
          <a:p>
            <a:endParaRPr lang="en-US" dirty="0"/>
          </a:p>
        </p:txBody>
      </p:sp>
    </p:spTree>
    <p:extLst>
      <p:ext uri="{BB962C8B-B14F-4D97-AF65-F5344CB8AC3E}">
        <p14:creationId xmlns:p14="http://schemas.microsoft.com/office/powerpoint/2010/main" val="1473881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b="1" dirty="0" smtClean="0">
                <a:solidFill>
                  <a:srgbClr val="00B050"/>
                </a:solidFill>
              </a:rPr>
              <a:t>Sex Cord-</a:t>
            </a:r>
            <a:r>
              <a:rPr lang="en-US" sz="3200" b="1" dirty="0" err="1" smtClean="0">
                <a:solidFill>
                  <a:srgbClr val="00B050"/>
                </a:solidFill>
              </a:rPr>
              <a:t>Stromal</a:t>
            </a:r>
            <a:r>
              <a:rPr lang="en-US" sz="3200" b="1" dirty="0" smtClean="0">
                <a:solidFill>
                  <a:srgbClr val="00B050"/>
                </a:solidFill>
              </a:rPr>
              <a:t> tumors </a:t>
            </a:r>
          </a:p>
        </p:txBody>
      </p:sp>
      <p:sp>
        <p:nvSpPr>
          <p:cNvPr id="47108" name="Rectangle 3"/>
          <p:cNvSpPr>
            <a:spLocks noGrp="1" noChangeArrowheads="1"/>
          </p:cNvSpPr>
          <p:nvPr>
            <p:ph idx="1"/>
          </p:nvPr>
        </p:nvSpPr>
        <p:spPr/>
        <p:txBody>
          <a:bodyPr>
            <a:normAutofit fontScale="70000" lnSpcReduction="20000"/>
          </a:bodyPr>
          <a:lstStyle/>
          <a:p>
            <a:pPr eaLnBrk="1" hangingPunct="1">
              <a:buFontTx/>
              <a:buChar char="-"/>
            </a:pPr>
            <a:endParaRPr lang="en-US" sz="3600" dirty="0" smtClean="0"/>
          </a:p>
          <a:p>
            <a:pPr eaLnBrk="1" hangingPunct="1">
              <a:buFont typeface="Arial" panose="020B0604020202020204" pitchFamily="34" charset="0"/>
              <a:buChar char="•"/>
            </a:pPr>
            <a:r>
              <a:rPr lang="en-US" sz="3600" b="1" dirty="0" smtClean="0"/>
              <a:t> 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eaLnBrk="1" hangingPunct="1">
              <a:buFont typeface="Arial" panose="020B0604020202020204" pitchFamily="34" charset="0"/>
              <a:buChar char="•"/>
            </a:pPr>
            <a:r>
              <a:rPr lang="en-US" sz="3600" b="1" dirty="0" smtClean="0"/>
              <a:t> 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eaLnBrk="1" hangingPunct="1">
              <a:buFont typeface="Arial" panose="020B0604020202020204" pitchFamily="34" charset="0"/>
              <a:buChar char="•"/>
            </a:pPr>
            <a:r>
              <a:rPr lang="en-US" sz="3600" b="1" dirty="0" smtClean="0"/>
              <a:t> Others</a:t>
            </a:r>
          </a:p>
        </p:txBody>
      </p:sp>
      <p:sp>
        <p:nvSpPr>
          <p:cNvPr id="29698" name="Slide Number Placeholder 5"/>
          <p:cNvSpPr>
            <a:spLocks noGrp="1"/>
          </p:cNvSpPr>
          <p:nvPr>
            <p:ph type="sldNum" sz="quarter" idx="12"/>
          </p:nvPr>
        </p:nvSpPr>
        <p:spPr/>
        <p:txBody>
          <a:bodyPr/>
          <a:lstStyle/>
          <a:p>
            <a:pPr>
              <a:defRPr/>
            </a:pPr>
            <a:fld id="{B48081B9-F864-4E0D-B95E-6F0C50F511B0}" type="slidenum">
              <a:rPr lang="en-US">
                <a:latin typeface="Tahoma" pitchFamily="34" charset="0"/>
              </a:rPr>
              <a:pPr>
                <a:defRPr/>
              </a:pPr>
              <a:t>21</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453547" y="916371"/>
            <a:ext cx="5034451" cy="709865"/>
          </a:xfrm>
        </p:spPr>
        <p:txBody>
          <a:bodyPr rtlCol="0">
            <a:normAutofit/>
          </a:bodyPr>
          <a:lstStyle/>
          <a:p>
            <a:pPr eaLnBrk="1" fontAlgn="auto" hangingPunct="1">
              <a:spcAft>
                <a:spcPts val="0"/>
              </a:spcAft>
              <a:defRPr/>
            </a:pPr>
            <a:r>
              <a:rPr lang="en-US" sz="2400" b="1" dirty="0" smtClean="0">
                <a:solidFill>
                  <a:srgbClr val="00B050"/>
                </a:solidFill>
              </a:rPr>
              <a:t>Sex Cord Tumors: </a:t>
            </a:r>
            <a:r>
              <a:rPr lang="en-US" sz="2400" b="1" dirty="0" err="1" smtClean="0">
                <a:solidFill>
                  <a:srgbClr val="00B050"/>
                </a:solidFill>
              </a:rPr>
              <a:t>Thecoma</a:t>
            </a:r>
            <a:r>
              <a:rPr lang="en-US" sz="2400" b="1" dirty="0" smtClean="0">
                <a:solidFill>
                  <a:srgbClr val="00B050"/>
                </a:solidFill>
              </a:rPr>
              <a:t>-Fibroma</a:t>
            </a:r>
          </a:p>
        </p:txBody>
      </p:sp>
      <p:sp>
        <p:nvSpPr>
          <p:cNvPr id="51204" name="Rectangle 3"/>
          <p:cNvSpPr>
            <a:spLocks noGrp="1" noChangeArrowheads="1"/>
          </p:cNvSpPr>
          <p:nvPr>
            <p:ph sz="half" idx="1"/>
          </p:nvPr>
        </p:nvSpPr>
        <p:spPr>
          <a:xfrm>
            <a:off x="22523" y="1905000"/>
            <a:ext cx="5465475" cy="4923692"/>
          </a:xfrm>
        </p:spPr>
        <p:txBody>
          <a:bodyPr>
            <a:normAutofit lnSpcReduction="10000"/>
          </a:bodyPr>
          <a:lstStyle/>
          <a:p>
            <a:pPr eaLnBrk="1" hangingPunct="1">
              <a:buFont typeface="Arial" panose="020B0604020202020204" pitchFamily="34" charset="0"/>
              <a:buChar char="•"/>
            </a:pPr>
            <a:r>
              <a:rPr lang="en-US" b="1" dirty="0" smtClean="0"/>
              <a:t>Any age</a:t>
            </a:r>
          </a:p>
          <a:p>
            <a:pPr eaLnBrk="1" hangingPunct="1">
              <a:buFont typeface="Arial" panose="020B0604020202020204" pitchFamily="34" charset="0"/>
              <a:buChar char="•"/>
            </a:pPr>
            <a:r>
              <a:rPr lang="en-US" dirty="0" smtClean="0"/>
              <a:t>Unilateral</a:t>
            </a:r>
          </a:p>
          <a:p>
            <a:pPr>
              <a:buFont typeface="Arial" panose="020B0604020202020204" pitchFamily="34" charset="0"/>
              <a:buChar char="•"/>
            </a:pPr>
            <a:r>
              <a:rPr lang="en-US" dirty="0"/>
              <a:t>Almost always benign. Very rarely malignant.</a:t>
            </a:r>
          </a:p>
          <a:p>
            <a:pPr eaLnBrk="1" hangingPunct="1">
              <a:buFont typeface="Arial" panose="020B0604020202020204" pitchFamily="34" charset="0"/>
              <a:buChar char="•"/>
            </a:pPr>
            <a:r>
              <a:rPr lang="en-US" dirty="0" smtClean="0"/>
              <a:t>They can be either pure </a:t>
            </a:r>
            <a:r>
              <a:rPr lang="en-US" dirty="0" err="1" smtClean="0"/>
              <a:t>thecomas</a:t>
            </a:r>
            <a:r>
              <a:rPr lang="en-US" dirty="0" smtClean="0"/>
              <a:t>, pure fibromas or </a:t>
            </a:r>
            <a:r>
              <a:rPr lang="en-US" dirty="0" err="1" smtClean="0"/>
              <a:t>fibrothecomas</a:t>
            </a:r>
            <a:r>
              <a:rPr lang="en-US" dirty="0" smtClean="0"/>
              <a:t> (mixture of both).</a:t>
            </a:r>
          </a:p>
          <a:p>
            <a:pPr>
              <a:buFont typeface="Arial" panose="020B0604020202020204" pitchFamily="34" charset="0"/>
              <a:buChar char="•"/>
            </a:pPr>
            <a:r>
              <a:rPr lang="en-US" dirty="0">
                <a:solidFill>
                  <a:schemeClr val="tx1"/>
                </a:solidFill>
              </a:rPr>
              <a:t>Pure theca cell tumors produce estrogen </a:t>
            </a:r>
          </a:p>
          <a:p>
            <a:pPr>
              <a:buFont typeface="Arial" panose="020B0604020202020204" pitchFamily="34" charset="0"/>
              <a:buChar char="•"/>
            </a:pPr>
            <a:r>
              <a:rPr lang="en-US" dirty="0">
                <a:solidFill>
                  <a:schemeClr val="tx1"/>
                </a:solidFill>
              </a:rPr>
              <a:t>Fibromas do not produce estrogen except when mixed with </a:t>
            </a:r>
            <a:r>
              <a:rPr lang="en-US" dirty="0" err="1">
                <a:solidFill>
                  <a:schemeClr val="tx1"/>
                </a:solidFill>
              </a:rPr>
              <a:t>thecomas</a:t>
            </a:r>
            <a:r>
              <a:rPr lang="en-US" dirty="0">
                <a:solidFill>
                  <a:schemeClr val="tx1"/>
                </a:solidFill>
              </a:rPr>
              <a:t>.</a:t>
            </a:r>
          </a:p>
          <a:p>
            <a:pPr>
              <a:buFont typeface="Arial" panose="020B0604020202020204" pitchFamily="34" charset="0"/>
              <a:buChar char="•"/>
            </a:pPr>
            <a:r>
              <a:rPr lang="en-US" dirty="0" smtClean="0">
                <a:solidFill>
                  <a:schemeClr val="tx1"/>
                </a:solidFill>
              </a:rPr>
              <a:t>They are solid </a:t>
            </a:r>
            <a:r>
              <a:rPr lang="en-US" dirty="0">
                <a:solidFill>
                  <a:schemeClr val="tx1"/>
                </a:solidFill>
              </a:rPr>
              <a:t>tumors, vary in color from white to  yellow. Fibromas are whiter, harder  with whorled cut surface</a:t>
            </a:r>
            <a:r>
              <a:rPr lang="en-US" dirty="0" smtClean="0">
                <a:solidFill>
                  <a:schemeClr val="tx1"/>
                </a:solidFill>
              </a:rPr>
              <a:t>.</a:t>
            </a:r>
          </a:p>
          <a:p>
            <a:pPr>
              <a:buFont typeface="Arial" panose="020B0604020202020204" pitchFamily="34" charset="0"/>
              <a:buChar char="•"/>
            </a:pPr>
            <a:r>
              <a:rPr lang="en-US" dirty="0" smtClean="0">
                <a:solidFill>
                  <a:schemeClr val="tx1"/>
                </a:solidFill>
              </a:rPr>
              <a:t>About 40% cases are associated with ascites and hydrothorax </a:t>
            </a:r>
            <a:r>
              <a:rPr lang="en-US" dirty="0">
                <a:solidFill>
                  <a:schemeClr val="tx1"/>
                </a:solidFill>
              </a:rPr>
              <a:t>c</a:t>
            </a:r>
            <a:r>
              <a:rPr lang="en-US" dirty="0" smtClean="0">
                <a:solidFill>
                  <a:schemeClr val="tx1"/>
                </a:solidFill>
              </a:rPr>
              <a:t>alled as </a:t>
            </a:r>
            <a:r>
              <a:rPr lang="en-US" dirty="0" err="1" smtClean="0">
                <a:solidFill>
                  <a:srgbClr val="FF0000"/>
                </a:solidFill>
              </a:rPr>
              <a:t>Meig’s</a:t>
            </a:r>
            <a:r>
              <a:rPr lang="en-US" dirty="0" smtClean="0">
                <a:solidFill>
                  <a:srgbClr val="FF0000"/>
                </a:solidFill>
              </a:rPr>
              <a:t> Syndrome</a:t>
            </a:r>
            <a:endParaRPr lang="en-US" dirty="0">
              <a:solidFill>
                <a:srgbClr val="FF0000"/>
              </a:solidFill>
            </a:endParaRPr>
          </a:p>
          <a:p>
            <a:pPr eaLnBrk="1" hangingPunct="1"/>
            <a:endParaRPr lang="en-US" dirty="0" smtClean="0"/>
          </a:p>
          <a:p>
            <a:endParaRPr lang="en-US" dirty="0" smtClean="0"/>
          </a:p>
          <a:p>
            <a:pPr eaLnBrk="1" hangingPunct="1"/>
            <a:endParaRPr lang="en-US" dirty="0" smtClean="0"/>
          </a:p>
        </p:txBody>
      </p:sp>
      <p:pic>
        <p:nvPicPr>
          <p:cNvPr id="4" name="Content Placeholder 3"/>
          <p:cNvPicPr>
            <a:picLocks noGrp="1" noChangeAspect="1"/>
          </p:cNvPicPr>
          <p:nvPr>
            <p:ph sz="half" idx="2"/>
          </p:nvPr>
        </p:nvPicPr>
        <p:blipFill>
          <a:blip r:embed="rId3"/>
          <a:stretch>
            <a:fillRect/>
          </a:stretch>
        </p:blipFill>
        <p:spPr>
          <a:xfrm>
            <a:off x="5504729" y="1051872"/>
            <a:ext cx="3636962" cy="3257678"/>
          </a:xfrm>
          <a:prstGeom prst="rect">
            <a:avLst/>
          </a:prstGeom>
        </p:spPr>
      </p:pic>
      <p:sp>
        <p:nvSpPr>
          <p:cNvPr id="70658" name="Slide Number Placeholder 5"/>
          <p:cNvSpPr>
            <a:spLocks noGrp="1"/>
          </p:cNvSpPr>
          <p:nvPr>
            <p:ph type="sldNum" sz="quarter" idx="12"/>
          </p:nvPr>
        </p:nvSpPr>
        <p:spPr/>
        <p:txBody>
          <a:bodyPr/>
          <a:lstStyle/>
          <a:p>
            <a:pPr>
              <a:defRPr/>
            </a:pPr>
            <a:fld id="{DAE86520-8A46-4F73-97DE-6DE46486126B}" type="slidenum">
              <a:rPr lang="en-US">
                <a:latin typeface="Tahoma" pitchFamily="34" charset="0"/>
              </a:rPr>
              <a:pPr>
                <a:defRPr/>
              </a:pPr>
              <a:t>22</a:t>
            </a:fld>
            <a:endParaRPr lang="en-US">
              <a:latin typeface="Tahoma" pitchFamily="34" charset="0"/>
            </a:endParaRPr>
          </a:p>
        </p:txBody>
      </p:sp>
      <p:sp>
        <p:nvSpPr>
          <p:cNvPr id="2" name="Rectangle 1"/>
          <p:cNvSpPr/>
          <p:nvPr/>
        </p:nvSpPr>
        <p:spPr>
          <a:xfrm>
            <a:off x="6096000" y="3493348"/>
            <a:ext cx="3045691" cy="230832"/>
          </a:xfrm>
          <a:prstGeom prst="rect">
            <a:avLst/>
          </a:prstGeom>
        </p:spPr>
        <p:txBody>
          <a:bodyPr wrap="squar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16274" y="4066895"/>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822960" y="286605"/>
            <a:ext cx="7543800" cy="1261332"/>
          </a:xfrm>
        </p:spPr>
        <p:txBody>
          <a:bodyPr>
            <a:normAutofit/>
          </a:bodyPr>
          <a:lstStyle/>
          <a:p>
            <a:pPr eaLnBrk="1" hangingPunct="1"/>
            <a:r>
              <a:rPr lang="en-US" sz="2800" b="1" dirty="0" smtClean="0">
                <a:solidFill>
                  <a:schemeClr val="accent2"/>
                </a:solidFill>
              </a:rPr>
              <a:t>Sex Cord Tumors</a:t>
            </a:r>
            <a:br>
              <a:rPr lang="en-US" sz="2800" b="1" dirty="0" smtClean="0">
                <a:solidFill>
                  <a:schemeClr val="accent2"/>
                </a:solidFill>
              </a:rPr>
            </a:br>
            <a:r>
              <a:rPr lang="en-US" sz="2800" b="1" dirty="0" smtClean="0">
                <a:solidFill>
                  <a:schemeClr val="accent2"/>
                </a:solidFill>
              </a:rPr>
              <a:t> </a:t>
            </a:r>
          </a:p>
        </p:txBody>
      </p:sp>
      <p:sp>
        <p:nvSpPr>
          <p:cNvPr id="2" name="Text Placeholder 1"/>
          <p:cNvSpPr>
            <a:spLocks noGrp="1"/>
          </p:cNvSpPr>
          <p:nvPr>
            <p:ph type="body" idx="1"/>
          </p:nvPr>
        </p:nvSpPr>
        <p:spPr>
          <a:xfrm>
            <a:off x="304800" y="2109555"/>
            <a:ext cx="3633502" cy="759290"/>
          </a:xfrm>
        </p:spPr>
        <p:txBody>
          <a:bodyPr/>
          <a:lstStyle/>
          <a:p>
            <a:r>
              <a:rPr lang="en-US" b="1" dirty="0" err="1">
                <a:solidFill>
                  <a:srgbClr val="00B050"/>
                </a:solidFill>
              </a:rPr>
              <a:t>Granulosa</a:t>
            </a:r>
            <a:r>
              <a:rPr lang="en-US" b="1" dirty="0">
                <a:solidFill>
                  <a:srgbClr val="00B050"/>
                </a:solidFill>
              </a:rPr>
              <a:t> Cell Tumor</a:t>
            </a:r>
          </a:p>
        </p:txBody>
      </p:sp>
      <p:sp>
        <p:nvSpPr>
          <p:cNvPr id="48132" name="Rectangle 3"/>
          <p:cNvSpPr>
            <a:spLocks noGrp="1" noChangeArrowheads="1"/>
          </p:cNvSpPr>
          <p:nvPr>
            <p:ph sz="half" idx="2"/>
          </p:nvPr>
        </p:nvSpPr>
        <p:spPr>
          <a:xfrm>
            <a:off x="275863" y="2893198"/>
            <a:ext cx="4503420" cy="3566588"/>
          </a:xfrm>
        </p:spPr>
        <p:txBody>
          <a:bodyPr>
            <a:normAutofit fontScale="85000" lnSpcReduction="20000"/>
          </a:bodyPr>
          <a:lstStyle/>
          <a:p>
            <a:pPr marL="0" indent="0" eaLnBrk="1" hangingPunct="1">
              <a:buNone/>
            </a:pPr>
            <a:endParaRPr lang="en-US" dirty="0" smtClean="0"/>
          </a:p>
          <a:p>
            <a:pPr eaLnBrk="1" hangingPunct="1"/>
            <a:r>
              <a:rPr lang="en-US" dirty="0" smtClean="0">
                <a:solidFill>
                  <a:schemeClr val="tx1"/>
                </a:solidFill>
              </a:rPr>
              <a:t>- Unilateral, solid and cystic </a:t>
            </a:r>
          </a:p>
          <a:p>
            <a:pPr eaLnBrk="1" hangingPunct="1"/>
            <a:r>
              <a:rPr lang="en-US" dirty="0" smtClean="0">
                <a:solidFill>
                  <a:schemeClr val="tx1"/>
                </a:solidFill>
              </a:rPr>
              <a:t>- Produce </a:t>
            </a:r>
            <a:r>
              <a:rPr lang="en-US" dirty="0" smtClean="0">
                <a:solidFill>
                  <a:srgbClr val="FF0000"/>
                </a:solidFill>
              </a:rPr>
              <a:t>estrogen</a:t>
            </a:r>
          </a:p>
          <a:p>
            <a:pPr eaLnBrk="1" hangingPunct="1"/>
            <a:r>
              <a:rPr lang="en-US" dirty="0" smtClean="0">
                <a:solidFill>
                  <a:schemeClr val="tx1"/>
                </a:solidFill>
              </a:rPr>
              <a:t>- 2 forms: adult and juvenile. </a:t>
            </a:r>
          </a:p>
          <a:p>
            <a:pPr lvl="1">
              <a:buFont typeface="Wingdings" panose="05000000000000000000" pitchFamily="2" charset="2"/>
              <a:buChar char="ü"/>
            </a:pPr>
            <a:r>
              <a:rPr lang="en-US" dirty="0" smtClean="0">
                <a:solidFill>
                  <a:schemeClr val="tx1"/>
                </a:solidFill>
              </a:rPr>
              <a:t>Adult form  is more common in </a:t>
            </a:r>
            <a:r>
              <a:rPr lang="en-US" b="1" dirty="0" smtClean="0">
                <a:solidFill>
                  <a:schemeClr val="tx1"/>
                </a:solidFill>
              </a:rPr>
              <a:t>postmenopausal women</a:t>
            </a:r>
            <a:r>
              <a:rPr lang="en-US" dirty="0" smtClean="0">
                <a:solidFill>
                  <a:schemeClr val="tx1"/>
                </a:solidFill>
              </a:rPr>
              <a:t>. </a:t>
            </a:r>
          </a:p>
          <a:p>
            <a:pPr lvl="1">
              <a:buFont typeface="Wingdings" panose="05000000000000000000" pitchFamily="2" charset="2"/>
              <a:buChar char="ü"/>
            </a:pPr>
            <a:r>
              <a:rPr lang="en-US" dirty="0" smtClean="0">
                <a:solidFill>
                  <a:schemeClr val="tx1"/>
                </a:solidFill>
              </a:rPr>
              <a:t>The juvenile form is seen the </a:t>
            </a:r>
            <a:r>
              <a:rPr lang="en-US" b="1" dirty="0" smtClean="0">
                <a:solidFill>
                  <a:schemeClr val="tx1"/>
                </a:solidFill>
              </a:rPr>
              <a:t>first three decades,</a:t>
            </a:r>
            <a:r>
              <a:rPr lang="en-US" dirty="0" smtClean="0">
                <a:solidFill>
                  <a:schemeClr val="tx1"/>
                </a:solidFill>
              </a:rPr>
              <a:t> can present with </a:t>
            </a:r>
            <a:r>
              <a:rPr lang="en-US" dirty="0" err="1" smtClean="0">
                <a:solidFill>
                  <a:schemeClr val="tx1"/>
                </a:solidFill>
              </a:rPr>
              <a:t>isosexual</a:t>
            </a:r>
            <a:r>
              <a:rPr lang="en-US" dirty="0" smtClean="0">
                <a:solidFill>
                  <a:schemeClr val="tx1"/>
                </a:solidFill>
              </a:rPr>
              <a:t> precocity</a:t>
            </a:r>
          </a:p>
          <a:p>
            <a:r>
              <a:rPr lang="en-US" dirty="0" smtClean="0">
                <a:solidFill>
                  <a:schemeClr val="tx1"/>
                </a:solidFill>
              </a:rPr>
              <a:t>- can </a:t>
            </a:r>
            <a:r>
              <a:rPr lang="en-US" dirty="0">
                <a:solidFill>
                  <a:schemeClr val="tx1"/>
                </a:solidFill>
              </a:rPr>
              <a:t>present with abnormal vaginal bleeding </a:t>
            </a:r>
          </a:p>
          <a:p>
            <a:r>
              <a:rPr lang="en-US" dirty="0" smtClean="0">
                <a:solidFill>
                  <a:schemeClr val="tx1"/>
                </a:solidFill>
              </a:rPr>
              <a:t>- can </a:t>
            </a:r>
            <a:r>
              <a:rPr lang="en-US" dirty="0">
                <a:solidFill>
                  <a:schemeClr val="tx1"/>
                </a:solidFill>
              </a:rPr>
              <a:t>be associated with </a:t>
            </a:r>
            <a:r>
              <a:rPr lang="en-US" dirty="0">
                <a:solidFill>
                  <a:srgbClr val="FF0000"/>
                </a:solidFill>
              </a:rPr>
              <a:t>endometrial hyperplasia and carcinoma </a:t>
            </a:r>
          </a:p>
          <a:p>
            <a:r>
              <a:rPr lang="en-US" dirty="0" smtClean="0">
                <a:solidFill>
                  <a:schemeClr val="tx1"/>
                </a:solidFill>
              </a:rPr>
              <a:t>- About 5 to 25% show malignant behavior</a:t>
            </a:r>
            <a:endParaRPr lang="en-US" dirty="0">
              <a:solidFill>
                <a:schemeClr val="tx1"/>
              </a:solidFill>
            </a:endParaRPr>
          </a:p>
          <a:p>
            <a:pPr eaLnBrk="1" hangingPunct="1"/>
            <a:endParaRPr lang="en-US" dirty="0" smtClean="0"/>
          </a:p>
        </p:txBody>
      </p:sp>
      <p:sp>
        <p:nvSpPr>
          <p:cNvPr id="3" name="Text Placeholder 2"/>
          <p:cNvSpPr>
            <a:spLocks noGrp="1"/>
          </p:cNvSpPr>
          <p:nvPr>
            <p:ph type="body" sz="quarter" idx="3"/>
          </p:nvPr>
        </p:nvSpPr>
        <p:spPr>
          <a:xfrm>
            <a:off x="4803397" y="2109555"/>
            <a:ext cx="4503419" cy="756635"/>
          </a:xfrm>
        </p:spPr>
        <p:txBody>
          <a:bodyPr/>
          <a:lstStyle/>
          <a:p>
            <a:r>
              <a:rPr lang="en-US" b="1" dirty="0" err="1">
                <a:solidFill>
                  <a:srgbClr val="00B050"/>
                </a:solidFill>
              </a:rPr>
              <a:t>Sertoli</a:t>
            </a:r>
            <a:r>
              <a:rPr lang="en-US" b="1" dirty="0">
                <a:solidFill>
                  <a:srgbClr val="00B050"/>
                </a:solidFill>
              </a:rPr>
              <a:t> </a:t>
            </a:r>
            <a:r>
              <a:rPr lang="en-US" b="1" dirty="0" smtClean="0">
                <a:solidFill>
                  <a:srgbClr val="00B050"/>
                </a:solidFill>
              </a:rPr>
              <a:t>– </a:t>
            </a:r>
            <a:r>
              <a:rPr lang="en-US" b="1" dirty="0" err="1" smtClean="0">
                <a:solidFill>
                  <a:srgbClr val="00B050"/>
                </a:solidFill>
              </a:rPr>
              <a:t>Leydig</a:t>
            </a:r>
            <a:r>
              <a:rPr lang="en-US" b="1" dirty="0" smtClean="0">
                <a:solidFill>
                  <a:srgbClr val="00B050"/>
                </a:solidFill>
              </a:rPr>
              <a:t> cell tumor</a:t>
            </a:r>
            <a:endParaRPr lang="en-US" b="1" dirty="0">
              <a:solidFill>
                <a:srgbClr val="00B050"/>
              </a:solidFill>
            </a:endParaRPr>
          </a:p>
        </p:txBody>
      </p:sp>
      <p:sp>
        <p:nvSpPr>
          <p:cNvPr id="4" name="Content Placeholder 3"/>
          <p:cNvSpPr>
            <a:spLocks noGrp="1"/>
          </p:cNvSpPr>
          <p:nvPr>
            <p:ph sz="quarter" idx="4"/>
          </p:nvPr>
        </p:nvSpPr>
        <p:spPr>
          <a:xfrm>
            <a:off x="4841014" y="3124200"/>
            <a:ext cx="3998185" cy="2773967"/>
          </a:xfrm>
        </p:spPr>
        <p:txBody>
          <a:bodyPr>
            <a:normAutofit fontScale="92500" lnSpcReduction="20000"/>
          </a:bodyPr>
          <a:lstStyle/>
          <a:p>
            <a:r>
              <a:rPr lang="en-US" dirty="0" smtClean="0">
                <a:solidFill>
                  <a:schemeClr val="tx1"/>
                </a:solidFill>
              </a:rPr>
              <a:t>- Rare </a:t>
            </a:r>
            <a:r>
              <a:rPr lang="en-US" dirty="0">
                <a:solidFill>
                  <a:schemeClr val="tx1"/>
                </a:solidFill>
              </a:rPr>
              <a:t>tumors of low malignant potential  </a:t>
            </a:r>
          </a:p>
          <a:p>
            <a:r>
              <a:rPr lang="en-US" b="1" dirty="0" smtClean="0">
                <a:solidFill>
                  <a:schemeClr val="tx1"/>
                </a:solidFill>
              </a:rPr>
              <a:t>- All </a:t>
            </a:r>
            <a:r>
              <a:rPr lang="en-US" b="1" dirty="0">
                <a:solidFill>
                  <a:schemeClr val="tx1"/>
                </a:solidFill>
              </a:rPr>
              <a:t>ages</a:t>
            </a:r>
          </a:p>
          <a:p>
            <a:r>
              <a:rPr lang="en-US" dirty="0" smtClean="0">
                <a:solidFill>
                  <a:schemeClr val="tx1"/>
                </a:solidFill>
              </a:rPr>
              <a:t>- Unilateral </a:t>
            </a:r>
            <a:r>
              <a:rPr lang="en-US" dirty="0">
                <a:solidFill>
                  <a:schemeClr val="tx1"/>
                </a:solidFill>
              </a:rPr>
              <a:t>yellowish solid tumor.</a:t>
            </a:r>
          </a:p>
          <a:p>
            <a:r>
              <a:rPr lang="en-US" dirty="0" smtClean="0">
                <a:solidFill>
                  <a:schemeClr val="tx1"/>
                </a:solidFill>
              </a:rPr>
              <a:t>- Produces </a:t>
            </a:r>
            <a:r>
              <a:rPr lang="en-US" dirty="0">
                <a:solidFill>
                  <a:srgbClr val="FF0000"/>
                </a:solidFill>
              </a:rPr>
              <a:t>androgens</a:t>
            </a:r>
            <a:r>
              <a:rPr lang="en-US" dirty="0">
                <a:solidFill>
                  <a:schemeClr val="tx1"/>
                </a:solidFill>
              </a:rPr>
              <a:t> and present with </a:t>
            </a:r>
            <a:r>
              <a:rPr lang="en-US" dirty="0" err="1">
                <a:solidFill>
                  <a:schemeClr val="tx1"/>
                </a:solidFill>
              </a:rPr>
              <a:t>virilization</a:t>
            </a:r>
            <a:r>
              <a:rPr lang="en-US" dirty="0">
                <a:solidFill>
                  <a:schemeClr val="tx1"/>
                </a:solidFill>
              </a:rPr>
              <a:t> in 1/3 of cases (</a:t>
            </a:r>
            <a:r>
              <a:rPr lang="en-US" dirty="0" err="1">
                <a:solidFill>
                  <a:schemeClr val="tx1"/>
                </a:solidFill>
              </a:rPr>
              <a:t>oligomenorrhea</a:t>
            </a:r>
            <a:r>
              <a:rPr lang="en-US" dirty="0">
                <a:solidFill>
                  <a:schemeClr val="tx1"/>
                </a:solidFill>
              </a:rPr>
              <a:t>, amenorrhea, loss of female secondary sex characteristics with hirsutism, </a:t>
            </a:r>
            <a:r>
              <a:rPr lang="en-US" dirty="0" err="1">
                <a:solidFill>
                  <a:schemeClr val="tx1"/>
                </a:solidFill>
              </a:rPr>
              <a:t>clitoromegaly</a:t>
            </a:r>
            <a:r>
              <a:rPr lang="en-US" dirty="0">
                <a:solidFill>
                  <a:schemeClr val="tx1"/>
                </a:solidFill>
              </a:rPr>
              <a:t>, deepening of voice) </a:t>
            </a:r>
          </a:p>
          <a:p>
            <a:endParaRPr lang="en-US" dirty="0"/>
          </a:p>
        </p:txBody>
      </p:sp>
      <p:sp>
        <p:nvSpPr>
          <p:cNvPr id="68610" name="Slide Number Placeholder 5"/>
          <p:cNvSpPr>
            <a:spLocks noGrp="1"/>
          </p:cNvSpPr>
          <p:nvPr>
            <p:ph type="sldNum" sz="quarter" idx="12"/>
          </p:nvPr>
        </p:nvSpPr>
        <p:spPr/>
        <p:txBody>
          <a:bodyPr/>
          <a:lstStyle/>
          <a:p>
            <a:pPr>
              <a:defRPr/>
            </a:pPr>
            <a:fld id="{16625DB1-FC33-4D32-AB8F-A0532461A70D}" type="slidenum">
              <a:rPr lang="en-US">
                <a:latin typeface="Tahoma" pitchFamily="34" charset="0"/>
              </a:rPr>
              <a:pPr>
                <a:defRPr/>
              </a:pPr>
              <a:t>23</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226503"/>
            <a:ext cx="6096000" cy="1050097"/>
          </a:xfrm>
        </p:spPr>
        <p:txBody>
          <a:bodyPr/>
          <a:lstStyle/>
          <a:p>
            <a:r>
              <a:rPr lang="en-US" sz="3600" b="1" dirty="0">
                <a:solidFill>
                  <a:srgbClr val="00B050"/>
                </a:solidFill>
              </a:rPr>
              <a:t>Germ Cell Tumors</a:t>
            </a:r>
          </a:p>
        </p:txBody>
      </p:sp>
    </p:spTree>
    <p:extLst>
      <p:ext uri="{BB962C8B-B14F-4D97-AF65-F5344CB8AC3E}">
        <p14:creationId xmlns:p14="http://schemas.microsoft.com/office/powerpoint/2010/main" val="3584627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25</a:t>
            </a:fld>
            <a:endParaRPr lang="en-US">
              <a:latin typeface="Tahoma" pitchFamily="34" charset="0"/>
            </a:endParaRPr>
          </a:p>
        </p:txBody>
      </p:sp>
      <p:sp>
        <p:nvSpPr>
          <p:cNvPr id="5" name="Rectangle 4"/>
          <p:cNvSpPr/>
          <p:nvPr/>
        </p:nvSpPr>
        <p:spPr>
          <a:xfrm>
            <a:off x="609600" y="2048970"/>
            <a:ext cx="8283892" cy="4278094"/>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p>
          <a:p>
            <a:pPr>
              <a:buFont typeface="Arial" panose="020B0604020202020204" pitchFamily="34" charset="0"/>
              <a:buChar char="•"/>
            </a:pP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a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a:t>
            </a:r>
            <a:r>
              <a:rPr lang="en-US" sz="1600" b="1" dirty="0" smtClean="0">
                <a:solidFill>
                  <a:srgbClr val="FF0000"/>
                </a:solidFill>
              </a:rPr>
              <a:t>GCTs are considered malignant except Mature </a:t>
            </a:r>
            <a:r>
              <a:rPr lang="en-US" sz="1600" b="1" dirty="0" err="1" smtClean="0">
                <a:solidFill>
                  <a:srgbClr val="FF0000"/>
                </a:solidFill>
              </a:rPr>
              <a:t>Teratoma</a:t>
            </a:r>
            <a:r>
              <a:rPr lang="en-US" sz="1600" b="1" dirty="0" smtClean="0"/>
              <a:t>.</a:t>
            </a:r>
            <a:endParaRPr lang="en-US" sz="16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26</a:t>
            </a:fld>
            <a:endParaRPr lang="en-US">
              <a:latin typeface="Tahoma" pitchFamily="34" charset="0"/>
            </a:endParaRPr>
          </a:p>
        </p:txBody>
      </p:sp>
      <p:sp>
        <p:nvSpPr>
          <p:cNvPr id="63491" name="Rectangle 2"/>
          <p:cNvSpPr>
            <a:spLocks noGrp="1" noChangeArrowheads="1"/>
          </p:cNvSpPr>
          <p:nvPr>
            <p:ph type="title" idx="4294967295"/>
          </p:nvPr>
        </p:nvSpPr>
        <p:spPr>
          <a:xfrm>
            <a:off x="1600200" y="287338"/>
            <a:ext cx="7543800" cy="779462"/>
          </a:xfrm>
        </p:spPr>
        <p:txBody>
          <a:bodyPr/>
          <a:lstStyle/>
          <a:p>
            <a:pPr eaLnBrk="1" hangingPunct="1"/>
            <a:r>
              <a:rPr lang="en-US" dirty="0" smtClean="0"/>
              <a:t>Germ Cell Tumors: </a:t>
            </a:r>
            <a:r>
              <a:rPr lang="en-US" dirty="0" err="1" smtClean="0">
                <a:solidFill>
                  <a:srgbClr val="00B050"/>
                </a:solidFill>
              </a:rPr>
              <a:t>Teratoma</a:t>
            </a:r>
            <a:endParaRPr lang="en-US" dirty="0" smtClean="0">
              <a:solidFill>
                <a:srgbClr val="00B050"/>
              </a:solidFill>
            </a:endParaRPr>
          </a:p>
        </p:txBody>
      </p:sp>
      <p:sp>
        <p:nvSpPr>
          <p:cNvPr id="63492" name="Rectangle 3"/>
          <p:cNvSpPr>
            <a:spLocks noGrp="1" noChangeArrowheads="1"/>
          </p:cNvSpPr>
          <p:nvPr>
            <p:ph idx="4294967295"/>
          </p:nvPr>
        </p:nvSpPr>
        <p:spPr>
          <a:xfrm>
            <a:off x="457200" y="990600"/>
            <a:ext cx="8686800" cy="6248400"/>
          </a:xfrm>
        </p:spPr>
        <p:txBody>
          <a:bodyPr>
            <a:normAutofit/>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 Are 15-20 % of </a:t>
            </a:r>
            <a:r>
              <a:rPr lang="en-US" sz="1900" dirty="0">
                <a:solidFill>
                  <a:schemeClr val="tx1"/>
                </a:solidFill>
              </a:rPr>
              <a:t>o</a:t>
            </a:r>
            <a:r>
              <a:rPr lang="en-US" sz="1900" dirty="0" smtClean="0">
                <a:solidFill>
                  <a:schemeClr val="tx1"/>
                </a:solidFill>
              </a:rPr>
              <a:t>varian tumors. Majority in the first 2 decades</a:t>
            </a:r>
          </a:p>
          <a:p>
            <a:pPr eaLnBrk="1" hangingPunct="1">
              <a:lnSpc>
                <a:spcPct val="90000"/>
              </a:lnSpc>
            </a:pPr>
            <a:r>
              <a:rPr lang="en-US" sz="1900" dirty="0" smtClean="0">
                <a:solidFill>
                  <a:schemeClr val="tx1"/>
                </a:solidFill>
              </a:rPr>
              <a:t>- 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smtClean="0">
                <a:solidFill>
                  <a:schemeClr val="tx1"/>
                </a:solidFill>
              </a:rPr>
              <a:t>- Mature </a:t>
            </a:r>
            <a:r>
              <a:rPr lang="en-US" sz="1900" dirty="0">
                <a:solidFill>
                  <a:schemeClr val="tx1"/>
                </a:solidFill>
              </a:rPr>
              <a:t>cystic </a:t>
            </a:r>
            <a:r>
              <a:rPr lang="en-US" sz="1900" dirty="0" err="1">
                <a:solidFill>
                  <a:schemeClr val="tx1"/>
                </a:solidFill>
              </a:rPr>
              <a:t>teratoma</a:t>
            </a:r>
            <a:r>
              <a:rPr lang="en-US" sz="1900" dirty="0">
                <a:solidFill>
                  <a:schemeClr val="tx1"/>
                </a:solidFill>
              </a:rPr>
              <a:t> are the most common . They are benign</a:t>
            </a:r>
            <a:endParaRPr lang="en-US" sz="1900" dirty="0" smtClean="0">
              <a:solidFill>
                <a:schemeClr val="tx1"/>
              </a:solidFill>
            </a:endParaRPr>
          </a:p>
          <a:p>
            <a:pPr eaLnBrk="1" hangingPunct="1">
              <a:lnSpc>
                <a:spcPct val="90000"/>
              </a:lnSpc>
            </a:pPr>
            <a:r>
              <a:rPr lang="en-US" sz="1900" dirty="0" smtClean="0">
                <a:solidFill>
                  <a:schemeClr val="tx1"/>
                </a:solidFill>
              </a:rPr>
              <a:t>- 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smtClean="0">
                <a:solidFill>
                  <a:schemeClr val="tx1"/>
                </a:solidFill>
              </a:rPr>
              <a:t>- </a:t>
            </a:r>
            <a:r>
              <a:rPr lang="en-US" sz="1900" u="sng" dirty="0" smtClean="0">
                <a:solidFill>
                  <a:schemeClr val="tx1"/>
                </a:solidFill>
              </a:rPr>
              <a:t>The </a:t>
            </a:r>
            <a:r>
              <a:rPr lang="en-US" sz="1900" u="sng" dirty="0">
                <a:solidFill>
                  <a:schemeClr val="tx1"/>
                </a:solidFill>
              </a:rPr>
              <a:t>younger  the </a:t>
            </a:r>
            <a:r>
              <a:rPr lang="en-US" sz="1900" u="sng" dirty="0" smtClean="0">
                <a:solidFill>
                  <a:schemeClr val="tx1"/>
                </a:solidFill>
              </a:rPr>
              <a:t>patient, the </a:t>
            </a:r>
            <a:r>
              <a:rPr lang="en-US" sz="1900" u="sng" dirty="0">
                <a:solidFill>
                  <a:schemeClr val="tx1"/>
                </a:solidFill>
              </a:rPr>
              <a:t>greater the likelihood of malignant behavior</a:t>
            </a:r>
          </a:p>
          <a:p>
            <a:pPr marL="0" indent="0" eaLnBrk="1" hangingPunct="1">
              <a:lnSpc>
                <a:spcPct val="90000"/>
              </a:lnSpc>
              <a:buNone/>
            </a:pPr>
            <a:r>
              <a:rPr lang="en-US" sz="1900" b="1" dirty="0" smtClean="0">
                <a:solidFill>
                  <a:schemeClr val="tx1"/>
                </a:solidFill>
              </a:rPr>
              <a:t>Mature </a:t>
            </a:r>
            <a:r>
              <a:rPr lang="en-US" sz="1900" b="1" dirty="0">
                <a:solidFill>
                  <a:schemeClr val="tx1"/>
                </a:solidFill>
              </a:rPr>
              <a:t>cystic </a:t>
            </a:r>
            <a:r>
              <a:rPr lang="en-US" sz="1900" b="1" dirty="0" err="1">
                <a:solidFill>
                  <a:schemeClr val="tx1"/>
                </a:solidFill>
              </a:rPr>
              <a:t>teratoma</a:t>
            </a:r>
            <a:r>
              <a:rPr lang="en-US" sz="1900" dirty="0">
                <a:solidFill>
                  <a:schemeClr val="tx1"/>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a:solidFill>
                  <a:schemeClr val="tx1"/>
                </a:solidFill>
              </a:rPr>
              <a:t>benign 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a:solidFill>
                  <a:schemeClr val="tx1"/>
                </a:solidFill>
              </a:rPr>
              <a:t>cystic </a:t>
            </a:r>
            <a:r>
              <a:rPr lang="en-US" sz="1900" dirty="0" smtClean="0">
                <a:solidFill>
                  <a:schemeClr val="tx1"/>
                </a:solidFill>
              </a:rPr>
              <a:t>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smtClean="0">
                <a:solidFill>
                  <a:schemeClr val="tx1"/>
                </a:solidFill>
              </a:rPr>
              <a:t>complications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28</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3819935" y="36537"/>
            <a:ext cx="5305256" cy="3712919"/>
          </a:xfrm>
          <a:prstGeom prst="rect">
            <a:avLst/>
          </a:prstGeom>
        </p:spPr>
      </p:pic>
      <p:pic>
        <p:nvPicPr>
          <p:cNvPr id="9" name="Content Placeholder 8"/>
          <p:cNvPicPr>
            <a:picLocks noGrp="1" noChangeAspect="1"/>
          </p:cNvPicPr>
          <p:nvPr>
            <p:ph sz="half" idx="2"/>
          </p:nvPr>
        </p:nvPicPr>
        <p:blipFill>
          <a:blip r:embed="rId3"/>
          <a:stretch>
            <a:fillRect/>
          </a:stretch>
        </p:blipFill>
        <p:spPr>
          <a:xfrm>
            <a:off x="4624754" y="3816053"/>
            <a:ext cx="3702050" cy="25943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411013"/>
            <a:ext cx="3819934" cy="4564393"/>
          </a:xfrm>
          <a:prstGeom prst="rect">
            <a:avLst/>
          </a:prstGeom>
        </p:spPr>
      </p:pic>
    </p:spTree>
    <p:extLst>
      <p:ext uri="{BB962C8B-B14F-4D97-AF65-F5344CB8AC3E}">
        <p14:creationId xmlns:p14="http://schemas.microsoft.com/office/powerpoint/2010/main" val="3924821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6" name="Rectangle 3"/>
          <p:cNvSpPr>
            <a:spLocks noGrp="1" noChangeArrowheads="1"/>
          </p:cNvSpPr>
          <p:nvPr>
            <p:ph sz="half" idx="1"/>
          </p:nvPr>
        </p:nvSpPr>
        <p:spPr>
          <a:xfrm>
            <a:off x="76200" y="2133600"/>
            <a:ext cx="8915399" cy="4724399"/>
          </a:xfrm>
        </p:spPr>
        <p:txBody>
          <a:bodyPr>
            <a:normAutofit/>
          </a:bodyPr>
          <a:lstStyle/>
          <a:p>
            <a:pPr>
              <a:buFont typeface="Arial" panose="020B0604020202020204" pitchFamily="34" charset="0"/>
              <a:buChar char="•"/>
            </a:pPr>
            <a:r>
              <a:rPr lang="en-US" sz="2000" dirty="0" smtClean="0"/>
              <a:t>Non Neoplastic Cyst are more common than the neoplastic ones. They usually cause no problems. </a:t>
            </a:r>
          </a:p>
          <a:p>
            <a:pPr>
              <a:buFont typeface="Arial" panose="020B0604020202020204" pitchFamily="34" charset="0"/>
              <a:buChar char="•"/>
            </a:pPr>
            <a:r>
              <a:rPr lang="en-US" sz="2000" dirty="0" smtClean="0"/>
              <a:t>Rarely a non neoplastic cyst </a:t>
            </a:r>
            <a:r>
              <a:rPr lang="en-US" sz="2000" dirty="0"/>
              <a:t>can rupture and </a:t>
            </a:r>
            <a:r>
              <a:rPr lang="en-US" sz="2000" dirty="0" smtClean="0"/>
              <a:t>cause acute pain and  </a:t>
            </a:r>
            <a:r>
              <a:rPr lang="en-US" sz="2000" dirty="0" err="1"/>
              <a:t>intrabdominal</a:t>
            </a:r>
            <a:r>
              <a:rPr lang="en-US" sz="2000" dirty="0"/>
              <a:t> </a:t>
            </a:r>
            <a:r>
              <a:rPr lang="en-US" sz="2000" dirty="0" smtClean="0"/>
              <a:t>hemorrhage. </a:t>
            </a:r>
          </a:p>
          <a:p>
            <a:pPr>
              <a:buFont typeface="Arial" panose="020B0604020202020204" pitchFamily="34" charset="0"/>
              <a:buChar char="•"/>
            </a:pPr>
            <a:r>
              <a:rPr lang="en-US" sz="2000" dirty="0" smtClean="0"/>
              <a:t>Common non neoplastic cysts are as follows:</a:t>
            </a:r>
            <a:endParaRPr lang="en-US" sz="2000" dirty="0"/>
          </a:p>
          <a:p>
            <a:r>
              <a:rPr lang="en-US" sz="2000" b="1" dirty="0" smtClean="0"/>
              <a:t> - </a:t>
            </a:r>
            <a:r>
              <a:rPr lang="en-US" sz="2000" b="1" dirty="0" err="1" smtClean="0"/>
              <a:t>Follicullar</a:t>
            </a:r>
            <a:r>
              <a:rPr lang="en-US" sz="2000" b="1" dirty="0" smtClean="0"/>
              <a:t> cyst</a:t>
            </a:r>
            <a:endParaRPr lang="en-US" sz="2000" b="1" dirty="0"/>
          </a:p>
          <a:p>
            <a:r>
              <a:rPr lang="en-US" sz="2000" b="1" dirty="0" smtClean="0"/>
              <a:t> - Corpus </a:t>
            </a:r>
            <a:r>
              <a:rPr lang="en-US" sz="2000" b="1" dirty="0"/>
              <a:t>luteum </a:t>
            </a:r>
            <a:r>
              <a:rPr lang="en-US" sz="2000" b="1" dirty="0" smtClean="0"/>
              <a:t>cyst</a:t>
            </a:r>
          </a:p>
          <a:p>
            <a:r>
              <a:rPr lang="en-US" sz="2000" b="1" dirty="0" smtClean="0"/>
              <a:t> - Theca </a:t>
            </a:r>
            <a:r>
              <a:rPr lang="en-US" sz="2000" b="1" dirty="0"/>
              <a:t>lutein cyst/ </a:t>
            </a:r>
            <a:r>
              <a:rPr lang="en-US" sz="2000" b="1" dirty="0" err="1"/>
              <a:t>hyperreactio</a:t>
            </a:r>
            <a:r>
              <a:rPr lang="en-US" sz="2000" b="1" dirty="0"/>
              <a:t> </a:t>
            </a:r>
            <a:r>
              <a:rPr lang="en-US" sz="2000" b="1" dirty="0" err="1" smtClean="0"/>
              <a:t>luteinalis</a:t>
            </a:r>
            <a:endParaRPr lang="en-US" sz="2000" b="1" dirty="0" smtClean="0"/>
          </a:p>
          <a:p>
            <a:r>
              <a:rPr lang="en-US" sz="2000" b="1" dirty="0" smtClean="0"/>
              <a:t> - Chocolate </a:t>
            </a:r>
            <a:r>
              <a:rPr lang="en-US" sz="2000" b="1" dirty="0"/>
              <a:t>cyst /</a:t>
            </a:r>
            <a:r>
              <a:rPr lang="en-US" sz="2000" b="1" dirty="0" err="1"/>
              <a:t>Endometriotic</a:t>
            </a:r>
            <a:r>
              <a:rPr lang="en-US" sz="20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3</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99544" y="3605461"/>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Germ Cell Tumors: </a:t>
            </a:r>
            <a:r>
              <a:rPr lang="en-US" dirty="0" err="1" smtClean="0">
                <a:solidFill>
                  <a:srgbClr val="00B050"/>
                </a:solidFill>
              </a:rPr>
              <a:t>Teratoma</a:t>
            </a:r>
            <a:endParaRPr lang="en-US" dirty="0" smtClean="0">
              <a:solidFill>
                <a:srgbClr val="00B050"/>
              </a:solidFill>
            </a:endParaRPr>
          </a:p>
        </p:txBody>
      </p:sp>
      <p:sp>
        <p:nvSpPr>
          <p:cNvPr id="65539" name="Content Placeholder 2"/>
          <p:cNvSpPr>
            <a:spLocks noGrp="1"/>
          </p:cNvSpPr>
          <p:nvPr>
            <p:ph sz="half" idx="1"/>
          </p:nvPr>
        </p:nvSpPr>
        <p:spPr>
          <a:xfrm>
            <a:off x="0" y="2096664"/>
            <a:ext cx="5257800" cy="4648200"/>
          </a:xfrm>
        </p:spPr>
        <p:txBody>
          <a:bodyPr>
            <a:normAutofit/>
          </a:bodyPr>
          <a:lstStyle/>
          <a:p>
            <a:pPr marL="0" indent="0">
              <a:buNone/>
            </a:pPr>
            <a:r>
              <a:rPr lang="en-US" sz="2400" b="1" dirty="0" smtClean="0">
                <a:solidFill>
                  <a:srgbClr val="00B050"/>
                </a:solidFill>
              </a:rPr>
              <a:t>Immature </a:t>
            </a:r>
            <a:r>
              <a:rPr lang="en-US" sz="2400" b="1" dirty="0" err="1" smtClean="0">
                <a:solidFill>
                  <a:srgbClr val="00B050"/>
                </a:solidFill>
              </a:rPr>
              <a:t>teratoma</a:t>
            </a:r>
            <a:r>
              <a:rPr lang="en-US" sz="2400" dirty="0" smtClean="0">
                <a:solidFill>
                  <a:srgbClr val="00B050"/>
                </a:solidFill>
              </a:rPr>
              <a:t> </a:t>
            </a:r>
          </a:p>
          <a:p>
            <a:pPr lvl="1"/>
            <a:endParaRPr lang="en-US" sz="2000" dirty="0" smtClean="0"/>
          </a:p>
          <a:p>
            <a:pPr lvl="1"/>
            <a:r>
              <a:rPr lang="en-US" sz="2000" dirty="0" err="1" smtClean="0"/>
              <a:t>Mailgnant</a:t>
            </a:r>
            <a:r>
              <a:rPr lang="en-US" sz="2000" dirty="0" smtClean="0"/>
              <a:t> neoplasms, occurs in children and young adults </a:t>
            </a:r>
          </a:p>
          <a:p>
            <a:pPr lvl="1"/>
            <a:r>
              <a:rPr lang="en-US" sz="2000" dirty="0" smtClean="0"/>
              <a:t>usually a unilateral, solid tumor </a:t>
            </a:r>
          </a:p>
          <a:p>
            <a:pPr lvl="1"/>
            <a:r>
              <a:rPr lang="en-US" sz="2000" dirty="0" smtClean="0"/>
              <a:t>similar to mature </a:t>
            </a:r>
            <a:r>
              <a:rPr lang="en-US" sz="2000" dirty="0" err="1" smtClean="0"/>
              <a:t>teratoma</a:t>
            </a:r>
            <a:r>
              <a:rPr lang="en-US" sz="2000" dirty="0" smtClean="0"/>
              <a:t> but in addition they contain immature or </a:t>
            </a:r>
            <a:r>
              <a:rPr lang="en-US" sz="2000" dirty="0" err="1" smtClean="0"/>
              <a:t>embryonal</a:t>
            </a:r>
            <a:r>
              <a:rPr lang="en-US" sz="2000" dirty="0" smtClean="0"/>
              <a:t> tissues especially immature </a:t>
            </a:r>
            <a:r>
              <a:rPr lang="en-US" sz="2000" dirty="0" err="1" smtClean="0"/>
              <a:t>neuroepithelium</a:t>
            </a:r>
            <a:r>
              <a:rPr lang="en-US" sz="2000" dirty="0" smtClean="0"/>
              <a:t> </a:t>
            </a:r>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pic>
        <p:nvPicPr>
          <p:cNvPr id="5" name="Content Placeholder 4"/>
          <p:cNvPicPr>
            <a:picLocks noGrp="1" noChangeAspect="1"/>
          </p:cNvPicPr>
          <p:nvPr>
            <p:ph sz="half" idx="2"/>
          </p:nvPr>
        </p:nvPicPr>
        <p:blipFill>
          <a:blip r:embed="rId2"/>
          <a:stretch>
            <a:fillRect/>
          </a:stretch>
        </p:blipFill>
        <p:spPr>
          <a:xfrm>
            <a:off x="5257800" y="2514600"/>
            <a:ext cx="3702050" cy="2469238"/>
          </a:xfrm>
          <a:prstGeom prst="rect">
            <a:avLst/>
          </a:prstGeom>
        </p:spPr>
      </p:pic>
      <p:sp>
        <p:nvSpPr>
          <p:cNvPr id="4" name="Rectangle 3"/>
          <p:cNvSpPr/>
          <p:nvPr/>
        </p:nvSpPr>
        <p:spPr>
          <a:xfrm>
            <a:off x="5105400" y="6129399"/>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Germ Cell Tumors: </a:t>
            </a:r>
            <a:r>
              <a:rPr lang="en-US" dirty="0" err="1">
                <a:solidFill>
                  <a:srgbClr val="00B050"/>
                </a:solidFill>
              </a:rPr>
              <a:t>Teratoma</a:t>
            </a:r>
            <a:endParaRPr lang="en-US" dirty="0">
              <a:solidFill>
                <a:srgbClr val="00B050"/>
              </a:solidFill>
            </a:endParaRPr>
          </a:p>
        </p:txBody>
      </p:sp>
      <p:sp>
        <p:nvSpPr>
          <p:cNvPr id="5" name="Content Placeholder 4"/>
          <p:cNvSpPr>
            <a:spLocks noGrp="1"/>
          </p:cNvSpPr>
          <p:nvPr>
            <p:ph sz="half" idx="1"/>
          </p:nvPr>
        </p:nvSpPr>
        <p:spPr>
          <a:xfrm>
            <a:off x="-1" y="2209800"/>
            <a:ext cx="2649197" cy="3530603"/>
          </a:xfrm>
        </p:spPr>
        <p:txBody>
          <a:bodyPr>
            <a:normAutofit fontScale="92500" lnSpcReduction="20000"/>
          </a:bodyPr>
          <a:lstStyle/>
          <a:p>
            <a:pPr marL="0" indent="0">
              <a:buNone/>
            </a:pPr>
            <a:r>
              <a:rPr lang="en-US" sz="2000" b="1" dirty="0" err="1">
                <a:solidFill>
                  <a:srgbClr val="00B050"/>
                </a:solidFill>
              </a:rPr>
              <a:t>Monodermal</a:t>
            </a:r>
            <a:r>
              <a:rPr lang="en-US" sz="2000" b="1" dirty="0">
                <a:solidFill>
                  <a:srgbClr val="00B050"/>
                </a:solidFill>
              </a:rPr>
              <a:t> </a:t>
            </a:r>
            <a:r>
              <a:rPr lang="en-US" sz="2000" b="1" dirty="0" err="1" smtClean="0">
                <a:solidFill>
                  <a:srgbClr val="00B050"/>
                </a:solidFill>
              </a:rPr>
              <a:t>teratoma</a:t>
            </a:r>
            <a:r>
              <a:rPr lang="en-US" sz="2000" b="1" dirty="0" smtClean="0">
                <a:solidFill>
                  <a:srgbClr val="00B050"/>
                </a:solidFill>
              </a:rPr>
              <a:t>:</a:t>
            </a:r>
            <a:r>
              <a:rPr lang="en-US" sz="2000" dirty="0" smtClean="0">
                <a:solidFill>
                  <a:srgbClr val="00B050"/>
                </a:solidFill>
              </a:rPr>
              <a:t> </a:t>
            </a:r>
            <a:endParaRPr lang="en-US" sz="2000" dirty="0">
              <a:solidFill>
                <a:srgbClr val="00B050"/>
              </a:solidFill>
            </a:endParaRPr>
          </a:p>
          <a:p>
            <a:pPr lvl="1"/>
            <a:r>
              <a:rPr lang="en-US" sz="2000" dirty="0"/>
              <a:t>a </a:t>
            </a:r>
            <a:r>
              <a:rPr lang="en-US" sz="2000" dirty="0" err="1"/>
              <a:t>teratoma</a:t>
            </a:r>
            <a:r>
              <a:rPr lang="en-US" sz="2000" dirty="0"/>
              <a:t> composed predominantly of one tissue element </a:t>
            </a:r>
          </a:p>
          <a:p>
            <a:pPr lvl="1"/>
            <a:r>
              <a:rPr lang="en-US" sz="2000" dirty="0"/>
              <a:t>most common type is "</a:t>
            </a:r>
            <a:r>
              <a:rPr lang="en-US" sz="2000" dirty="0" err="1"/>
              <a:t>struma</a:t>
            </a:r>
            <a:r>
              <a:rPr lang="en-US" sz="2000" dirty="0"/>
              <a:t> </a:t>
            </a:r>
            <a:r>
              <a:rPr lang="en-US" sz="2000" dirty="0" err="1"/>
              <a:t>ovarii</a:t>
            </a:r>
            <a:r>
              <a:rPr lang="en-US" sz="2000" dirty="0"/>
              <a:t>", which is 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pic>
        <p:nvPicPr>
          <p:cNvPr id="12" name="Content Placeholder 11"/>
          <p:cNvPicPr>
            <a:picLocks noGrp="1" noChangeAspect="1"/>
          </p:cNvPicPr>
          <p:nvPr>
            <p:ph sz="half" idx="2"/>
          </p:nvPr>
        </p:nvPicPr>
        <p:blipFill>
          <a:blip r:embed="rId2"/>
          <a:stretch>
            <a:fillRect/>
          </a:stretch>
        </p:blipFill>
        <p:spPr>
          <a:xfrm>
            <a:off x="2649197" y="1981200"/>
            <a:ext cx="6494803" cy="4269129"/>
          </a:xfrm>
          <a:prstGeom prst="rect">
            <a:avLst/>
          </a:prstGeom>
        </p:spPr>
      </p:pic>
      <p:sp>
        <p:nvSpPr>
          <p:cNvPr id="15" name="Rectangle 14"/>
          <p:cNvSpPr/>
          <p:nvPr/>
        </p:nvSpPr>
        <p:spPr>
          <a:xfrm>
            <a:off x="4419600" y="6324600"/>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3" name="Text Placeholder 2"/>
          <p:cNvSpPr>
            <a:spLocks noGrp="1"/>
          </p:cNvSpPr>
          <p:nvPr>
            <p:ph type="body" idx="1"/>
          </p:nvPr>
        </p:nvSpPr>
        <p:spPr>
          <a:xfrm>
            <a:off x="330843" y="2146249"/>
            <a:ext cx="3633502" cy="759290"/>
          </a:xfrm>
        </p:spPr>
        <p:txBody>
          <a:bodyPr/>
          <a:lstStyle/>
          <a:p>
            <a:r>
              <a:rPr lang="en-US" b="1" dirty="0" smtClean="0">
                <a:solidFill>
                  <a:srgbClr val="00B050"/>
                </a:solidFill>
              </a:rPr>
              <a:t>DYSGERMINOMA</a:t>
            </a:r>
            <a:endParaRPr lang="en-US" b="1" dirty="0">
              <a:solidFill>
                <a:srgbClr val="00B050"/>
              </a:solidFill>
            </a:endParaRPr>
          </a:p>
        </p:txBody>
      </p:sp>
      <p:sp>
        <p:nvSpPr>
          <p:cNvPr id="59396" name="Rectangle 3"/>
          <p:cNvSpPr>
            <a:spLocks noGrp="1" noChangeArrowheads="1"/>
          </p:cNvSpPr>
          <p:nvPr>
            <p:ph sz="half" idx="2"/>
          </p:nvPr>
        </p:nvSpPr>
        <p:spPr>
          <a:xfrm>
            <a:off x="304800" y="2667000"/>
            <a:ext cx="3810000" cy="3792786"/>
          </a:xfrm>
        </p:spPr>
        <p:txBody>
          <a:bodyPr>
            <a:normAutofit fontScale="92500" lnSpcReduction="10000"/>
          </a:bodyPr>
          <a:lstStyle/>
          <a:p>
            <a:endParaRPr lang="en-US" dirty="0" smtClean="0"/>
          </a:p>
          <a:p>
            <a:r>
              <a:rPr lang="en-US" dirty="0" smtClean="0"/>
              <a:t>- Uncommon </a:t>
            </a:r>
          </a:p>
          <a:p>
            <a:pPr eaLnBrk="1" hangingPunct="1"/>
            <a:r>
              <a:rPr lang="en-US" dirty="0" smtClean="0"/>
              <a:t>- Between 10 to 30yrs of age</a:t>
            </a:r>
          </a:p>
          <a:p>
            <a:pPr eaLnBrk="1" hangingPunct="1"/>
            <a:r>
              <a:rPr lang="en-US" dirty="0" smtClean="0"/>
              <a:t>- Unilateral and solid mass</a:t>
            </a:r>
            <a:endParaRPr lang="en-US" dirty="0"/>
          </a:p>
          <a:p>
            <a:pPr eaLnBrk="1" hangingPunct="1"/>
            <a:r>
              <a:rPr lang="en-US" dirty="0" smtClean="0"/>
              <a:t>- Microscopically look exactly like its counterpart in testis (Seminoma) and brain (</a:t>
            </a:r>
            <a:r>
              <a:rPr lang="en-US" dirty="0" err="1" smtClean="0"/>
              <a:t>germinoma</a:t>
            </a:r>
            <a:r>
              <a:rPr lang="en-US" dirty="0" smtClean="0"/>
              <a:t>)</a:t>
            </a:r>
          </a:p>
          <a:p>
            <a:pPr eaLnBrk="1" hangingPunct="1"/>
            <a:r>
              <a:rPr lang="en-US" dirty="0" smtClean="0"/>
              <a:t>- All malignant</a:t>
            </a:r>
          </a:p>
          <a:p>
            <a:pPr eaLnBrk="1" hangingPunct="1"/>
            <a:r>
              <a:rPr lang="en-US" dirty="0" smtClean="0"/>
              <a:t>- PLAP positive</a:t>
            </a:r>
          </a:p>
          <a:p>
            <a:r>
              <a:rPr lang="en-US" dirty="0" smtClean="0"/>
              <a:t>- Highly </a:t>
            </a:r>
            <a:r>
              <a:rPr lang="en-US" dirty="0"/>
              <a:t>sensitive to radiation </a:t>
            </a:r>
            <a:r>
              <a:rPr lang="en-US" dirty="0" smtClean="0"/>
              <a:t>therapy</a:t>
            </a:r>
            <a:endParaRPr lang="en-US" dirty="0"/>
          </a:p>
          <a:p>
            <a:pPr eaLnBrk="1" hangingPunct="1"/>
            <a:endParaRPr lang="en-US" dirty="0" smtClean="0"/>
          </a:p>
        </p:txBody>
      </p:sp>
      <p:sp>
        <p:nvSpPr>
          <p:cNvPr id="4" name="Text Placeholder 3"/>
          <p:cNvSpPr>
            <a:spLocks noGrp="1"/>
          </p:cNvSpPr>
          <p:nvPr>
            <p:ph type="body" sz="quarter" idx="3"/>
          </p:nvPr>
        </p:nvSpPr>
        <p:spPr>
          <a:xfrm>
            <a:off x="4343399" y="2146249"/>
            <a:ext cx="4800600" cy="756635"/>
          </a:xfrm>
        </p:spPr>
        <p:txBody>
          <a:bodyPr/>
          <a:lstStyle/>
          <a:p>
            <a:r>
              <a:rPr lang="en-US" b="1" dirty="0" smtClean="0">
                <a:solidFill>
                  <a:srgbClr val="00B050"/>
                </a:solidFill>
              </a:rPr>
              <a:t>ENDODERMAL SINUS TUMOR </a:t>
            </a:r>
            <a:endParaRPr lang="en-US" b="1" dirty="0">
              <a:solidFill>
                <a:srgbClr val="00B050"/>
              </a:solidFill>
            </a:endParaRPr>
          </a:p>
        </p:txBody>
      </p:sp>
      <p:sp>
        <p:nvSpPr>
          <p:cNvPr id="5" name="Content Placeholder 4"/>
          <p:cNvSpPr>
            <a:spLocks noGrp="1"/>
          </p:cNvSpPr>
          <p:nvPr>
            <p:ph sz="quarter" idx="4"/>
          </p:nvPr>
        </p:nvSpPr>
        <p:spPr>
          <a:xfrm>
            <a:off x="4343399" y="3245835"/>
            <a:ext cx="4800599" cy="3154965"/>
          </a:xfrm>
        </p:spPr>
        <p:txBody>
          <a:bodyPr>
            <a:normAutofit fontScale="85000" lnSpcReduction="20000"/>
          </a:bodyPr>
          <a:lstStyle/>
          <a:p>
            <a:r>
              <a:rPr lang="en-US" dirty="0" smtClean="0"/>
              <a:t>- Also known as yolk sac tumor</a:t>
            </a:r>
          </a:p>
          <a:p>
            <a:r>
              <a:rPr lang="en-US" dirty="0" smtClean="0"/>
              <a:t>- Under </a:t>
            </a:r>
            <a:r>
              <a:rPr lang="en-US" dirty="0"/>
              <a:t>30 years of age </a:t>
            </a:r>
          </a:p>
          <a:p>
            <a:r>
              <a:rPr lang="en-US" dirty="0" smtClean="0"/>
              <a:t>- Can </a:t>
            </a:r>
            <a:r>
              <a:rPr lang="en-US" dirty="0"/>
              <a:t>be pure or a component of a mixed germ cell tumor </a:t>
            </a:r>
          </a:p>
          <a:p>
            <a:r>
              <a:rPr lang="en-US" dirty="0"/>
              <a:t> </a:t>
            </a:r>
            <a:r>
              <a:rPr lang="en-US" dirty="0" smtClean="0"/>
              <a:t>- </a:t>
            </a:r>
            <a:r>
              <a:rPr lang="en-US" dirty="0" err="1" smtClean="0"/>
              <a:t>Radioresistant</a:t>
            </a:r>
            <a:r>
              <a:rPr lang="en-US" dirty="0" smtClean="0"/>
              <a:t> </a:t>
            </a:r>
            <a:r>
              <a:rPr lang="en-US" dirty="0"/>
              <a:t>but responds to combination chemotherapy</a:t>
            </a:r>
          </a:p>
          <a:p>
            <a:pPr>
              <a:lnSpc>
                <a:spcPct val="80000"/>
              </a:lnSpc>
            </a:pPr>
            <a:r>
              <a:rPr lang="en-US" dirty="0" smtClean="0"/>
              <a:t>-  </a:t>
            </a:r>
            <a:r>
              <a:rPr lang="en-US" dirty="0"/>
              <a:t>A</a:t>
            </a:r>
            <a:r>
              <a:rPr lang="en-US" dirty="0" smtClean="0"/>
              <a:t>ssociated </a:t>
            </a:r>
            <a:r>
              <a:rPr lang="en-US" dirty="0"/>
              <a:t>with elevated serum α-fetoprotein and α1-antitrypsin.</a:t>
            </a:r>
          </a:p>
          <a:p>
            <a:pPr>
              <a:lnSpc>
                <a:spcPct val="80000"/>
              </a:lnSpc>
            </a:pPr>
            <a:r>
              <a:rPr lang="en-US" dirty="0" smtClean="0"/>
              <a:t>- Its </a:t>
            </a:r>
            <a:r>
              <a:rPr lang="en-US" dirty="0"/>
              <a:t>characteristic histologic feature : Schiller-Duval bodies </a:t>
            </a:r>
          </a:p>
          <a:p>
            <a:pPr>
              <a:lnSpc>
                <a:spcPct val="80000"/>
              </a:lnSpc>
            </a:pPr>
            <a:r>
              <a:rPr lang="en-US" dirty="0" smtClean="0"/>
              <a:t>- stained </a:t>
            </a:r>
            <a:r>
              <a:rPr lang="en-US" dirty="0"/>
              <a:t>for α-fetoprotein </a:t>
            </a:r>
          </a:p>
          <a:p>
            <a:endParaRPr lang="en-US" dirty="0"/>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32</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dirty="0"/>
              <a:t>Other Germ Cell Tumors:</a:t>
            </a:r>
            <a:endParaRPr lang="en-US" dirty="0" smtClean="0"/>
          </a:p>
        </p:txBody>
      </p:sp>
      <p:sp>
        <p:nvSpPr>
          <p:cNvPr id="2" name="Text Placeholder 1"/>
          <p:cNvSpPr>
            <a:spLocks noGrp="1"/>
          </p:cNvSpPr>
          <p:nvPr>
            <p:ph type="body" idx="1"/>
          </p:nvPr>
        </p:nvSpPr>
        <p:spPr>
          <a:xfrm>
            <a:off x="228600" y="2147577"/>
            <a:ext cx="4274820" cy="759290"/>
          </a:xfrm>
        </p:spPr>
        <p:txBody>
          <a:bodyPr/>
          <a:lstStyle/>
          <a:p>
            <a:r>
              <a:rPr lang="en-US" b="1" dirty="0">
                <a:solidFill>
                  <a:srgbClr val="00B050"/>
                </a:solidFill>
              </a:rPr>
              <a:t>EMBRYONAL </a:t>
            </a:r>
            <a:r>
              <a:rPr lang="en-US" b="1" dirty="0" smtClean="0">
                <a:solidFill>
                  <a:srgbClr val="00B050"/>
                </a:solidFill>
              </a:rPr>
              <a:t>CARCINOMA</a:t>
            </a:r>
            <a:endParaRPr lang="en-US" dirty="0">
              <a:solidFill>
                <a:srgbClr val="00B050"/>
              </a:solidFill>
            </a:endParaRPr>
          </a:p>
        </p:txBody>
      </p:sp>
      <p:sp>
        <p:nvSpPr>
          <p:cNvPr id="62468" name="Rectangle 3"/>
          <p:cNvSpPr>
            <a:spLocks noGrp="1" noChangeArrowheads="1"/>
          </p:cNvSpPr>
          <p:nvPr>
            <p:ph sz="half" idx="2"/>
          </p:nvPr>
        </p:nvSpPr>
        <p:spPr>
          <a:xfrm>
            <a:off x="228599" y="2971800"/>
            <a:ext cx="4274821" cy="2971800"/>
          </a:xfrm>
        </p:spPr>
        <p:txBody>
          <a:bodyPr>
            <a:noAutofit/>
          </a:bodyPr>
          <a:lstStyle/>
          <a:p>
            <a:r>
              <a:rPr lang="en-US" sz="1600" dirty="0" smtClean="0"/>
              <a:t>- 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 Similar to its that in testis, usually occurs in combination with other GCTs (mixed GCT) </a:t>
            </a:r>
          </a:p>
          <a:p>
            <a:pPr eaLnBrk="1" hangingPunct="1"/>
            <a:r>
              <a:rPr lang="en-US" sz="1600" dirty="0" smtClean="0"/>
              <a:t>- 2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 Unilateral, solid tumor with hemorrhage and necrosis </a:t>
            </a:r>
          </a:p>
          <a:p>
            <a:pPr eaLnBrk="1" hangingPunct="1"/>
            <a:r>
              <a:rPr lang="en-US" sz="1600" dirty="0" smtClean="0"/>
              <a:t>- CK and CD 30 positive. </a:t>
            </a:r>
          </a:p>
          <a:p>
            <a:endParaRPr lang="en-US" sz="1600" dirty="0" smtClean="0"/>
          </a:p>
          <a:p>
            <a:pPr eaLnBrk="1" hangingPunct="1"/>
            <a:endParaRPr lang="en-US" sz="1600" dirty="0" smtClean="0"/>
          </a:p>
        </p:txBody>
      </p:sp>
      <p:sp>
        <p:nvSpPr>
          <p:cNvPr id="3" name="Text Placeholder 2"/>
          <p:cNvSpPr>
            <a:spLocks noGrp="1"/>
          </p:cNvSpPr>
          <p:nvPr>
            <p:ph type="body" sz="quarter" idx="3"/>
          </p:nvPr>
        </p:nvSpPr>
        <p:spPr>
          <a:xfrm>
            <a:off x="4640580" y="2147577"/>
            <a:ext cx="3636979" cy="756635"/>
          </a:xfrm>
        </p:spPr>
        <p:txBody>
          <a:bodyPr/>
          <a:lstStyle/>
          <a:p>
            <a:r>
              <a:rPr lang="en-US" b="1" dirty="0" smtClean="0">
                <a:solidFill>
                  <a:srgbClr val="00B050"/>
                </a:solidFill>
              </a:rPr>
              <a:t>CHORIOCARCINOMA</a:t>
            </a:r>
            <a:endParaRPr lang="en-US" dirty="0">
              <a:solidFill>
                <a:srgbClr val="00B050"/>
              </a:solidFill>
            </a:endParaRPr>
          </a:p>
        </p:txBody>
      </p:sp>
      <p:sp>
        <p:nvSpPr>
          <p:cNvPr id="4" name="Content Placeholder 3"/>
          <p:cNvSpPr>
            <a:spLocks noGrp="1"/>
          </p:cNvSpPr>
          <p:nvPr>
            <p:ph sz="quarter" idx="4"/>
          </p:nvPr>
        </p:nvSpPr>
        <p:spPr>
          <a:xfrm>
            <a:off x="4640580" y="2971801"/>
            <a:ext cx="4351019" cy="3352799"/>
          </a:xfrm>
        </p:spPr>
        <p:txBody>
          <a:bodyPr>
            <a:normAutofit/>
          </a:bodyPr>
          <a:lstStyle/>
          <a:p>
            <a:r>
              <a:rPr lang="en-US" sz="1900" dirty="0" smtClean="0"/>
              <a:t>- </a:t>
            </a:r>
            <a:r>
              <a:rPr lang="en-US" sz="1700" dirty="0" smtClean="0"/>
              <a:t>Rare </a:t>
            </a:r>
            <a:r>
              <a:rPr lang="en-US" sz="1700" dirty="0"/>
              <a:t>aggressive, highly malignant, metastasizes widely through the bloodstream to the lungs, liver, bone </a:t>
            </a:r>
            <a:r>
              <a:rPr lang="en-US" sz="1700" dirty="0" err="1"/>
              <a:t>etc</a:t>
            </a:r>
            <a:endParaRPr lang="en-US" sz="1700" dirty="0"/>
          </a:p>
          <a:p>
            <a:r>
              <a:rPr lang="en-US" sz="1700" dirty="0" smtClean="0"/>
              <a:t>- </a:t>
            </a:r>
            <a:r>
              <a:rPr lang="en-US" sz="1700" dirty="0" err="1" smtClean="0"/>
              <a:t>Radioresistant</a:t>
            </a:r>
            <a:r>
              <a:rPr lang="en-US" sz="1700" dirty="0" smtClean="0"/>
              <a:t> </a:t>
            </a:r>
            <a:r>
              <a:rPr lang="en-US" sz="1700" dirty="0"/>
              <a:t>AND </a:t>
            </a:r>
            <a:r>
              <a:rPr lang="en-US" sz="1700" dirty="0" err="1"/>
              <a:t>chemoresistant</a:t>
            </a:r>
            <a:endParaRPr lang="en-US" sz="1700" dirty="0"/>
          </a:p>
          <a:p>
            <a:r>
              <a:rPr lang="en-US" sz="1700" dirty="0" smtClean="0"/>
              <a:t>- Similar </a:t>
            </a:r>
            <a:r>
              <a:rPr lang="en-US" sz="1700" dirty="0"/>
              <a:t>to its that in testis, usually occurs in combination with other GCTs (mixed GCT) </a:t>
            </a:r>
          </a:p>
          <a:p>
            <a:r>
              <a:rPr lang="en-US" sz="1700" dirty="0" smtClean="0"/>
              <a:t>- elevated </a:t>
            </a:r>
            <a:r>
              <a:rPr lang="en-US" sz="1700" dirty="0"/>
              <a:t>serum </a:t>
            </a:r>
            <a:r>
              <a:rPr lang="en-US" sz="1700" dirty="0" err="1"/>
              <a:t>hCG</a:t>
            </a:r>
            <a:r>
              <a:rPr lang="en-US" sz="1700" dirty="0"/>
              <a:t> levels </a:t>
            </a:r>
          </a:p>
          <a:p>
            <a:r>
              <a:rPr lang="en-US" sz="1700" dirty="0" smtClean="0"/>
              <a:t>- unilateral</a:t>
            </a:r>
            <a:r>
              <a:rPr lang="en-US" sz="1700" dirty="0"/>
              <a:t>, solid, hemorrhagic tumor, composed of malignant </a:t>
            </a:r>
            <a:r>
              <a:rPr lang="en-US" sz="1700" dirty="0" err="1"/>
              <a:t>cytotrophoblast</a:t>
            </a:r>
            <a:r>
              <a:rPr lang="en-US" sz="1700" dirty="0"/>
              <a:t> and </a:t>
            </a:r>
            <a:r>
              <a:rPr lang="en-US" sz="1700" dirty="0" err="1"/>
              <a:t>syncytiotrophoblast</a:t>
            </a:r>
            <a:r>
              <a:rPr lang="en-US" sz="1700" dirty="0"/>
              <a:t> </a:t>
            </a:r>
          </a:p>
          <a:p>
            <a:endParaRPr lang="en-US" sz="1900" dirty="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33</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
            </a:r>
            <a:br>
              <a:rPr lang="en-US" dirty="0" smtClean="0"/>
            </a:br>
            <a:r>
              <a:rPr lang="en-US" sz="3600" b="1" dirty="0" smtClean="0"/>
              <a:t>Metastatic </a:t>
            </a:r>
            <a:r>
              <a:rPr lang="en-US" sz="3600" b="1" dirty="0"/>
              <a:t>c</a:t>
            </a:r>
            <a:r>
              <a:rPr lang="en-US" sz="3600" b="1" dirty="0" smtClean="0"/>
              <a:t>arcinoma in ovary</a:t>
            </a:r>
            <a:endParaRPr lang="en-US" b="1" dirty="0" smtClean="0"/>
          </a:p>
        </p:txBody>
      </p:sp>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 Accounts for approximately 5% of ovarian tumors</a:t>
            </a:r>
          </a:p>
          <a:p>
            <a:pPr eaLnBrk="1" hangingPunct="1"/>
            <a:r>
              <a:rPr lang="en-US" dirty="0" smtClean="0"/>
              <a:t>- Older ages, Mostly Bilateral and sometimes very large</a:t>
            </a:r>
          </a:p>
          <a:p>
            <a:r>
              <a:rPr lang="en-US" dirty="0" smtClean="0"/>
              <a:t>- Primaries </a:t>
            </a:r>
            <a:r>
              <a:rPr lang="en-US" dirty="0"/>
              <a:t>are </a:t>
            </a:r>
            <a:r>
              <a:rPr lang="en-US" dirty="0" smtClean="0"/>
              <a:t>Gastro-intestinal tract (most common), Breast and lung.</a:t>
            </a:r>
            <a:endParaRPr lang="en-US" dirty="0"/>
          </a:p>
          <a:p>
            <a:r>
              <a:rPr lang="en-US" dirty="0" smtClean="0"/>
              <a:t>- One </a:t>
            </a:r>
            <a:r>
              <a:rPr lang="en-US" dirty="0"/>
              <a:t>of the most classic forms of metastatic carcinoma involving the ovaries is the </a:t>
            </a:r>
            <a:r>
              <a:rPr lang="en-US" b="1" u="sng" dirty="0" err="1">
                <a:solidFill>
                  <a:srgbClr val="FF0000"/>
                </a:solidFill>
              </a:rPr>
              <a:t>Krukenberg</a:t>
            </a:r>
            <a:r>
              <a:rPr lang="en-US" b="1" u="sng" dirty="0">
                <a:solidFill>
                  <a:srgbClr val="FF0000"/>
                </a:solidFill>
              </a:rPr>
              <a:t> tumor</a:t>
            </a:r>
            <a:r>
              <a:rPr lang="en-US" dirty="0"/>
              <a:t>. 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a:t>
            </a:r>
            <a:r>
              <a:rPr lang="en-US" dirty="0" smtClean="0">
                <a:solidFill>
                  <a:srgbClr val="FF0000"/>
                </a:solidFill>
              </a:rPr>
              <a:t>stomach</a:t>
            </a:r>
            <a:r>
              <a:rPr lang="en-US" dirty="0">
                <a:solidFill>
                  <a:srgbClr val="FF0000"/>
                </a:solidFill>
              </a:rPr>
              <a:t>, colon and </a:t>
            </a:r>
            <a:r>
              <a:rPr lang="en-US" dirty="0" smtClean="0">
                <a:solidFill>
                  <a:srgbClr val="FF0000"/>
                </a:solidFill>
              </a:rPr>
              <a:t>appendix</a:t>
            </a:r>
            <a:r>
              <a:rPr lang="en-US" dirty="0" smtClean="0"/>
              <a:t>).</a:t>
            </a:r>
            <a:endParaRPr lang="en-US" dirty="0"/>
          </a:p>
        </p:txBody>
      </p:sp>
      <p:sp>
        <p:nvSpPr>
          <p:cNvPr id="88066" name="Slide Number Placeholder 5"/>
          <p:cNvSpPr>
            <a:spLocks noGrp="1"/>
          </p:cNvSpPr>
          <p:nvPr>
            <p:ph type="sldNum" sz="quarter" idx="12"/>
          </p:nvPr>
        </p:nvSpPr>
        <p:spPr/>
        <p:txBody>
          <a:bodyPr/>
          <a:lstStyle/>
          <a:p>
            <a:pPr>
              <a:defRPr/>
            </a:pPr>
            <a:fld id="{33BEA600-07FF-4DA4-A1B3-71B0B1D75EA0}" type="slidenum">
              <a:rPr lang="en-US">
                <a:latin typeface="Tahoma" pitchFamily="34" charset="0"/>
              </a:rPr>
              <a:pPr>
                <a:defRPr/>
              </a:pPr>
              <a:t>34</a:t>
            </a:fld>
            <a:endParaRPr lang="en-US">
              <a:latin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4</a:t>
            </a:fld>
            <a:endParaRPr lang="en-US" dirty="0">
              <a:latin typeface="Tahoma" pitchFamily="34" charset="0"/>
            </a:endParaRPr>
          </a:p>
        </p:txBody>
      </p:sp>
      <p:sp>
        <p:nvSpPr>
          <p:cNvPr id="11266" name="Title 1"/>
          <p:cNvSpPr>
            <a:spLocks noGrp="1"/>
          </p:cNvSpPr>
          <p:nvPr>
            <p:ph type="title" idx="4294967295"/>
          </p:nvPr>
        </p:nvSpPr>
        <p:spPr>
          <a:xfrm>
            <a:off x="1600200" y="287339"/>
            <a:ext cx="7543800" cy="779462"/>
          </a:xfrm>
        </p:spPr>
        <p:txBody>
          <a:bodyPr>
            <a:normAutofit/>
          </a:bodyPr>
          <a:lstStyle/>
          <a:p>
            <a:r>
              <a:rPr lang="en-US" sz="4400" dirty="0"/>
              <a:t>Non-Neoplastic Cysts of ovary</a:t>
            </a:r>
            <a:endParaRPr lang="en-US" sz="4400" dirty="0" smtClean="0"/>
          </a:p>
        </p:txBody>
      </p:sp>
      <p:sp>
        <p:nvSpPr>
          <p:cNvPr id="11267" name="Content Placeholder 2"/>
          <p:cNvSpPr>
            <a:spLocks noGrp="1"/>
          </p:cNvSpPr>
          <p:nvPr>
            <p:ph sz="half" idx="4294967295"/>
          </p:nvPr>
        </p:nvSpPr>
        <p:spPr>
          <a:xfrm>
            <a:off x="228600" y="1255713"/>
            <a:ext cx="7467600" cy="5678487"/>
          </a:xfrm>
        </p:spPr>
        <p:txBody>
          <a:bodyPr>
            <a:normAutofit/>
          </a:bodyPr>
          <a:lstStyle/>
          <a:p>
            <a:pPr marL="0" indent="0">
              <a:buNone/>
            </a:pPr>
            <a:r>
              <a:rPr lang="en-US" b="1" dirty="0" err="1"/>
              <a:t>Follicullar</a:t>
            </a:r>
            <a:r>
              <a:rPr lang="en-US" b="1" dirty="0"/>
              <a:t> cyst</a:t>
            </a:r>
          </a:p>
          <a:p>
            <a:r>
              <a:rPr lang="en-US" dirty="0"/>
              <a:t>arise from the ovarian follicles and are due to distension of </a:t>
            </a:r>
            <a:r>
              <a:rPr lang="en-US" dirty="0" smtClean="0"/>
              <a:t>un-ruptured </a:t>
            </a:r>
            <a:r>
              <a:rPr lang="en-US" dirty="0" err="1" smtClean="0"/>
              <a:t>Graafian</a:t>
            </a:r>
            <a:r>
              <a:rPr lang="en-US" dirty="0" smtClean="0"/>
              <a:t> </a:t>
            </a:r>
            <a:r>
              <a:rPr lang="en-US" dirty="0"/>
              <a:t>follicle</a:t>
            </a:r>
            <a:r>
              <a:rPr lang="en-US" dirty="0" smtClean="0"/>
              <a:t>.</a:t>
            </a:r>
          </a:p>
          <a:p>
            <a:endParaRPr lang="en-US" dirty="0"/>
          </a:p>
          <a:p>
            <a:pPr marL="0" indent="0">
              <a:buNone/>
            </a:pPr>
            <a:r>
              <a:rPr lang="en-US" b="1" dirty="0" smtClean="0"/>
              <a:t>Corpus </a:t>
            </a:r>
            <a:r>
              <a:rPr lang="en-US" b="1" dirty="0" err="1"/>
              <a:t>luteum</a:t>
            </a:r>
            <a:r>
              <a:rPr lang="en-US" b="1" dirty="0"/>
              <a:t> cyst</a:t>
            </a:r>
          </a:p>
          <a:p>
            <a:r>
              <a:rPr lang="en-US" dirty="0"/>
              <a:t>It results from hemorrhage into a persistent mature  corpus luteum. </a:t>
            </a:r>
            <a:endParaRPr lang="en-US" dirty="0" smtClean="0"/>
          </a:p>
          <a:p>
            <a:endParaRPr lang="en-US" dirty="0"/>
          </a:p>
          <a:p>
            <a:pPr marL="0" indent="0">
              <a:buNone/>
            </a:pPr>
            <a:r>
              <a:rPr lang="en-US" b="1" dirty="0" smtClean="0"/>
              <a:t>Theca </a:t>
            </a:r>
            <a:r>
              <a:rPr lang="en-US" b="1" dirty="0"/>
              <a:t>lutein cyst/ </a:t>
            </a:r>
            <a:r>
              <a:rPr lang="en-US" b="1" dirty="0" err="1"/>
              <a:t>hyperreactio</a:t>
            </a:r>
            <a:r>
              <a:rPr lang="en-US" b="1" dirty="0"/>
              <a:t> </a:t>
            </a:r>
            <a:r>
              <a:rPr lang="en-US" b="1" dirty="0" err="1"/>
              <a:t>luteinalis</a:t>
            </a:r>
            <a:endParaRPr lang="en-US" b="1" dirty="0" smtClean="0"/>
          </a:p>
          <a:p>
            <a:pPr>
              <a:buFont typeface="Wingdings" panose="05000000000000000000" pitchFamily="2" charset="2"/>
              <a:buChar char="Ø"/>
              <a:defRPr/>
            </a:pPr>
            <a:r>
              <a:rPr lang="en-US" dirty="0"/>
              <a:t>Are thin walled and lined by luteinized theca cells.</a:t>
            </a:r>
            <a:endParaRPr lang="en-US" b="1" dirty="0"/>
          </a:p>
          <a:p>
            <a:pPr>
              <a:buFont typeface="Wingdings" panose="05000000000000000000" pitchFamily="2" charset="2"/>
              <a:buChar char="Ø"/>
              <a:defRPr/>
            </a:pPr>
            <a:r>
              <a:rPr lang="en-US" b="1" dirty="0" smtClean="0"/>
              <a:t>Are </a:t>
            </a:r>
            <a:r>
              <a:rPr lang="en-US" b="1" dirty="0"/>
              <a:t>associated with high levels of </a:t>
            </a:r>
            <a:r>
              <a:rPr lang="en-US" dirty="0"/>
              <a:t>circulating gonadotropins </a:t>
            </a:r>
            <a:r>
              <a:rPr lang="en-US" dirty="0" smtClean="0"/>
              <a:t>(e.g. pregnancy</a:t>
            </a:r>
            <a:r>
              <a:rPr lang="en-US" dirty="0"/>
              <a:t>, </a:t>
            </a:r>
            <a:r>
              <a:rPr lang="en-US" dirty="0" err="1"/>
              <a:t>hydatidiform</a:t>
            </a:r>
            <a:r>
              <a:rPr lang="en-US" dirty="0"/>
              <a:t> </a:t>
            </a:r>
            <a:r>
              <a:rPr lang="en-US" dirty="0" err="1" smtClean="0"/>
              <a:t>mole,etc</a:t>
            </a:r>
            <a:r>
              <a:rPr lang="en-US" dirty="0" smtClean="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80196"/>
          </a:xfrm>
        </p:spPr>
        <p:txBody>
          <a:bodyPr/>
          <a:lstStyle/>
          <a:p>
            <a:r>
              <a:rPr lang="en-US" dirty="0"/>
              <a:t>Non-Neoplastic Cysts of ovary</a:t>
            </a:r>
          </a:p>
        </p:txBody>
      </p:sp>
      <p:sp>
        <p:nvSpPr>
          <p:cNvPr id="3" name="Content Placeholder 2"/>
          <p:cNvSpPr>
            <a:spLocks noGrp="1"/>
          </p:cNvSpPr>
          <p:nvPr>
            <p:ph idx="1"/>
          </p:nvPr>
        </p:nvSpPr>
        <p:spPr/>
        <p:txBody>
          <a:bodyPr/>
          <a:lstStyle/>
          <a:p>
            <a:pPr marL="0" indent="0">
              <a:buNone/>
              <a:defRPr/>
            </a:pPr>
            <a:r>
              <a:rPr lang="en-US" b="1" dirty="0"/>
              <a:t>Chocolate cyst /</a:t>
            </a:r>
            <a:r>
              <a:rPr lang="en-US" b="1" dirty="0" err="1"/>
              <a:t>Endometriotic</a:t>
            </a:r>
            <a:r>
              <a:rPr lang="en-US" b="1" dirty="0"/>
              <a:t> cyst</a:t>
            </a:r>
          </a:p>
          <a:p>
            <a:pPr>
              <a:buFont typeface="Wingdings" panose="05000000000000000000" pitchFamily="2" charset="2"/>
              <a:buChar char="Ø"/>
              <a:defRPr/>
            </a:pPr>
            <a:r>
              <a:rPr lang="en-US" dirty="0"/>
              <a:t>Chocolate cyst is a blood containing cyst resulting from endometriosis with hemorrhage. The ovary is the most frequent site of endometriosis. </a:t>
            </a:r>
          </a:p>
          <a:p>
            <a:endParaRPr lang="en-US" dirty="0"/>
          </a:p>
        </p:txBody>
      </p:sp>
      <p:pic>
        <p:nvPicPr>
          <p:cNvPr id="4" name="Content Placeholder 4"/>
          <p:cNvPicPr>
            <a:picLocks noChangeAspect="1"/>
          </p:cNvPicPr>
          <p:nvPr/>
        </p:nvPicPr>
        <p:blipFill>
          <a:blip r:embed="rId2"/>
          <a:stretch>
            <a:fillRect/>
          </a:stretch>
        </p:blipFill>
        <p:spPr>
          <a:xfrm>
            <a:off x="3870383" y="3070449"/>
            <a:ext cx="4464050" cy="2798645"/>
          </a:xfrm>
          <a:prstGeom prst="rect">
            <a:avLst/>
          </a:prstGeom>
        </p:spPr>
      </p:pic>
      <p:sp>
        <p:nvSpPr>
          <p:cNvPr id="5" name="Rectangle 4"/>
          <p:cNvSpPr/>
          <p:nvPr/>
        </p:nvSpPr>
        <p:spPr>
          <a:xfrm>
            <a:off x="3870383" y="5836125"/>
            <a:ext cx="4572000" cy="253916"/>
          </a:xfrm>
          <a:prstGeom prst="rect">
            <a:avLst/>
          </a:prstGeom>
        </p:spPr>
        <p:txBody>
          <a:bodyPr>
            <a:spAutoFit/>
          </a:bodyPr>
          <a:lstStyle/>
          <a:p>
            <a:r>
              <a:rPr lang="en-US" sz="1050" dirty="0"/>
              <a:t>http://www.humpath.com/IMG/jpg_ovarian_endometriotic_cyst_07_2a.jpg</a:t>
            </a:r>
          </a:p>
        </p:txBody>
      </p:sp>
    </p:spTree>
    <p:extLst>
      <p:ext uri="{BB962C8B-B14F-4D97-AF65-F5344CB8AC3E}">
        <p14:creationId xmlns:p14="http://schemas.microsoft.com/office/powerpoint/2010/main" val="678452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4" name="Rectangle 3"/>
          <p:cNvSpPr>
            <a:spLocks noGrp="1" noChangeArrowheads="1"/>
          </p:cNvSpPr>
          <p:nvPr>
            <p:ph idx="1"/>
          </p:nvPr>
        </p:nvSpPr>
        <p:spPr>
          <a:xfrm>
            <a:off x="18473" y="2209800"/>
            <a:ext cx="8744527" cy="4368800"/>
          </a:xfrm>
        </p:spPr>
        <p:txBody>
          <a:bodyPr rtlCol="0">
            <a:normAutofit/>
          </a:bodyPr>
          <a:lstStyle/>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Fifth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a:t>
            </a:r>
          </a:p>
          <a:p>
            <a:pPr eaLnBrk="1" fontAlgn="auto" hangingPunct="1">
              <a:spcAft>
                <a:spcPts val="0"/>
              </a:spcAft>
              <a:buFont typeface="Arial" pitchFamily="34" charset="0"/>
              <a:buChar char="•"/>
              <a:defRPr/>
            </a:pPr>
            <a:r>
              <a:rPr lang="en-US" dirty="0" smtClean="0"/>
              <a:t>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22960" y="286605"/>
            <a:ext cx="7543800" cy="703996"/>
          </a:xfrm>
        </p:spPr>
        <p:txBody>
          <a:bodyPr>
            <a:normAutofit/>
          </a:bodyPr>
          <a:lstStyle/>
          <a:p>
            <a:pPr eaLnBrk="1" hangingPunct="1"/>
            <a:r>
              <a:rPr lang="en-US" sz="4000" b="1" dirty="0" smtClean="0"/>
              <a:t>Ovarian Tumors classification</a:t>
            </a:r>
          </a:p>
        </p:txBody>
      </p:sp>
      <p:sp>
        <p:nvSpPr>
          <p:cNvPr id="3" name="Content Placeholder 2"/>
          <p:cNvSpPr>
            <a:spLocks noGrp="1"/>
          </p:cNvSpPr>
          <p:nvPr>
            <p:ph idx="1"/>
          </p:nvPr>
        </p:nvSpPr>
        <p:spPr>
          <a:xfrm>
            <a:off x="304800" y="1752600"/>
            <a:ext cx="8839200" cy="5029200"/>
          </a:xfrm>
        </p:spPr>
        <p:txBody>
          <a:bodyPr>
            <a:normAutofit fontScale="77500" lnSpcReduction="20000"/>
          </a:bodyPr>
          <a:lstStyle/>
          <a:p>
            <a:pPr>
              <a:buNone/>
              <a:defRPr/>
            </a:pPr>
            <a:r>
              <a:rPr lang="en-US" sz="2900" b="1" dirty="0" smtClean="0"/>
              <a:t>A. PRIMARY TUMORS: </a:t>
            </a:r>
            <a:r>
              <a:rPr lang="en-US" sz="2900" dirty="0"/>
              <a:t>There are </a:t>
            </a:r>
            <a:r>
              <a:rPr lang="en-US" sz="2900" b="1" dirty="0"/>
              <a:t>three main primary types </a:t>
            </a:r>
            <a:r>
              <a:rPr lang="en-US" sz="2900" dirty="0"/>
              <a:t>of ovarian tumors based on the origin of the tumor cell. They are:</a:t>
            </a:r>
          </a:p>
          <a:p>
            <a:pPr marL="514350" indent="-514350" eaLnBrk="1" hangingPunct="1">
              <a:buFont typeface="+mj-lt"/>
              <a:buAutoNum type="arabicPeriod"/>
              <a:defRPr/>
            </a:pPr>
            <a:r>
              <a:rPr lang="en-US" sz="2900" b="1" dirty="0" smtClean="0">
                <a:solidFill>
                  <a:schemeClr val="tx1"/>
                </a:solidFill>
              </a:rPr>
              <a:t>Surface epithelial ovarian tumors (65%):</a:t>
            </a:r>
            <a:r>
              <a:rPr lang="en-US" sz="2900" dirty="0" smtClean="0">
                <a:solidFill>
                  <a:schemeClr val="tx1"/>
                </a:solidFill>
              </a:rPr>
              <a:t> </a:t>
            </a:r>
            <a:r>
              <a:rPr lang="en-US" sz="29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900" b="1" dirty="0" smtClean="0">
                <a:solidFill>
                  <a:schemeClr val="tx1"/>
                </a:solidFill>
              </a:rPr>
              <a:t>Germ cell tumors (15%):</a:t>
            </a:r>
            <a:r>
              <a:rPr lang="en-US" sz="2900" dirty="0" smtClean="0">
                <a:solidFill>
                  <a:schemeClr val="tx1"/>
                </a:solidFill>
              </a:rPr>
              <a:t> </a:t>
            </a:r>
            <a:r>
              <a:rPr lang="en-US" sz="2900" dirty="0" smtClean="0"/>
              <a:t>derived from the egg producing cells of the ovary, i.e. from the ovarian follicles. This occurs mainly in children, teens and  young women. It is rare by comparison to epithelial ovarian tumors.</a:t>
            </a:r>
          </a:p>
          <a:p>
            <a:pPr marL="514350" indent="-514350" eaLnBrk="1" hangingPunct="1">
              <a:buFont typeface="+mj-lt"/>
              <a:buAutoNum type="arabicPeriod"/>
              <a:defRPr/>
            </a:pPr>
            <a:r>
              <a:rPr lang="en-US" sz="2900" b="1" dirty="0" smtClean="0">
                <a:solidFill>
                  <a:schemeClr val="tx1"/>
                </a:solidFill>
              </a:rPr>
              <a:t>Sex cord stromal tumors (10%): </a:t>
            </a:r>
            <a:r>
              <a:rPr lang="en-US" sz="2900" dirty="0" smtClean="0"/>
              <a:t>derived from the ovarian stroma. Also rare in comparison to epithelial tumors and this class of tumors often produces steroid hormones. </a:t>
            </a:r>
          </a:p>
          <a:p>
            <a:pPr marL="0" indent="0">
              <a:buNone/>
              <a:defRPr/>
            </a:pPr>
            <a:r>
              <a:rPr lang="en-US" sz="2900" dirty="0"/>
              <a:t>These 3 main types are further divided into many </a:t>
            </a:r>
            <a:r>
              <a:rPr lang="en-US" sz="2900" dirty="0" smtClean="0"/>
              <a:t>subtypes (see later).</a:t>
            </a:r>
            <a:endParaRPr lang="en-US" sz="2900" dirty="0"/>
          </a:p>
          <a:p>
            <a:pPr marL="514350" indent="-514350" eaLnBrk="1" hangingPunct="1">
              <a:buFont typeface="Arial" charset="0"/>
              <a:buNone/>
              <a:defRPr/>
            </a:pPr>
            <a:endParaRPr lang="en-US" sz="2900" b="1" dirty="0" smtClean="0">
              <a:solidFill>
                <a:schemeClr val="tx1"/>
              </a:solidFill>
            </a:endParaRPr>
          </a:p>
          <a:p>
            <a:pPr marL="514350" indent="-514350" eaLnBrk="1" hangingPunct="1">
              <a:buFont typeface="Arial" charset="0"/>
              <a:buNone/>
              <a:defRPr/>
            </a:pPr>
            <a:r>
              <a:rPr lang="en-US" sz="2900" b="1" dirty="0" smtClean="0">
                <a:solidFill>
                  <a:schemeClr val="tx1"/>
                </a:solidFill>
              </a:rPr>
              <a:t>B. METASTATIC/ SECONDARY TUMORS (5%): </a:t>
            </a:r>
            <a:r>
              <a:rPr lang="en-US" sz="29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73125"/>
            <a:ext cx="7334250" cy="269875"/>
          </a:xfrm>
        </p:spPr>
        <p:txBody>
          <a:bodyPr>
            <a:noAutofit/>
          </a:bodyPr>
          <a:lstStyle/>
          <a:p>
            <a:r>
              <a:rPr lang="en-US" sz="4000" b="1" dirty="0" smtClean="0"/>
              <a:t>Simplified classification of primary ovarian tumors</a:t>
            </a:r>
            <a:endParaRPr lang="en-US" sz="4000" b="1" dirty="0"/>
          </a:p>
        </p:txBody>
      </p:sp>
      <p:sp>
        <p:nvSpPr>
          <p:cNvPr id="5" name="Rectangle 1"/>
          <p:cNvSpPr>
            <a:spLocks noGrp="1" noChangeArrowheads="1"/>
          </p:cNvSpPr>
          <p:nvPr>
            <p:ph idx="4294967295"/>
          </p:nvPr>
        </p:nvSpPr>
        <p:spPr bwMode="auto">
          <a:xfrm>
            <a:off x="0" y="1676643"/>
            <a:ext cx="40386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05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05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4038601" y="1600201"/>
            <a:ext cx="4572000" cy="1869743"/>
          </a:xfrm>
          <a:prstGeom prst="rect">
            <a:avLst/>
          </a:prstGeom>
        </p:spPr>
        <p:txBody>
          <a:bodyPr wrap="square">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solidFill>
                  <a:srgbClr val="FF0000"/>
                </a:solidFill>
              </a:rPr>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solidFill>
                  <a:srgbClr val="FF0000"/>
                </a:solidFill>
              </a:rPr>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114801" y="3276601"/>
            <a:ext cx="4495800" cy="3000821"/>
          </a:xfrm>
          <a:prstGeom prst="rect">
            <a:avLst/>
          </a:prstGeom>
        </p:spPr>
        <p:txBody>
          <a:bodyPr wrap="square">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2457</TotalTime>
  <Words>2388</Words>
  <Application>Microsoft Office PowerPoint</Application>
  <PresentationFormat>On-screen Show (4:3)</PresentationFormat>
  <Paragraphs>355</Paragraphs>
  <Slides>34</Slides>
  <Notes>18</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Retrospect</vt:lpstr>
      <vt:lpstr>Reproductive System, Ovarian Cysts and Tumors</vt:lpstr>
      <vt:lpstr>Ovarian Cysts and Tumors</vt:lpstr>
      <vt:lpstr>Non-Neoplastic Cysts of ovary</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Serous Tumors</vt:lpstr>
      <vt:lpstr>Serous cystadenoma</vt:lpstr>
      <vt:lpstr>Borderline serous tumor</vt:lpstr>
      <vt:lpstr>Serous cystadenocarcinoma, ovary</vt:lpstr>
      <vt:lpstr>Mucinous Tumors</vt:lpstr>
      <vt:lpstr>Other surface epithelial tumors</vt:lpstr>
      <vt:lpstr>Other surface epithelial tumors</vt:lpstr>
      <vt:lpstr>Sex Cord-Stromal tumors </vt:lpstr>
      <vt:lpstr>Sex Cord Tumors: Thecoma-Fibroma</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DREMAD</dc:creator>
  <cp:lastModifiedBy>Mohammed Alotaibi</cp:lastModifiedBy>
  <cp:revision>154</cp:revision>
  <dcterms:created xsi:type="dcterms:W3CDTF">2011-02-02T08:45:44Z</dcterms:created>
  <dcterms:modified xsi:type="dcterms:W3CDTF">2015-04-07T07:00:57Z</dcterms:modified>
</cp:coreProperties>
</file>