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 id="2147483752" r:id="rId2"/>
    <p:sldMasterId id="2147484348" r:id="rId3"/>
  </p:sldMasterIdLst>
  <p:notesMasterIdLst>
    <p:notesMasterId r:id="rId39"/>
  </p:notesMasterIdLst>
  <p:sldIdLst>
    <p:sldId id="257" r:id="rId4"/>
    <p:sldId id="258" r:id="rId5"/>
    <p:sldId id="402" r:id="rId6"/>
    <p:sldId id="558" r:id="rId7"/>
    <p:sldId id="277" r:id="rId8"/>
    <p:sldId id="278" r:id="rId9"/>
    <p:sldId id="280" r:id="rId10"/>
    <p:sldId id="281" r:id="rId11"/>
    <p:sldId id="416" r:id="rId12"/>
    <p:sldId id="562" r:id="rId13"/>
    <p:sldId id="568" r:id="rId14"/>
    <p:sldId id="566" r:id="rId15"/>
    <p:sldId id="410" r:id="rId16"/>
    <p:sldId id="411" r:id="rId17"/>
    <p:sldId id="412" r:id="rId18"/>
    <p:sldId id="413" r:id="rId19"/>
    <p:sldId id="285" r:id="rId20"/>
    <p:sldId id="286" r:id="rId21"/>
    <p:sldId id="397" r:id="rId22"/>
    <p:sldId id="295" r:id="rId23"/>
    <p:sldId id="477" r:id="rId24"/>
    <p:sldId id="557" r:id="rId25"/>
    <p:sldId id="448" r:id="rId26"/>
    <p:sldId id="563" r:id="rId27"/>
    <p:sldId id="456" r:id="rId28"/>
    <p:sldId id="556" r:id="rId29"/>
    <p:sldId id="296" r:id="rId30"/>
    <p:sldId id="299" r:id="rId31"/>
    <p:sldId id="565" r:id="rId32"/>
    <p:sldId id="352" r:id="rId33"/>
    <p:sldId id="567" r:id="rId34"/>
    <p:sldId id="353" r:id="rId35"/>
    <p:sldId id="546" r:id="rId36"/>
    <p:sldId id="357" r:id="rId37"/>
    <p:sldId id="400" r:id="rId3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varScale="1">
        <p:scale>
          <a:sx n="110" d="100"/>
          <a:sy n="110" d="100"/>
        </p:scale>
        <p:origin x="165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5664BBB7-C58A-4A74-916D-E2254951A3AD}" type="datetimeFigureOut">
              <a:rPr lang="en-US"/>
              <a:pPr>
                <a:defRPr/>
              </a:pPr>
              <a:t>4/7/2015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3A4BA7A-FA6A-40D7-8832-759ECB3D96DA}" type="slidenum">
              <a:rPr lang="en-US"/>
              <a:pPr>
                <a:defRPr/>
              </a:pPr>
              <a:t>‹#›</a:t>
            </a:fld>
            <a:endParaRPr lang="en-US"/>
          </a:p>
        </p:txBody>
      </p:sp>
    </p:spTree>
    <p:extLst>
      <p:ext uri="{BB962C8B-B14F-4D97-AF65-F5344CB8AC3E}">
        <p14:creationId xmlns:p14="http://schemas.microsoft.com/office/powerpoint/2010/main" val="13148062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E1F1627-F6BC-4F03-8131-4A49E5BDB8DA}" type="slidenum">
              <a:rPr lang="en-US" altLang="en-US" smtClean="0"/>
              <a:pPr/>
              <a:t>10</a:t>
            </a:fld>
            <a:endParaRPr lang="en-US" altLang="en-US" smtClean="0"/>
          </a:p>
        </p:txBody>
      </p:sp>
    </p:spTree>
    <p:extLst>
      <p:ext uri="{BB962C8B-B14F-4D97-AF65-F5344CB8AC3E}">
        <p14:creationId xmlns:p14="http://schemas.microsoft.com/office/powerpoint/2010/main" val="812346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Schematic diagram depicting the development of type I endometrial carcinoma arising in the setting of hyperplasia. The most </a:t>
            </a:r>
          </a:p>
          <a:p>
            <a:pPr eaLnBrk="1" hangingPunct="1"/>
            <a:endParaRPr lang="en-US" altLang="en-US" smtClean="0"/>
          </a:p>
          <a:p>
            <a:pPr eaLnBrk="1" hangingPunct="1"/>
            <a:r>
              <a:rPr lang="en-US" altLang="en-US" smtClean="0"/>
              <a:t>common molecular genetic alterations are shown at the time they are most likely to occur during the progression of the disease. </a:t>
            </a:r>
          </a:p>
          <a:p>
            <a:pPr eaLnBrk="1" hangingPunct="1"/>
            <a:endParaRPr lang="en-US" altLang="en-US" smtClean="0"/>
          </a:p>
          <a:p>
            <a:pPr eaLnBrk="1" hangingPunct="1"/>
            <a:r>
              <a:rPr lang="en-US" altLang="en-US" smtClean="0"/>
              <a:t>*MI, microsatellite instability.  </a:t>
            </a:r>
            <a:br>
              <a:rPr lang="en-US" altLang="en-US" smtClean="0"/>
            </a:br>
            <a:endParaRPr lang="en-US" altLang="en-US" smtClean="0"/>
          </a:p>
          <a:p>
            <a:pPr eaLnBrk="1" hangingPunct="1"/>
            <a:r>
              <a:rPr lang="en-US" altLang="en-US" smtClean="0"/>
              <a:t/>
            </a:r>
            <a:br>
              <a:rPr lang="en-US" altLang="en-US" smtClean="0"/>
            </a:br>
            <a:endParaRPr lang="ar-SA" alt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7C8DA9-1B96-43F7-86CE-CF64CB786700}" type="slidenum">
              <a:rPr lang="ar-SA" altLang="en-US" smtClean="0">
                <a:solidFill>
                  <a:srgbClr val="000000"/>
                </a:solidFill>
                <a:latin typeface="Arial" panose="020B0604020202020204" pitchFamily="34" charset="0"/>
              </a:rPr>
              <a:pPr>
                <a:spcBef>
                  <a:spcPct val="0"/>
                </a:spcBef>
              </a:pPr>
              <a:t>22</a:t>
            </a:fld>
            <a:endParaRPr lang="ar-SA"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529548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EEECE1">
                    <a:shade val="90000"/>
                  </a:srgbClr>
                </a:solidFill>
                <a:latin typeface="Arial" pitchFamily="34" charset="0"/>
                <a:cs typeface="Arial" pitchFamily="34" charset="0"/>
              </a:defRPr>
            </a:lvl1pPr>
          </a:lstStyle>
          <a:p>
            <a:pPr>
              <a:defRPr/>
            </a:pPr>
            <a:fld id="{3BD5FAD6-9750-4D7D-827F-5AF7DCD7604D}" type="datetime1">
              <a:rPr lang="en-US" smtClean="0"/>
              <a:t>4/7/2015</a:t>
            </a:fld>
            <a:endParaRPr lang="en-US"/>
          </a:p>
        </p:txBody>
      </p:sp>
      <p:sp>
        <p:nvSpPr>
          <p:cNvPr id="5" name="Footer Placeholder 18"/>
          <p:cNvSpPr>
            <a:spLocks noGrp="1"/>
          </p:cNvSpPr>
          <p:nvPr>
            <p:ph type="ftr" sz="quarter" idx="11"/>
          </p:nvPr>
        </p:nvSpPr>
        <p:spPr/>
        <p:txBody>
          <a:bodyPr/>
          <a:lstStyle>
            <a:lvl1pPr>
              <a:defRPr>
                <a:solidFill>
                  <a:srgbClr val="EEECE1">
                    <a:shade val="90000"/>
                  </a:srgbClr>
                </a:solidFill>
                <a:latin typeface="Arial" pitchFamily="34" charset="0"/>
                <a:cs typeface="Arial" pitchFamily="34" charset="0"/>
              </a:defRPr>
            </a:lvl1pPr>
          </a:lstStyle>
          <a:p>
            <a:pPr>
              <a:defRPr/>
            </a:pPr>
            <a:endParaRPr lang="en-US"/>
          </a:p>
        </p:txBody>
      </p:sp>
      <p:sp>
        <p:nvSpPr>
          <p:cNvPr id="6" name="Slide Number Placeholder 26"/>
          <p:cNvSpPr>
            <a:spLocks noGrp="1"/>
          </p:cNvSpPr>
          <p:nvPr>
            <p:ph type="sldNum" sz="quarter" idx="12"/>
          </p:nvPr>
        </p:nvSpPr>
        <p:spPr/>
        <p:txBody>
          <a:bodyPr/>
          <a:lstStyle>
            <a:lvl1pPr>
              <a:defRPr>
                <a:solidFill>
                  <a:srgbClr val="E3E1D7"/>
                </a:solidFill>
              </a:defRPr>
            </a:lvl1pPr>
          </a:lstStyle>
          <a:p>
            <a:pPr>
              <a:defRPr/>
            </a:pPr>
            <a:fld id="{54E4AF79-6EB4-419B-9025-2308C882750E}" type="slidenum">
              <a:rPr lang="en-US"/>
              <a:pPr>
                <a:defRPr/>
              </a:pPr>
              <a:t>‹#›</a:t>
            </a:fld>
            <a:endParaRPr lang="en-US"/>
          </a:p>
        </p:txBody>
      </p:sp>
    </p:spTree>
    <p:extLst>
      <p:ext uri="{BB962C8B-B14F-4D97-AF65-F5344CB8AC3E}">
        <p14:creationId xmlns:p14="http://schemas.microsoft.com/office/powerpoint/2010/main" val="255363692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pPr>
              <a:defRPr/>
            </a:pPr>
            <a:fld id="{153FF0A8-9C69-4D97-B71B-2E97070FCFA2}" type="datetime1">
              <a:rPr lang="en-US" smtClean="0"/>
              <a:t>4/7/2015</a:t>
            </a:fld>
            <a:endParaRPr lang="en-US"/>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B5F3065-FBB4-42E5-862E-4E6C4AEFF3BC}" type="slidenum">
              <a:rPr lang="en-US"/>
              <a:pPr>
                <a:defRPr/>
              </a:pPr>
              <a:t>‹#›</a:t>
            </a:fld>
            <a:endParaRPr lang="en-US"/>
          </a:p>
        </p:txBody>
      </p:sp>
    </p:spTree>
    <p:extLst>
      <p:ext uri="{BB962C8B-B14F-4D97-AF65-F5344CB8AC3E}">
        <p14:creationId xmlns:p14="http://schemas.microsoft.com/office/powerpoint/2010/main" val="938180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pPr>
              <a:defRPr/>
            </a:pPr>
            <a:fld id="{30F68A28-2030-4EFD-BBAC-B38BD8817CD4}" type="datetime1">
              <a:rPr lang="en-US" smtClean="0"/>
              <a:t>4/7/2015</a:t>
            </a:fld>
            <a:endParaRPr lang="en-US"/>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0CFAA2-D1F8-4DE1-9E12-6267AF941A36}" type="slidenum">
              <a:rPr lang="en-US"/>
              <a:pPr>
                <a:defRPr/>
              </a:pPr>
              <a:t>‹#›</a:t>
            </a:fld>
            <a:endParaRPr lang="en-US"/>
          </a:p>
        </p:txBody>
      </p:sp>
    </p:spTree>
    <p:extLst>
      <p:ext uri="{BB962C8B-B14F-4D97-AF65-F5344CB8AC3E}">
        <p14:creationId xmlns:p14="http://schemas.microsoft.com/office/powerpoint/2010/main" val="1676014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DBF5F9">
                    <a:shade val="90000"/>
                  </a:srgbClr>
                </a:solidFill>
              </a:defRPr>
            </a:lvl1pPr>
          </a:lstStyle>
          <a:p>
            <a:pPr>
              <a:defRPr/>
            </a:pPr>
            <a:fld id="{D585F4D2-8364-433E-B307-C504B2C18D4F}" type="datetime1">
              <a:rPr lang="en-US" smtClean="0"/>
              <a:t>4/7/2015</a:t>
            </a:fld>
            <a:endParaRPr lang="en-US"/>
          </a:p>
        </p:txBody>
      </p:sp>
      <p:sp>
        <p:nvSpPr>
          <p:cNvPr id="5" name="Footer Placeholder 18"/>
          <p:cNvSpPr>
            <a:spLocks noGrp="1"/>
          </p:cNvSpPr>
          <p:nvPr>
            <p:ph type="ftr" sz="quarter" idx="11"/>
          </p:nvPr>
        </p:nvSpPr>
        <p:spPr/>
        <p:txBody>
          <a:bodyPr/>
          <a:lstStyle>
            <a:lvl1pPr>
              <a:defRPr>
                <a:solidFill>
                  <a:srgbClr val="DBF5F9">
                    <a:shade val="90000"/>
                  </a:srgbClr>
                </a:solidFill>
              </a:defRPr>
            </a:lvl1pPr>
          </a:lstStyle>
          <a:p>
            <a:pPr>
              <a:defRPr/>
            </a:pPr>
            <a:endParaRPr lang="en-US"/>
          </a:p>
        </p:txBody>
      </p:sp>
      <p:sp>
        <p:nvSpPr>
          <p:cNvPr id="6" name="Slide Number Placeholder 26"/>
          <p:cNvSpPr>
            <a:spLocks noGrp="1"/>
          </p:cNvSpPr>
          <p:nvPr>
            <p:ph type="sldNum" sz="quarter" idx="12"/>
          </p:nvPr>
        </p:nvSpPr>
        <p:spPr/>
        <p:txBody>
          <a:bodyPr/>
          <a:lstStyle>
            <a:lvl1pPr>
              <a:defRPr>
                <a:solidFill>
                  <a:srgbClr val="D1EAEE"/>
                </a:solidFill>
              </a:defRPr>
            </a:lvl1pPr>
          </a:lstStyle>
          <a:p>
            <a:pPr>
              <a:defRPr/>
            </a:pPr>
            <a:fld id="{C7D068F9-67FE-4DD2-A8C3-3CE1AB79E6EF}" type="slidenum">
              <a:rPr lang="en-US"/>
              <a:pPr>
                <a:defRPr/>
              </a:pPr>
              <a:t>‹#›</a:t>
            </a:fld>
            <a:endParaRPr lang="en-US"/>
          </a:p>
        </p:txBody>
      </p:sp>
    </p:spTree>
    <p:extLst>
      <p:ext uri="{BB962C8B-B14F-4D97-AF65-F5344CB8AC3E}">
        <p14:creationId xmlns:p14="http://schemas.microsoft.com/office/powerpoint/2010/main" val="402844379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6147444A-1792-4FBE-8CE6-3D2117BCB6B0}" type="datetime1">
              <a:rPr lang="en-US" smtClean="0"/>
              <a:t>4/7/2015</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9EF50587-D48B-4630-9BB5-D1D51B89CF71}" type="slidenum">
              <a:rPr lang="en-US"/>
              <a:pPr>
                <a:defRPr/>
              </a:pPr>
              <a:t>‹#›</a:t>
            </a:fld>
            <a:endParaRPr lang="en-US"/>
          </a:p>
        </p:txBody>
      </p:sp>
    </p:spTree>
    <p:extLst>
      <p:ext uri="{BB962C8B-B14F-4D97-AF65-F5344CB8AC3E}">
        <p14:creationId xmlns:p14="http://schemas.microsoft.com/office/powerpoint/2010/main" val="4119318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DBF5F9">
                    <a:shade val="90000"/>
                  </a:srgbClr>
                </a:solidFill>
              </a:defRPr>
            </a:lvl1pPr>
          </a:lstStyle>
          <a:p>
            <a:pPr>
              <a:defRPr/>
            </a:pPr>
            <a:fld id="{31BDE3B2-4D90-4686-B9B7-C760021620D1}" type="datetime1">
              <a:rPr lang="en-US" smtClean="0"/>
              <a:t>4/7/2015</a:t>
            </a:fld>
            <a:endParaRPr lang="en-US"/>
          </a:p>
        </p:txBody>
      </p:sp>
      <p:sp>
        <p:nvSpPr>
          <p:cNvPr id="5" name="Footer Placeholder 4"/>
          <p:cNvSpPr>
            <a:spLocks noGrp="1"/>
          </p:cNvSpPr>
          <p:nvPr>
            <p:ph type="ftr" sz="quarter" idx="11"/>
          </p:nvPr>
        </p:nvSpPr>
        <p:spPr/>
        <p:txBody>
          <a:bodyPr/>
          <a:lstStyle>
            <a:lvl1pPr>
              <a:defRPr>
                <a:solidFill>
                  <a:srgbClr val="DBF5F9">
                    <a:shade val="90000"/>
                  </a:srgb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D1EAEE"/>
                </a:solidFill>
              </a:defRPr>
            </a:lvl1pPr>
          </a:lstStyle>
          <a:p>
            <a:pPr>
              <a:defRPr/>
            </a:pPr>
            <a:fld id="{2069B1C7-5551-4281-BEA2-7D016B8D5449}" type="slidenum">
              <a:rPr lang="en-US"/>
              <a:pPr>
                <a:defRPr/>
              </a:pPr>
              <a:t>‹#›</a:t>
            </a:fld>
            <a:endParaRPr lang="en-US"/>
          </a:p>
        </p:txBody>
      </p:sp>
    </p:spTree>
    <p:extLst>
      <p:ext uri="{BB962C8B-B14F-4D97-AF65-F5344CB8AC3E}">
        <p14:creationId xmlns:p14="http://schemas.microsoft.com/office/powerpoint/2010/main" val="355525822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00B9AB3C-D12E-4AE5-BE64-264D69FC7AC7}" type="datetime1">
              <a:rPr lang="en-US" smtClean="0"/>
              <a:t>4/7/2015</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AFDB51D7-DA74-44C1-9EDB-3812B003E356}" type="slidenum">
              <a:rPr lang="en-US"/>
              <a:pPr>
                <a:defRPr/>
              </a:pPr>
              <a:t>‹#›</a:t>
            </a:fld>
            <a:endParaRPr lang="en-US"/>
          </a:p>
        </p:txBody>
      </p:sp>
    </p:spTree>
    <p:extLst>
      <p:ext uri="{BB962C8B-B14F-4D97-AF65-F5344CB8AC3E}">
        <p14:creationId xmlns:p14="http://schemas.microsoft.com/office/powerpoint/2010/main" val="2036595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33BAFCCA-6DBB-4D59-9D38-CA5E2A03FB57}" type="datetime1">
              <a:rPr lang="en-US" smtClean="0"/>
              <a:t>4/7/2015</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903903CD-1799-4BA1-8D45-6B46856A3033}" type="slidenum">
              <a:rPr lang="en-US"/>
              <a:pPr>
                <a:defRPr/>
              </a:pPr>
              <a:t>‹#›</a:t>
            </a:fld>
            <a:endParaRPr lang="en-US"/>
          </a:p>
        </p:txBody>
      </p:sp>
    </p:spTree>
    <p:extLst>
      <p:ext uri="{BB962C8B-B14F-4D97-AF65-F5344CB8AC3E}">
        <p14:creationId xmlns:p14="http://schemas.microsoft.com/office/powerpoint/2010/main" val="1559105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7D58C2EF-1C82-429E-B961-9F5B5FB5B488}" type="datetime1">
              <a:rPr lang="en-US" smtClean="0"/>
              <a:t>4/7/2015</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53C261FC-CED3-4691-B718-9D3A38DAC693}" type="slidenum">
              <a:rPr lang="en-US"/>
              <a:pPr>
                <a:defRPr/>
              </a:pPr>
              <a:t>‹#›</a:t>
            </a:fld>
            <a:endParaRPr lang="en-US"/>
          </a:p>
        </p:txBody>
      </p:sp>
    </p:spTree>
    <p:extLst>
      <p:ext uri="{BB962C8B-B14F-4D97-AF65-F5344CB8AC3E}">
        <p14:creationId xmlns:p14="http://schemas.microsoft.com/office/powerpoint/2010/main" val="2117852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A950E992-0A0E-4290-9A9A-2C38D625B27A}" type="datetime1">
              <a:rPr lang="en-US" smtClean="0"/>
              <a:t>4/7/2015</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4E1156E3-E194-4888-9C8B-59AED56640B6}" type="slidenum">
              <a:rPr lang="en-US"/>
              <a:pPr>
                <a:defRPr/>
              </a:pPr>
              <a:t>‹#›</a:t>
            </a:fld>
            <a:endParaRPr lang="en-US"/>
          </a:p>
        </p:txBody>
      </p:sp>
    </p:spTree>
    <p:extLst>
      <p:ext uri="{BB962C8B-B14F-4D97-AF65-F5344CB8AC3E}">
        <p14:creationId xmlns:p14="http://schemas.microsoft.com/office/powerpoint/2010/main" val="3804334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60712887-92D7-4BEF-9D22-9E943401B64F}" type="datetime1">
              <a:rPr lang="en-US" smtClean="0"/>
              <a:t>4/7/2015</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21740E5D-96DF-42D4-AC96-AA4E3808279D}" type="slidenum">
              <a:rPr lang="en-US"/>
              <a:pPr>
                <a:defRPr/>
              </a:pPr>
              <a:t>‹#›</a:t>
            </a:fld>
            <a:endParaRPr lang="en-US"/>
          </a:p>
        </p:txBody>
      </p:sp>
    </p:spTree>
    <p:extLst>
      <p:ext uri="{BB962C8B-B14F-4D97-AF65-F5344CB8AC3E}">
        <p14:creationId xmlns:p14="http://schemas.microsoft.com/office/powerpoint/2010/main" val="3936679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pPr>
              <a:defRPr/>
            </a:pPr>
            <a:fld id="{8F1AE8AD-3699-4473-AE11-EB20997CE09F}" type="datetime1">
              <a:rPr lang="en-US" smtClean="0"/>
              <a:t>4/7/2015</a:t>
            </a:fld>
            <a:endParaRPr lang="en-US"/>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7F05B4-B3EA-4C9C-8652-F21CC9F988BF}" type="slidenum">
              <a:rPr lang="en-US"/>
              <a:pPr>
                <a:defRPr/>
              </a:pPr>
              <a:t>‹#›</a:t>
            </a:fld>
            <a:endParaRPr lang="en-US"/>
          </a:p>
        </p:txBody>
      </p:sp>
    </p:spTree>
    <p:extLst>
      <p:ext uri="{BB962C8B-B14F-4D97-AF65-F5344CB8AC3E}">
        <p14:creationId xmlns:p14="http://schemas.microsoft.com/office/powerpoint/2010/main" val="4097752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solidFill>
                <a:prstClr val="black"/>
              </a:solidFill>
              <a:latin typeface="Constantia"/>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solidFill>
                <a:prstClr val="black"/>
              </a:solidFill>
              <a:latin typeface="Constanti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5249B146-4BD6-443F-8281-7CF518054CC8}" type="datetime1">
              <a:rPr lang="en-US" smtClean="0"/>
              <a:t>4/7/2015</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EB5DAECA-211F-413A-88C4-17ED3AA44687}" type="slidenum">
              <a:rPr lang="en-US"/>
              <a:pPr>
                <a:defRPr/>
              </a:pPr>
              <a:t>‹#›</a:t>
            </a:fld>
            <a:endParaRPr lang="en-US"/>
          </a:p>
        </p:txBody>
      </p:sp>
    </p:spTree>
    <p:extLst>
      <p:ext uri="{BB962C8B-B14F-4D97-AF65-F5344CB8AC3E}">
        <p14:creationId xmlns:p14="http://schemas.microsoft.com/office/powerpoint/2010/main" val="2974781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0695AC37-B5C2-4B54-8221-CEE2745EFECD}" type="datetime1">
              <a:rPr lang="en-US" smtClean="0"/>
              <a:t>4/7/2015</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749AF5B-AF4B-4EF2-BAEA-C25F0CCE5831}" type="slidenum">
              <a:rPr lang="en-US"/>
              <a:pPr>
                <a:defRPr/>
              </a:pPr>
              <a:t>‹#›</a:t>
            </a:fld>
            <a:endParaRPr lang="en-US"/>
          </a:p>
        </p:txBody>
      </p:sp>
    </p:spTree>
    <p:extLst>
      <p:ext uri="{BB962C8B-B14F-4D97-AF65-F5344CB8AC3E}">
        <p14:creationId xmlns:p14="http://schemas.microsoft.com/office/powerpoint/2010/main" val="2370296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35E9EFE7-71CA-49DD-B92D-67274A8C26E2}" type="datetime1">
              <a:rPr lang="en-US" smtClean="0"/>
              <a:t>4/7/2015</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86A6B3AE-2F57-4F7A-B958-EDEE7688D3E4}" type="slidenum">
              <a:rPr lang="en-US"/>
              <a:pPr>
                <a:defRPr/>
              </a:pPr>
              <a:t>‹#›</a:t>
            </a:fld>
            <a:endParaRPr lang="en-US"/>
          </a:p>
        </p:txBody>
      </p:sp>
    </p:spTree>
    <p:extLst>
      <p:ext uri="{BB962C8B-B14F-4D97-AF65-F5344CB8AC3E}">
        <p14:creationId xmlns:p14="http://schemas.microsoft.com/office/powerpoint/2010/main" val="3926176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879C67A2-11D3-43D7-9C64-04CBCB438475}" type="datetime1">
              <a:rPr lang="en-US" smtClean="0"/>
              <a:t>4/7/2015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32D5632-4FB3-4D23-B807-59A3F2E63F2B}" type="slidenum">
              <a:rPr lang="en-US" smtClean="0"/>
              <a:pPr>
                <a:defRPr/>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82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4B92C34A-0A6F-4B7A-8062-62E9B57D2415}" type="datetime1">
              <a:rPr lang="en-US" smtClean="0"/>
              <a:t>4/7/2015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6180E6E-2E31-4D30-B85C-419C661FB1AB}" type="slidenum">
              <a:rPr lang="en-US" smtClean="0"/>
              <a:pPr>
                <a:defRPr/>
              </a:pPr>
              <a:t>‹#›</a:t>
            </a:fld>
            <a:endParaRPr lang="en-US"/>
          </a:p>
        </p:txBody>
      </p:sp>
    </p:spTree>
    <p:extLst>
      <p:ext uri="{BB962C8B-B14F-4D97-AF65-F5344CB8AC3E}">
        <p14:creationId xmlns:p14="http://schemas.microsoft.com/office/powerpoint/2010/main" val="2201227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C52D1D6F-7DA4-4A0E-8ECC-93E7DCF3A0B6}" type="datetime1">
              <a:rPr lang="en-US" smtClean="0"/>
              <a:t>4/7/2015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A890D62-1D01-4A9E-A585-1ECC35B48920}" type="slidenum">
              <a:rPr lang="en-US" smtClean="0"/>
              <a:pPr>
                <a:defRPr/>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956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BA224D2E-C779-49DF-8643-5CD06AADA5A3}" type="datetime1">
              <a:rPr lang="en-US" smtClean="0"/>
              <a:t>4/7/2015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746CEDC-96E3-4025-BF6E-72AFD43A6C47}" type="slidenum">
              <a:rPr lang="en-US" smtClean="0"/>
              <a:pPr>
                <a:defRPr/>
              </a:pPr>
              <a:t>‹#›</a:t>
            </a:fld>
            <a:endParaRPr lang="en-US"/>
          </a:p>
        </p:txBody>
      </p:sp>
    </p:spTree>
    <p:extLst>
      <p:ext uri="{BB962C8B-B14F-4D97-AF65-F5344CB8AC3E}">
        <p14:creationId xmlns:p14="http://schemas.microsoft.com/office/powerpoint/2010/main" val="2254561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E18F2CA4-E498-49FC-A0BC-D379B0814FB2}" type="datetime1">
              <a:rPr lang="en-US" smtClean="0"/>
              <a:t>4/7/2015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4F76900-6583-4D81-8697-D293D8D2D63C}" type="slidenum">
              <a:rPr lang="en-US" smtClean="0"/>
              <a:pPr>
                <a:defRPr/>
              </a:pPr>
              <a:t>‹#›</a:t>
            </a:fld>
            <a:endParaRPr lang="en-US"/>
          </a:p>
        </p:txBody>
      </p:sp>
    </p:spTree>
    <p:extLst>
      <p:ext uri="{BB962C8B-B14F-4D97-AF65-F5344CB8AC3E}">
        <p14:creationId xmlns:p14="http://schemas.microsoft.com/office/powerpoint/2010/main" val="3917173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256F11B4-408E-45C1-975F-4336F55C9041}" type="datetime1">
              <a:rPr lang="en-US" smtClean="0"/>
              <a:t>4/7/2015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343E258-EEDC-4916-B154-FF52350A59B1}" type="slidenum">
              <a:rPr lang="en-US" smtClean="0"/>
              <a:pPr>
                <a:defRPr/>
              </a:pPr>
              <a:t>‹#›</a:t>
            </a:fld>
            <a:endParaRPr lang="en-US"/>
          </a:p>
        </p:txBody>
      </p:sp>
    </p:spTree>
    <p:extLst>
      <p:ext uri="{BB962C8B-B14F-4D97-AF65-F5344CB8AC3E}">
        <p14:creationId xmlns:p14="http://schemas.microsoft.com/office/powerpoint/2010/main" val="2296724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0C86B604-7C41-438D-902E-607FFE418C80}" type="datetime1">
              <a:rPr lang="en-US" smtClean="0"/>
              <a:t>4/7/2015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9" name="Slide Number Placeholder 8"/>
          <p:cNvSpPr>
            <a:spLocks noGrp="1"/>
          </p:cNvSpPr>
          <p:nvPr>
            <p:ph type="sldNum" sz="quarter" idx="12"/>
          </p:nvPr>
        </p:nvSpPr>
        <p:spPr/>
        <p:txBody>
          <a:bodyPr/>
          <a:lstStyle/>
          <a:p>
            <a:pPr>
              <a:defRPr/>
            </a:pPr>
            <a:fld id="{C83E630B-56EE-425B-8F49-46476B547F08}" type="slidenum">
              <a:rPr lang="en-US" smtClean="0"/>
              <a:pPr>
                <a:defRPr/>
              </a:pPr>
              <a:t>‹#›</a:t>
            </a:fld>
            <a:endParaRPr lang="en-US"/>
          </a:p>
        </p:txBody>
      </p:sp>
    </p:spTree>
    <p:extLst>
      <p:ext uri="{BB962C8B-B14F-4D97-AF65-F5344CB8AC3E}">
        <p14:creationId xmlns:p14="http://schemas.microsoft.com/office/powerpoint/2010/main" val="231155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EEECE1">
                    <a:shade val="90000"/>
                  </a:srgbClr>
                </a:solidFill>
                <a:latin typeface="Arial" pitchFamily="34" charset="0"/>
                <a:cs typeface="Arial" pitchFamily="34" charset="0"/>
              </a:defRPr>
            </a:lvl1pPr>
          </a:lstStyle>
          <a:p>
            <a:pPr>
              <a:defRPr/>
            </a:pPr>
            <a:fld id="{A143C660-AEDB-4658-9F32-3C528D6ECBF7}" type="datetime1">
              <a:rPr lang="en-US" smtClean="0"/>
              <a:t>4/7/2015</a:t>
            </a:fld>
            <a:endParaRPr lang="en-US"/>
          </a:p>
        </p:txBody>
      </p:sp>
      <p:sp>
        <p:nvSpPr>
          <p:cNvPr id="5" name="Footer Placeholder 4"/>
          <p:cNvSpPr>
            <a:spLocks noGrp="1"/>
          </p:cNvSpPr>
          <p:nvPr>
            <p:ph type="ftr" sz="quarter" idx="11"/>
          </p:nvPr>
        </p:nvSpPr>
        <p:spPr/>
        <p:txBody>
          <a:bodyPr/>
          <a:lstStyle>
            <a:lvl1pPr>
              <a:defRPr>
                <a:solidFill>
                  <a:srgbClr val="EEECE1">
                    <a:shade val="90000"/>
                  </a:srgbClr>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E3E1D7"/>
                </a:solidFill>
              </a:defRPr>
            </a:lvl1pPr>
          </a:lstStyle>
          <a:p>
            <a:pPr>
              <a:defRPr/>
            </a:pPr>
            <a:fld id="{A6A986C4-CA1F-405A-AB9A-B5D3D467FD35}" type="slidenum">
              <a:rPr lang="en-US"/>
              <a:pPr>
                <a:defRPr/>
              </a:pPr>
              <a:t>‹#›</a:t>
            </a:fld>
            <a:endParaRPr lang="en-US"/>
          </a:p>
        </p:txBody>
      </p:sp>
    </p:spTree>
    <p:extLst>
      <p:ext uri="{BB962C8B-B14F-4D97-AF65-F5344CB8AC3E}">
        <p14:creationId xmlns:p14="http://schemas.microsoft.com/office/powerpoint/2010/main" val="1685140141"/>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99294690-D25C-4DC4-B310-9C99A781B8FB}" type="datetime1">
              <a:rPr lang="en-US" smtClean="0"/>
              <a:t>4/7/2015</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2E2997D4-B2F1-4835-8C5A-6F0668EE8A23}" type="slidenum">
              <a:rPr lang="en-US" smtClean="0"/>
              <a:pPr>
                <a:defRPr/>
              </a:pPr>
              <a:t>‹#›</a:t>
            </a:fld>
            <a:endParaRPr lang="en-US"/>
          </a:p>
        </p:txBody>
      </p:sp>
    </p:spTree>
    <p:extLst>
      <p:ext uri="{BB962C8B-B14F-4D97-AF65-F5344CB8AC3E}">
        <p14:creationId xmlns:p14="http://schemas.microsoft.com/office/powerpoint/2010/main" val="15042206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B4D10C10-69EA-4F29-BA7C-8CD3C68A5CE9}" type="datetime1">
              <a:rPr lang="en-US" smtClean="0"/>
              <a:t>4/7/2015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5204DB9-05E8-45FF-8E4A-08D04D27080F}" type="slidenum">
              <a:rPr lang="en-US" smtClean="0"/>
              <a:pPr>
                <a:defRPr/>
              </a:pPr>
              <a:t>‹#›</a:t>
            </a:fld>
            <a:endParaRPr lang="en-US"/>
          </a:p>
        </p:txBody>
      </p:sp>
    </p:spTree>
    <p:extLst>
      <p:ext uri="{BB962C8B-B14F-4D97-AF65-F5344CB8AC3E}">
        <p14:creationId xmlns:p14="http://schemas.microsoft.com/office/powerpoint/2010/main" val="3928712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A6FB3F22-47E8-4C73-B01A-91E152FFF392}" type="datetime1">
              <a:rPr lang="en-US" smtClean="0"/>
              <a:t>4/7/2015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0F3AC42-9D72-4D4C-8554-BAC0989D807E}" type="slidenum">
              <a:rPr lang="en-US" smtClean="0"/>
              <a:pPr>
                <a:defRPr/>
              </a:pPr>
              <a:t>‹#›</a:t>
            </a:fld>
            <a:endParaRPr lang="en-US"/>
          </a:p>
        </p:txBody>
      </p:sp>
    </p:spTree>
    <p:extLst>
      <p:ext uri="{BB962C8B-B14F-4D97-AF65-F5344CB8AC3E}">
        <p14:creationId xmlns:p14="http://schemas.microsoft.com/office/powerpoint/2010/main" val="17930767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16A54A55-6010-4913-ACD7-4E704ADF35CF}" type="datetime1">
              <a:rPr lang="en-US" smtClean="0"/>
              <a:t>4/7/2015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9209F1A-C33A-434E-B9AF-3BD1953DBCFD}" type="slidenum">
              <a:rPr lang="en-US" smtClean="0"/>
              <a:pPr>
                <a:defRPr/>
              </a:pPr>
              <a:t>‹#›</a:t>
            </a:fld>
            <a:endParaRPr lang="en-US"/>
          </a:p>
        </p:txBody>
      </p:sp>
    </p:spTree>
    <p:extLst>
      <p:ext uri="{BB962C8B-B14F-4D97-AF65-F5344CB8AC3E}">
        <p14:creationId xmlns:p14="http://schemas.microsoft.com/office/powerpoint/2010/main" val="3399168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pitchFamily="34" charset="0"/>
                <a:cs typeface="Arial" pitchFamily="34" charset="0"/>
              </a:defRPr>
            </a:lvl1pPr>
          </a:lstStyle>
          <a:p>
            <a:pPr>
              <a:defRPr/>
            </a:pPr>
            <a:fld id="{0F264512-FABB-4E93-A41D-6222EC4E8EC5}" type="datetime1">
              <a:rPr lang="en-US" smtClean="0"/>
              <a:t>4/7/2015</a:t>
            </a:fld>
            <a:endParaRPr lang="en-US"/>
          </a:p>
        </p:txBody>
      </p:sp>
      <p:sp>
        <p:nvSpPr>
          <p:cNvPr id="6" name="Footer Placeholder 5"/>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0A2C1A7-32C8-4076-9D78-399E592C1E28}" type="slidenum">
              <a:rPr lang="en-US"/>
              <a:pPr>
                <a:defRPr/>
              </a:pPr>
              <a:t>‹#›</a:t>
            </a:fld>
            <a:endParaRPr lang="en-US"/>
          </a:p>
        </p:txBody>
      </p:sp>
    </p:spTree>
    <p:extLst>
      <p:ext uri="{BB962C8B-B14F-4D97-AF65-F5344CB8AC3E}">
        <p14:creationId xmlns:p14="http://schemas.microsoft.com/office/powerpoint/2010/main" val="3897853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pitchFamily="34" charset="0"/>
                <a:cs typeface="Arial" pitchFamily="34" charset="0"/>
              </a:defRPr>
            </a:lvl1pPr>
          </a:lstStyle>
          <a:p>
            <a:pPr>
              <a:defRPr/>
            </a:pPr>
            <a:fld id="{453142A9-50B7-49EC-A9E0-CEC92833B4F9}" type="datetime1">
              <a:rPr lang="en-US" smtClean="0"/>
              <a:t>4/7/2015</a:t>
            </a:fld>
            <a:endParaRPr lang="en-US"/>
          </a:p>
        </p:txBody>
      </p:sp>
      <p:sp>
        <p:nvSpPr>
          <p:cNvPr id="8" name="Footer Placeholder 7"/>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E2DB88DC-DE9D-469E-A35F-F2DBC844F9AE}" type="slidenum">
              <a:rPr lang="en-US"/>
              <a:pPr>
                <a:defRPr/>
              </a:pPr>
              <a:t>‹#›</a:t>
            </a:fld>
            <a:endParaRPr lang="en-US"/>
          </a:p>
        </p:txBody>
      </p:sp>
    </p:spTree>
    <p:extLst>
      <p:ext uri="{BB962C8B-B14F-4D97-AF65-F5344CB8AC3E}">
        <p14:creationId xmlns:p14="http://schemas.microsoft.com/office/powerpoint/2010/main" val="4264494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pitchFamily="34" charset="0"/>
                <a:cs typeface="Arial" pitchFamily="34" charset="0"/>
              </a:defRPr>
            </a:lvl1pPr>
          </a:lstStyle>
          <a:p>
            <a:pPr>
              <a:defRPr/>
            </a:pPr>
            <a:fld id="{679708D4-7F84-46BD-BDDB-BB48B03BD707}" type="datetime1">
              <a:rPr lang="en-US" smtClean="0"/>
              <a:t>4/7/2015</a:t>
            </a:fld>
            <a:endParaRPr lang="en-US"/>
          </a:p>
        </p:txBody>
      </p:sp>
      <p:sp>
        <p:nvSpPr>
          <p:cNvPr id="4" name="Footer Placeholder 3"/>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0223053E-CDCF-43BD-A4F4-9A37D3916E6A}" type="slidenum">
              <a:rPr lang="en-US"/>
              <a:pPr>
                <a:defRPr/>
              </a:pPr>
              <a:t>‹#›</a:t>
            </a:fld>
            <a:endParaRPr lang="en-US"/>
          </a:p>
        </p:txBody>
      </p:sp>
    </p:spTree>
    <p:extLst>
      <p:ext uri="{BB962C8B-B14F-4D97-AF65-F5344CB8AC3E}">
        <p14:creationId xmlns:p14="http://schemas.microsoft.com/office/powerpoint/2010/main" val="2626734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itchFamily="34" charset="0"/>
                <a:cs typeface="Arial" pitchFamily="34" charset="0"/>
              </a:defRPr>
            </a:lvl1pPr>
          </a:lstStyle>
          <a:p>
            <a:pPr>
              <a:defRPr/>
            </a:pPr>
            <a:fld id="{5C4E096B-3429-4258-AA49-8AF7F6A4C87C}" type="datetime1">
              <a:rPr lang="en-US" smtClean="0"/>
              <a:t>4/7/2015</a:t>
            </a:fld>
            <a:endParaRPr lang="en-US"/>
          </a:p>
        </p:txBody>
      </p:sp>
      <p:sp>
        <p:nvSpPr>
          <p:cNvPr id="3" name="Footer Placeholder 2"/>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D39A2FD1-B30D-4FA3-9C74-1086FB4765F5}" type="slidenum">
              <a:rPr lang="en-US"/>
              <a:pPr>
                <a:defRPr/>
              </a:pPr>
              <a:t>‹#›</a:t>
            </a:fld>
            <a:endParaRPr lang="en-US"/>
          </a:p>
        </p:txBody>
      </p:sp>
    </p:spTree>
    <p:extLst>
      <p:ext uri="{BB962C8B-B14F-4D97-AF65-F5344CB8AC3E}">
        <p14:creationId xmlns:p14="http://schemas.microsoft.com/office/powerpoint/2010/main" val="83293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pitchFamily="34" charset="0"/>
                <a:cs typeface="Arial" pitchFamily="34" charset="0"/>
              </a:defRPr>
            </a:lvl1pPr>
          </a:lstStyle>
          <a:p>
            <a:pPr>
              <a:defRPr/>
            </a:pPr>
            <a:fld id="{43498D01-8347-439A-B5A0-A8115F6EC1A3}" type="datetime1">
              <a:rPr lang="en-US" smtClean="0"/>
              <a:t>4/7/2015</a:t>
            </a:fld>
            <a:endParaRPr lang="en-US"/>
          </a:p>
        </p:txBody>
      </p:sp>
      <p:sp>
        <p:nvSpPr>
          <p:cNvPr id="6" name="Footer Placeholder 5"/>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824F512-6946-4E8B-AF6B-2111C5FB6448}" type="slidenum">
              <a:rPr lang="en-US"/>
              <a:pPr>
                <a:defRPr/>
              </a:pPr>
              <a:t>‹#›</a:t>
            </a:fld>
            <a:endParaRPr lang="en-US"/>
          </a:p>
        </p:txBody>
      </p:sp>
    </p:spTree>
    <p:extLst>
      <p:ext uri="{BB962C8B-B14F-4D97-AF65-F5344CB8AC3E}">
        <p14:creationId xmlns:p14="http://schemas.microsoft.com/office/powerpoint/2010/main" val="2420808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solidFill>
                <a:prstClr val="black"/>
              </a:solidFill>
              <a:latin typeface="Constantia"/>
              <a:cs typeface="Arial" charset="0"/>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solidFill>
                <a:prstClr val="black"/>
              </a:solidFill>
              <a:latin typeface="Constantia"/>
              <a:cs typeface="Arial" charset="0"/>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atin typeface="Arial" pitchFamily="34" charset="0"/>
                <a:cs typeface="Arial" pitchFamily="34" charset="0"/>
              </a:defRPr>
            </a:lvl1pPr>
          </a:lstStyle>
          <a:p>
            <a:pPr>
              <a:defRPr/>
            </a:pPr>
            <a:fld id="{ABD10D69-C25C-462E-A54C-0D9C8399DFD9}" type="datetime1">
              <a:rPr lang="en-US" smtClean="0"/>
              <a:t>4/7/2015</a:t>
            </a:fld>
            <a:endParaRPr lang="en-US"/>
          </a:p>
        </p:txBody>
      </p:sp>
      <p:sp>
        <p:nvSpPr>
          <p:cNvPr id="10" name="Footer Placeholder 5"/>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E7929DE5-A7BD-4393-895A-47349F0A79CF}" type="slidenum">
              <a:rPr lang="en-US"/>
              <a:pPr>
                <a:defRPr/>
              </a:pPr>
              <a:t>‹#›</a:t>
            </a:fld>
            <a:endParaRPr lang="en-US"/>
          </a:p>
        </p:txBody>
      </p:sp>
    </p:spTree>
    <p:extLst>
      <p:ext uri="{BB962C8B-B14F-4D97-AF65-F5344CB8AC3E}">
        <p14:creationId xmlns:p14="http://schemas.microsoft.com/office/powerpoint/2010/main" val="550123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solidFill>
                <a:prstClr val="black"/>
              </a:solidFill>
              <a:latin typeface="Constantia"/>
              <a:cs typeface="Arial"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solidFill>
                <a:prstClr val="black"/>
              </a:solidFill>
              <a:latin typeface="Constantia"/>
              <a:cs typeface="Arial" charset="0"/>
            </a:endParaRPr>
          </a:p>
        </p:txBody>
      </p:sp>
      <p:sp>
        <p:nvSpPr>
          <p:cNvPr id="2052"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2053"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rgbClr val="1F497D">
                    <a:shade val="90000"/>
                  </a:srgbClr>
                </a:solidFill>
                <a:latin typeface="Arial" charset="0"/>
                <a:cs typeface="Arial" charset="0"/>
              </a:defRPr>
            </a:lvl1pPr>
          </a:lstStyle>
          <a:p>
            <a:pPr>
              <a:defRPr/>
            </a:pPr>
            <a:fld id="{4BB70DC1-0A6C-4B37-BBE4-B206678FFBEE}" type="datetime1">
              <a:rPr lang="en-US" smtClean="0"/>
              <a:t>4/7/2015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rgbClr val="1F497D">
                    <a:shade val="90000"/>
                  </a:srgbClr>
                </a:solidFill>
                <a:latin typeface="Arial" charset="0"/>
                <a:cs typeface="Arial" charset="0"/>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1D4577"/>
                </a:solidFill>
              </a:defRPr>
            </a:lvl1pPr>
          </a:lstStyle>
          <a:p>
            <a:pPr>
              <a:defRPr/>
            </a:pPr>
            <a:fld id="{CF673418-7A8A-4F48-9331-56B072BFA829}" type="slidenum">
              <a:rPr lang="en-US"/>
              <a:pPr>
                <a:defRPr/>
              </a:pPr>
              <a:t>‹#›</a:t>
            </a:fld>
            <a:endParaRPr lang="en-US"/>
          </a:p>
        </p:txBody>
      </p:sp>
      <p:grpSp>
        <p:nvGrpSpPr>
          <p:cNvPr id="2057"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hangingPunct="1">
                <a:defRPr/>
              </a:pPr>
              <a:endParaRPr lang="en-US">
                <a:solidFill>
                  <a:prstClr val="black"/>
                </a:solidFill>
                <a:latin typeface="Arial" charset="0"/>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hangingPunct="1">
                <a:defRPr/>
              </a:pPr>
              <a:endParaRPr lang="en-US">
                <a:solidFill>
                  <a:prstClr val="black"/>
                </a:solidFill>
                <a:latin typeface="Arial" charset="0"/>
                <a:cs typeface="Arial" charset="0"/>
              </a:endParaRPr>
            </a:p>
          </p:txBody>
        </p:sp>
      </p:grpSp>
    </p:spTree>
  </p:cSld>
  <p:clrMap bg1="lt1" tx1="dk1" bg2="lt2" tx2="dk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Lst>
  <p:hf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9BBB5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9BBB5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8064A2"/>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solidFill>
                <a:prstClr val="black"/>
              </a:solidFill>
              <a:latin typeface="Constanti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solidFill>
                <a:prstClr val="black"/>
              </a:solidFill>
              <a:latin typeface="Constantia"/>
            </a:endParaRPr>
          </a:p>
        </p:txBody>
      </p:sp>
      <p:sp>
        <p:nvSpPr>
          <p:cNvPr id="3076"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3077"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rgbClr val="04617B">
                    <a:shade val="90000"/>
                  </a:srgbClr>
                </a:solidFill>
                <a:latin typeface="+mn-lt"/>
                <a:cs typeface="+mn-cs"/>
              </a:defRPr>
            </a:lvl1pPr>
          </a:lstStyle>
          <a:p>
            <a:pPr>
              <a:defRPr/>
            </a:pPr>
            <a:fld id="{68AB4D55-CE57-4229-B757-950A72F56F36}" type="datetime1">
              <a:rPr lang="en-US" smtClean="0"/>
              <a:t>4/7/2015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rgbClr val="04617B">
                    <a:shade val="90000"/>
                  </a:srgbClr>
                </a:solidFill>
                <a:latin typeface="+mn-lt"/>
                <a:cs typeface="+mn-cs"/>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latin typeface="Constantia" panose="02030602050306030303" pitchFamily="18" charset="0"/>
              </a:defRPr>
            </a:lvl1pPr>
          </a:lstStyle>
          <a:p>
            <a:pPr>
              <a:defRPr/>
            </a:pPr>
            <a:fld id="{2C689919-31FD-4C9B-B5F2-F699D0E6A4A4}" type="slidenum">
              <a:rPr lang="en-US"/>
              <a:pPr>
                <a:defRPr/>
              </a:pPr>
              <a:t>‹#›</a:t>
            </a:fld>
            <a:endParaRPr lang="en-US"/>
          </a:p>
        </p:txBody>
      </p:sp>
      <p:grpSp>
        <p:nvGrpSpPr>
          <p:cNvPr id="3081"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a:solidFill>
                  <a:prstClr val="black"/>
                </a:solidFill>
                <a:latin typeface="Constanti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a:solidFill>
                  <a:prstClr val="black"/>
                </a:solidFill>
                <a:latin typeface="Constantia"/>
              </a:endParaRPr>
            </a:p>
          </p:txBody>
        </p:sp>
      </p:grpSp>
    </p:spTree>
  </p:cSld>
  <p:clrMap bg1="lt1" tx1="dk1" bg2="lt2" tx2="dk2" accent1="accent1" accent2="accent2" accent3="accent3" accent4="accent4" accent5="accent5" accent6="accent6" hlink="hlink" folHlink="folHlink"/>
  <p:sldLayoutIdLst>
    <p:sldLayoutId id="2147484285" r:id="rId1"/>
    <p:sldLayoutId id="2147484263" r:id="rId2"/>
    <p:sldLayoutId id="2147484286" r:id="rId3"/>
    <p:sldLayoutId id="2147484264" r:id="rId4"/>
    <p:sldLayoutId id="2147484265" r:id="rId5"/>
    <p:sldLayoutId id="2147484266" r:id="rId6"/>
    <p:sldLayoutId id="2147484267" r:id="rId7"/>
    <p:sldLayoutId id="2147484268" r:id="rId8"/>
    <p:sldLayoutId id="2147484287" r:id="rId9"/>
    <p:sldLayoutId id="2147484269" r:id="rId10"/>
    <p:sldLayoutId id="2147484270" r:id="rId11"/>
  </p:sldLayoutIdLst>
  <p:hf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5861341B-0E15-4D4D-A2ED-E8B393E8D3BB}" type="datetime1">
              <a:rPr lang="en-US" smtClean="0"/>
              <a:t>4/7/2015</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CF673418-7A8A-4F48-9331-56B072BFA829}" type="slidenum">
              <a:rPr lang="en-US" smtClean="0"/>
              <a:pPr>
                <a:defRPr/>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89927"/>
      </p:ext>
    </p:extLst>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a:normAutofit/>
          </a:bodyPr>
          <a:lstStyle/>
          <a:p>
            <a:pPr eaLnBrk="1" fontAlgn="auto" hangingPunct="1">
              <a:spcAft>
                <a:spcPts val="0"/>
              </a:spcAft>
              <a:defRPr/>
            </a:pPr>
            <a:r>
              <a:rPr lang="en-US" sz="5400" b="1" dirty="0" smtClean="0"/>
              <a:t>The Uterine Corpus</a:t>
            </a:r>
            <a:endParaRPr lang="en-US" sz="5400" b="1" dirty="0"/>
          </a:p>
        </p:txBody>
      </p:sp>
      <p:sp>
        <p:nvSpPr>
          <p:cNvPr id="22531" name="Subtitle 2"/>
          <p:cNvSpPr>
            <a:spLocks noGrp="1"/>
          </p:cNvSpPr>
          <p:nvPr>
            <p:ph idx="1"/>
          </p:nvPr>
        </p:nvSpPr>
        <p:spPr>
          <a:xfrm>
            <a:off x="822959" y="3581400"/>
            <a:ext cx="7543801" cy="1143000"/>
          </a:xfrm>
        </p:spPr>
        <p:txBody>
          <a:bodyPr>
            <a:normAutofit/>
          </a:bodyPr>
          <a:lstStyle/>
          <a:p>
            <a:pPr marR="0" eaLnBrk="1" hangingPunct="1"/>
            <a:r>
              <a:rPr lang="en-US" altLang="en-US" sz="3200" b="1" dirty="0" smtClean="0"/>
              <a:t>Emad Raddaoui, MD, FCAP, FASC</a:t>
            </a:r>
            <a:endParaRPr lang="en-US" altLang="en-US" sz="4000" dirty="0" smtClean="0"/>
          </a:p>
        </p:txBody>
      </p:sp>
      <p:sp>
        <p:nvSpPr>
          <p:cNvPr id="3" name="Slide Number Placeholder 2"/>
          <p:cNvSpPr>
            <a:spLocks noGrp="1"/>
          </p:cNvSpPr>
          <p:nvPr>
            <p:ph type="sldNum" sz="quarter" idx="12"/>
          </p:nvPr>
        </p:nvSpPr>
        <p:spPr/>
        <p:txBody>
          <a:bodyPr/>
          <a:lstStyle/>
          <a:p>
            <a:pPr>
              <a:defRPr/>
            </a:pPr>
            <a:fld id="{76180E6E-2E31-4D30-B85C-419C661FB1AB}" type="slidenum">
              <a:rPr lang="en-US" smtClean="0"/>
              <a:pPr>
                <a:defRPr/>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530225" y="76201"/>
            <a:ext cx="8229600" cy="838200"/>
          </a:xfrm>
        </p:spPr>
        <p:txBody>
          <a:bodyPr>
            <a:normAutofit/>
          </a:bodyPr>
          <a:lstStyle/>
          <a:p>
            <a:pPr eaLnBrk="1" hangingPunct="1"/>
            <a:r>
              <a:rPr lang="en-US" altLang="en-US" sz="3600" b="1" dirty="0" smtClean="0"/>
              <a:t>Endometrial Hyperplasia: classification</a:t>
            </a:r>
          </a:p>
        </p:txBody>
      </p:sp>
      <p:sp>
        <p:nvSpPr>
          <p:cNvPr id="31749" name="Rectangle 4"/>
          <p:cNvSpPr>
            <a:spLocks noChangeArrowheads="1"/>
          </p:cNvSpPr>
          <p:nvPr/>
        </p:nvSpPr>
        <p:spPr bwMode="auto">
          <a:xfrm>
            <a:off x="152400" y="1309688"/>
            <a:ext cx="8980488"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defRPr/>
            </a:pPr>
            <a:endParaRPr lang="en-US" dirty="0" smtClean="0"/>
          </a:p>
          <a:p>
            <a:pPr eaLnBrk="1" hangingPunct="1">
              <a:buFont typeface="Arial" panose="020B0604020202020204" pitchFamily="34" charset="0"/>
              <a:buNone/>
              <a:defRPr/>
            </a:pPr>
            <a:endParaRPr lang="en-US" dirty="0"/>
          </a:p>
          <a:p>
            <a:pPr eaLnBrk="1" hangingPunct="1">
              <a:buFont typeface="Arial" panose="020B0604020202020204" pitchFamily="34" charset="0"/>
              <a:buNone/>
              <a:defRPr/>
            </a:pPr>
            <a:r>
              <a:rPr lang="en-US" dirty="0" smtClean="0"/>
              <a:t>There is proliferation of both glands and </a:t>
            </a:r>
            <a:r>
              <a:rPr lang="en-US" dirty="0" err="1" smtClean="0"/>
              <a:t>stroma</a:t>
            </a:r>
            <a:r>
              <a:rPr lang="en-US" dirty="0" smtClean="0"/>
              <a:t> but the glandular component is more. Therefore over crowding of glands occur. Endometrial hyperplasia is histologically classified according to:</a:t>
            </a:r>
          </a:p>
          <a:p>
            <a:pPr eaLnBrk="1" hangingPunct="1">
              <a:buFont typeface="Arial" panose="020B0604020202020204" pitchFamily="34" charset="0"/>
              <a:buNone/>
              <a:defRPr/>
            </a:pPr>
            <a:endParaRPr lang="en-US" dirty="0" smtClean="0"/>
          </a:p>
          <a:p>
            <a:pPr marL="342900" indent="-342900" eaLnBrk="1" hangingPunct="1">
              <a:buFont typeface="Arial" pitchFamily="34" charset="0"/>
              <a:buAutoNum type="arabicParenR"/>
              <a:defRPr/>
            </a:pPr>
            <a:r>
              <a:rPr lang="en-US" b="1" dirty="0"/>
              <a:t>Gland architecture</a:t>
            </a:r>
            <a:r>
              <a:rPr lang="en-US" dirty="0"/>
              <a:t>: </a:t>
            </a:r>
            <a:r>
              <a:rPr lang="en-US" b="1" dirty="0">
                <a:solidFill>
                  <a:srgbClr val="C00000"/>
                </a:solidFill>
              </a:rPr>
              <a:t>simple or complex </a:t>
            </a:r>
            <a:r>
              <a:rPr lang="en-US" dirty="0"/>
              <a:t>depending on the degree of glandular complexity and crowding</a:t>
            </a:r>
            <a:r>
              <a:rPr lang="en-US" dirty="0" smtClean="0"/>
              <a:t>.</a:t>
            </a:r>
          </a:p>
          <a:p>
            <a:pPr marL="342900" indent="-342900" eaLnBrk="1" hangingPunct="1">
              <a:buFont typeface="Arial" pitchFamily="34" charset="0"/>
              <a:buAutoNum type="arabicParenR"/>
              <a:defRPr/>
            </a:pPr>
            <a:endParaRPr lang="en-US" dirty="0"/>
          </a:p>
          <a:p>
            <a:pPr marL="342900" indent="-342900" eaLnBrk="1" hangingPunct="1">
              <a:buFont typeface="Arial" pitchFamily="34" charset="0"/>
              <a:buAutoNum type="arabicParenR"/>
              <a:defRPr/>
            </a:pPr>
            <a:r>
              <a:rPr lang="en-US" b="1" dirty="0" err="1"/>
              <a:t>Cytologic</a:t>
            </a:r>
            <a:r>
              <a:rPr lang="en-US" b="1" dirty="0"/>
              <a:t> features</a:t>
            </a:r>
            <a:r>
              <a:rPr lang="en-US" dirty="0"/>
              <a:t>: </a:t>
            </a:r>
            <a:r>
              <a:rPr lang="en-US" b="1" dirty="0">
                <a:solidFill>
                  <a:srgbClr val="C00000"/>
                </a:solidFill>
              </a:rPr>
              <a:t>with or without </a:t>
            </a:r>
            <a:r>
              <a:rPr lang="en-US" b="1" dirty="0" err="1">
                <a:solidFill>
                  <a:srgbClr val="C00000"/>
                </a:solidFill>
              </a:rPr>
              <a:t>atypia</a:t>
            </a:r>
            <a:r>
              <a:rPr lang="en-US" dirty="0"/>
              <a:t>.</a:t>
            </a:r>
            <a:r>
              <a:rPr lang="en-US" dirty="0">
                <a:solidFill>
                  <a:srgbClr val="000000"/>
                </a:solidFill>
              </a:rPr>
              <a:t> </a:t>
            </a:r>
            <a:r>
              <a:rPr lang="en-US" dirty="0" err="1">
                <a:solidFill>
                  <a:srgbClr val="000000"/>
                </a:solidFill>
              </a:rPr>
              <a:t>Atypia</a:t>
            </a:r>
            <a:r>
              <a:rPr lang="en-US" dirty="0">
                <a:solidFill>
                  <a:srgbClr val="000000"/>
                </a:solidFill>
              </a:rPr>
              <a:t> = </a:t>
            </a:r>
            <a:r>
              <a:rPr lang="en-US" dirty="0" err="1">
                <a:solidFill>
                  <a:srgbClr val="000000"/>
                </a:solidFill>
              </a:rPr>
              <a:t>pleomorphism</a:t>
            </a:r>
            <a:r>
              <a:rPr lang="en-US" dirty="0">
                <a:solidFill>
                  <a:srgbClr val="000000"/>
                </a:solidFill>
              </a:rPr>
              <a:t> (loss of polarity, vesicular nuclei, prominent nucleoli, rounded cells) </a:t>
            </a:r>
            <a:endParaRPr lang="en-US" dirty="0" smtClean="0">
              <a:solidFill>
                <a:srgbClr val="000000"/>
              </a:solidFill>
            </a:endParaRPr>
          </a:p>
          <a:p>
            <a:pPr eaLnBrk="1" hangingPunct="1">
              <a:defRPr/>
            </a:pPr>
            <a:endParaRPr lang="en-US" dirty="0" smtClean="0">
              <a:solidFill>
                <a:srgbClr val="000000"/>
              </a:solidFill>
            </a:endParaRPr>
          </a:p>
          <a:p>
            <a:pPr eaLnBrk="1" hangingPunct="1">
              <a:buFont typeface="Arial" panose="020B0604020202020204" pitchFamily="34" charset="0"/>
              <a:buNone/>
              <a:defRPr/>
            </a:pPr>
            <a:endParaRPr lang="en-US" dirty="0" smtClean="0"/>
          </a:p>
        </p:txBody>
      </p:sp>
      <p:sp>
        <p:nvSpPr>
          <p:cNvPr id="2" name="Rectangle 5"/>
          <p:cNvSpPr>
            <a:spLocks noChangeArrowheads="1"/>
          </p:cNvSpPr>
          <p:nvPr/>
        </p:nvSpPr>
        <p:spPr bwMode="auto">
          <a:xfrm>
            <a:off x="6324600" y="6499225"/>
            <a:ext cx="174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www.cram.com</a:t>
            </a:r>
          </a:p>
        </p:txBody>
      </p:sp>
      <p:sp>
        <p:nvSpPr>
          <p:cNvPr id="3" name="Slide Number Placeholder 2"/>
          <p:cNvSpPr>
            <a:spLocks noGrp="1"/>
          </p:cNvSpPr>
          <p:nvPr>
            <p:ph type="sldNum" sz="quarter" idx="12"/>
          </p:nvPr>
        </p:nvSpPr>
        <p:spPr/>
        <p:txBody>
          <a:bodyPr/>
          <a:lstStyle/>
          <a:p>
            <a:pPr>
              <a:defRPr/>
            </a:pPr>
            <a:fld id="{64F76900-6583-4D81-8697-D293D8D2D63C}"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64F76900-6583-4D81-8697-D293D8D2D63C}" type="slidenum">
              <a:rPr lang="en-US" smtClean="0"/>
              <a:pPr>
                <a:defRPr/>
              </a:pPr>
              <a:t>11</a:t>
            </a:fld>
            <a:endParaRPr lang="en-US"/>
          </a:p>
        </p:txBody>
      </p:sp>
      <p:sp>
        <p:nvSpPr>
          <p:cNvPr id="9" name="Content Placeholder 8"/>
          <p:cNvSpPr>
            <a:spLocks noGrp="1"/>
          </p:cNvSpPr>
          <p:nvPr>
            <p:ph idx="4294967295"/>
          </p:nvPr>
        </p:nvSpPr>
        <p:spPr>
          <a:xfrm>
            <a:off x="152400" y="533401"/>
            <a:ext cx="8991600" cy="5335588"/>
          </a:xfrm>
        </p:spPr>
        <p:txBody>
          <a:bodyPr/>
          <a:lstStyle/>
          <a:p>
            <a:pPr>
              <a:defRPr/>
            </a:pPr>
            <a:r>
              <a:rPr lang="en-US" dirty="0">
                <a:solidFill>
                  <a:srgbClr val="000000"/>
                </a:solidFill>
              </a:rPr>
              <a:t>Therefore the classification is as follows</a:t>
            </a:r>
            <a:r>
              <a:rPr lang="en-US" dirty="0" smtClean="0">
                <a:solidFill>
                  <a:srgbClr val="000000"/>
                </a:solidFill>
              </a:rPr>
              <a:t>:</a:t>
            </a:r>
            <a:endParaRPr lang="en-US" b="1" dirty="0">
              <a:solidFill>
                <a:srgbClr val="C00000"/>
              </a:solidFill>
            </a:endParaRPr>
          </a:p>
          <a:p>
            <a:pPr>
              <a:defRPr/>
            </a:pPr>
            <a:r>
              <a:rPr lang="en-US" b="1" dirty="0">
                <a:solidFill>
                  <a:srgbClr val="C00000"/>
                </a:solidFill>
              </a:rPr>
              <a:t>I. Simple hyperplasia </a:t>
            </a:r>
          </a:p>
          <a:p>
            <a:pPr lvl="1">
              <a:buFont typeface="Arial" panose="020B0604020202020204" pitchFamily="34" charset="0"/>
              <a:buChar char="•"/>
              <a:defRPr/>
            </a:pPr>
            <a:r>
              <a:rPr lang="en-US" dirty="0"/>
              <a:t>Without </a:t>
            </a:r>
            <a:r>
              <a:rPr lang="en-US" dirty="0" err="1"/>
              <a:t>atypia</a:t>
            </a:r>
            <a:endParaRPr lang="en-US" dirty="0"/>
          </a:p>
          <a:p>
            <a:pPr lvl="1">
              <a:buFont typeface="Arial" panose="020B0604020202020204" pitchFamily="34" charset="0"/>
              <a:buChar char="•"/>
              <a:defRPr/>
            </a:pPr>
            <a:r>
              <a:rPr lang="en-US" dirty="0"/>
              <a:t>With </a:t>
            </a:r>
            <a:r>
              <a:rPr lang="en-US" dirty="0" err="1"/>
              <a:t>atypia</a:t>
            </a:r>
            <a:endParaRPr lang="en-US" dirty="0"/>
          </a:p>
          <a:p>
            <a:pPr marL="457200" lvl="1" indent="0">
              <a:defRPr/>
            </a:pPr>
            <a:endParaRPr lang="en-US" dirty="0"/>
          </a:p>
          <a:p>
            <a:pPr>
              <a:defRPr/>
            </a:pPr>
            <a:r>
              <a:rPr lang="en-US" b="1" dirty="0">
                <a:solidFill>
                  <a:srgbClr val="C00000"/>
                </a:solidFill>
              </a:rPr>
              <a:t>II. Complex </a:t>
            </a:r>
            <a:r>
              <a:rPr lang="en-US" b="1" dirty="0" smtClean="0">
                <a:solidFill>
                  <a:srgbClr val="C00000"/>
                </a:solidFill>
              </a:rPr>
              <a:t>hyperplasia   </a:t>
            </a:r>
            <a:endParaRPr lang="en-US" b="1" dirty="0">
              <a:solidFill>
                <a:srgbClr val="C00000"/>
              </a:solidFill>
            </a:endParaRPr>
          </a:p>
          <a:p>
            <a:pPr lvl="1">
              <a:buFont typeface="Arial" panose="020B0604020202020204" pitchFamily="34" charset="0"/>
              <a:buChar char="•"/>
              <a:defRPr/>
            </a:pPr>
            <a:r>
              <a:rPr lang="en-US" dirty="0"/>
              <a:t>Without </a:t>
            </a:r>
            <a:r>
              <a:rPr lang="en-US" dirty="0" err="1"/>
              <a:t>atypia</a:t>
            </a:r>
            <a:endParaRPr lang="en-US" dirty="0"/>
          </a:p>
          <a:p>
            <a:pPr lvl="1">
              <a:buFont typeface="Arial" panose="020B0604020202020204" pitchFamily="34" charset="0"/>
              <a:buChar char="•"/>
              <a:defRPr/>
            </a:pPr>
            <a:r>
              <a:rPr lang="en-US" dirty="0"/>
              <a:t>With </a:t>
            </a:r>
            <a:r>
              <a:rPr lang="en-US" dirty="0" err="1"/>
              <a:t>atypia</a:t>
            </a:r>
            <a:endParaRPr lang="en-US" dirty="0"/>
          </a:p>
          <a:p>
            <a:endParaRPr lang="en-US" dirty="0"/>
          </a:p>
        </p:txBody>
      </p:sp>
      <p:pic>
        <p:nvPicPr>
          <p:cNvPr id="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475722"/>
            <a:ext cx="5410200" cy="3855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9543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8"/>
          <p:cNvSpPr>
            <a:spLocks noGrp="1"/>
          </p:cNvSpPr>
          <p:nvPr>
            <p:ph type="title"/>
          </p:nvPr>
        </p:nvSpPr>
        <p:spPr/>
        <p:txBody>
          <a:bodyPr/>
          <a:lstStyle/>
          <a:p>
            <a:endParaRPr lang="en-US" altLang="en-US" smtClean="0"/>
          </a:p>
        </p:txBody>
      </p:sp>
      <p:sp>
        <p:nvSpPr>
          <p:cNvPr id="33795" name="Text Placeholder 9"/>
          <p:cNvSpPr>
            <a:spLocks noGrp="1"/>
          </p:cNvSpPr>
          <p:nvPr>
            <p:ph type="body" idx="1"/>
          </p:nvPr>
        </p:nvSpPr>
        <p:spPr/>
        <p:txBody>
          <a:bodyPr/>
          <a:lstStyle/>
          <a:p>
            <a:r>
              <a:rPr lang="en-US" altLang="en-US" smtClean="0"/>
              <a:t>No hyperplasia and no atypia</a:t>
            </a:r>
          </a:p>
        </p:txBody>
      </p:sp>
      <p:pic>
        <p:nvPicPr>
          <p:cNvPr id="33797"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85800" y="2676525"/>
            <a:ext cx="3621088" cy="2547938"/>
          </a:xfrm>
        </p:spPr>
      </p:pic>
      <p:sp>
        <p:nvSpPr>
          <p:cNvPr id="33796" name="Text Placeholder 10"/>
          <p:cNvSpPr>
            <a:spLocks noGrp="1"/>
          </p:cNvSpPr>
          <p:nvPr>
            <p:ph type="body" sz="quarter" idx="3"/>
          </p:nvPr>
        </p:nvSpPr>
        <p:spPr/>
        <p:txBody>
          <a:bodyPr/>
          <a:lstStyle/>
          <a:p>
            <a:r>
              <a:rPr lang="en-US" altLang="en-US" smtClean="0"/>
              <a:t>Hyperplasia with atypia</a:t>
            </a:r>
          </a:p>
        </p:txBody>
      </p:sp>
      <p:pic>
        <p:nvPicPr>
          <p:cNvPr id="33798" name="Content Placeholder 6"/>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4722813" y="2676525"/>
            <a:ext cx="3886200" cy="2603500"/>
          </a:xfrm>
        </p:spPr>
      </p:pic>
      <p:sp>
        <p:nvSpPr>
          <p:cNvPr id="33799" name="Rectangle 7"/>
          <p:cNvSpPr>
            <a:spLocks noChangeArrowheads="1"/>
          </p:cNvSpPr>
          <p:nvPr/>
        </p:nvSpPr>
        <p:spPr bwMode="auto">
          <a:xfrm>
            <a:off x="4957763" y="5257800"/>
            <a:ext cx="4186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http://www.indiacancersurgerysite.com/</a:t>
            </a:r>
          </a:p>
        </p:txBody>
      </p:sp>
      <p:sp>
        <p:nvSpPr>
          <p:cNvPr id="33800" name="Rectangle 11"/>
          <p:cNvSpPr>
            <a:spLocks noChangeArrowheads="1"/>
          </p:cNvSpPr>
          <p:nvPr/>
        </p:nvSpPr>
        <p:spPr bwMode="auto">
          <a:xfrm>
            <a:off x="990600" y="5280025"/>
            <a:ext cx="1350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quizlet.com</a:t>
            </a:r>
          </a:p>
        </p:txBody>
      </p:sp>
      <p:sp>
        <p:nvSpPr>
          <p:cNvPr id="2" name="Slide Number Placeholder 1"/>
          <p:cNvSpPr>
            <a:spLocks noGrp="1"/>
          </p:cNvSpPr>
          <p:nvPr>
            <p:ph type="sldNum" sz="quarter" idx="12"/>
          </p:nvPr>
        </p:nvSpPr>
        <p:spPr/>
        <p:txBody>
          <a:bodyPr/>
          <a:lstStyle/>
          <a:p>
            <a:pPr>
              <a:defRPr/>
            </a:pPr>
            <a:fld id="{64F76900-6583-4D81-8697-D293D8D2D63C}" type="slidenum">
              <a:rPr lang="en-US" smtClean="0"/>
              <a:pPr>
                <a:defRPr/>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533400" y="283828"/>
            <a:ext cx="8001000" cy="1143000"/>
          </a:xfrm>
        </p:spPr>
        <p:txBody>
          <a:bodyPr>
            <a:normAutofit/>
          </a:bodyPr>
          <a:lstStyle/>
          <a:p>
            <a:r>
              <a:rPr lang="en-US" altLang="en-US" sz="3600" b="1" dirty="0" smtClean="0"/>
              <a:t>Simple hyperplasia without </a:t>
            </a:r>
            <a:r>
              <a:rPr lang="en-US" altLang="en-US" sz="3600" b="1" dirty="0" err="1" smtClean="0"/>
              <a:t>atypia</a:t>
            </a:r>
            <a:endParaRPr lang="en-US" altLang="en-US" sz="3600" b="1" dirty="0" smtClean="0"/>
          </a:p>
        </p:txBody>
      </p:sp>
      <p:sp>
        <p:nvSpPr>
          <p:cNvPr id="34819" name="Content Placeholder 2"/>
          <p:cNvSpPr>
            <a:spLocks noGrp="1"/>
          </p:cNvSpPr>
          <p:nvPr>
            <p:ph sz="half" idx="1"/>
          </p:nvPr>
        </p:nvSpPr>
        <p:spPr>
          <a:xfrm>
            <a:off x="152400" y="1920875"/>
            <a:ext cx="3048000" cy="4433888"/>
          </a:xfrm>
        </p:spPr>
        <p:txBody>
          <a:bodyPr/>
          <a:lstStyle/>
          <a:p>
            <a:pPr eaLnBrk="1" hangingPunct="1">
              <a:buClrTx/>
              <a:buSzTx/>
              <a:buFont typeface="Arial" panose="020B0604020202020204" pitchFamily="34" charset="0"/>
              <a:buChar char="•"/>
            </a:pPr>
            <a:r>
              <a:rPr lang="en-US" altLang="en-US" sz="1800" dirty="0" smtClean="0"/>
              <a:t>Simple hyperplasia (cystic hyperplasia) : glands are </a:t>
            </a:r>
            <a:r>
              <a:rPr lang="en-US" altLang="en-US" sz="1800" dirty="0" err="1" smtClean="0"/>
              <a:t>varibly</a:t>
            </a:r>
            <a:r>
              <a:rPr lang="en-US" altLang="en-US" sz="1800" dirty="0" smtClean="0"/>
              <a:t> shaped and sized and </a:t>
            </a:r>
            <a:r>
              <a:rPr lang="en-US" altLang="en-US" sz="1800" dirty="0" err="1" smtClean="0"/>
              <a:t>cystically</a:t>
            </a:r>
            <a:r>
              <a:rPr lang="en-US" altLang="en-US" sz="1800" dirty="0" smtClean="0"/>
              <a:t> dilated  with abundant cellular </a:t>
            </a:r>
            <a:r>
              <a:rPr lang="en-US" altLang="en-US" sz="1800" dirty="0" err="1" smtClean="0"/>
              <a:t>stroma</a:t>
            </a:r>
            <a:r>
              <a:rPr lang="en-US" altLang="en-US" sz="1800" dirty="0" smtClean="0"/>
              <a:t> and give  a "Swiss Cheese"  appearance. </a:t>
            </a:r>
          </a:p>
          <a:p>
            <a:pPr eaLnBrk="1" hangingPunct="1">
              <a:buClrTx/>
              <a:buSzTx/>
              <a:buFont typeface="Arial" panose="020B0604020202020204" pitchFamily="34" charset="0"/>
              <a:buChar char="•"/>
            </a:pPr>
            <a:r>
              <a:rPr lang="en-US" altLang="en-US" sz="1800" dirty="0" smtClean="0">
                <a:solidFill>
                  <a:srgbClr val="000000"/>
                </a:solidFill>
              </a:rPr>
              <a:t>There is a mild increase in the gland-to-</a:t>
            </a:r>
            <a:r>
              <a:rPr lang="en-US" altLang="en-US" sz="1800" dirty="0" err="1" smtClean="0">
                <a:solidFill>
                  <a:srgbClr val="000000"/>
                </a:solidFill>
              </a:rPr>
              <a:t>stroma</a:t>
            </a:r>
            <a:r>
              <a:rPr lang="en-US" altLang="en-US" sz="1800" dirty="0" smtClean="0">
                <a:solidFill>
                  <a:srgbClr val="000000"/>
                </a:solidFill>
              </a:rPr>
              <a:t> ratio</a:t>
            </a:r>
          </a:p>
          <a:p>
            <a:pPr eaLnBrk="1" hangingPunct="1">
              <a:buClrTx/>
              <a:buSzTx/>
              <a:buFont typeface="Arial" panose="020B0604020202020204" pitchFamily="34" charset="0"/>
              <a:buChar char="•"/>
            </a:pPr>
            <a:r>
              <a:rPr lang="en-US" altLang="en-US" sz="1800" dirty="0" smtClean="0">
                <a:solidFill>
                  <a:srgbClr val="000000"/>
                </a:solidFill>
              </a:rPr>
              <a:t>These lesions uncommonly progress to adenocarcinoma</a:t>
            </a:r>
          </a:p>
          <a:p>
            <a:pPr eaLnBrk="1" hangingPunct="1">
              <a:buClrTx/>
              <a:buSzTx/>
              <a:buFont typeface="Arial" panose="020B0604020202020204" pitchFamily="34" charset="0"/>
              <a:buChar char="•"/>
            </a:pPr>
            <a:r>
              <a:rPr lang="en-US" altLang="en-US" sz="1800" dirty="0" smtClean="0">
                <a:solidFill>
                  <a:srgbClr val="000000"/>
                </a:solidFill>
              </a:rPr>
              <a:t>Simple hyperplasia may progress to cystic atrophy</a:t>
            </a:r>
          </a:p>
          <a:p>
            <a:endParaRPr lang="en-US" altLang="en-US" sz="1800" dirty="0" smtClean="0"/>
          </a:p>
        </p:txBody>
      </p:sp>
      <p:pic>
        <p:nvPicPr>
          <p:cNvPr id="34820"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64075" y="2464471"/>
            <a:ext cx="3702050" cy="2786309"/>
          </a:xfrm>
        </p:spPr>
      </p:pic>
      <p:pic>
        <p:nvPicPr>
          <p:cNvPr id="3482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6238875"/>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3746CEDC-96E3-4025-BF6E-72AFD43A6C47}" type="slidenum">
              <a:rPr lang="en-US" smtClean="0"/>
              <a:pPr>
                <a:defRPr/>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a:bodyPr>
          <a:lstStyle/>
          <a:p>
            <a:r>
              <a:rPr lang="en-US" altLang="en-US" sz="3600" b="1" dirty="0" smtClean="0">
                <a:solidFill>
                  <a:srgbClr val="1F497D"/>
                </a:solidFill>
              </a:rPr>
              <a:t>Simple hyperplasia with </a:t>
            </a:r>
            <a:r>
              <a:rPr lang="en-US" altLang="en-US" sz="3600" b="1" dirty="0" err="1" smtClean="0">
                <a:solidFill>
                  <a:srgbClr val="1F497D"/>
                </a:solidFill>
              </a:rPr>
              <a:t>atypia</a:t>
            </a:r>
            <a:endParaRPr lang="en-US" altLang="en-US" sz="4400" b="1" dirty="0" smtClean="0"/>
          </a:p>
        </p:txBody>
      </p:sp>
      <p:sp>
        <p:nvSpPr>
          <p:cNvPr id="35843" name="Content Placeholder 2"/>
          <p:cNvSpPr>
            <a:spLocks noGrp="1"/>
          </p:cNvSpPr>
          <p:nvPr>
            <p:ph idx="1"/>
          </p:nvPr>
        </p:nvSpPr>
        <p:spPr>
          <a:xfrm>
            <a:off x="381000" y="2468563"/>
            <a:ext cx="8229600" cy="4389437"/>
          </a:xfrm>
        </p:spPr>
        <p:txBody>
          <a:bodyPr/>
          <a:lstStyle/>
          <a:p>
            <a:pPr eaLnBrk="1" hangingPunct="1">
              <a:buClrTx/>
              <a:buSzTx/>
              <a:buFont typeface="Arial" panose="020B0604020202020204" pitchFamily="34" charset="0"/>
              <a:buChar char="•"/>
            </a:pPr>
            <a:r>
              <a:rPr lang="en-US" altLang="en-US" sz="2400" dirty="0" smtClean="0">
                <a:solidFill>
                  <a:srgbClr val="000000"/>
                </a:solidFill>
              </a:rPr>
              <a:t> Uncommon</a:t>
            </a:r>
          </a:p>
          <a:p>
            <a:pPr eaLnBrk="1" hangingPunct="1">
              <a:buClrTx/>
              <a:buSzTx/>
              <a:buFont typeface="Arial" panose="020B0604020202020204" pitchFamily="34" charset="0"/>
              <a:buChar char="•"/>
            </a:pPr>
            <a:r>
              <a:rPr lang="en-US" altLang="en-US" sz="2400" dirty="0" smtClean="0">
                <a:solidFill>
                  <a:srgbClr val="000000"/>
                </a:solidFill>
              </a:rPr>
              <a:t>It has the Architecture of simple hyperplasia, but there is </a:t>
            </a:r>
            <a:r>
              <a:rPr lang="en-US" altLang="en-US" sz="2400" dirty="0" err="1" smtClean="0">
                <a:solidFill>
                  <a:srgbClr val="000000"/>
                </a:solidFill>
              </a:rPr>
              <a:t>cytologic</a:t>
            </a:r>
            <a:r>
              <a:rPr lang="en-US" altLang="en-US" sz="2400" dirty="0" smtClean="0">
                <a:solidFill>
                  <a:srgbClr val="000000"/>
                </a:solidFill>
              </a:rPr>
              <a:t> </a:t>
            </a:r>
            <a:r>
              <a:rPr lang="en-US" altLang="en-US" sz="2400" dirty="0" err="1" smtClean="0">
                <a:solidFill>
                  <a:srgbClr val="000000"/>
                </a:solidFill>
              </a:rPr>
              <a:t>atypia</a:t>
            </a:r>
            <a:r>
              <a:rPr lang="en-US" altLang="en-US" sz="2400" dirty="0" smtClean="0">
                <a:solidFill>
                  <a:srgbClr val="000000"/>
                </a:solidFill>
              </a:rPr>
              <a:t> within the glandular epithelial cells</a:t>
            </a:r>
          </a:p>
          <a:p>
            <a:pPr eaLnBrk="1" hangingPunct="1">
              <a:buClrTx/>
              <a:buSzTx/>
              <a:buFont typeface="Arial" panose="020B0604020202020204" pitchFamily="34" charset="0"/>
              <a:buChar char="•"/>
            </a:pPr>
            <a:r>
              <a:rPr lang="en-US" altLang="en-US" sz="2400" dirty="0" smtClean="0">
                <a:solidFill>
                  <a:srgbClr val="000000"/>
                </a:solidFill>
              </a:rPr>
              <a:t>10% of such lesions progress to carcinoma </a:t>
            </a:r>
          </a:p>
          <a:p>
            <a:endParaRPr lang="en-US" altLang="en-US" dirty="0" smtClean="0"/>
          </a:p>
        </p:txBody>
      </p:sp>
      <p:sp>
        <p:nvSpPr>
          <p:cNvPr id="2" name="Slide Number Placeholder 1"/>
          <p:cNvSpPr>
            <a:spLocks noGrp="1"/>
          </p:cNvSpPr>
          <p:nvPr>
            <p:ph type="sldNum" sz="quarter" idx="12"/>
          </p:nvPr>
        </p:nvSpPr>
        <p:spPr/>
        <p:txBody>
          <a:bodyPr/>
          <a:lstStyle/>
          <a:p>
            <a:pPr>
              <a:defRPr/>
            </a:pPr>
            <a:fld id="{76180E6E-2E31-4D30-B85C-419C661FB1AB}" type="slidenum">
              <a:rPr lang="en-US" smtClean="0"/>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704850"/>
            <a:ext cx="5715000" cy="971550"/>
          </a:xfrm>
        </p:spPr>
        <p:txBody>
          <a:bodyPr/>
          <a:lstStyle/>
          <a:p>
            <a:r>
              <a:rPr lang="en-US" altLang="en-US" sz="2800" b="1" dirty="0" smtClean="0">
                <a:solidFill>
                  <a:srgbClr val="1F497D"/>
                </a:solidFill>
              </a:rPr>
              <a:t>Complex hyperplasia without </a:t>
            </a:r>
            <a:r>
              <a:rPr lang="en-US" altLang="en-US" sz="2800" b="1" dirty="0" err="1" smtClean="0">
                <a:solidFill>
                  <a:srgbClr val="1F497D"/>
                </a:solidFill>
              </a:rPr>
              <a:t>atypia</a:t>
            </a:r>
            <a:endParaRPr lang="en-US" altLang="en-US" sz="2800" b="1" dirty="0" smtClean="0"/>
          </a:p>
        </p:txBody>
      </p:sp>
      <p:sp>
        <p:nvSpPr>
          <p:cNvPr id="36867" name="Content Placeholder 2"/>
          <p:cNvSpPr>
            <a:spLocks noGrp="1"/>
          </p:cNvSpPr>
          <p:nvPr>
            <p:ph sz="half" idx="1"/>
          </p:nvPr>
        </p:nvSpPr>
        <p:spPr>
          <a:xfrm>
            <a:off x="0" y="1920875"/>
            <a:ext cx="4038600" cy="4433888"/>
          </a:xfrm>
        </p:spPr>
        <p:txBody>
          <a:bodyPr/>
          <a:lstStyle/>
          <a:p>
            <a:pPr algn="just" eaLnBrk="1" hangingPunct="1">
              <a:buClrTx/>
              <a:buSzTx/>
              <a:buFont typeface="Arial" panose="020B0604020202020204" pitchFamily="34" charset="0"/>
              <a:buChar char="•"/>
            </a:pPr>
            <a:r>
              <a:rPr lang="en-US" altLang="en-US" sz="2000" dirty="0" smtClean="0">
                <a:solidFill>
                  <a:srgbClr val="000000"/>
                </a:solidFill>
              </a:rPr>
              <a:t>Proliferation of endometrial glands resulting in</a:t>
            </a:r>
            <a:r>
              <a:rPr lang="en-US" altLang="en-US" sz="2000" dirty="0" smtClean="0"/>
              <a:t> complex crowded glands with papillary </a:t>
            </a:r>
            <a:r>
              <a:rPr lang="en-US" altLang="en-US" sz="2000" dirty="0" err="1" smtClean="0"/>
              <a:t>infoldings</a:t>
            </a:r>
            <a:r>
              <a:rPr lang="en-US" altLang="en-US" sz="2000" dirty="0" smtClean="0"/>
              <a:t> and irregular shapes. The crowded glands are back-to-back with very little intervening </a:t>
            </a:r>
            <a:r>
              <a:rPr lang="en-US" altLang="en-US" sz="2000" dirty="0" err="1" smtClean="0"/>
              <a:t>stroma</a:t>
            </a:r>
            <a:r>
              <a:rPr lang="en-US" altLang="en-US" sz="2000" dirty="0" smtClean="0"/>
              <a:t>.</a:t>
            </a:r>
          </a:p>
          <a:p>
            <a:pPr algn="just" eaLnBrk="1" hangingPunct="1">
              <a:buClrTx/>
              <a:buSzTx/>
              <a:buFont typeface="Arial" panose="020B0604020202020204" pitchFamily="34" charset="0"/>
              <a:buChar char="•"/>
            </a:pPr>
            <a:r>
              <a:rPr lang="en-US" altLang="en-US" sz="2000" dirty="0" smtClean="0">
                <a:solidFill>
                  <a:srgbClr val="000000"/>
                </a:solidFill>
              </a:rPr>
              <a:t>The epithelial cells remain </a:t>
            </a:r>
            <a:r>
              <a:rPr lang="en-US" altLang="en-US" sz="2000" dirty="0" err="1" smtClean="0">
                <a:solidFill>
                  <a:srgbClr val="000000"/>
                </a:solidFill>
              </a:rPr>
              <a:t>cytologically</a:t>
            </a:r>
            <a:r>
              <a:rPr lang="en-US" altLang="en-US" sz="2000" dirty="0" smtClean="0">
                <a:solidFill>
                  <a:srgbClr val="000000"/>
                </a:solidFill>
              </a:rPr>
              <a:t> normal.</a:t>
            </a:r>
          </a:p>
          <a:p>
            <a:pPr algn="just" eaLnBrk="1" hangingPunct="1">
              <a:buClrTx/>
              <a:buSzTx/>
              <a:buFont typeface="Arial" panose="020B0604020202020204" pitchFamily="34" charset="0"/>
              <a:buChar char="•"/>
            </a:pPr>
            <a:r>
              <a:rPr lang="en-US" altLang="en-US" sz="2000" dirty="0" smtClean="0">
                <a:solidFill>
                  <a:srgbClr val="000000"/>
                </a:solidFill>
              </a:rPr>
              <a:t>3% progression to carcinoma  </a:t>
            </a:r>
          </a:p>
          <a:p>
            <a:endParaRPr lang="en-US" altLang="en-US" dirty="0" smtClean="0"/>
          </a:p>
        </p:txBody>
      </p:sp>
      <p:pic>
        <p:nvPicPr>
          <p:cNvPr id="36868" name="Content Placeholder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64075" y="2176906"/>
            <a:ext cx="3702050" cy="3361439"/>
          </a:xfrm>
        </p:spPr>
      </p:pic>
      <p:pic>
        <p:nvPicPr>
          <p:cNvPr id="368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6376988"/>
            <a:ext cx="4572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3746CEDC-96E3-4025-BF6E-72AFD43A6C47}" type="slidenum">
              <a:rPr lang="en-US" smtClean="0"/>
              <a:pPr>
                <a:defRPr/>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0" y="304800"/>
            <a:ext cx="7010400" cy="1314450"/>
          </a:xfrm>
        </p:spPr>
        <p:txBody>
          <a:bodyPr>
            <a:normAutofit/>
          </a:bodyPr>
          <a:lstStyle/>
          <a:p>
            <a:r>
              <a:rPr lang="en-US" altLang="en-US" sz="3600" b="1" dirty="0" smtClean="0">
                <a:solidFill>
                  <a:srgbClr val="1F497D"/>
                </a:solidFill>
              </a:rPr>
              <a:t>Complex hyperplasia with </a:t>
            </a:r>
            <a:r>
              <a:rPr lang="en-US" altLang="en-US" sz="3600" b="1" dirty="0" err="1" smtClean="0">
                <a:solidFill>
                  <a:srgbClr val="1F497D"/>
                </a:solidFill>
              </a:rPr>
              <a:t>atypia</a:t>
            </a:r>
            <a:endParaRPr lang="en-US" altLang="en-US" sz="4400" b="1" dirty="0" smtClean="0"/>
          </a:p>
        </p:txBody>
      </p:sp>
      <p:sp>
        <p:nvSpPr>
          <p:cNvPr id="3" name="Content Placeholder 2"/>
          <p:cNvSpPr>
            <a:spLocks noGrp="1"/>
          </p:cNvSpPr>
          <p:nvPr>
            <p:ph sz="half" idx="1"/>
          </p:nvPr>
        </p:nvSpPr>
        <p:spPr>
          <a:xfrm>
            <a:off x="284163" y="2514600"/>
            <a:ext cx="3754437" cy="4435475"/>
          </a:xfrm>
        </p:spPr>
        <p:txBody>
          <a:bodyPr/>
          <a:lstStyle/>
          <a:p>
            <a:pPr eaLnBrk="1" fontAlgn="auto" hangingPunct="1">
              <a:spcAft>
                <a:spcPts val="0"/>
              </a:spcAft>
              <a:buClrTx/>
              <a:buSzTx/>
              <a:buFont typeface="Arial" panose="020B0604020202020204" pitchFamily="34" charset="0"/>
              <a:buChar char="•"/>
              <a:defRPr/>
            </a:pPr>
            <a:r>
              <a:rPr lang="en-US" sz="1800" dirty="0" smtClean="0">
                <a:solidFill>
                  <a:srgbClr val="000000"/>
                </a:solidFill>
              </a:rPr>
              <a:t>Complex proliferation </a:t>
            </a:r>
            <a:r>
              <a:rPr lang="en-US" sz="1800" dirty="0">
                <a:solidFill>
                  <a:srgbClr val="000000"/>
                </a:solidFill>
              </a:rPr>
              <a:t>of endometrial glands </a:t>
            </a:r>
            <a:r>
              <a:rPr lang="en-US" sz="1800" dirty="0" smtClean="0">
                <a:solidFill>
                  <a:srgbClr val="000000"/>
                </a:solidFill>
              </a:rPr>
              <a:t>(</a:t>
            </a:r>
            <a:r>
              <a:rPr lang="en-US" sz="1800" dirty="0" smtClean="0"/>
              <a:t>back-to-back irregular glands) with</a:t>
            </a:r>
            <a:r>
              <a:rPr lang="en-US" sz="1800" dirty="0" smtClean="0">
                <a:solidFill>
                  <a:srgbClr val="000000"/>
                </a:solidFill>
              </a:rPr>
              <a:t> </a:t>
            </a:r>
            <a:r>
              <a:rPr lang="en-US" sz="1800" dirty="0" err="1" smtClean="0">
                <a:solidFill>
                  <a:srgbClr val="000000"/>
                </a:solidFill>
              </a:rPr>
              <a:t>atypia</a:t>
            </a:r>
            <a:r>
              <a:rPr lang="en-US" sz="1800" dirty="0" smtClean="0">
                <a:solidFill>
                  <a:srgbClr val="000000"/>
                </a:solidFill>
              </a:rPr>
              <a:t>.</a:t>
            </a:r>
            <a:endParaRPr lang="en-US" sz="1800" dirty="0">
              <a:solidFill>
                <a:prstClr val="black"/>
              </a:solidFill>
            </a:endParaRPr>
          </a:p>
          <a:p>
            <a:pPr eaLnBrk="1" fontAlgn="auto" hangingPunct="1">
              <a:spcAft>
                <a:spcPts val="0"/>
              </a:spcAft>
              <a:buClrTx/>
              <a:buSzTx/>
              <a:buFont typeface="Arial" panose="020B0604020202020204" pitchFamily="34" charset="0"/>
              <a:buChar char="•"/>
              <a:defRPr/>
            </a:pPr>
            <a:r>
              <a:rPr lang="en-US" sz="1800" dirty="0" smtClean="0">
                <a:solidFill>
                  <a:prstClr val="black"/>
                </a:solidFill>
              </a:rPr>
              <a:t>The </a:t>
            </a:r>
            <a:r>
              <a:rPr lang="en-US" sz="1800" dirty="0">
                <a:solidFill>
                  <a:prstClr val="black"/>
                </a:solidFill>
              </a:rPr>
              <a:t>nuclei show loss of polarity </a:t>
            </a:r>
            <a:r>
              <a:rPr lang="en-US" sz="1800" dirty="0" smtClean="0">
                <a:solidFill>
                  <a:prstClr val="black"/>
                </a:solidFill>
              </a:rPr>
              <a:t>and </a:t>
            </a:r>
            <a:r>
              <a:rPr lang="en-US" sz="1800" dirty="0">
                <a:solidFill>
                  <a:prstClr val="black"/>
                </a:solidFill>
              </a:rPr>
              <a:t>are enlarged and rounded and may have irregular nuclear </a:t>
            </a:r>
            <a:r>
              <a:rPr lang="en-US" sz="1800" dirty="0" smtClean="0">
                <a:solidFill>
                  <a:prstClr val="black"/>
                </a:solidFill>
              </a:rPr>
              <a:t>membranes</a:t>
            </a:r>
          </a:p>
          <a:p>
            <a:pPr eaLnBrk="1" fontAlgn="auto" hangingPunct="1">
              <a:spcAft>
                <a:spcPts val="0"/>
              </a:spcAft>
              <a:buClrTx/>
              <a:buSzTx/>
              <a:buFont typeface="Arial" panose="020B0604020202020204" pitchFamily="34" charset="0"/>
              <a:buChar char="•"/>
              <a:defRPr/>
            </a:pPr>
            <a:r>
              <a:rPr lang="en-US" sz="1800" dirty="0" smtClean="0"/>
              <a:t>23% to 48% of women with this diagnosis have carcinoma somewhere in the uterus when a hysterectomy is performed </a:t>
            </a:r>
          </a:p>
          <a:p>
            <a:pPr eaLnBrk="1" fontAlgn="auto" hangingPunct="1">
              <a:spcAft>
                <a:spcPts val="0"/>
              </a:spcAft>
              <a:buClrTx/>
              <a:buSzTx/>
              <a:buFont typeface="Arial" panose="020B0604020202020204" pitchFamily="34" charset="0"/>
              <a:buChar char="•"/>
              <a:defRPr/>
            </a:pPr>
            <a:r>
              <a:rPr lang="en-US" sz="1800" dirty="0" smtClean="0"/>
              <a:t>30% progress to carcinoma</a:t>
            </a:r>
          </a:p>
          <a:p>
            <a:pPr marL="0" indent="0" eaLnBrk="1" fontAlgn="auto" hangingPunct="1">
              <a:spcAft>
                <a:spcPts val="0"/>
              </a:spcAft>
              <a:buClrTx/>
              <a:buSzTx/>
              <a:buFont typeface="Wingdings 2" panose="05020102010507070707" pitchFamily="18" charset="2"/>
              <a:buNone/>
              <a:defRPr/>
            </a:pPr>
            <a:endParaRPr lang="en-US" sz="2400" dirty="0">
              <a:solidFill>
                <a:prstClr val="black"/>
              </a:solidFill>
            </a:endParaRPr>
          </a:p>
          <a:p>
            <a:pPr marL="0" indent="0">
              <a:buFont typeface="Wingdings 2" panose="05020102010507070707" pitchFamily="18" charset="2"/>
              <a:buNone/>
              <a:defRPr/>
            </a:pPr>
            <a:endParaRPr lang="en-US" dirty="0"/>
          </a:p>
        </p:txBody>
      </p:sp>
      <p:pic>
        <p:nvPicPr>
          <p:cNvPr id="37892"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64075" y="2461679"/>
            <a:ext cx="3702050" cy="2791892"/>
          </a:xfrm>
        </p:spPr>
      </p:pic>
      <p:pic>
        <p:nvPicPr>
          <p:cNvPr id="3789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60960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3746CEDC-96E3-4025-BF6E-72AFD43A6C47}" type="slidenum">
              <a:rPr lang="en-US" smtClean="0"/>
              <a:pPr>
                <a:defRPr/>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342900" y="304800"/>
            <a:ext cx="8458200" cy="1450757"/>
          </a:xfrm>
        </p:spPr>
        <p:txBody>
          <a:bodyPr>
            <a:normAutofit/>
          </a:bodyPr>
          <a:lstStyle/>
          <a:p>
            <a:pPr eaLnBrk="1" hangingPunct="1"/>
            <a:r>
              <a:rPr lang="en-US" altLang="en-US" sz="2400" b="1" dirty="0" smtClean="0"/>
              <a:t>Endometrial Hyperplasia: Clinical behavior and premalignant potential</a:t>
            </a:r>
            <a:r>
              <a:rPr lang="en-US" altLang="en-US" sz="5400" b="1" dirty="0" smtClean="0"/>
              <a:t/>
            </a:r>
            <a:br>
              <a:rPr lang="en-US" altLang="en-US" sz="5400" b="1" dirty="0" smtClean="0"/>
            </a:br>
            <a:endParaRPr lang="en-US" altLang="en-US" sz="5400" b="1" dirty="0" smtClean="0"/>
          </a:p>
        </p:txBody>
      </p:sp>
      <p:sp>
        <p:nvSpPr>
          <p:cNvPr id="3" name="Content Placeholder 2"/>
          <p:cNvSpPr>
            <a:spLocks noGrp="1"/>
          </p:cNvSpPr>
          <p:nvPr>
            <p:ph idx="1"/>
          </p:nvPr>
        </p:nvSpPr>
        <p:spPr>
          <a:xfrm>
            <a:off x="457200" y="1371600"/>
            <a:ext cx="8229600" cy="5029200"/>
          </a:xfrm>
        </p:spPr>
        <p:txBody>
          <a:bodyPr rtlCol="0">
            <a:normAutofit/>
          </a:bodyPr>
          <a:lstStyle/>
          <a:p>
            <a:pPr marL="365760" indent="-256032" eaLnBrk="1" fontAlgn="auto" hangingPunct="1">
              <a:spcAft>
                <a:spcPts val="0"/>
              </a:spcAft>
              <a:buClr>
                <a:schemeClr val="accent3"/>
              </a:buClr>
              <a:buFont typeface="Arial" pitchFamily="34" charset="0"/>
              <a:buChar char="•"/>
              <a:defRPr/>
            </a:pPr>
            <a:endParaRPr lang="en-US" sz="2200" dirty="0" smtClean="0"/>
          </a:p>
          <a:p>
            <a:pPr marL="365760" indent="-256032" eaLnBrk="1" fontAlgn="auto" hangingPunct="1">
              <a:spcAft>
                <a:spcPts val="0"/>
              </a:spcAft>
              <a:buClr>
                <a:schemeClr val="accent3"/>
              </a:buClr>
              <a:buFont typeface="Arial" pitchFamily="34" charset="0"/>
              <a:buChar char="•"/>
              <a:defRPr/>
            </a:pPr>
            <a:r>
              <a:rPr lang="en-US" sz="2200" dirty="0" smtClean="0"/>
              <a:t>Some endometrial </a:t>
            </a:r>
            <a:r>
              <a:rPr lang="en-US" sz="2200" dirty="0" err="1" smtClean="0"/>
              <a:t>hyperplasias</a:t>
            </a:r>
            <a:r>
              <a:rPr lang="en-US" sz="2200" dirty="0" smtClean="0"/>
              <a:t> revert to normal spontaneously or with medical treatment, others persist as hyperplasia, and a few progresses to endometrial adenocarcinoma. </a:t>
            </a:r>
          </a:p>
          <a:p>
            <a:pPr marL="365760" indent="-256032" eaLnBrk="1" fontAlgn="auto" hangingPunct="1">
              <a:spcAft>
                <a:spcPts val="0"/>
              </a:spcAft>
              <a:buClr>
                <a:schemeClr val="accent3"/>
              </a:buClr>
              <a:buFont typeface="Arial" pitchFamily="34" charset="0"/>
              <a:buChar char="•"/>
              <a:defRPr/>
            </a:pPr>
            <a:r>
              <a:rPr lang="en-US" sz="2200" dirty="0" smtClean="0"/>
              <a:t>Generally, patients who have hyperplasia with </a:t>
            </a:r>
            <a:r>
              <a:rPr lang="en-US" sz="2200" dirty="0" err="1" smtClean="0"/>
              <a:t>atypia</a:t>
            </a:r>
            <a:r>
              <a:rPr lang="en-US" sz="2200" dirty="0" smtClean="0"/>
              <a:t> are more likely to develop carcinoma than those without </a:t>
            </a:r>
            <a:r>
              <a:rPr lang="en-US" sz="2200" dirty="0" err="1" smtClean="0"/>
              <a:t>atypia</a:t>
            </a:r>
            <a:r>
              <a:rPr lang="en-US" sz="2200" dirty="0" smtClean="0"/>
              <a:t>. The risks for developing </a:t>
            </a:r>
            <a:r>
              <a:rPr lang="en-US" sz="2200" dirty="0" err="1" smtClean="0"/>
              <a:t>adenocarcinoma</a:t>
            </a:r>
            <a:r>
              <a:rPr lang="en-US" sz="2200" dirty="0" smtClean="0"/>
              <a:t> in each are as follows:</a:t>
            </a:r>
          </a:p>
          <a:p>
            <a:pPr marL="1007110" lvl="2" indent="-256032" eaLnBrk="1" fontAlgn="auto" hangingPunct="1">
              <a:spcAft>
                <a:spcPts val="0"/>
              </a:spcAft>
              <a:buClr>
                <a:schemeClr val="accent3"/>
              </a:buClr>
              <a:buFont typeface="Arial" pitchFamily="34" charset="0"/>
              <a:buChar char="•"/>
              <a:defRPr/>
            </a:pPr>
            <a:r>
              <a:rPr lang="en-US" sz="1700" dirty="0"/>
              <a:t>Simple hyperplasia without </a:t>
            </a:r>
            <a:r>
              <a:rPr lang="en-US" sz="1700" dirty="0" err="1"/>
              <a:t>atypia</a:t>
            </a:r>
            <a:r>
              <a:rPr lang="en-US" sz="1700" dirty="0"/>
              <a:t> — 1</a:t>
            </a:r>
            <a:r>
              <a:rPr lang="en-US" sz="1700" dirty="0" smtClean="0"/>
              <a:t>%</a:t>
            </a:r>
          </a:p>
          <a:p>
            <a:pPr marL="1007110" lvl="2" indent="-256032" eaLnBrk="1" fontAlgn="auto" hangingPunct="1">
              <a:spcAft>
                <a:spcPts val="0"/>
              </a:spcAft>
              <a:buClr>
                <a:schemeClr val="accent3"/>
              </a:buClr>
              <a:buFont typeface="Arial" pitchFamily="34" charset="0"/>
              <a:buChar char="•"/>
              <a:defRPr/>
            </a:pPr>
            <a:r>
              <a:rPr lang="en-US" sz="1700" dirty="0"/>
              <a:t>Complex hyperplasia without </a:t>
            </a:r>
            <a:r>
              <a:rPr lang="en-US" sz="1700" dirty="0" err="1"/>
              <a:t>atypia</a:t>
            </a:r>
            <a:r>
              <a:rPr lang="en-US" sz="1700" dirty="0"/>
              <a:t> — 3% </a:t>
            </a:r>
          </a:p>
          <a:p>
            <a:pPr marL="1007110" lvl="2" indent="-256032" eaLnBrk="1" fontAlgn="auto" hangingPunct="1">
              <a:spcAft>
                <a:spcPts val="0"/>
              </a:spcAft>
              <a:buClr>
                <a:schemeClr val="accent3"/>
              </a:buClr>
              <a:buFont typeface="Arial" pitchFamily="34" charset="0"/>
              <a:buChar char="•"/>
              <a:defRPr/>
            </a:pPr>
            <a:r>
              <a:rPr lang="en-US" sz="1700" dirty="0" smtClean="0"/>
              <a:t>Simple </a:t>
            </a:r>
            <a:r>
              <a:rPr lang="en-US" sz="1700" dirty="0"/>
              <a:t>hyperplasia with </a:t>
            </a:r>
            <a:r>
              <a:rPr lang="en-US" sz="1700" dirty="0" err="1"/>
              <a:t>atypia</a:t>
            </a:r>
            <a:r>
              <a:rPr lang="en-US" sz="1700" dirty="0"/>
              <a:t> </a:t>
            </a:r>
            <a:r>
              <a:rPr lang="en-US" sz="1700" dirty="0" smtClean="0"/>
              <a:t>(simple atypical hyperplasia) — 10% </a:t>
            </a:r>
          </a:p>
          <a:p>
            <a:pPr marL="1007110" lvl="2" indent="-256032" eaLnBrk="1" fontAlgn="auto" hangingPunct="1">
              <a:spcAft>
                <a:spcPts val="0"/>
              </a:spcAft>
              <a:buClr>
                <a:schemeClr val="accent3"/>
              </a:buClr>
              <a:buFont typeface="Arial" pitchFamily="34" charset="0"/>
              <a:buChar char="•"/>
              <a:defRPr/>
            </a:pPr>
            <a:r>
              <a:rPr lang="en-US" sz="1700" dirty="0" smtClean="0"/>
              <a:t>Complex </a:t>
            </a:r>
            <a:r>
              <a:rPr lang="en-US" sz="1700" dirty="0"/>
              <a:t>hyperplasia with </a:t>
            </a:r>
            <a:r>
              <a:rPr lang="en-US" sz="1700" dirty="0" err="1"/>
              <a:t>atypia</a:t>
            </a:r>
            <a:r>
              <a:rPr lang="en-US" sz="1700" dirty="0"/>
              <a:t> </a:t>
            </a:r>
            <a:r>
              <a:rPr lang="en-US" sz="1700" dirty="0" smtClean="0"/>
              <a:t>(complex </a:t>
            </a:r>
            <a:r>
              <a:rPr lang="en-US" sz="1700" dirty="0"/>
              <a:t>atypical </a:t>
            </a:r>
            <a:r>
              <a:rPr lang="en-US" sz="1700" dirty="0" smtClean="0"/>
              <a:t>hyperplasia) </a:t>
            </a:r>
            <a:r>
              <a:rPr lang="en-US" sz="1700" dirty="0"/>
              <a:t>— 30% </a:t>
            </a:r>
            <a:endParaRPr lang="en-US" sz="1700" dirty="0" smtClean="0"/>
          </a:p>
          <a:p>
            <a:pPr marL="365760" indent="-256032" eaLnBrk="1" fontAlgn="auto" hangingPunct="1">
              <a:spcAft>
                <a:spcPts val="0"/>
              </a:spcAft>
              <a:buClr>
                <a:schemeClr val="accent3"/>
              </a:buClr>
              <a:buFont typeface="Arial" pitchFamily="34" charset="0"/>
              <a:buChar char="•"/>
              <a:defRPr/>
            </a:pPr>
            <a:r>
              <a:rPr lang="en-US" sz="2200" dirty="0" smtClean="0"/>
              <a:t>Atypical hyperplasia in postmenopausal women appears to have a higher rate of progression to adenocarcinoma.</a:t>
            </a:r>
          </a:p>
          <a:p>
            <a:pPr marL="365760" indent="-256032" eaLnBrk="1" fontAlgn="auto" hangingPunct="1">
              <a:spcAft>
                <a:spcPts val="0"/>
              </a:spcAft>
              <a:buClr>
                <a:schemeClr val="accent3"/>
              </a:buClr>
              <a:buFont typeface="Arial" pitchFamily="34" charset="0"/>
              <a:buChar char="•"/>
              <a:defRPr/>
            </a:pPr>
            <a:endParaRPr lang="en-US" dirty="0" smtClean="0"/>
          </a:p>
        </p:txBody>
      </p:sp>
      <p:sp>
        <p:nvSpPr>
          <p:cNvPr id="2" name="Slide Number Placeholder 1"/>
          <p:cNvSpPr>
            <a:spLocks noGrp="1"/>
          </p:cNvSpPr>
          <p:nvPr>
            <p:ph type="sldNum" sz="quarter" idx="12"/>
          </p:nvPr>
        </p:nvSpPr>
        <p:spPr/>
        <p:txBody>
          <a:bodyPr/>
          <a:lstStyle/>
          <a:p>
            <a:pPr>
              <a:defRPr/>
            </a:pPr>
            <a:fld id="{76180E6E-2E31-4D30-B85C-419C661FB1AB}" type="slidenum">
              <a:rPr lang="en-US" smtClean="0"/>
              <a:pPr>
                <a:defRPr/>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8600" y="286604"/>
            <a:ext cx="8610600" cy="1450757"/>
          </a:xfrm>
        </p:spPr>
        <p:txBody>
          <a:bodyPr>
            <a:normAutofit/>
          </a:bodyPr>
          <a:lstStyle/>
          <a:p>
            <a:pPr eaLnBrk="1" fontAlgn="auto" hangingPunct="1">
              <a:spcAft>
                <a:spcPts val="0"/>
              </a:spcAft>
              <a:defRPr/>
            </a:pPr>
            <a:r>
              <a:rPr lang="en-US" sz="3200" b="1" dirty="0" smtClean="0"/>
              <a:t>Endometrial Hyperplasia,</a:t>
            </a:r>
            <a:br>
              <a:rPr lang="en-US" sz="3200" b="1" dirty="0" smtClean="0"/>
            </a:br>
            <a:r>
              <a:rPr lang="en-US" sz="3200" b="1" dirty="0" smtClean="0"/>
              <a:t>Risk Factors</a:t>
            </a:r>
          </a:p>
        </p:txBody>
      </p:sp>
      <p:sp>
        <p:nvSpPr>
          <p:cNvPr id="39939" name="Rectangle 3"/>
          <p:cNvSpPr>
            <a:spLocks noGrp="1" noChangeArrowheads="1"/>
          </p:cNvSpPr>
          <p:nvPr>
            <p:ph idx="1"/>
          </p:nvPr>
        </p:nvSpPr>
        <p:spPr/>
        <p:txBody>
          <a:bodyPr>
            <a:normAutofit/>
          </a:bodyPr>
          <a:lstStyle/>
          <a:p>
            <a:pPr eaLnBrk="1" hangingPunct="1">
              <a:buFont typeface="Arial" panose="020B0604020202020204" pitchFamily="34" charset="0"/>
              <a:buChar char="•"/>
            </a:pPr>
            <a:endParaRPr lang="en-US" altLang="en-US" dirty="0" smtClean="0"/>
          </a:p>
          <a:p>
            <a:pPr eaLnBrk="1" hangingPunct="1">
              <a:buFont typeface="Arial" panose="020B0604020202020204" pitchFamily="34" charset="0"/>
              <a:buChar char="•"/>
            </a:pPr>
            <a:r>
              <a:rPr lang="en-US" altLang="en-US" dirty="0" smtClean="0"/>
              <a:t>Obesity</a:t>
            </a:r>
          </a:p>
          <a:p>
            <a:pPr eaLnBrk="1" hangingPunct="1">
              <a:buFont typeface="Arial" panose="020B0604020202020204" pitchFamily="34" charset="0"/>
              <a:buChar char="•"/>
            </a:pPr>
            <a:r>
              <a:rPr lang="en-US" altLang="en-US" dirty="0" smtClean="0"/>
              <a:t>Western diet</a:t>
            </a:r>
          </a:p>
          <a:p>
            <a:pPr eaLnBrk="1" hangingPunct="1">
              <a:buFont typeface="Arial" panose="020B0604020202020204" pitchFamily="34" charset="0"/>
              <a:buChar char="•"/>
            </a:pPr>
            <a:r>
              <a:rPr lang="en-US" altLang="en-US" dirty="0"/>
              <a:t> </a:t>
            </a:r>
            <a:r>
              <a:rPr lang="en-US" altLang="en-US" dirty="0" err="1" smtClean="0"/>
              <a:t>Nulliparity</a:t>
            </a:r>
            <a:endParaRPr lang="en-US" altLang="en-US" dirty="0" smtClean="0"/>
          </a:p>
          <a:p>
            <a:pPr eaLnBrk="1" hangingPunct="1">
              <a:buFont typeface="Arial" panose="020B0604020202020204" pitchFamily="34" charset="0"/>
              <a:buChar char="•"/>
            </a:pPr>
            <a:r>
              <a:rPr lang="en-US" altLang="en-US" dirty="0" smtClean="0"/>
              <a:t>Diabetes Mellitus</a:t>
            </a:r>
          </a:p>
          <a:p>
            <a:pPr eaLnBrk="1" hangingPunct="1">
              <a:buFont typeface="Arial" panose="020B0604020202020204" pitchFamily="34" charset="0"/>
              <a:buChar char="•"/>
            </a:pPr>
            <a:r>
              <a:rPr lang="en-US" altLang="en-US" dirty="0" smtClean="0"/>
              <a:t>Hypertension</a:t>
            </a:r>
          </a:p>
          <a:p>
            <a:pPr eaLnBrk="1" hangingPunct="1">
              <a:buFont typeface="Arial" panose="020B0604020202020204" pitchFamily="34" charset="0"/>
              <a:buChar char="•"/>
            </a:pPr>
            <a:r>
              <a:rPr lang="en-US" altLang="en-US" dirty="0" err="1" smtClean="0"/>
              <a:t>Hyperestrinism</a:t>
            </a:r>
            <a:endParaRPr lang="en-US" altLang="en-US" dirty="0" smtClean="0"/>
          </a:p>
        </p:txBody>
      </p:sp>
      <p:sp>
        <p:nvSpPr>
          <p:cNvPr id="2" name="Slide Number Placeholder 1"/>
          <p:cNvSpPr>
            <a:spLocks noGrp="1"/>
          </p:cNvSpPr>
          <p:nvPr>
            <p:ph type="sldNum" sz="quarter" idx="12"/>
          </p:nvPr>
        </p:nvSpPr>
        <p:spPr/>
        <p:txBody>
          <a:bodyPr/>
          <a:lstStyle/>
          <a:p>
            <a:pPr>
              <a:defRPr/>
            </a:pPr>
            <a:fld id="{76180E6E-2E31-4D30-B85C-419C661FB1AB}" type="slidenum">
              <a:rPr lang="en-US" smtClean="0"/>
              <a:pPr>
                <a:defRPr/>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14600"/>
            <a:ext cx="8305800" cy="1143000"/>
          </a:xfrm>
          <a:extLst/>
        </p:spPr>
        <p:txBody>
          <a:bodyPr/>
          <a:lstStyle/>
          <a:p>
            <a:pPr>
              <a:defRPr/>
            </a:pPr>
            <a:r>
              <a:rPr lang="en-US" sz="5400" dirty="0">
                <a:solidFill>
                  <a:srgbClr val="1F497D"/>
                </a:solidFill>
              </a:rPr>
              <a:t>Endometrial adenocarcinoma</a:t>
            </a:r>
            <a:endParaRPr lang="en-US" sz="5400" dirty="0"/>
          </a:p>
        </p:txBody>
      </p:sp>
      <p:sp>
        <p:nvSpPr>
          <p:cNvPr id="3" name="Slide Number Placeholder 2"/>
          <p:cNvSpPr>
            <a:spLocks noGrp="1"/>
          </p:cNvSpPr>
          <p:nvPr>
            <p:ph type="sldNum" sz="quarter" idx="12"/>
          </p:nvPr>
        </p:nvSpPr>
        <p:spPr/>
        <p:txBody>
          <a:bodyPr/>
          <a:lstStyle/>
          <a:p>
            <a:pPr>
              <a:defRPr/>
            </a:pPr>
            <a:fld id="{0343E258-EEDC-4916-B154-FF52350A59B1}" type="slidenum">
              <a:rPr lang="en-US" smtClean="0"/>
              <a:pPr>
                <a:defRPr/>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55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1066800"/>
            <a:ext cx="655320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itle 2"/>
          <p:cNvSpPr>
            <a:spLocks noGrp="1"/>
          </p:cNvSpPr>
          <p:nvPr>
            <p:ph type="title"/>
          </p:nvPr>
        </p:nvSpPr>
        <p:spPr>
          <a:xfrm>
            <a:off x="609600" y="457200"/>
            <a:ext cx="8229600" cy="438150"/>
          </a:xfrm>
        </p:spPr>
        <p:txBody>
          <a:bodyPr/>
          <a:lstStyle/>
          <a:p>
            <a:r>
              <a:rPr lang="en-US" altLang="en-US" sz="2800" b="1" smtClean="0"/>
              <a:t>Uterus with bilateral tube and ovaries, posterior view</a:t>
            </a:r>
          </a:p>
        </p:txBody>
      </p:sp>
      <p:pic>
        <p:nvPicPr>
          <p:cNvPr id="235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6225" y="4375150"/>
            <a:ext cx="378777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400" y="5192713"/>
            <a:ext cx="1285875" cy="254000"/>
          </a:xfrm>
          <a:prstGeom prst="rect">
            <a:avLst/>
          </a:prstGeom>
        </p:spPr>
        <p:txBody>
          <a:bodyPr wrap="none">
            <a:spAutoFit/>
          </a:bodyPr>
          <a:lstStyle/>
          <a:p>
            <a:pPr>
              <a:defRPr/>
            </a:pPr>
            <a:r>
              <a:rPr lang="en-US" sz="1050" dirty="0"/>
              <a:t>http://pixgood.com</a:t>
            </a:r>
          </a:p>
        </p:txBody>
      </p:sp>
      <p:sp>
        <p:nvSpPr>
          <p:cNvPr id="2" name="Slide Number Placeholder 1"/>
          <p:cNvSpPr>
            <a:spLocks noGrp="1"/>
          </p:cNvSpPr>
          <p:nvPr>
            <p:ph type="sldNum" sz="quarter" idx="12"/>
          </p:nvPr>
        </p:nvSpPr>
        <p:spPr/>
        <p:txBody>
          <a:bodyPr/>
          <a:lstStyle/>
          <a:p>
            <a:pPr>
              <a:defRPr/>
            </a:pPr>
            <a:fld id="{5D7F05B4-B3EA-4C9C-8652-F21CC9F988BF}" type="slidenum">
              <a:rPr lang="en-US" smtClean="0"/>
              <a:pPr>
                <a:defRPr/>
              </a:pPr>
              <a:t>2</a:t>
            </a:fld>
            <a:endParaRPr lang="en-US"/>
          </a:p>
        </p:txBody>
      </p:sp>
    </p:spTree>
  </p:cSld>
  <p:clrMapOvr>
    <a:masterClrMapping/>
  </p:clrMapOvr>
  <p:transition>
    <p:push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685800" y="309648"/>
            <a:ext cx="4648200" cy="1143000"/>
          </a:xfrm>
        </p:spPr>
        <p:txBody>
          <a:bodyPr>
            <a:normAutofit/>
          </a:bodyPr>
          <a:lstStyle/>
          <a:p>
            <a:pPr eaLnBrk="1" hangingPunct="1"/>
            <a:r>
              <a:rPr lang="en-US" altLang="en-US" sz="3600" b="1" dirty="0" smtClean="0"/>
              <a:t>Endometrial adenocarcinoma</a:t>
            </a:r>
          </a:p>
        </p:txBody>
      </p:sp>
      <p:sp>
        <p:nvSpPr>
          <p:cNvPr id="3" name="Content Placeholder 2"/>
          <p:cNvSpPr>
            <a:spLocks noGrp="1"/>
          </p:cNvSpPr>
          <p:nvPr>
            <p:ph sz="half" idx="1"/>
          </p:nvPr>
        </p:nvSpPr>
        <p:spPr>
          <a:xfrm>
            <a:off x="0" y="1752601"/>
            <a:ext cx="4724400" cy="4768850"/>
          </a:xfrm>
        </p:spPr>
        <p:txBody>
          <a:bodyPr rtlCol="0">
            <a:normAutofit fontScale="92500" lnSpcReduction="10000"/>
          </a:bodyPr>
          <a:lstStyle/>
          <a:p>
            <a:pPr marL="109728" indent="0" eaLnBrk="1" fontAlgn="auto" hangingPunct="1">
              <a:spcAft>
                <a:spcPts val="0"/>
              </a:spcAft>
              <a:buClr>
                <a:schemeClr val="accent3"/>
              </a:buClr>
              <a:buFont typeface="Wingdings 2" panose="05020102010507070707" pitchFamily="18" charset="2"/>
              <a:buNone/>
              <a:defRPr/>
            </a:pPr>
            <a:r>
              <a:rPr lang="en-US" sz="2200" dirty="0" smtClean="0"/>
              <a:t>This is a common neoplasm in women. Worldwide, it is the fifth commonest cancer in women.</a:t>
            </a:r>
          </a:p>
          <a:p>
            <a:pPr>
              <a:buFont typeface="Arial" pitchFamily="34" charset="0"/>
              <a:buChar char="•"/>
              <a:defRPr/>
            </a:pPr>
            <a:r>
              <a:rPr lang="en-US" sz="2200" dirty="0" smtClean="0"/>
              <a:t>Endometrial cancers arise mainly in postmenopausal women</a:t>
            </a:r>
          </a:p>
          <a:p>
            <a:pPr>
              <a:buFont typeface="Arial" pitchFamily="34" charset="0"/>
              <a:buChar char="•"/>
              <a:defRPr/>
            </a:pPr>
            <a:r>
              <a:rPr lang="en-US" sz="2200" dirty="0" smtClean="0"/>
              <a:t>They cause postmenopausal bleeding</a:t>
            </a:r>
          </a:p>
          <a:p>
            <a:pPr>
              <a:buFont typeface="Arial" pitchFamily="34" charset="0"/>
              <a:buChar char="•"/>
              <a:defRPr/>
            </a:pPr>
            <a:r>
              <a:rPr lang="en-US" sz="2200" dirty="0" smtClean="0"/>
              <a:t>Early detection and cures are possible</a:t>
            </a:r>
          </a:p>
          <a:p>
            <a:pPr>
              <a:buFont typeface="Arial" pitchFamily="34" charset="0"/>
              <a:buChar char="•"/>
              <a:defRPr/>
            </a:pPr>
            <a:r>
              <a:rPr lang="en-US" sz="2200" dirty="0" smtClean="0"/>
              <a:t>These tumors are classified into two broad categories:</a:t>
            </a:r>
          </a:p>
          <a:p>
            <a:pPr lvl="1">
              <a:buFont typeface="Wingdings" pitchFamily="2" charset="2"/>
              <a:buChar char="Ø"/>
              <a:defRPr/>
            </a:pPr>
            <a:r>
              <a:rPr lang="en-US" sz="2200" b="1" dirty="0" smtClean="0"/>
              <a:t>Type I carcinomas</a:t>
            </a:r>
            <a:r>
              <a:rPr lang="en-US" sz="2200" dirty="0" smtClean="0"/>
              <a:t>: </a:t>
            </a:r>
            <a:r>
              <a:rPr lang="en-US" sz="2200" b="1" dirty="0" smtClean="0"/>
              <a:t>Also known as </a:t>
            </a:r>
            <a:r>
              <a:rPr lang="en-US" sz="2200" b="1" dirty="0" err="1" smtClean="0"/>
              <a:t>endometrioid</a:t>
            </a:r>
            <a:r>
              <a:rPr lang="en-US" sz="2200" b="1" dirty="0" smtClean="0"/>
              <a:t> carcinoma</a:t>
            </a:r>
            <a:r>
              <a:rPr lang="en-US" sz="2200" dirty="0" smtClean="0"/>
              <a:t>. It is the most common type. </a:t>
            </a:r>
          </a:p>
          <a:p>
            <a:pPr lvl="1">
              <a:buFont typeface="Wingdings" pitchFamily="2" charset="2"/>
              <a:buChar char="Ø"/>
              <a:defRPr/>
            </a:pPr>
            <a:r>
              <a:rPr lang="en-US" sz="2200" b="1" dirty="0" smtClean="0"/>
              <a:t>Type II carcinomas (the most common type II carcinoma is serous carcinoma )</a:t>
            </a:r>
          </a:p>
          <a:p>
            <a:pPr>
              <a:buFont typeface="Arial" pitchFamily="34" charset="0"/>
              <a:buChar char="•"/>
              <a:defRPr/>
            </a:pPr>
            <a:endParaRPr lang="en-US" sz="2800" dirty="0" smtClean="0"/>
          </a:p>
          <a:p>
            <a:pPr marL="365760" indent="-256032" eaLnBrk="1" fontAlgn="auto" hangingPunct="1">
              <a:spcAft>
                <a:spcPts val="0"/>
              </a:spcAft>
              <a:buClr>
                <a:schemeClr val="accent3"/>
              </a:buClr>
              <a:buFont typeface="Arial" pitchFamily="34" charset="0"/>
              <a:buChar char="•"/>
              <a:defRPr/>
            </a:pPr>
            <a:endParaRPr lang="en-US" dirty="0" smtClean="0"/>
          </a:p>
          <a:p>
            <a:pPr marL="365760" indent="-256032" eaLnBrk="1" fontAlgn="auto" hangingPunct="1">
              <a:spcAft>
                <a:spcPts val="0"/>
              </a:spcAft>
              <a:buClr>
                <a:schemeClr val="accent3"/>
              </a:buClr>
              <a:buFont typeface="Arial" pitchFamily="34" charset="0"/>
              <a:buChar char="•"/>
              <a:defRPr/>
            </a:pPr>
            <a:endParaRPr lang="en-US" dirty="0" smtClean="0"/>
          </a:p>
          <a:p>
            <a:pPr marL="365760" indent="-256032" eaLnBrk="1" fontAlgn="auto" hangingPunct="1">
              <a:spcAft>
                <a:spcPts val="0"/>
              </a:spcAft>
              <a:buClr>
                <a:schemeClr val="accent3"/>
              </a:buClr>
              <a:buFont typeface="Arial" pitchFamily="34" charset="0"/>
              <a:buChar char="•"/>
              <a:defRPr/>
            </a:pPr>
            <a:endParaRPr lang="en-US" dirty="0" smtClean="0"/>
          </a:p>
        </p:txBody>
      </p:sp>
      <p:pic>
        <p:nvPicPr>
          <p:cNvPr id="41988"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64075" y="2126917"/>
            <a:ext cx="3702050" cy="3461416"/>
          </a:xfrm>
        </p:spPr>
      </p:pic>
      <p:sp>
        <p:nvSpPr>
          <p:cNvPr id="41989" name="Rectangle 4"/>
          <p:cNvSpPr>
            <a:spLocks noChangeArrowheads="1"/>
          </p:cNvSpPr>
          <p:nvPr/>
        </p:nvSpPr>
        <p:spPr bwMode="auto">
          <a:xfrm>
            <a:off x="5867400" y="6521450"/>
            <a:ext cx="218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www.healthtap.com</a:t>
            </a:r>
          </a:p>
        </p:txBody>
      </p:sp>
      <p:pic>
        <p:nvPicPr>
          <p:cNvPr id="4199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3746CEDC-96E3-4025-BF6E-72AFD43A6C47}" type="slidenum">
              <a:rPr lang="en-US" smtClean="0"/>
              <a:pPr>
                <a:defRPr/>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52400" y="704850"/>
            <a:ext cx="8610600" cy="971550"/>
          </a:xfrm>
        </p:spPr>
        <p:txBody>
          <a:bodyPr/>
          <a:lstStyle/>
          <a:p>
            <a:r>
              <a:rPr lang="en-US" altLang="en-US" sz="2800" b="1" smtClean="0">
                <a:solidFill>
                  <a:srgbClr val="1F497D"/>
                </a:solidFill>
              </a:rPr>
              <a:t>Type I endometrial carcinoma/ endometrioid carcinoma</a:t>
            </a:r>
            <a:endParaRPr lang="en-US" altLang="en-US" sz="2800" b="1" smtClean="0"/>
          </a:p>
        </p:txBody>
      </p:sp>
      <p:sp>
        <p:nvSpPr>
          <p:cNvPr id="3" name="Content Placeholder 2"/>
          <p:cNvSpPr>
            <a:spLocks noGrp="1"/>
          </p:cNvSpPr>
          <p:nvPr>
            <p:ph idx="1"/>
          </p:nvPr>
        </p:nvSpPr>
        <p:spPr>
          <a:xfrm>
            <a:off x="152400" y="1935163"/>
            <a:ext cx="8991600" cy="4389437"/>
          </a:xfrm>
        </p:spPr>
        <p:txBody>
          <a:bodyPr>
            <a:normAutofit/>
          </a:bodyPr>
          <a:lstStyle/>
          <a:p>
            <a:pPr marL="365760" indent="-256032" eaLnBrk="1" fontAlgn="auto" hangingPunct="1">
              <a:spcAft>
                <a:spcPts val="0"/>
              </a:spcAft>
              <a:buClr>
                <a:srgbClr val="9BBB59"/>
              </a:buClr>
              <a:buFont typeface="Arial" pitchFamily="34" charset="0"/>
              <a:buChar char="•"/>
              <a:defRPr/>
            </a:pPr>
            <a:r>
              <a:rPr lang="en-US" sz="1800" i="1" dirty="0" err="1" smtClean="0"/>
              <a:t>Endometrioid</a:t>
            </a:r>
            <a:r>
              <a:rPr lang="en-US" sz="1800" i="1" dirty="0" smtClean="0"/>
              <a:t> </a:t>
            </a:r>
            <a:r>
              <a:rPr lang="en-US" sz="1800" i="1" dirty="0"/>
              <a:t>carcinoma</a:t>
            </a:r>
            <a:r>
              <a:rPr lang="en-US" sz="1800" dirty="0"/>
              <a:t> is associated with estrogen excess and endometrial </a:t>
            </a:r>
            <a:r>
              <a:rPr lang="en-US" sz="1800" dirty="0" smtClean="0"/>
              <a:t>hyperplasia.</a:t>
            </a:r>
            <a:r>
              <a:rPr lang="en-US" sz="1800" dirty="0"/>
              <a:t> The majority are well differentiated.</a:t>
            </a:r>
            <a:endParaRPr lang="en-US" sz="1800" dirty="0" smtClean="0"/>
          </a:p>
          <a:p>
            <a:pPr marL="365760" indent="-256032" eaLnBrk="1" fontAlgn="auto" hangingPunct="1">
              <a:spcAft>
                <a:spcPts val="0"/>
              </a:spcAft>
              <a:buClr>
                <a:srgbClr val="9BBB59"/>
              </a:buClr>
              <a:buFont typeface="Arial" pitchFamily="34" charset="0"/>
              <a:buChar char="•"/>
              <a:defRPr/>
            </a:pPr>
            <a:r>
              <a:rPr lang="en-US" sz="1800" dirty="0" smtClean="0">
                <a:solidFill>
                  <a:prstClr val="black"/>
                </a:solidFill>
              </a:rPr>
              <a:t>Risk factors  for type I  are they same as that of endometrial hyperplasia and include:</a:t>
            </a:r>
            <a:endParaRPr lang="en-US" sz="1800" dirty="0">
              <a:solidFill>
                <a:prstClr val="black"/>
              </a:solidFill>
            </a:endParaRPr>
          </a:p>
          <a:p>
            <a:pPr marL="732473" lvl="1" indent="-256032" eaLnBrk="1" fontAlgn="auto" hangingPunct="1">
              <a:spcAft>
                <a:spcPts val="0"/>
              </a:spcAft>
              <a:buClr>
                <a:srgbClr val="9BBB59"/>
              </a:buClr>
              <a:buFontTx/>
              <a:buChar char="-"/>
              <a:defRPr/>
            </a:pPr>
            <a:r>
              <a:rPr lang="en-US" sz="1800" dirty="0"/>
              <a:t>Endometrial hyperplasia is a precursor to </a:t>
            </a:r>
            <a:r>
              <a:rPr lang="en-US" sz="1800" dirty="0" err="1"/>
              <a:t>endometrioid</a:t>
            </a:r>
            <a:r>
              <a:rPr lang="en-US" sz="1800" dirty="0"/>
              <a:t> carcinoma </a:t>
            </a:r>
          </a:p>
          <a:p>
            <a:pPr marL="732473" lvl="1" indent="-256032" eaLnBrk="1" fontAlgn="auto" hangingPunct="1">
              <a:spcAft>
                <a:spcPts val="0"/>
              </a:spcAft>
              <a:buClr>
                <a:srgbClr val="9BBB59"/>
              </a:buClr>
              <a:buFontTx/>
              <a:buChar char="-"/>
              <a:defRPr/>
            </a:pPr>
            <a:r>
              <a:rPr lang="en-US" sz="1700" dirty="0" smtClean="0">
                <a:solidFill>
                  <a:prstClr val="black"/>
                </a:solidFill>
              </a:rPr>
              <a:t>obesity </a:t>
            </a:r>
            <a:r>
              <a:rPr lang="en-US" sz="1700" dirty="0">
                <a:solidFill>
                  <a:prstClr val="black"/>
                </a:solidFill>
              </a:rPr>
              <a:t>(women with upper body fat have 3 times the risk of women with lower body fat), </a:t>
            </a:r>
          </a:p>
          <a:p>
            <a:pPr marL="732473" lvl="1" indent="-256032" eaLnBrk="1" fontAlgn="auto" hangingPunct="1">
              <a:spcAft>
                <a:spcPts val="0"/>
              </a:spcAft>
              <a:buClr>
                <a:srgbClr val="9BBB59"/>
              </a:buClr>
              <a:buFontTx/>
              <a:buChar char="-"/>
              <a:defRPr/>
            </a:pPr>
            <a:r>
              <a:rPr lang="en-US" sz="1700" dirty="0">
                <a:solidFill>
                  <a:prstClr val="black"/>
                </a:solidFill>
              </a:rPr>
              <a:t>estrogen therapy,</a:t>
            </a:r>
          </a:p>
          <a:p>
            <a:pPr marL="732473" lvl="1" indent="-256032" eaLnBrk="1" fontAlgn="auto" hangingPunct="1">
              <a:spcAft>
                <a:spcPts val="0"/>
              </a:spcAft>
              <a:buClr>
                <a:srgbClr val="9BBB59"/>
              </a:buClr>
              <a:buFontTx/>
              <a:buChar char="-"/>
              <a:defRPr/>
            </a:pPr>
            <a:r>
              <a:rPr lang="en-US" sz="1700" dirty="0" err="1">
                <a:solidFill>
                  <a:prstClr val="black"/>
                </a:solidFill>
              </a:rPr>
              <a:t>nulliparity</a:t>
            </a:r>
            <a:r>
              <a:rPr lang="en-US" sz="1700" dirty="0">
                <a:solidFill>
                  <a:prstClr val="black"/>
                </a:solidFill>
              </a:rPr>
              <a:t> (as a result of infertility due to chronic anovulation), </a:t>
            </a:r>
          </a:p>
          <a:p>
            <a:pPr marL="732473" lvl="1" indent="-256032" eaLnBrk="1" fontAlgn="auto" hangingPunct="1">
              <a:spcAft>
                <a:spcPts val="0"/>
              </a:spcAft>
              <a:buClr>
                <a:srgbClr val="9BBB59"/>
              </a:buClr>
              <a:buFontTx/>
              <a:buChar char="-"/>
              <a:defRPr/>
            </a:pPr>
            <a:r>
              <a:rPr lang="en-US" sz="1700" dirty="0">
                <a:solidFill>
                  <a:prstClr val="black"/>
                </a:solidFill>
              </a:rPr>
              <a:t>chronic anovulation, </a:t>
            </a:r>
          </a:p>
          <a:p>
            <a:pPr marL="732473" lvl="1" indent="-256032" eaLnBrk="1" fontAlgn="auto" hangingPunct="1">
              <a:spcAft>
                <a:spcPts val="0"/>
              </a:spcAft>
              <a:buClr>
                <a:srgbClr val="9BBB59"/>
              </a:buClr>
              <a:buFontTx/>
              <a:buChar char="-"/>
              <a:defRPr/>
            </a:pPr>
            <a:r>
              <a:rPr lang="en-US" sz="1700" dirty="0">
                <a:solidFill>
                  <a:prstClr val="black"/>
                </a:solidFill>
              </a:rPr>
              <a:t>late menopause, </a:t>
            </a:r>
          </a:p>
          <a:p>
            <a:pPr marL="732473" lvl="1" indent="-256032" eaLnBrk="1" fontAlgn="auto" hangingPunct="1">
              <a:spcAft>
                <a:spcPts val="0"/>
              </a:spcAft>
              <a:buClr>
                <a:srgbClr val="9BBB59"/>
              </a:buClr>
              <a:buFontTx/>
              <a:buChar char="-"/>
              <a:defRPr/>
            </a:pPr>
            <a:r>
              <a:rPr lang="en-US" sz="1700" dirty="0">
                <a:solidFill>
                  <a:prstClr val="black"/>
                </a:solidFill>
              </a:rPr>
              <a:t>hypertension, </a:t>
            </a:r>
          </a:p>
          <a:p>
            <a:pPr marL="732473" lvl="1" indent="-256032" eaLnBrk="1" fontAlgn="auto" hangingPunct="1">
              <a:spcAft>
                <a:spcPts val="0"/>
              </a:spcAft>
              <a:buClr>
                <a:srgbClr val="9BBB59"/>
              </a:buClr>
              <a:buFontTx/>
              <a:buChar char="-"/>
              <a:defRPr/>
            </a:pPr>
            <a:r>
              <a:rPr lang="en-US" sz="1700" dirty="0">
                <a:solidFill>
                  <a:prstClr val="black"/>
                </a:solidFill>
              </a:rPr>
              <a:t>diabetes, </a:t>
            </a:r>
          </a:p>
          <a:p>
            <a:pPr marL="732473" lvl="1" indent="-256032" eaLnBrk="1" fontAlgn="auto" hangingPunct="1">
              <a:spcAft>
                <a:spcPts val="0"/>
              </a:spcAft>
              <a:buClr>
                <a:srgbClr val="9BBB59"/>
              </a:buClr>
              <a:buFontTx/>
              <a:buChar char="-"/>
              <a:defRPr/>
            </a:pPr>
            <a:r>
              <a:rPr lang="en-US" sz="1700" dirty="0" err="1">
                <a:solidFill>
                  <a:prstClr val="black"/>
                </a:solidFill>
              </a:rPr>
              <a:t>tamoxifen</a:t>
            </a:r>
            <a:r>
              <a:rPr lang="en-US" sz="1700" dirty="0">
                <a:solidFill>
                  <a:prstClr val="black"/>
                </a:solidFill>
              </a:rPr>
              <a:t> therapy, </a:t>
            </a:r>
          </a:p>
          <a:p>
            <a:pPr marL="732473" lvl="1" indent="-256032" eaLnBrk="1" fontAlgn="auto" hangingPunct="1">
              <a:spcAft>
                <a:spcPts val="0"/>
              </a:spcAft>
              <a:buClr>
                <a:srgbClr val="9BBB59"/>
              </a:buClr>
              <a:buFontTx/>
              <a:buChar char="-"/>
              <a:defRPr/>
            </a:pPr>
            <a:r>
              <a:rPr lang="en-US" sz="1700" dirty="0">
                <a:solidFill>
                  <a:prstClr val="black"/>
                </a:solidFill>
              </a:rPr>
              <a:t>and high socioeconomic status.</a:t>
            </a:r>
          </a:p>
          <a:p>
            <a:pPr marL="732473" lvl="1" indent="-256032" eaLnBrk="1" fontAlgn="auto" hangingPunct="1">
              <a:spcAft>
                <a:spcPts val="0"/>
              </a:spcAft>
              <a:buClr>
                <a:srgbClr val="9BBB59"/>
              </a:buClr>
              <a:buFontTx/>
              <a:buChar char="-"/>
              <a:defRPr/>
            </a:pPr>
            <a:r>
              <a:rPr lang="en-US" sz="1700" dirty="0">
                <a:solidFill>
                  <a:prstClr val="black"/>
                </a:solidFill>
              </a:rPr>
              <a:t> The disease may follow atypical hyperplasia but may occur independently of it especially in older patients. </a:t>
            </a:r>
          </a:p>
          <a:p>
            <a:pPr>
              <a:defRPr/>
            </a:pPr>
            <a:endParaRPr lang="en-US" dirty="0"/>
          </a:p>
        </p:txBody>
      </p:sp>
      <p:sp>
        <p:nvSpPr>
          <p:cNvPr id="2" name="Slide Number Placeholder 1"/>
          <p:cNvSpPr>
            <a:spLocks noGrp="1"/>
          </p:cNvSpPr>
          <p:nvPr>
            <p:ph type="sldNum" sz="quarter" idx="12"/>
          </p:nvPr>
        </p:nvSpPr>
        <p:spPr/>
        <p:txBody>
          <a:bodyPr/>
          <a:lstStyle/>
          <a:p>
            <a:pPr>
              <a:defRPr/>
            </a:pPr>
            <a:fld id="{76180E6E-2E31-4D30-B85C-419C661FB1AB}" type="slidenum">
              <a:rPr lang="en-US" smtClean="0"/>
              <a:pPr>
                <a:defRPr/>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mdconsult.com/books/bbmapAsset?appID=MDC&amp;isbn=978-1-4377-0792-2&amp;eid=4-u1.0-B978-1-4377-0792-2..50027-4..gr27&amp;assetType=f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19400"/>
            <a:ext cx="914400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 y="704088"/>
            <a:ext cx="8991600" cy="1143000"/>
          </a:xfrm>
          <a:extLst/>
        </p:spPr>
        <p:txBody>
          <a:bodyPr/>
          <a:lstStyle/>
          <a:p>
            <a:pPr>
              <a:defRPr/>
            </a:pPr>
            <a:r>
              <a:rPr lang="en-US" sz="2800" b="1" dirty="0" smtClean="0">
                <a:solidFill>
                  <a:srgbClr val="1F497D"/>
                </a:solidFill>
              </a:rPr>
              <a:t>Usual sequence of events in Type </a:t>
            </a:r>
            <a:r>
              <a:rPr lang="en-US" sz="2800" b="1" dirty="0">
                <a:solidFill>
                  <a:srgbClr val="1F497D"/>
                </a:solidFill>
              </a:rPr>
              <a:t>I </a:t>
            </a:r>
            <a:r>
              <a:rPr lang="en-US" sz="2800" b="1" dirty="0" err="1">
                <a:solidFill>
                  <a:srgbClr val="1F497D"/>
                </a:solidFill>
              </a:rPr>
              <a:t>endometrioid</a:t>
            </a:r>
            <a:r>
              <a:rPr lang="en-US" sz="2800" b="1" dirty="0">
                <a:solidFill>
                  <a:srgbClr val="1F497D"/>
                </a:solidFill>
              </a:rPr>
              <a:t> carcinoma</a:t>
            </a:r>
            <a:endParaRPr lang="en-US" sz="2800" b="1" dirty="0"/>
          </a:p>
        </p:txBody>
      </p:sp>
      <p:sp>
        <p:nvSpPr>
          <p:cNvPr id="44036" name="Rectangle 3"/>
          <p:cNvSpPr>
            <a:spLocks noChangeArrowheads="1"/>
          </p:cNvSpPr>
          <p:nvPr/>
        </p:nvSpPr>
        <p:spPr bwMode="auto">
          <a:xfrm>
            <a:off x="2514600" y="6172200"/>
            <a:ext cx="3686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http://quizlet.com/22858165/srwk3</a:t>
            </a:r>
          </a:p>
        </p:txBody>
      </p:sp>
      <p:sp>
        <p:nvSpPr>
          <p:cNvPr id="3" name="Slide Number Placeholder 2"/>
          <p:cNvSpPr>
            <a:spLocks noGrp="1"/>
          </p:cNvSpPr>
          <p:nvPr>
            <p:ph type="sldNum" sz="quarter" idx="12"/>
          </p:nvPr>
        </p:nvSpPr>
        <p:spPr/>
        <p:txBody>
          <a:bodyPr/>
          <a:lstStyle/>
          <a:p>
            <a:pPr>
              <a:defRPr/>
            </a:pPr>
            <a:fld id="{0343E258-EEDC-4916-B154-FF52350A59B1}" type="slidenum">
              <a:rPr lang="en-US" smtClean="0"/>
              <a:pPr>
                <a:defRPr/>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704850"/>
            <a:ext cx="7162800" cy="819150"/>
          </a:xfrm>
        </p:spPr>
        <p:txBody>
          <a:bodyPr>
            <a:noAutofit/>
          </a:bodyPr>
          <a:lstStyle/>
          <a:p>
            <a:r>
              <a:rPr lang="en-US" altLang="en-US" sz="3200" b="1" dirty="0" smtClean="0"/>
              <a:t>Type I </a:t>
            </a:r>
            <a:r>
              <a:rPr lang="en-US" altLang="en-US" sz="3200" b="1" dirty="0" err="1" smtClean="0"/>
              <a:t>endometrioid</a:t>
            </a:r>
            <a:r>
              <a:rPr lang="en-US" altLang="en-US" sz="3200" b="1" dirty="0" smtClean="0"/>
              <a:t> carcinoma: genetics</a:t>
            </a:r>
          </a:p>
        </p:txBody>
      </p:sp>
      <p:sp>
        <p:nvSpPr>
          <p:cNvPr id="3" name="Content Placeholder 2"/>
          <p:cNvSpPr>
            <a:spLocks noGrp="1"/>
          </p:cNvSpPr>
          <p:nvPr>
            <p:ph sz="half" idx="1"/>
          </p:nvPr>
        </p:nvSpPr>
        <p:spPr>
          <a:xfrm>
            <a:off x="0" y="1920875"/>
            <a:ext cx="3341688" cy="4433888"/>
          </a:xfrm>
        </p:spPr>
        <p:txBody>
          <a:bodyPr>
            <a:noAutofit/>
          </a:bodyPr>
          <a:lstStyle/>
          <a:p>
            <a:pPr marL="0" indent="0">
              <a:buFont typeface="Wingdings 2" panose="05020102010507070707" pitchFamily="18" charset="2"/>
              <a:buNone/>
              <a:defRPr/>
            </a:pPr>
            <a:endParaRPr lang="en-US" sz="2000" dirty="0" smtClean="0"/>
          </a:p>
          <a:p>
            <a:pPr>
              <a:buFont typeface="Arial" panose="020B0604020202020204" pitchFamily="34" charset="0"/>
              <a:buChar char="•"/>
              <a:defRPr/>
            </a:pPr>
            <a:r>
              <a:rPr lang="en-US" sz="2000" dirty="0" smtClean="0"/>
              <a:t>Mutations in the PTEN gene have been identified in 30% to 80% of </a:t>
            </a:r>
            <a:r>
              <a:rPr lang="en-US" sz="2000" dirty="0" err="1" smtClean="0"/>
              <a:t>endometrioid</a:t>
            </a:r>
            <a:r>
              <a:rPr lang="en-US" sz="2000" dirty="0" smtClean="0"/>
              <a:t> carcinomas</a:t>
            </a:r>
          </a:p>
          <a:p>
            <a:pPr>
              <a:buFont typeface="Arial" panose="020B0604020202020204" pitchFamily="34" charset="0"/>
              <a:buChar char="•"/>
              <a:defRPr/>
            </a:pPr>
            <a:r>
              <a:rPr lang="en-US" sz="2000" dirty="0" smtClean="0"/>
              <a:t>There maybe inactivation </a:t>
            </a:r>
            <a:r>
              <a:rPr lang="en-US" sz="2000" dirty="0"/>
              <a:t>of DNA mismatch repair genes</a:t>
            </a:r>
            <a:endParaRPr lang="en-US" sz="2000" dirty="0" smtClean="0"/>
          </a:p>
          <a:p>
            <a:pPr>
              <a:buFont typeface="Arial" panose="020B0604020202020204" pitchFamily="34" charset="0"/>
              <a:buChar char="•"/>
              <a:defRPr/>
            </a:pPr>
            <a:r>
              <a:rPr lang="en-US" sz="2000" dirty="0" smtClean="0"/>
              <a:t>In the more poorly differentiated </a:t>
            </a:r>
            <a:r>
              <a:rPr lang="en-US" sz="2000" dirty="0" err="1" smtClean="0"/>
              <a:t>endometrioid</a:t>
            </a:r>
            <a:r>
              <a:rPr lang="en-US" sz="2000" dirty="0" smtClean="0"/>
              <a:t> carcinomas, mutations in </a:t>
            </a:r>
            <a:r>
              <a:rPr lang="en-US" sz="2000" i="1" dirty="0" smtClean="0"/>
              <a:t>p53</a:t>
            </a:r>
            <a:r>
              <a:rPr lang="en-US" sz="2000" dirty="0" smtClean="0"/>
              <a:t> can be found in up to 50% of cases</a:t>
            </a:r>
          </a:p>
          <a:p>
            <a:pPr marL="0" indent="0">
              <a:buFont typeface="Wingdings 2" panose="05020102010507070707" pitchFamily="18" charset="2"/>
              <a:buNone/>
              <a:defRPr/>
            </a:pPr>
            <a:endParaRPr lang="en-US" sz="2000" dirty="0" smtClean="0"/>
          </a:p>
          <a:p>
            <a:pPr marL="0" indent="0">
              <a:buFont typeface="Wingdings 2" panose="05020102010507070707" pitchFamily="18" charset="2"/>
              <a:buNone/>
              <a:defRPr/>
            </a:pPr>
            <a:endParaRPr lang="en-US" sz="2000" dirty="0" smtClean="0"/>
          </a:p>
          <a:p>
            <a:pPr>
              <a:buFont typeface="Wingdings 2" panose="05020102010507070707" pitchFamily="18" charset="2"/>
              <a:buNone/>
              <a:defRPr/>
            </a:pPr>
            <a:endParaRPr lang="en-US" sz="2000" dirty="0"/>
          </a:p>
        </p:txBody>
      </p:sp>
      <p:pic>
        <p:nvPicPr>
          <p:cNvPr id="4608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48075" y="2057400"/>
            <a:ext cx="5484813"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1"/>
          <p:cNvSpPr>
            <a:spLocks noChangeArrowheads="1"/>
          </p:cNvSpPr>
          <p:nvPr/>
        </p:nvSpPr>
        <p:spPr bwMode="auto">
          <a:xfrm>
            <a:off x="4038600" y="5540375"/>
            <a:ext cx="6400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http://www.proteinatlas.org/images_dictionary/endometrial_cancer__1__figo_1__overview.jpg</a:t>
            </a:r>
          </a:p>
        </p:txBody>
      </p:sp>
      <p:sp>
        <p:nvSpPr>
          <p:cNvPr id="2" name="Slide Number Placeholder 1"/>
          <p:cNvSpPr>
            <a:spLocks noGrp="1"/>
          </p:cNvSpPr>
          <p:nvPr>
            <p:ph type="sldNum" sz="quarter" idx="12"/>
          </p:nvPr>
        </p:nvSpPr>
        <p:spPr/>
        <p:txBody>
          <a:bodyPr/>
          <a:lstStyle/>
          <a:p>
            <a:pPr>
              <a:defRPr/>
            </a:pPr>
            <a:fld id="{3746CEDC-96E3-4025-BF6E-72AFD43A6C47}" type="slidenum">
              <a:rPr lang="en-US" smtClean="0"/>
              <a:pPr>
                <a:defRPr/>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4174"/>
            <a:ext cx="8305800" cy="778616"/>
          </a:xfrm>
          <a:extLst/>
        </p:spPr>
        <p:txBody>
          <a:bodyPr/>
          <a:lstStyle/>
          <a:p>
            <a:pPr>
              <a:defRPr/>
            </a:pPr>
            <a:r>
              <a:rPr lang="en-US" dirty="0" smtClean="0"/>
              <a:t>Endometrial carcinoma</a:t>
            </a:r>
            <a:endParaRPr lang="en-US" dirty="0"/>
          </a:p>
        </p:txBody>
      </p:sp>
      <p:sp>
        <p:nvSpPr>
          <p:cNvPr id="47107" name="AutoShape 2" descr="mk:@MSITStore:H:\books%20SUFIA%20is%20about%20188%20GB\general%20books\BASIC%20PATH\robbins\BIG%20Robbins%20&amp;%20Cotran%20Pathologic%20Basis%20of%20Disease%20-%208th%20Ed.chm::/f4-u1.0-b978-1-4377-0792-2..50027-4..gr27.jpg"/>
          <p:cNvSpPr>
            <a:spLocks noChangeAspect="1" noChangeArrowheads="1"/>
          </p:cNvSpPr>
          <p:nvPr/>
        </p:nvSpPr>
        <p:spPr bwMode="auto">
          <a:xfrm>
            <a:off x="155575" y="-274638"/>
            <a:ext cx="5715000" cy="181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47108" name="AutoShape 4" descr="mk:@MSITStore:H:\books%20SUFIA%20is%20about%20188%20GB\general%20books\BASIC%20PATH\robbins\BIG%20Robbins%20&amp;%20Cotran%20Pathologic%20Basis%20of%20Disease%20-%208th%20Ed.chm::/f4-u1.0-b978-1-4377-0792-2..50027-4..gr27.jpg"/>
          <p:cNvSpPr>
            <a:spLocks noChangeAspect="1" noChangeArrowheads="1"/>
          </p:cNvSpPr>
          <p:nvPr/>
        </p:nvSpPr>
        <p:spPr bwMode="auto">
          <a:xfrm>
            <a:off x="307975" y="-122238"/>
            <a:ext cx="5715000" cy="181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47109" name="AutoShape 6" descr="mk:@MSITStore:H:\books%20SUFIA%20is%20about%20188%20GB\general%20books\BASIC%20PATH\robbins\BIG%20Robbins%20&amp;%20Cotran%20Pathologic%20Basis%20of%20Disease%20-%208th%20Ed.chm::/f4-u1.0-b978-1-4377-0792-2..50027-4..gr27.jpg"/>
          <p:cNvSpPr>
            <a:spLocks noChangeAspect="1" noChangeArrowheads="1"/>
          </p:cNvSpPr>
          <p:nvPr/>
        </p:nvSpPr>
        <p:spPr bwMode="auto">
          <a:xfrm>
            <a:off x="460375" y="30163"/>
            <a:ext cx="57150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4711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697038"/>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Rectangle 7"/>
          <p:cNvSpPr>
            <a:spLocks noChangeArrowheads="1"/>
          </p:cNvSpPr>
          <p:nvPr/>
        </p:nvSpPr>
        <p:spPr bwMode="auto">
          <a:xfrm>
            <a:off x="1882775" y="6324600"/>
            <a:ext cx="6705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000"/>
              <a:t>Picture Taken from Robbins and Cotran Pathologic basis of disease. 8th edition, Chapter 21, 2010 Sanders </a:t>
            </a:r>
          </a:p>
        </p:txBody>
      </p:sp>
      <p:sp>
        <p:nvSpPr>
          <p:cNvPr id="3" name="Slide Number Placeholder 2"/>
          <p:cNvSpPr>
            <a:spLocks noGrp="1"/>
          </p:cNvSpPr>
          <p:nvPr>
            <p:ph type="sldNum" sz="quarter" idx="12"/>
          </p:nvPr>
        </p:nvSpPr>
        <p:spPr/>
        <p:txBody>
          <a:bodyPr/>
          <a:lstStyle/>
          <a:p>
            <a:pPr>
              <a:defRPr/>
            </a:pPr>
            <a:fld id="{0343E258-EEDC-4916-B154-FF52350A59B1}" type="slidenum">
              <a:rPr lang="en-US" smtClean="0"/>
              <a:pPr>
                <a:defRPr/>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6180E6E-2E31-4D30-B85C-419C661FB1AB}" type="slidenum">
              <a:rPr lang="en-US" smtClean="0"/>
              <a:pPr>
                <a:defRPr/>
              </a:pPr>
              <a:t>25</a:t>
            </a:fld>
            <a:endParaRPr lang="en-US"/>
          </a:p>
        </p:txBody>
      </p:sp>
      <p:sp>
        <p:nvSpPr>
          <p:cNvPr id="2" name="Title 1"/>
          <p:cNvSpPr>
            <a:spLocks noGrp="1"/>
          </p:cNvSpPr>
          <p:nvPr>
            <p:ph type="title" idx="4294967295"/>
          </p:nvPr>
        </p:nvSpPr>
        <p:spPr>
          <a:xfrm>
            <a:off x="0" y="152400"/>
            <a:ext cx="8763000" cy="784225"/>
          </a:xfrm>
        </p:spPr>
        <p:txBody>
          <a:bodyPr/>
          <a:lstStyle/>
          <a:p>
            <a:pPr marL="273050" indent="-273050">
              <a:spcBef>
                <a:spcPct val="20000"/>
              </a:spcBef>
              <a:defRPr/>
            </a:pPr>
            <a:r>
              <a:rPr lang="en-US" sz="3200" dirty="0">
                <a:solidFill>
                  <a:prstClr val="black"/>
                </a:solidFill>
                <a:latin typeface="Constantia"/>
                <a:ea typeface="+mn-ea"/>
                <a:cs typeface="+mn-cs"/>
              </a:rPr>
              <a:t>Type II </a:t>
            </a:r>
            <a:r>
              <a:rPr lang="en-US" sz="3200" dirty="0" smtClean="0">
                <a:solidFill>
                  <a:prstClr val="black"/>
                </a:solidFill>
                <a:latin typeface="Constantia"/>
                <a:ea typeface="+mn-ea"/>
                <a:cs typeface="+mn-cs"/>
              </a:rPr>
              <a:t>carcinomas/ serous carcinoma </a:t>
            </a:r>
            <a:endParaRPr lang="en-US" sz="3200" dirty="0"/>
          </a:p>
        </p:txBody>
      </p:sp>
      <p:sp>
        <p:nvSpPr>
          <p:cNvPr id="3" name="Content Placeholder 2"/>
          <p:cNvSpPr>
            <a:spLocks noGrp="1"/>
          </p:cNvSpPr>
          <p:nvPr>
            <p:ph idx="4294967295"/>
          </p:nvPr>
        </p:nvSpPr>
        <p:spPr>
          <a:xfrm>
            <a:off x="0" y="1066800"/>
            <a:ext cx="9144000" cy="3048000"/>
          </a:xfrm>
        </p:spPr>
        <p:txBody>
          <a:bodyPr>
            <a:noAutofit/>
          </a:bodyPr>
          <a:lstStyle/>
          <a:p>
            <a:pPr>
              <a:buFont typeface="Arial" panose="020B0604020202020204" pitchFamily="34" charset="0"/>
              <a:buChar char="•"/>
              <a:defRPr/>
            </a:pPr>
            <a:r>
              <a:rPr lang="en-US" sz="1600" i="1" dirty="0"/>
              <a:t>Serous carcinoma</a:t>
            </a:r>
            <a:r>
              <a:rPr lang="en-US" sz="1600" dirty="0"/>
              <a:t> of the endometrium arises in older women, </a:t>
            </a:r>
            <a:r>
              <a:rPr lang="en-US" sz="1600" dirty="0" smtClean="0"/>
              <a:t>with </a:t>
            </a:r>
            <a:r>
              <a:rPr lang="en-US" sz="1600" dirty="0"/>
              <a:t>endometrial </a:t>
            </a:r>
            <a:r>
              <a:rPr lang="en-US" sz="1600" dirty="0" smtClean="0"/>
              <a:t>atrophy (</a:t>
            </a:r>
            <a:r>
              <a:rPr lang="en-US" sz="1600" dirty="0"/>
              <a:t>small atrophic </a:t>
            </a:r>
            <a:r>
              <a:rPr lang="en-US" sz="1600" dirty="0" smtClean="0"/>
              <a:t>uteri). </a:t>
            </a:r>
          </a:p>
          <a:p>
            <a:pPr>
              <a:buFont typeface="Arial" panose="020B0604020202020204" pitchFamily="34" charset="0"/>
              <a:buChar char="•"/>
              <a:defRPr/>
            </a:pPr>
            <a:r>
              <a:rPr lang="en-US" sz="1600" dirty="0" smtClean="0"/>
              <a:t>They occur in late in life, about one decade later than type I carcinoma</a:t>
            </a:r>
          </a:p>
          <a:p>
            <a:pPr>
              <a:buFont typeface="Arial" panose="020B0604020202020204" pitchFamily="34" charset="0"/>
              <a:buChar char="•"/>
              <a:defRPr/>
            </a:pPr>
            <a:r>
              <a:rPr lang="en-US" sz="1600" dirty="0" smtClean="0"/>
              <a:t>There </a:t>
            </a:r>
            <a:r>
              <a:rPr lang="en-US" sz="1600" dirty="0"/>
              <a:t>is no association with </a:t>
            </a:r>
            <a:r>
              <a:rPr lang="en-US" sz="1600" dirty="0" err="1"/>
              <a:t>hyperestrinism</a:t>
            </a:r>
            <a:r>
              <a:rPr lang="en-US" sz="1600" dirty="0"/>
              <a:t> or preexisting hyperplasia </a:t>
            </a:r>
            <a:endParaRPr lang="en-US" sz="1600" dirty="0" smtClean="0"/>
          </a:p>
          <a:p>
            <a:pPr>
              <a:buFont typeface="Arial" panose="020B0604020202020204" pitchFamily="34" charset="0"/>
              <a:buChar char="•"/>
              <a:defRPr/>
            </a:pPr>
            <a:r>
              <a:rPr lang="en-US" sz="1600" dirty="0" smtClean="0"/>
              <a:t>They represent 15% of cases of all endometrial carcinoma</a:t>
            </a:r>
          </a:p>
          <a:p>
            <a:pPr>
              <a:buFont typeface="Arial" panose="020B0604020202020204" pitchFamily="34" charset="0"/>
              <a:buChar char="•"/>
              <a:defRPr/>
            </a:pPr>
            <a:r>
              <a:rPr lang="en-US" sz="1600" dirty="0" smtClean="0"/>
              <a:t>Mutations in </a:t>
            </a:r>
            <a:r>
              <a:rPr lang="en-US" sz="1600" i="1" dirty="0" smtClean="0"/>
              <a:t>p53</a:t>
            </a:r>
            <a:r>
              <a:rPr lang="en-US" sz="1600" dirty="0" smtClean="0"/>
              <a:t> are present in at least 90% of serous endometrial carcinoma</a:t>
            </a:r>
          </a:p>
          <a:p>
            <a:pPr>
              <a:buFont typeface="Arial" panose="020B0604020202020204" pitchFamily="34" charset="0"/>
              <a:buChar char="•"/>
              <a:defRPr/>
            </a:pPr>
            <a:r>
              <a:rPr lang="en-US" sz="1600" dirty="0" smtClean="0"/>
              <a:t>The precursor of serous carcinoma is endometrial intraepithelial carcinoma (like carcinoma in situ)</a:t>
            </a:r>
          </a:p>
          <a:p>
            <a:pPr>
              <a:buFont typeface="Arial" panose="020B0604020202020204" pitchFamily="34" charset="0"/>
              <a:buChar char="•"/>
              <a:defRPr/>
            </a:pPr>
            <a:r>
              <a:rPr lang="en-US" sz="1600" dirty="0"/>
              <a:t>These tumors are large bulky poorly differentiated tumors which invaded early into the myometrium and have a </a:t>
            </a:r>
            <a:r>
              <a:rPr lang="en-US" sz="1600" dirty="0" smtClean="0"/>
              <a:t>poor  </a:t>
            </a:r>
            <a:r>
              <a:rPr lang="en-US" sz="1600" dirty="0"/>
              <a:t>prognosis. </a:t>
            </a:r>
            <a:r>
              <a:rPr lang="en-US" sz="1600" dirty="0" err="1"/>
              <a:t>Extrauterine</a:t>
            </a:r>
            <a:r>
              <a:rPr lang="en-US" sz="1600" dirty="0"/>
              <a:t> extension is common.</a:t>
            </a:r>
          </a:p>
          <a:p>
            <a:pPr>
              <a:defRPr/>
            </a:pPr>
            <a:endParaRPr lang="en-US" sz="1600" dirty="0" smtClean="0"/>
          </a:p>
          <a:p>
            <a:pPr marL="0" indent="0">
              <a:buFont typeface="Wingdings 2" panose="05020102010507070707" pitchFamily="18" charset="2"/>
              <a:buNone/>
              <a:defRPr/>
            </a:pPr>
            <a:endParaRPr lang="en-US" sz="1600" dirty="0"/>
          </a:p>
          <a:p>
            <a:pPr>
              <a:defRPr/>
            </a:pPr>
            <a:endParaRPr lang="en-US" sz="2000" dirty="0" smtClean="0"/>
          </a:p>
          <a:p>
            <a:pPr marL="0" indent="0">
              <a:buFont typeface="Wingdings 2" panose="05020102010507070707" pitchFamily="18" charset="2"/>
              <a:buNone/>
              <a:defRPr/>
            </a:pPr>
            <a:endParaRPr lang="en-US" sz="1800" dirty="0" smtClean="0"/>
          </a:p>
          <a:p>
            <a:pPr marL="225425" indent="-225425">
              <a:buFont typeface="Wingdings 2" panose="05020102010507070707" pitchFamily="18" charset="2"/>
              <a:buNone/>
              <a:defRPr/>
            </a:pPr>
            <a:endParaRPr lang="en-US" sz="1800" dirty="0"/>
          </a:p>
        </p:txBody>
      </p:sp>
      <p:pic>
        <p:nvPicPr>
          <p:cNvPr id="4813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5700" y="4572000"/>
            <a:ext cx="6756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angle 3"/>
          <p:cNvSpPr>
            <a:spLocks noChangeArrowheads="1"/>
          </p:cNvSpPr>
          <p:nvPr/>
        </p:nvSpPr>
        <p:spPr bwMode="auto">
          <a:xfrm>
            <a:off x="4724400" y="6324600"/>
            <a:ext cx="154882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00" dirty="0"/>
              <a:t>http://quizlet.com/22858165/srwk3</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81000" y="381000"/>
            <a:ext cx="8229600" cy="838200"/>
          </a:xfrm>
        </p:spPr>
        <p:txBody>
          <a:bodyPr>
            <a:normAutofit/>
          </a:bodyPr>
          <a:lstStyle/>
          <a:p>
            <a:pPr eaLnBrk="1" fontAlgn="auto" hangingPunct="1">
              <a:spcAft>
                <a:spcPts val="0"/>
              </a:spcAft>
              <a:defRPr/>
            </a:pPr>
            <a:r>
              <a:rPr lang="en-US" sz="3200" dirty="0" smtClean="0">
                <a:latin typeface="+mn-lt"/>
              </a:rPr>
              <a:t>Endometrial carcinoma: basic morphology</a:t>
            </a:r>
          </a:p>
        </p:txBody>
      </p:sp>
      <p:sp>
        <p:nvSpPr>
          <p:cNvPr id="54275" name="Rectangle 3"/>
          <p:cNvSpPr>
            <a:spLocks noGrp="1" noChangeArrowheads="1"/>
          </p:cNvSpPr>
          <p:nvPr>
            <p:ph idx="1"/>
          </p:nvPr>
        </p:nvSpPr>
        <p:spPr>
          <a:xfrm>
            <a:off x="76200" y="1752599"/>
            <a:ext cx="8915400" cy="4975225"/>
          </a:xfrm>
        </p:spPr>
        <p:txBody>
          <a:bodyPr/>
          <a:lstStyle/>
          <a:p>
            <a:pPr eaLnBrk="1" hangingPunct="1">
              <a:defRPr/>
            </a:pPr>
            <a:r>
              <a:rPr lang="en-US" sz="2000" b="1" dirty="0" smtClean="0"/>
              <a:t>Grossly:</a:t>
            </a:r>
          </a:p>
          <a:p>
            <a:pPr marL="709613" lvl="1" indent="-342900" eaLnBrk="1" hangingPunct="1">
              <a:buFont typeface="Wingdings" panose="05000000000000000000" pitchFamily="2" charset="2"/>
              <a:buChar char="Ø"/>
              <a:defRPr/>
            </a:pPr>
            <a:r>
              <a:rPr lang="en-US" sz="2000" dirty="0" smtClean="0"/>
              <a:t>May look close to normal or </a:t>
            </a:r>
            <a:r>
              <a:rPr lang="en-US" sz="2000" dirty="0" err="1" smtClean="0"/>
              <a:t>exophytic</a:t>
            </a:r>
            <a:r>
              <a:rPr lang="en-US" sz="2000" dirty="0" smtClean="0"/>
              <a:t> or infiltrative</a:t>
            </a:r>
          </a:p>
          <a:p>
            <a:pPr>
              <a:defRPr/>
            </a:pPr>
            <a:r>
              <a:rPr lang="en-US" sz="2000" b="1" dirty="0" smtClean="0"/>
              <a:t>Microscopy:</a:t>
            </a:r>
          </a:p>
          <a:p>
            <a:pPr marL="709613" lvl="1" indent="-342900">
              <a:buFont typeface="Wingdings" panose="05000000000000000000" pitchFamily="2" charset="2"/>
              <a:buChar char="Ø"/>
              <a:defRPr/>
            </a:pPr>
            <a:r>
              <a:rPr lang="en-US" sz="2000" dirty="0" smtClean="0"/>
              <a:t>Both are adenocarcinomas.</a:t>
            </a:r>
          </a:p>
          <a:p>
            <a:pPr marL="709613" lvl="1" indent="-342900">
              <a:buFont typeface="Wingdings" panose="05000000000000000000" pitchFamily="2" charset="2"/>
              <a:buChar char="Ø"/>
              <a:defRPr/>
            </a:pPr>
            <a:r>
              <a:rPr lang="en-US" sz="2000" dirty="0" smtClean="0"/>
              <a:t>In both cases tumors </a:t>
            </a:r>
            <a:r>
              <a:rPr lang="en-US" sz="2000" dirty="0"/>
              <a:t>originate in </a:t>
            </a:r>
            <a:r>
              <a:rPr lang="en-US" sz="2000" dirty="0" smtClean="0"/>
              <a:t>the endometrium and can eventually </a:t>
            </a:r>
            <a:r>
              <a:rPr lang="en-US" sz="2000" dirty="0"/>
              <a:t>infiltrate the </a:t>
            </a:r>
            <a:r>
              <a:rPr lang="en-US" sz="2000" dirty="0" smtClean="0"/>
              <a:t>underlying myometrium </a:t>
            </a:r>
            <a:r>
              <a:rPr lang="en-US" sz="2000" dirty="0"/>
              <a:t>and enter vascular spaces, with metastases to regional lymph nodes</a:t>
            </a:r>
            <a:r>
              <a:rPr lang="en-US" sz="2000" dirty="0" smtClean="0"/>
              <a:t>.</a:t>
            </a:r>
          </a:p>
          <a:p>
            <a:pPr marL="709613" lvl="1" indent="-342900">
              <a:buFont typeface="Wingdings" panose="05000000000000000000" pitchFamily="2" charset="2"/>
              <a:buChar char="Ø"/>
              <a:defRPr/>
            </a:pPr>
            <a:r>
              <a:rPr lang="en-US" sz="2000" dirty="0"/>
              <a:t>Serous carcinoma </a:t>
            </a:r>
            <a:r>
              <a:rPr lang="en-US" sz="2000" dirty="0" smtClean="0"/>
              <a:t>has </a:t>
            </a:r>
            <a:r>
              <a:rPr lang="en-US" sz="2000" dirty="0"/>
              <a:t>much greater </a:t>
            </a:r>
            <a:r>
              <a:rPr lang="en-US" sz="2000" dirty="0" err="1"/>
              <a:t>cytologic</a:t>
            </a:r>
            <a:r>
              <a:rPr lang="en-US" sz="2000" dirty="0"/>
              <a:t> </a:t>
            </a:r>
            <a:r>
              <a:rPr lang="en-US" sz="2000" dirty="0" err="1" smtClean="0"/>
              <a:t>atypia</a:t>
            </a:r>
            <a:r>
              <a:rPr lang="en-US" sz="2000" dirty="0" smtClean="0"/>
              <a:t> and  are more poorly differentiated and therefore more </a:t>
            </a:r>
            <a:r>
              <a:rPr lang="en-US" sz="2000" dirty="0"/>
              <a:t>aggressive</a:t>
            </a:r>
          </a:p>
          <a:p>
            <a:pPr>
              <a:defRPr/>
            </a:pPr>
            <a:r>
              <a:rPr lang="en-US" sz="2000" b="1" dirty="0" smtClean="0"/>
              <a:t>Tumor spreads by: </a:t>
            </a:r>
          </a:p>
          <a:p>
            <a:pPr marL="650876" lvl="1" indent="-284163">
              <a:buFont typeface="Wingdings" pitchFamily="2" charset="2"/>
              <a:buChar char="Ø"/>
              <a:defRPr/>
            </a:pPr>
            <a:r>
              <a:rPr lang="en-US" sz="2000" dirty="0" smtClean="0"/>
              <a:t>Direct </a:t>
            </a:r>
            <a:r>
              <a:rPr lang="en-US" sz="2000" dirty="0" err="1" smtClean="0"/>
              <a:t>myometrial</a:t>
            </a:r>
            <a:r>
              <a:rPr lang="en-US" sz="2000" dirty="0" smtClean="0"/>
              <a:t> invasion with extension to the </a:t>
            </a:r>
            <a:r>
              <a:rPr lang="en-US" sz="2000" dirty="0" err="1" smtClean="0"/>
              <a:t>periuterine</a:t>
            </a:r>
            <a:r>
              <a:rPr lang="en-US" sz="2000" dirty="0" smtClean="0"/>
              <a:t> structures </a:t>
            </a:r>
          </a:p>
          <a:p>
            <a:pPr marL="650876" lvl="1" indent="-284163">
              <a:buFont typeface="Wingdings" pitchFamily="2" charset="2"/>
              <a:buChar char="Ø"/>
              <a:defRPr/>
            </a:pPr>
            <a:r>
              <a:rPr lang="en-US" sz="2000" dirty="0" smtClean="0"/>
              <a:t>Through </a:t>
            </a:r>
            <a:r>
              <a:rPr lang="en-US" sz="2000" dirty="0" err="1" smtClean="0"/>
              <a:t>lymphatics</a:t>
            </a:r>
            <a:r>
              <a:rPr lang="en-US" sz="2000" dirty="0" smtClean="0"/>
              <a:t> to lymph nodes</a:t>
            </a:r>
          </a:p>
          <a:p>
            <a:pPr marL="650876" lvl="1" indent="-284163">
              <a:buFont typeface="Wingdings" pitchFamily="2" charset="2"/>
              <a:buChar char="Ø"/>
              <a:defRPr/>
            </a:pPr>
            <a:r>
              <a:rPr lang="en-US" sz="2000" dirty="0" smtClean="0"/>
              <a:t>In the late stages, metastasize to the lungs, liver, bones, others</a:t>
            </a:r>
          </a:p>
          <a:p>
            <a:pPr marL="650876" lvl="1" indent="-284163">
              <a:buFont typeface="Wingdings" pitchFamily="2" charset="2"/>
              <a:buChar char="Ø"/>
              <a:defRPr/>
            </a:pPr>
            <a:endParaRPr lang="en-US" sz="1800" dirty="0" smtClean="0"/>
          </a:p>
          <a:p>
            <a:pPr>
              <a:buFont typeface="Arial" pitchFamily="34" charset="0"/>
              <a:buChar char="•"/>
              <a:defRPr/>
            </a:pPr>
            <a:endParaRPr lang="en-US" sz="2000" dirty="0" smtClean="0"/>
          </a:p>
          <a:p>
            <a:pPr eaLnBrk="1" hangingPunct="1">
              <a:defRPr/>
            </a:pPr>
            <a:endParaRPr lang="en-US" sz="2000" dirty="0" smtClean="0"/>
          </a:p>
          <a:p>
            <a:pPr eaLnBrk="1" hangingPunct="1">
              <a:buFontTx/>
              <a:buNone/>
              <a:defRPr/>
            </a:pPr>
            <a:endParaRPr lang="en-US" sz="2000" dirty="0" smtClean="0"/>
          </a:p>
        </p:txBody>
      </p:sp>
      <p:sp>
        <p:nvSpPr>
          <p:cNvPr id="2" name="Slide Number Placeholder 1"/>
          <p:cNvSpPr>
            <a:spLocks noGrp="1"/>
          </p:cNvSpPr>
          <p:nvPr>
            <p:ph type="sldNum" sz="quarter" idx="12"/>
          </p:nvPr>
        </p:nvSpPr>
        <p:spPr/>
        <p:txBody>
          <a:bodyPr/>
          <a:lstStyle/>
          <a:p>
            <a:pPr>
              <a:defRPr/>
            </a:pPr>
            <a:fld id="{76180E6E-2E31-4D30-B85C-419C661FB1AB}" type="slidenum">
              <a:rPr lang="en-US" smtClean="0"/>
              <a:pPr>
                <a:defRPr/>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704850"/>
            <a:ext cx="8229600" cy="590550"/>
          </a:xfrm>
        </p:spPr>
        <p:txBody>
          <a:bodyPr/>
          <a:lstStyle/>
          <a:p>
            <a:pPr eaLnBrk="1" hangingPunct="1">
              <a:defRPr/>
            </a:pPr>
            <a:r>
              <a:rPr lang="en-US" sz="3200" dirty="0" smtClean="0">
                <a:latin typeface="+mn-lt"/>
              </a:rPr>
              <a:t>Endometrial adenocarcinoma: clinical features</a:t>
            </a:r>
          </a:p>
        </p:txBody>
      </p:sp>
      <p:sp>
        <p:nvSpPr>
          <p:cNvPr id="53251" name="Content Placeholder 2"/>
          <p:cNvSpPr>
            <a:spLocks noGrp="1"/>
          </p:cNvSpPr>
          <p:nvPr>
            <p:ph sz="half" idx="1"/>
          </p:nvPr>
        </p:nvSpPr>
        <p:spPr>
          <a:xfrm>
            <a:off x="76200" y="1920875"/>
            <a:ext cx="4419600" cy="4433888"/>
          </a:xfrm>
        </p:spPr>
        <p:txBody>
          <a:bodyPr>
            <a:normAutofit lnSpcReduction="10000"/>
          </a:bodyPr>
          <a:lstStyle/>
          <a:p>
            <a:pPr marL="365125" indent="-255588" eaLnBrk="1" hangingPunct="1">
              <a:buFont typeface="Arial" pitchFamily="34" charset="0"/>
              <a:buChar char="•"/>
              <a:defRPr/>
            </a:pPr>
            <a:r>
              <a:rPr lang="en-US" sz="2000" dirty="0" smtClean="0"/>
              <a:t>Most patients are between 50 and 59 years. </a:t>
            </a:r>
          </a:p>
          <a:p>
            <a:pPr marL="365125" indent="-255588" eaLnBrk="1" hangingPunct="1">
              <a:buFont typeface="Arial" pitchFamily="34" charset="0"/>
              <a:buChar char="•"/>
              <a:defRPr/>
            </a:pPr>
            <a:r>
              <a:rPr lang="en-US" sz="2000" dirty="0" smtClean="0"/>
              <a:t>50% of the women who are under 40 years are nulliparous and more than 75% of them are obese. </a:t>
            </a:r>
          </a:p>
          <a:p>
            <a:pPr marL="365125" indent="-255588" eaLnBrk="1" hangingPunct="1">
              <a:buFont typeface="Arial" pitchFamily="34" charset="0"/>
              <a:buChar char="•"/>
              <a:defRPr/>
            </a:pPr>
            <a:r>
              <a:rPr lang="en-US" sz="2000" dirty="0" smtClean="0"/>
              <a:t>Endometrial adenocarcinoma manifests as abnormal vaginal bleeding and excessive leucorrhea. In elderly women the bleeding is postmenopausal.</a:t>
            </a:r>
          </a:p>
          <a:p>
            <a:pPr marL="365125" indent="-255588" eaLnBrk="1" hangingPunct="1">
              <a:buFont typeface="Arial" pitchFamily="34" charset="0"/>
              <a:buChar char="•"/>
              <a:defRPr/>
            </a:pPr>
            <a:r>
              <a:rPr lang="en-US" sz="2000" dirty="0" smtClean="0"/>
              <a:t>The diagnosis of endometrial cancer must be confirmed by biopsy or curettage and histologic examination of the tissue.</a:t>
            </a:r>
          </a:p>
          <a:p>
            <a:pPr marL="109537" indent="0" eaLnBrk="1" hangingPunct="1">
              <a:buFont typeface="Wingdings 2" panose="05020102010507070707" pitchFamily="18" charset="2"/>
              <a:buNone/>
              <a:defRPr/>
            </a:pPr>
            <a:endParaRPr lang="en-US" dirty="0" smtClean="0"/>
          </a:p>
          <a:p>
            <a:pPr marL="365125" indent="-255588" eaLnBrk="1" hangingPunct="1">
              <a:buFont typeface="Arial" pitchFamily="34" charset="0"/>
              <a:buChar char="•"/>
              <a:defRPr/>
            </a:pPr>
            <a:endParaRPr lang="en-US" dirty="0" smtClean="0"/>
          </a:p>
        </p:txBody>
      </p:sp>
      <p:pic>
        <p:nvPicPr>
          <p:cNvPr id="50180"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25975" y="2286000"/>
            <a:ext cx="4038600" cy="2771775"/>
          </a:xfrm>
        </p:spPr>
      </p:pic>
      <p:sp>
        <p:nvSpPr>
          <p:cNvPr id="50181" name="Rectangle 3"/>
          <p:cNvSpPr>
            <a:spLocks noChangeArrowheads="1"/>
          </p:cNvSpPr>
          <p:nvPr/>
        </p:nvSpPr>
        <p:spPr bwMode="auto">
          <a:xfrm>
            <a:off x="4625975" y="5057775"/>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http://upload.wikimedia.org/wikipedia/commons/0/00/Endometrial_hyperplasia.jpg</a:t>
            </a:r>
          </a:p>
        </p:txBody>
      </p:sp>
      <p:sp>
        <p:nvSpPr>
          <p:cNvPr id="2" name="Slide Number Placeholder 1"/>
          <p:cNvSpPr>
            <a:spLocks noGrp="1"/>
          </p:cNvSpPr>
          <p:nvPr>
            <p:ph type="sldNum" sz="quarter" idx="12"/>
          </p:nvPr>
        </p:nvSpPr>
        <p:spPr/>
        <p:txBody>
          <a:bodyPr/>
          <a:lstStyle/>
          <a:p>
            <a:pPr>
              <a:defRPr/>
            </a:pPr>
            <a:fld id="{3746CEDC-96E3-4025-BF6E-72AFD43A6C47}" type="slidenum">
              <a:rPr lang="en-US" smtClean="0"/>
              <a:pPr>
                <a:defRPr/>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altLang="en-US" sz="3600" smtClean="0"/>
              <a:t>Endometrial adenocarcinoma: prognosis</a:t>
            </a:r>
            <a:endParaRPr lang="en-US" altLang="en-US" smtClean="0"/>
          </a:p>
        </p:txBody>
      </p:sp>
      <p:sp>
        <p:nvSpPr>
          <p:cNvPr id="51203" name="Content Placeholder 2"/>
          <p:cNvSpPr>
            <a:spLocks noGrp="1"/>
          </p:cNvSpPr>
          <p:nvPr>
            <p:ph idx="1"/>
          </p:nvPr>
        </p:nvSpPr>
        <p:spPr/>
        <p:txBody>
          <a:bodyPr/>
          <a:lstStyle/>
          <a:p>
            <a:pPr marL="365125" indent="-255588" eaLnBrk="1" hangingPunct="1">
              <a:buFont typeface="Arial" panose="020B0604020202020204" pitchFamily="34" charset="0"/>
              <a:buChar char="•"/>
            </a:pPr>
            <a:endParaRPr lang="en-US" altLang="en-US" dirty="0" smtClean="0"/>
          </a:p>
          <a:p>
            <a:pPr marL="365125" indent="-255588" eaLnBrk="1" hangingPunct="1">
              <a:buFont typeface="Arial" panose="020B0604020202020204" pitchFamily="34" charset="0"/>
              <a:buChar char="•"/>
            </a:pPr>
            <a:r>
              <a:rPr lang="en-US" altLang="en-US" dirty="0" smtClean="0"/>
              <a:t>Clinical behavior of endometrial adenocarcinoma depends on the histologic type, the grade (degree of differentiation) and the stage (extent of spread).</a:t>
            </a:r>
          </a:p>
          <a:p>
            <a:pPr marL="365125" indent="-255588" eaLnBrk="1" hangingPunct="1">
              <a:buFont typeface="Arial" panose="020B0604020202020204" pitchFamily="34" charset="0"/>
              <a:buChar char="•"/>
            </a:pPr>
            <a:r>
              <a:rPr lang="en-US" altLang="en-US" dirty="0" err="1" smtClean="0"/>
              <a:t>Endometrioid</a:t>
            </a:r>
            <a:r>
              <a:rPr lang="en-US" altLang="en-US" dirty="0" smtClean="0"/>
              <a:t> carcinoma has a better prognosis than the other histologic types.</a:t>
            </a:r>
          </a:p>
          <a:p>
            <a:pPr marL="365125" indent="-255588" eaLnBrk="1" hangingPunct="1">
              <a:buFont typeface="Arial" panose="020B0604020202020204" pitchFamily="34" charset="0"/>
              <a:buChar char="•"/>
            </a:pPr>
            <a:r>
              <a:rPr lang="en-US" altLang="en-US" sz="2800" dirty="0" smtClean="0"/>
              <a:t>Stage is the major determinant of survival.</a:t>
            </a:r>
            <a:endParaRPr lang="en-US" altLang="en-US" dirty="0" smtClean="0"/>
          </a:p>
          <a:p>
            <a:pPr marL="365125" indent="-255588" eaLnBrk="1" hangingPunct="1">
              <a:buFont typeface="Arial" panose="020B0604020202020204" pitchFamily="34" charset="0"/>
              <a:buChar char="•"/>
            </a:pPr>
            <a:r>
              <a:rPr lang="en-US" altLang="en-US" dirty="0" smtClean="0"/>
              <a:t>Serous carcinomas have poorer prognosis</a:t>
            </a:r>
          </a:p>
          <a:p>
            <a:pPr marL="365125" indent="-255588" eaLnBrk="1" hangingPunct="1">
              <a:buFont typeface="Arial" panose="020B0604020202020204" pitchFamily="34" charset="0"/>
              <a:buChar char="•"/>
            </a:pPr>
            <a:endParaRPr lang="en-US" altLang="en-US" dirty="0" smtClean="0"/>
          </a:p>
          <a:p>
            <a:pPr marL="365125" indent="-255588" eaLnBrk="1" hangingPunct="1">
              <a:buFont typeface="Wingdings 3" panose="05040102010807070707" pitchFamily="18" charset="2"/>
              <a:buNone/>
            </a:pPr>
            <a:endParaRPr lang="en-US" altLang="en-US" dirty="0" smtClean="0"/>
          </a:p>
          <a:p>
            <a:pPr marL="365125" indent="-255588" eaLnBrk="1" hangingPunct="1">
              <a:buFont typeface="Arial" panose="020B0604020202020204" pitchFamily="34" charset="0"/>
              <a:buChar char="•"/>
            </a:pPr>
            <a:endParaRPr lang="en-US" altLang="en-US" dirty="0" smtClean="0"/>
          </a:p>
        </p:txBody>
      </p:sp>
      <p:sp>
        <p:nvSpPr>
          <p:cNvPr id="2" name="Slide Number Placeholder 1"/>
          <p:cNvSpPr>
            <a:spLocks noGrp="1"/>
          </p:cNvSpPr>
          <p:nvPr>
            <p:ph type="sldNum" sz="quarter" idx="12"/>
          </p:nvPr>
        </p:nvSpPr>
        <p:spPr/>
        <p:txBody>
          <a:bodyPr/>
          <a:lstStyle/>
          <a:p>
            <a:pPr>
              <a:defRPr/>
            </a:pPr>
            <a:fld id="{76180E6E-2E31-4D30-B85C-419C661FB1AB}" type="slidenum">
              <a:rPr lang="en-US" smtClean="0"/>
              <a:pPr>
                <a:defRPr/>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704088"/>
            <a:ext cx="4800600" cy="1143000"/>
          </a:xfrm>
          <a:extLst/>
        </p:spPr>
        <p:txBody>
          <a:bodyPr>
            <a:normAutofit/>
          </a:bodyPr>
          <a:lstStyle/>
          <a:p>
            <a:pPr>
              <a:defRPr/>
            </a:pPr>
            <a:r>
              <a:rPr lang="en-US" sz="3200" b="1" dirty="0" smtClean="0"/>
              <a:t>How endometrial carcinoma can spread </a:t>
            </a:r>
            <a:r>
              <a:rPr lang="en-US" sz="1300" b="1" dirty="0" smtClean="0"/>
              <a:t>(stages 1, 2 and 3 of endometrial carcinoma)</a:t>
            </a:r>
            <a:endParaRPr lang="en-US" sz="1300" b="1" dirty="0"/>
          </a:p>
        </p:txBody>
      </p:sp>
      <p:pic>
        <p:nvPicPr>
          <p:cNvPr id="522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4392613"/>
            <a:ext cx="35052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099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78100" y="1974850"/>
            <a:ext cx="3608388"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Rectangle 7"/>
          <p:cNvSpPr>
            <a:spLocks noChangeArrowheads="1"/>
          </p:cNvSpPr>
          <p:nvPr/>
        </p:nvSpPr>
        <p:spPr bwMode="auto">
          <a:xfrm>
            <a:off x="60325" y="5867400"/>
            <a:ext cx="443547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900" dirty="0"/>
              <a:t>"Diagram showing stage 1A and 1B, 2 and 3A to 3C cancer of the womb CRUK 196, 206 and 224" by Cancer Research UK - Original email from CRUK. Licensed under CC BY-SA 4.0 via Wikimedia Commons - http://commons.wikimedia.org/wiki/File:Diagram_showing_stage_1A and 1B ,2_and3A_to_3C_cancer_of_the_womb_CRUK_206.svg#/media/File:Diagram_showing_stage_1A_and_1B,_2 and 3A_to_3C__cancer_of_the_womb_CRUK 196 and 206 and 224.svg</a:t>
            </a:r>
          </a:p>
        </p:txBody>
      </p:sp>
      <p:sp>
        <p:nvSpPr>
          <p:cNvPr id="3" name="Slide Number Placeholder 2"/>
          <p:cNvSpPr>
            <a:spLocks noGrp="1"/>
          </p:cNvSpPr>
          <p:nvPr>
            <p:ph type="sldNum" sz="quarter" idx="12"/>
          </p:nvPr>
        </p:nvSpPr>
        <p:spPr/>
        <p:txBody>
          <a:bodyPr/>
          <a:lstStyle/>
          <a:p>
            <a:pPr>
              <a:defRPr/>
            </a:pPr>
            <a:fld id="{0343E258-EEDC-4916-B154-FF52350A59B1}" type="slidenum">
              <a:rPr lang="en-US" smtClean="0"/>
              <a:pPr>
                <a:defRPr/>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2">
            <a:extLst>
              <a:ext uri="{28A0092B-C50C-407E-A947-70E740481C1C}">
                <a14:useLocalDpi xmlns:a14="http://schemas.microsoft.com/office/drawing/2010/main" val="0"/>
              </a:ext>
            </a:extLst>
          </a:blip>
          <a:srcRect b="17073"/>
          <a:stretch>
            <a:fillRect/>
          </a:stretch>
        </p:blipFill>
        <p:spPr bwMode="auto">
          <a:xfrm>
            <a:off x="19050" y="976313"/>
            <a:ext cx="5105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a:spLocks noChangeArrowheads="1"/>
          </p:cNvSpPr>
          <p:nvPr/>
        </p:nvSpPr>
        <p:spPr bwMode="auto">
          <a:xfrm>
            <a:off x="419100" y="6178550"/>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000"/>
              <a:t>http://www.humpath.com/IMG/jpg/uterus_03_1.jpg</a:t>
            </a:r>
          </a:p>
        </p:txBody>
      </p:sp>
      <p:pic>
        <p:nvPicPr>
          <p:cNvPr id="24580" name="Picture 3"/>
          <p:cNvPicPr>
            <a:picLocks noChangeAspect="1"/>
          </p:cNvPicPr>
          <p:nvPr/>
        </p:nvPicPr>
        <p:blipFill>
          <a:blip r:embed="rId3">
            <a:extLst>
              <a:ext uri="{28A0092B-C50C-407E-A947-70E740481C1C}">
                <a14:useLocalDpi xmlns:a14="http://schemas.microsoft.com/office/drawing/2010/main" val="0"/>
              </a:ext>
            </a:extLst>
          </a:blip>
          <a:srcRect l="1163" r="36046"/>
          <a:stretch>
            <a:fillRect/>
          </a:stretch>
        </p:blipFill>
        <p:spPr bwMode="auto">
          <a:xfrm>
            <a:off x="5029200" y="688975"/>
            <a:ext cx="4114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4"/>
          <p:cNvSpPr>
            <a:spLocks noChangeArrowheads="1"/>
          </p:cNvSpPr>
          <p:nvPr/>
        </p:nvSpPr>
        <p:spPr bwMode="auto">
          <a:xfrm>
            <a:off x="5029200" y="6323013"/>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900"/>
              <a:t>http://www.wikilectures.eu/images/thumb/8/82/Vagina_uterus.png/720px-Vagina_uterus.png</a:t>
            </a:r>
          </a:p>
        </p:txBody>
      </p:sp>
      <p:sp>
        <p:nvSpPr>
          <p:cNvPr id="2" name="Slide Number Placeholder 1"/>
          <p:cNvSpPr>
            <a:spLocks noGrp="1"/>
          </p:cNvSpPr>
          <p:nvPr>
            <p:ph type="sldNum" sz="quarter" idx="12"/>
          </p:nvPr>
        </p:nvSpPr>
        <p:spPr/>
        <p:txBody>
          <a:bodyPr/>
          <a:lstStyle/>
          <a:p>
            <a:pPr>
              <a:defRPr/>
            </a:pPr>
            <a:fld id="{C83E630B-56EE-425B-8F49-46476B547F08}" type="slidenum">
              <a:rPr lang="en-US" smtClean="0"/>
              <a:pPr>
                <a:defRPr/>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EF50587-D48B-4630-9BB5-D1D51B89CF71}" type="slidenum">
              <a:rPr lang="en-US" smtClean="0"/>
              <a:pPr>
                <a:defRPr/>
              </a:pPr>
              <a:t>30</a:t>
            </a:fld>
            <a:endParaRPr lang="en-US"/>
          </a:p>
        </p:txBody>
      </p:sp>
      <p:sp>
        <p:nvSpPr>
          <p:cNvPr id="2" name="Title 1"/>
          <p:cNvSpPr>
            <a:spLocks noGrp="1"/>
          </p:cNvSpPr>
          <p:nvPr>
            <p:ph type="title" idx="4294967295"/>
          </p:nvPr>
        </p:nvSpPr>
        <p:spPr>
          <a:xfrm>
            <a:off x="0" y="304800"/>
            <a:ext cx="8229600" cy="1033711"/>
          </a:xfrm>
        </p:spPr>
        <p:txBody>
          <a:bodyPr>
            <a:normAutofit fontScale="90000"/>
          </a:bodyPr>
          <a:lstStyle/>
          <a:p>
            <a:pPr eaLnBrk="1" fontAlgn="auto" hangingPunct="1">
              <a:spcAft>
                <a:spcPts val="0"/>
              </a:spcAft>
              <a:defRPr/>
            </a:pPr>
            <a:r>
              <a:rPr lang="en-US" sz="4000" b="1" dirty="0" smtClean="0"/>
              <a:t>Leiomyoma</a:t>
            </a:r>
            <a:r>
              <a:rPr lang="en-US" sz="4000" b="1" dirty="0"/>
              <a:t> (fibroid)</a:t>
            </a:r>
            <a:r>
              <a:rPr lang="en-US" sz="4000" b="1" dirty="0" smtClean="0"/>
              <a:t> of uterus</a:t>
            </a:r>
            <a:br>
              <a:rPr lang="en-US" sz="4000" b="1" dirty="0" smtClean="0"/>
            </a:br>
            <a:endParaRPr lang="en-US" sz="4000" b="1" dirty="0" smtClean="0"/>
          </a:p>
        </p:txBody>
      </p:sp>
      <p:sp>
        <p:nvSpPr>
          <p:cNvPr id="3" name="Content Placeholder 2"/>
          <p:cNvSpPr>
            <a:spLocks noGrp="1"/>
          </p:cNvSpPr>
          <p:nvPr>
            <p:ph idx="4294967295"/>
          </p:nvPr>
        </p:nvSpPr>
        <p:spPr>
          <a:xfrm>
            <a:off x="152400" y="1371600"/>
            <a:ext cx="8991600" cy="5486400"/>
          </a:xfrm>
        </p:spPr>
        <p:txBody>
          <a:bodyPr rtlCol="0">
            <a:normAutofit/>
          </a:bodyPr>
          <a:lstStyle/>
          <a:p>
            <a:pPr marL="365760" indent="-256032" eaLnBrk="1" fontAlgn="auto" hangingPunct="1">
              <a:spcAft>
                <a:spcPts val="0"/>
              </a:spcAft>
              <a:buClr>
                <a:schemeClr val="accent3"/>
              </a:buClr>
              <a:buFont typeface="Arial" pitchFamily="34" charset="0"/>
              <a:buChar char="•"/>
              <a:defRPr/>
            </a:pPr>
            <a:r>
              <a:rPr lang="en-US" dirty="0" err="1" smtClean="0"/>
              <a:t>Leiomyoma</a:t>
            </a:r>
            <a:r>
              <a:rPr lang="en-US" dirty="0" smtClean="0"/>
              <a:t> is a benign tumor of smooth muscle origin. </a:t>
            </a:r>
          </a:p>
          <a:p>
            <a:pPr marL="365760" indent="-256032" eaLnBrk="1" fontAlgn="auto" hangingPunct="1">
              <a:spcAft>
                <a:spcPts val="0"/>
              </a:spcAft>
              <a:buClr>
                <a:schemeClr val="accent3"/>
              </a:buClr>
              <a:buFont typeface="Arial" pitchFamily="34" charset="0"/>
              <a:buChar char="•"/>
              <a:defRPr/>
            </a:pPr>
            <a:r>
              <a:rPr lang="en-US" dirty="0" smtClean="0"/>
              <a:t>It is the </a:t>
            </a:r>
            <a:r>
              <a:rPr lang="en-US" dirty="0"/>
              <a:t>most common neoplasm of the female genital tract and probably the most common neoplasm in women.</a:t>
            </a:r>
          </a:p>
          <a:p>
            <a:pPr marL="365760" indent="-256032" eaLnBrk="1" fontAlgn="auto" hangingPunct="1">
              <a:spcAft>
                <a:spcPts val="0"/>
              </a:spcAft>
              <a:buClr>
                <a:schemeClr val="accent3"/>
              </a:buClr>
              <a:buFont typeface="Arial" pitchFamily="34" charset="0"/>
              <a:buChar char="•"/>
              <a:defRPr/>
            </a:pPr>
            <a:r>
              <a:rPr lang="en-US" dirty="0"/>
              <a:t>The tumor is estrogen responsive and often increases in size during pregnancy and decreases in size during menopause. </a:t>
            </a:r>
          </a:p>
          <a:p>
            <a:pPr marL="365760" indent="-256032" eaLnBrk="1" fontAlgn="auto" hangingPunct="1">
              <a:spcAft>
                <a:spcPts val="0"/>
              </a:spcAft>
              <a:buClr>
                <a:schemeClr val="accent3"/>
              </a:buClr>
              <a:buFont typeface="Arial" pitchFamily="34" charset="0"/>
              <a:buChar char="•"/>
              <a:defRPr/>
            </a:pPr>
            <a:r>
              <a:rPr lang="en-US" dirty="0" smtClean="0"/>
              <a:t>Estrogens </a:t>
            </a:r>
            <a:r>
              <a:rPr lang="en-US" dirty="0"/>
              <a:t>and possibly oral contraceptives stimulate their growth; </a:t>
            </a:r>
            <a:r>
              <a:rPr lang="en-US" dirty="0" smtClean="0"/>
              <a:t>they </a:t>
            </a:r>
            <a:r>
              <a:rPr lang="en-US" dirty="0"/>
              <a:t>shrink </a:t>
            </a:r>
            <a:r>
              <a:rPr lang="en-US" dirty="0" err="1" smtClean="0"/>
              <a:t>postmenopausally</a:t>
            </a:r>
            <a:r>
              <a:rPr lang="en-US" dirty="0" smtClean="0"/>
              <a:t>.</a:t>
            </a:r>
          </a:p>
          <a:p>
            <a:pPr marL="365760" indent="-256032" eaLnBrk="1" fontAlgn="auto" hangingPunct="1">
              <a:spcAft>
                <a:spcPts val="0"/>
              </a:spcAft>
              <a:buClr>
                <a:schemeClr val="accent3"/>
              </a:buClr>
              <a:buFont typeface="Arial" pitchFamily="34" charset="0"/>
              <a:buChar char="•"/>
              <a:defRPr/>
            </a:pPr>
            <a:r>
              <a:rPr lang="en-US" dirty="0" smtClean="0"/>
              <a:t>About 40% of </a:t>
            </a:r>
            <a:r>
              <a:rPr lang="en-US" dirty="0" err="1" smtClean="0"/>
              <a:t>leiomyomas</a:t>
            </a:r>
            <a:r>
              <a:rPr lang="en-US" dirty="0" smtClean="0"/>
              <a:t> have an associated  chromosomal abnormality</a:t>
            </a:r>
          </a:p>
          <a:p>
            <a:pPr marL="365760" indent="-256032" eaLnBrk="1" fontAlgn="auto" hangingPunct="1">
              <a:spcAft>
                <a:spcPts val="0"/>
              </a:spcAft>
              <a:buClr>
                <a:schemeClr val="accent3"/>
              </a:buClr>
              <a:buFont typeface="Arial" pitchFamily="34" charset="0"/>
              <a:buChar char="•"/>
              <a:defRPr/>
            </a:pPr>
            <a:r>
              <a:rPr lang="en-US" sz="2800" dirty="0"/>
              <a:t>This is a benign tumor with no appreciable malignant potential (incidence of malignant transformation to sarcoma is 0.1-0.5%). </a:t>
            </a:r>
          </a:p>
          <a:p>
            <a:pPr marL="365760" indent="-256032" eaLnBrk="1" fontAlgn="auto" hangingPunct="1">
              <a:spcAft>
                <a:spcPts val="0"/>
              </a:spcAft>
              <a:buClr>
                <a:schemeClr val="accent3"/>
              </a:buClr>
              <a:buFont typeface="Arial" pitchFamily="34" charset="0"/>
              <a:buChar char="•"/>
              <a:defRPr/>
            </a:pPr>
            <a:r>
              <a:rPr lang="en-US" dirty="0" smtClean="0"/>
              <a:t>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EF50587-D48B-4630-9BB5-D1D51B89CF71}" type="slidenum">
              <a:rPr lang="en-US" smtClean="0"/>
              <a:pPr>
                <a:defRPr/>
              </a:pPr>
              <a:t>31</a:t>
            </a:fld>
            <a:endParaRPr lang="en-US"/>
          </a:p>
        </p:txBody>
      </p:sp>
      <p:sp>
        <p:nvSpPr>
          <p:cNvPr id="55298" name="Title 1"/>
          <p:cNvSpPr>
            <a:spLocks noGrp="1"/>
          </p:cNvSpPr>
          <p:nvPr>
            <p:ph type="title" idx="4294967295"/>
          </p:nvPr>
        </p:nvSpPr>
        <p:spPr>
          <a:xfrm>
            <a:off x="0" y="381000"/>
            <a:ext cx="8229600" cy="1066800"/>
          </a:xfrm>
        </p:spPr>
        <p:txBody>
          <a:bodyPr>
            <a:normAutofit/>
          </a:bodyPr>
          <a:lstStyle/>
          <a:p>
            <a:r>
              <a:rPr lang="en-US" altLang="en-US" sz="4000" b="1" dirty="0" smtClean="0"/>
              <a:t>Leiomyoma (fibroid) of uterus</a:t>
            </a:r>
          </a:p>
        </p:txBody>
      </p:sp>
      <p:sp>
        <p:nvSpPr>
          <p:cNvPr id="3" name="Content Placeholder 2"/>
          <p:cNvSpPr>
            <a:spLocks noGrp="1"/>
          </p:cNvSpPr>
          <p:nvPr>
            <p:ph idx="4294967295"/>
          </p:nvPr>
        </p:nvSpPr>
        <p:spPr>
          <a:xfrm>
            <a:off x="0" y="1935163"/>
            <a:ext cx="8229600" cy="4389437"/>
          </a:xfrm>
        </p:spPr>
        <p:txBody>
          <a:bodyPr/>
          <a:lstStyle/>
          <a:p>
            <a:pPr marL="365760" indent="-256032" eaLnBrk="1" fontAlgn="auto" hangingPunct="1">
              <a:spcAft>
                <a:spcPts val="0"/>
              </a:spcAft>
              <a:buClr>
                <a:schemeClr val="accent3"/>
              </a:buClr>
              <a:buFont typeface="Arial" pitchFamily="34" charset="0"/>
              <a:buNone/>
              <a:defRPr/>
            </a:pPr>
            <a:r>
              <a:rPr lang="en-US" b="1" dirty="0"/>
              <a:t>Clinical features</a:t>
            </a:r>
          </a:p>
          <a:p>
            <a:pPr marL="566928" indent="-457200" eaLnBrk="1" fontAlgn="auto" hangingPunct="1">
              <a:spcAft>
                <a:spcPts val="0"/>
              </a:spcAft>
              <a:buClr>
                <a:schemeClr val="accent3"/>
              </a:buClr>
              <a:buFont typeface="Wingdings" panose="05000000000000000000" pitchFamily="2" charset="2"/>
              <a:buChar char="Ø"/>
              <a:defRPr/>
            </a:pPr>
            <a:endParaRPr lang="en-US" sz="1600" dirty="0" smtClean="0"/>
          </a:p>
          <a:p>
            <a:pPr marL="566928" indent="-457200" eaLnBrk="1" fontAlgn="auto" hangingPunct="1">
              <a:spcAft>
                <a:spcPts val="0"/>
              </a:spcAft>
              <a:buClr>
                <a:schemeClr val="accent3"/>
              </a:buClr>
              <a:buFont typeface="Wingdings" panose="05000000000000000000" pitchFamily="2" charset="2"/>
              <a:buChar char="Ø"/>
              <a:defRPr/>
            </a:pPr>
            <a:r>
              <a:rPr lang="en-US" sz="1600" dirty="0" smtClean="0"/>
              <a:t>It </a:t>
            </a:r>
            <a:r>
              <a:rPr lang="en-US" sz="1600" dirty="0"/>
              <a:t>can be single or multiple. Mostly it is multiple. </a:t>
            </a:r>
          </a:p>
          <a:p>
            <a:pPr marL="566928" indent="-457200" eaLnBrk="1" fontAlgn="auto" hangingPunct="1">
              <a:spcAft>
                <a:spcPts val="0"/>
              </a:spcAft>
              <a:buClr>
                <a:schemeClr val="accent3"/>
              </a:buClr>
              <a:buFont typeface="Wingdings" panose="05000000000000000000" pitchFamily="2" charset="2"/>
              <a:buChar char="Ø"/>
              <a:defRPr/>
            </a:pPr>
            <a:r>
              <a:rPr lang="en-US" sz="1600" dirty="0"/>
              <a:t>Patients may present with irregular abnormal bleeding, pelvic pain, pelvic mass, infertility.</a:t>
            </a:r>
          </a:p>
          <a:p>
            <a:pPr marL="566928" indent="-457200" eaLnBrk="1" fontAlgn="auto" hangingPunct="1">
              <a:spcAft>
                <a:spcPts val="0"/>
              </a:spcAft>
              <a:buClr>
                <a:schemeClr val="accent3"/>
              </a:buClr>
              <a:buFont typeface="Wingdings" panose="05000000000000000000" pitchFamily="2" charset="2"/>
              <a:buChar char="Ø"/>
              <a:defRPr/>
            </a:pPr>
            <a:r>
              <a:rPr lang="en-US" sz="1600" dirty="0"/>
              <a:t>It may cause anemia from heavy bleeding.</a:t>
            </a:r>
          </a:p>
          <a:p>
            <a:pPr marL="566928" indent="-457200" eaLnBrk="1" fontAlgn="auto" hangingPunct="1">
              <a:spcAft>
                <a:spcPts val="0"/>
              </a:spcAft>
              <a:buClr>
                <a:schemeClr val="accent3"/>
              </a:buClr>
              <a:buFont typeface="Wingdings" panose="05000000000000000000" pitchFamily="2" charset="2"/>
              <a:buChar char="Ø"/>
              <a:defRPr/>
            </a:pPr>
            <a:r>
              <a:rPr lang="en-US" sz="1600" dirty="0"/>
              <a:t>Urinary frequency if fibroid compressing urinary bladder.</a:t>
            </a:r>
          </a:p>
          <a:p>
            <a:pPr marL="566928" indent="-457200" eaLnBrk="1" fontAlgn="auto" hangingPunct="1">
              <a:spcAft>
                <a:spcPts val="0"/>
              </a:spcAft>
              <a:buClr>
                <a:schemeClr val="accent3"/>
              </a:buClr>
              <a:buFont typeface="Wingdings" panose="05000000000000000000" pitchFamily="2" charset="2"/>
              <a:buChar char="Ø"/>
              <a:defRPr/>
            </a:pPr>
            <a:r>
              <a:rPr lang="en-US" sz="1600" dirty="0"/>
              <a:t>It may interfere with implantation and therefore cause infertility.</a:t>
            </a:r>
          </a:p>
          <a:p>
            <a:pPr marL="566928" indent="-457200" eaLnBrk="1" fontAlgn="auto" hangingPunct="1">
              <a:spcAft>
                <a:spcPts val="0"/>
              </a:spcAft>
              <a:buClr>
                <a:schemeClr val="accent3"/>
              </a:buClr>
              <a:buFont typeface="Wingdings" panose="05000000000000000000" pitchFamily="2" charset="2"/>
              <a:buChar char="Ø"/>
              <a:defRPr/>
            </a:pPr>
            <a:r>
              <a:rPr lang="en-US" sz="1600" dirty="0"/>
              <a:t>In pregnant women it may cause </a:t>
            </a:r>
            <a:r>
              <a:rPr lang="en-US" sz="1600" dirty="0" smtClean="0"/>
              <a:t>abortion</a:t>
            </a:r>
            <a:r>
              <a:rPr lang="en-US" sz="1600" dirty="0"/>
              <a:t>, obstructed labor, post partum hemorrhage </a:t>
            </a:r>
            <a:r>
              <a:rPr lang="en-US" sz="1600" dirty="0" err="1"/>
              <a:t>etc</a:t>
            </a:r>
            <a:endParaRPr lang="en-US" sz="1600" dirty="0"/>
          </a:p>
          <a:p>
            <a:pPr marL="566928" indent="-457200" eaLnBrk="1" fontAlgn="auto" hangingPunct="1">
              <a:spcAft>
                <a:spcPts val="0"/>
              </a:spcAft>
              <a:buClr>
                <a:schemeClr val="accent3"/>
              </a:buClr>
              <a:buFont typeface="Wingdings" panose="05000000000000000000" pitchFamily="2" charset="2"/>
              <a:buChar char="Ø"/>
              <a:defRPr/>
            </a:pPr>
            <a:r>
              <a:rPr lang="en-US" sz="1600" i="1" dirty="0"/>
              <a:t>Alternatively it maybe</a:t>
            </a:r>
            <a:r>
              <a:rPr lang="en-US" sz="1600" dirty="0"/>
              <a:t> entirely asymptomatic </a:t>
            </a:r>
            <a:endParaRPr lang="en-US" sz="1600" dirty="0" smtClean="0"/>
          </a:p>
          <a:p>
            <a:pPr marL="365760" indent="-256032" eaLnBrk="1" fontAlgn="auto" hangingPunct="1">
              <a:spcAft>
                <a:spcPts val="0"/>
              </a:spcAft>
              <a:buClr>
                <a:schemeClr val="accent3"/>
              </a:buClr>
              <a:buFont typeface="Arial" pitchFamily="34" charset="0"/>
              <a:buChar char="•"/>
              <a:defRPr/>
            </a:pPr>
            <a:endParaRPr lang="en-US" sz="1600" dirty="0"/>
          </a:p>
          <a:p>
            <a:pPr>
              <a:defRPr/>
            </a:pPr>
            <a:endParaRPr lang="en-US" sz="16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FDB51D7-DA74-44C1-9EDB-3812B003E356}" type="slidenum">
              <a:rPr lang="en-US" smtClean="0"/>
              <a:pPr>
                <a:defRPr/>
              </a:pPr>
              <a:t>32</a:t>
            </a:fld>
            <a:endParaRPr lang="en-US"/>
          </a:p>
        </p:txBody>
      </p:sp>
      <p:sp>
        <p:nvSpPr>
          <p:cNvPr id="2" name="Title 1"/>
          <p:cNvSpPr>
            <a:spLocks noGrp="1"/>
          </p:cNvSpPr>
          <p:nvPr>
            <p:ph type="title" idx="4294967295"/>
          </p:nvPr>
        </p:nvSpPr>
        <p:spPr>
          <a:xfrm>
            <a:off x="0" y="444501"/>
            <a:ext cx="5181600" cy="774700"/>
          </a:xfrm>
        </p:spPr>
        <p:txBody>
          <a:bodyPr>
            <a:normAutofit/>
          </a:bodyPr>
          <a:lstStyle/>
          <a:p>
            <a:pPr eaLnBrk="1" fontAlgn="auto" hangingPunct="1">
              <a:spcAft>
                <a:spcPts val="0"/>
              </a:spcAft>
              <a:defRPr/>
            </a:pPr>
            <a:r>
              <a:rPr lang="en-US" sz="2800" b="1" dirty="0" smtClean="0">
                <a:solidFill>
                  <a:srgbClr val="FF0000"/>
                </a:solidFill>
              </a:rPr>
              <a:t>Uterine Leiomyoma/ Fibroid</a:t>
            </a:r>
            <a:endParaRPr lang="en-US" sz="4000" dirty="0" smtClean="0">
              <a:solidFill>
                <a:srgbClr val="FF0000"/>
              </a:solidFill>
            </a:endParaRPr>
          </a:p>
        </p:txBody>
      </p:sp>
      <p:sp>
        <p:nvSpPr>
          <p:cNvPr id="3" name="Content Placeholder 2"/>
          <p:cNvSpPr>
            <a:spLocks noGrp="1"/>
          </p:cNvSpPr>
          <p:nvPr>
            <p:ph sz="half" idx="4294967295"/>
          </p:nvPr>
        </p:nvSpPr>
        <p:spPr>
          <a:xfrm>
            <a:off x="0" y="1676400"/>
            <a:ext cx="4495800" cy="5105400"/>
          </a:xfrm>
        </p:spPr>
        <p:txBody>
          <a:bodyPr rtlCol="0">
            <a:normAutofit fontScale="70000" lnSpcReduction="20000"/>
          </a:bodyPr>
          <a:lstStyle/>
          <a:p>
            <a:pPr marL="365760" indent="-256032" eaLnBrk="1" fontAlgn="auto" hangingPunct="1">
              <a:spcAft>
                <a:spcPts val="0"/>
              </a:spcAft>
              <a:buClr>
                <a:schemeClr val="accent3"/>
              </a:buClr>
              <a:buFont typeface="Arial" pitchFamily="34" charset="0"/>
              <a:buNone/>
              <a:defRPr/>
            </a:pPr>
            <a:r>
              <a:rPr lang="en-US" sz="3400" dirty="0" err="1" smtClean="0"/>
              <a:t>Leiomyoma</a:t>
            </a:r>
            <a:r>
              <a:rPr lang="en-US" sz="3400" dirty="0" smtClean="0"/>
              <a:t> may be located anywhere in the </a:t>
            </a:r>
            <a:r>
              <a:rPr lang="en-US" sz="3400" dirty="0" err="1" smtClean="0"/>
              <a:t>myometrium</a:t>
            </a:r>
            <a:r>
              <a:rPr lang="en-US" sz="3400" dirty="0" smtClean="0"/>
              <a:t>.</a:t>
            </a:r>
          </a:p>
          <a:p>
            <a:pPr marL="365760" indent="-256032" eaLnBrk="1" fontAlgn="auto" hangingPunct="1">
              <a:spcAft>
                <a:spcPts val="0"/>
              </a:spcAft>
              <a:buClr>
                <a:schemeClr val="accent3"/>
              </a:buClr>
              <a:buFont typeface="Arial" pitchFamily="34" charset="0"/>
              <a:buChar char="•"/>
              <a:defRPr/>
            </a:pPr>
            <a:r>
              <a:rPr lang="en-US" sz="3400" b="1" dirty="0" err="1" smtClean="0"/>
              <a:t>Submucosal</a:t>
            </a:r>
            <a:r>
              <a:rPr lang="en-US" sz="3400" dirty="0" smtClean="0"/>
              <a:t> tumors are present immediately below the endometrium.</a:t>
            </a:r>
          </a:p>
          <a:p>
            <a:pPr marL="365760" indent="-256032" eaLnBrk="1" fontAlgn="auto" hangingPunct="1">
              <a:spcAft>
                <a:spcPts val="0"/>
              </a:spcAft>
              <a:buClr>
                <a:schemeClr val="accent3"/>
              </a:buClr>
              <a:buFont typeface="Arial" pitchFamily="34" charset="0"/>
              <a:buChar char="•"/>
              <a:defRPr/>
            </a:pPr>
            <a:r>
              <a:rPr lang="en-US" sz="3400" b="1" dirty="0" smtClean="0"/>
              <a:t>Intramural</a:t>
            </a:r>
            <a:r>
              <a:rPr lang="en-US" sz="3400" dirty="0" smtClean="0"/>
              <a:t> tumors, the most common, lie within the myometrium.</a:t>
            </a:r>
          </a:p>
          <a:p>
            <a:pPr marL="365760" indent="-256032" eaLnBrk="1" fontAlgn="auto" hangingPunct="1">
              <a:spcAft>
                <a:spcPts val="0"/>
              </a:spcAft>
              <a:buClr>
                <a:schemeClr val="accent3"/>
              </a:buClr>
              <a:buFont typeface="Arial" pitchFamily="34" charset="0"/>
              <a:buChar char="•"/>
              <a:defRPr/>
            </a:pPr>
            <a:r>
              <a:rPr lang="en-US" sz="3400" b="1" dirty="0" err="1" smtClean="0"/>
              <a:t>Subserosal</a:t>
            </a:r>
            <a:r>
              <a:rPr lang="en-US" sz="3400" dirty="0" smtClean="0"/>
              <a:t> fibroids lie beneath the </a:t>
            </a:r>
            <a:r>
              <a:rPr lang="en-US" sz="3400" dirty="0" err="1" smtClean="0"/>
              <a:t>serosal</a:t>
            </a:r>
            <a:r>
              <a:rPr lang="en-US" sz="3400" dirty="0" smtClean="0"/>
              <a:t> surface of the uterus or are </a:t>
            </a:r>
            <a:r>
              <a:rPr lang="en-US" sz="3400" dirty="0" err="1" smtClean="0"/>
              <a:t>pedunculated</a:t>
            </a:r>
            <a:r>
              <a:rPr lang="en-US" sz="3400" dirty="0" smtClean="0"/>
              <a:t> and attached to the serosa. </a:t>
            </a:r>
          </a:p>
          <a:p>
            <a:pPr marL="365760" indent="-256032" eaLnBrk="1" fontAlgn="auto" hangingPunct="1">
              <a:spcAft>
                <a:spcPts val="0"/>
              </a:spcAft>
              <a:buClr>
                <a:schemeClr val="accent3"/>
              </a:buClr>
              <a:buFont typeface="Arial" pitchFamily="34" charset="0"/>
              <a:buChar char="•"/>
              <a:defRPr/>
            </a:pPr>
            <a:r>
              <a:rPr lang="en-US" sz="3400" dirty="0" err="1" smtClean="0"/>
              <a:t>Pedunculated</a:t>
            </a:r>
            <a:r>
              <a:rPr lang="en-US" sz="3400" dirty="0" smtClean="0"/>
              <a:t> ones may loose their connection to the uterus forming a "parasitic leiomyoma". </a:t>
            </a:r>
          </a:p>
          <a:p>
            <a:pPr marL="365760" indent="-256032" eaLnBrk="1" fontAlgn="auto" hangingPunct="1">
              <a:spcAft>
                <a:spcPts val="0"/>
              </a:spcAft>
              <a:buClr>
                <a:schemeClr val="accent3"/>
              </a:buClr>
              <a:buFont typeface="Arial" pitchFamily="34" charset="0"/>
              <a:buChar char="•"/>
              <a:defRPr/>
            </a:pPr>
            <a:endParaRPr lang="en-US" dirty="0" smtClean="0"/>
          </a:p>
        </p:txBody>
      </p:sp>
      <p:pic>
        <p:nvPicPr>
          <p:cNvPr id="5632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68875" y="3616325"/>
            <a:ext cx="417512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2225"/>
            <a:ext cx="41148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6"/>
          <p:cNvSpPr>
            <a:spLocks noChangeArrowheads="1"/>
          </p:cNvSpPr>
          <p:nvPr/>
        </p:nvSpPr>
        <p:spPr bwMode="auto">
          <a:xfrm>
            <a:off x="5062538" y="3400425"/>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http://www.fibroidoptions.com/images/fibroid1.jpg</a:t>
            </a:r>
          </a:p>
        </p:txBody>
      </p:sp>
      <p:sp>
        <p:nvSpPr>
          <p:cNvPr id="56327" name="Rectangle 7"/>
          <p:cNvSpPr>
            <a:spLocks noChangeArrowheads="1"/>
          </p:cNvSpPr>
          <p:nvPr/>
        </p:nvSpPr>
        <p:spPr bwMode="auto">
          <a:xfrm>
            <a:off x="4800600" y="6572250"/>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http://www.humpath.com/IMG/jpg/uterine_leiomyoma_0412_3.jpg</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5"/>
          <p:cNvSpPr>
            <a:spLocks noGrp="1"/>
          </p:cNvSpPr>
          <p:nvPr>
            <p:ph type="title"/>
          </p:nvPr>
        </p:nvSpPr>
        <p:spPr>
          <a:xfrm>
            <a:off x="457200" y="704850"/>
            <a:ext cx="8229600" cy="1143000"/>
          </a:xfrm>
        </p:spPr>
        <p:txBody>
          <a:bodyPr/>
          <a:lstStyle/>
          <a:p>
            <a:endParaRPr lang="en-US" altLang="en-US" smtClean="0"/>
          </a:p>
        </p:txBody>
      </p:sp>
      <p:sp>
        <p:nvSpPr>
          <p:cNvPr id="3" name="Content Placeholder 2"/>
          <p:cNvSpPr>
            <a:spLocks noGrp="1"/>
          </p:cNvSpPr>
          <p:nvPr>
            <p:ph sz="half" idx="1"/>
          </p:nvPr>
        </p:nvSpPr>
        <p:spPr>
          <a:xfrm>
            <a:off x="457200" y="1920875"/>
            <a:ext cx="4038600" cy="4433888"/>
          </a:xfrm>
        </p:spPr>
        <p:txBody>
          <a:bodyPr/>
          <a:lstStyle/>
          <a:p>
            <a:pPr marL="109728" indent="0" eaLnBrk="1" fontAlgn="auto" hangingPunct="1">
              <a:spcAft>
                <a:spcPts val="0"/>
              </a:spcAft>
              <a:buClr>
                <a:srgbClr val="9BBB59"/>
              </a:buClr>
              <a:buFont typeface="Wingdings 2" panose="05020102010507070707" pitchFamily="18" charset="2"/>
              <a:buNone/>
              <a:defRPr/>
            </a:pPr>
            <a:r>
              <a:rPr lang="en-US" sz="2800" b="1" dirty="0" smtClean="0">
                <a:solidFill>
                  <a:schemeClr val="accent1"/>
                </a:solidFill>
              </a:rPr>
              <a:t>Leiomyoma gross:</a:t>
            </a:r>
          </a:p>
          <a:p>
            <a:pPr marL="452628" indent="-342900" eaLnBrk="1" fontAlgn="auto" hangingPunct="1">
              <a:spcAft>
                <a:spcPts val="0"/>
              </a:spcAft>
              <a:buClr>
                <a:srgbClr val="9BBB59"/>
              </a:buClr>
              <a:defRPr/>
            </a:pPr>
            <a:endParaRPr lang="en-US" sz="2000" dirty="0" smtClean="0">
              <a:solidFill>
                <a:prstClr val="black"/>
              </a:solidFill>
            </a:endParaRPr>
          </a:p>
          <a:p>
            <a:pPr marL="452628" indent="-342900" eaLnBrk="1" fontAlgn="auto" hangingPunct="1">
              <a:spcAft>
                <a:spcPts val="0"/>
              </a:spcAft>
              <a:buClr>
                <a:srgbClr val="9BBB59"/>
              </a:buClr>
              <a:defRPr/>
            </a:pPr>
            <a:r>
              <a:rPr lang="en-US" sz="2000" dirty="0" smtClean="0">
                <a:solidFill>
                  <a:prstClr val="black"/>
                </a:solidFill>
              </a:rPr>
              <a:t>Well </a:t>
            </a:r>
            <a:r>
              <a:rPr lang="en-US" sz="2000" dirty="0">
                <a:solidFill>
                  <a:prstClr val="black"/>
                </a:solidFill>
              </a:rPr>
              <a:t>circumscribed, spherical, dense and firm-to-hard masses</a:t>
            </a:r>
            <a:r>
              <a:rPr lang="en-US" sz="2000" dirty="0" smtClean="0">
                <a:solidFill>
                  <a:prstClr val="black"/>
                </a:solidFill>
              </a:rPr>
              <a:t>.</a:t>
            </a:r>
          </a:p>
          <a:p>
            <a:pPr marL="452628" indent="-342900" eaLnBrk="1" fontAlgn="auto" hangingPunct="1">
              <a:spcAft>
                <a:spcPts val="0"/>
              </a:spcAft>
              <a:buClr>
                <a:srgbClr val="9BBB59"/>
              </a:buClr>
              <a:defRPr/>
            </a:pPr>
            <a:r>
              <a:rPr lang="en-US" sz="2000" dirty="0" smtClean="0">
                <a:solidFill>
                  <a:prstClr val="black"/>
                </a:solidFill>
              </a:rPr>
              <a:t>Cut </a:t>
            </a:r>
            <a:r>
              <a:rPr lang="en-US" sz="2000" dirty="0">
                <a:solidFill>
                  <a:prstClr val="black"/>
                </a:solidFill>
              </a:rPr>
              <a:t>section shows whorled, tan-white cut surfaces.</a:t>
            </a:r>
          </a:p>
          <a:p>
            <a:pPr>
              <a:defRPr/>
            </a:pPr>
            <a:endParaRPr lang="en-US" sz="2400" dirty="0"/>
          </a:p>
        </p:txBody>
      </p:sp>
      <p:pic>
        <p:nvPicPr>
          <p:cNvPr id="5734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7575" y="-47625"/>
            <a:ext cx="4462463"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919413"/>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Rectangle 4"/>
          <p:cNvSpPr>
            <a:spLocks noChangeArrowheads="1"/>
          </p:cNvSpPr>
          <p:nvPr/>
        </p:nvSpPr>
        <p:spPr bwMode="auto">
          <a:xfrm>
            <a:off x="4649788" y="6415088"/>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"Leiomyoma" by Ed Uthman from Houston, TX, USA - Leiomyoma. Licensed under CC BY 2.0 via Wikimedia Commons - http://commons.wikimedia.org/wiki/File:Leiomyoma.jpg#/media/File:Leiomyoma.jpg</a:t>
            </a:r>
          </a:p>
        </p:txBody>
      </p:sp>
      <p:pic>
        <p:nvPicPr>
          <p:cNvPr id="5735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648075"/>
            <a:ext cx="46482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FDB51D7-DA74-44C1-9EDB-3812B003E356}" type="slidenum">
              <a:rPr lang="en-US" smtClean="0"/>
              <a:pPr>
                <a:defRPr/>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AFDB51D7-DA74-44C1-9EDB-3812B003E356}" type="slidenum">
              <a:rPr lang="en-US" smtClean="0"/>
              <a:pPr>
                <a:defRPr/>
              </a:pPr>
              <a:t>34</a:t>
            </a:fld>
            <a:endParaRPr lang="en-US"/>
          </a:p>
        </p:txBody>
      </p:sp>
      <p:sp>
        <p:nvSpPr>
          <p:cNvPr id="2" name="Title 1"/>
          <p:cNvSpPr>
            <a:spLocks noGrp="1"/>
          </p:cNvSpPr>
          <p:nvPr>
            <p:ph type="title" idx="4294967295"/>
          </p:nvPr>
        </p:nvSpPr>
        <p:spPr>
          <a:xfrm>
            <a:off x="-1" y="533401"/>
            <a:ext cx="4252913" cy="762000"/>
          </a:xfrm>
        </p:spPr>
        <p:txBody>
          <a:bodyPr>
            <a:noAutofit/>
          </a:bodyPr>
          <a:lstStyle/>
          <a:p>
            <a:pPr>
              <a:defRPr/>
            </a:pPr>
            <a:r>
              <a:rPr lang="en-US" sz="3200" b="1" dirty="0" smtClean="0">
                <a:latin typeface="+mn-lt"/>
              </a:rPr>
              <a:t>Leiomyoma: microscopy</a:t>
            </a:r>
            <a:endParaRPr lang="en-US" sz="3200" b="1" dirty="0">
              <a:latin typeface="+mn-lt"/>
            </a:endParaRPr>
          </a:p>
        </p:txBody>
      </p:sp>
      <p:sp>
        <p:nvSpPr>
          <p:cNvPr id="58371" name="Content Placeholder 2"/>
          <p:cNvSpPr>
            <a:spLocks noGrp="1"/>
          </p:cNvSpPr>
          <p:nvPr>
            <p:ph sz="half" idx="4294967295"/>
          </p:nvPr>
        </p:nvSpPr>
        <p:spPr>
          <a:xfrm>
            <a:off x="92551" y="1825716"/>
            <a:ext cx="3497263" cy="4953000"/>
          </a:xfrm>
        </p:spPr>
        <p:txBody>
          <a:bodyPr/>
          <a:lstStyle/>
          <a:p>
            <a:pPr eaLnBrk="1" hangingPunct="1"/>
            <a:r>
              <a:rPr lang="en-US" altLang="en-US" sz="2400" smtClean="0"/>
              <a:t>Microscopically, there are interlacing bundles of smooth muscle cells with collagenous stroma between bundles. The individual muscle cells are uniform in size and shape. They have the characteristic oval to elongated nucleus. Mitotic figures are scarce.</a:t>
            </a:r>
            <a:endParaRPr lang="ar-SA" altLang="en-US" sz="2400" smtClean="0">
              <a:ea typeface="Majalla UI"/>
            </a:endParaRPr>
          </a:p>
          <a:p>
            <a:pPr eaLnBrk="1" hangingPunct="1"/>
            <a:endParaRPr lang="en-US" altLang="en-US" smtClean="0"/>
          </a:p>
          <a:p>
            <a:pPr eaLnBrk="1" hangingPunct="1"/>
            <a:endParaRPr lang="en-US" altLang="en-US" smtClean="0"/>
          </a:p>
        </p:txBody>
      </p:sp>
      <p:pic>
        <p:nvPicPr>
          <p:cNvPr id="58372" name="Content Placeholder 11"/>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4252913" y="3176588"/>
            <a:ext cx="4891087" cy="3668712"/>
          </a:xfrm>
        </p:spPr>
      </p:pic>
      <p:sp>
        <p:nvSpPr>
          <p:cNvPr id="58373" name="Rectangle 13"/>
          <p:cNvSpPr>
            <a:spLocks noChangeArrowheads="1"/>
          </p:cNvSpPr>
          <p:nvPr/>
        </p:nvSpPr>
        <p:spPr bwMode="auto">
          <a:xfrm>
            <a:off x="6484938" y="6491288"/>
            <a:ext cx="22431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000"/>
              <a:t>http://pixgood.com/myometrium.html</a:t>
            </a:r>
          </a:p>
        </p:txBody>
      </p:sp>
      <p:pic>
        <p:nvPicPr>
          <p:cNvPr id="58374"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7038" y="-76200"/>
            <a:ext cx="4906962"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Rectangle 15"/>
          <p:cNvSpPr>
            <a:spLocks noChangeArrowheads="1"/>
          </p:cNvSpPr>
          <p:nvPr/>
        </p:nvSpPr>
        <p:spPr bwMode="auto">
          <a:xfrm>
            <a:off x="4589463" y="3378200"/>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000"/>
              <a:t>http://pixgood.com/leiomyoma-histology.html</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EF50587-D48B-4630-9BB5-D1D51B89CF71}" type="slidenum">
              <a:rPr lang="en-US" smtClean="0"/>
              <a:pPr>
                <a:defRPr/>
              </a:pPr>
              <a:t>35</a:t>
            </a:fld>
            <a:endParaRPr lang="en-US"/>
          </a:p>
        </p:txBody>
      </p:sp>
      <p:sp>
        <p:nvSpPr>
          <p:cNvPr id="59394" name="Title 1"/>
          <p:cNvSpPr>
            <a:spLocks noGrp="1"/>
          </p:cNvSpPr>
          <p:nvPr>
            <p:ph type="title" idx="4294967295"/>
          </p:nvPr>
        </p:nvSpPr>
        <p:spPr>
          <a:xfrm>
            <a:off x="0" y="704850"/>
            <a:ext cx="8229600" cy="1143000"/>
          </a:xfrm>
        </p:spPr>
        <p:txBody>
          <a:bodyPr>
            <a:normAutofit/>
          </a:bodyPr>
          <a:lstStyle/>
          <a:p>
            <a:r>
              <a:rPr lang="en-US" altLang="en-US" sz="4000" b="1" dirty="0" err="1" smtClean="0"/>
              <a:t>Leiomyosarcoma</a:t>
            </a:r>
            <a:endParaRPr lang="en-US" altLang="en-US" sz="4000" b="1" dirty="0" smtClean="0"/>
          </a:p>
        </p:txBody>
      </p:sp>
      <p:sp>
        <p:nvSpPr>
          <p:cNvPr id="82947" name="Content Placeholder 2"/>
          <p:cNvSpPr>
            <a:spLocks noGrp="1"/>
          </p:cNvSpPr>
          <p:nvPr>
            <p:ph idx="4294967295"/>
          </p:nvPr>
        </p:nvSpPr>
        <p:spPr>
          <a:xfrm>
            <a:off x="457200" y="1935163"/>
            <a:ext cx="7772400" cy="4389437"/>
          </a:xfrm>
        </p:spPr>
        <p:txBody>
          <a:bodyPr/>
          <a:lstStyle/>
          <a:p>
            <a:pPr>
              <a:defRPr/>
            </a:pPr>
            <a:endParaRPr lang="en-US" dirty="0" smtClean="0"/>
          </a:p>
          <a:p>
            <a:pPr>
              <a:buFont typeface="Arial" panose="020B0604020202020204" pitchFamily="34" charset="0"/>
              <a:buChar char="•"/>
              <a:defRPr/>
            </a:pPr>
            <a:r>
              <a:rPr lang="en-US" dirty="0" smtClean="0"/>
              <a:t>It is the malignant tumor of the smooth muscle.</a:t>
            </a:r>
          </a:p>
          <a:p>
            <a:pPr>
              <a:buFont typeface="Arial" panose="020B0604020202020204" pitchFamily="34" charset="0"/>
              <a:buChar char="•"/>
              <a:defRPr/>
            </a:pPr>
            <a:r>
              <a:rPr lang="en-US" dirty="0" smtClean="0"/>
              <a:t>It is rare.</a:t>
            </a:r>
          </a:p>
          <a:p>
            <a:pPr>
              <a:buFont typeface="Arial" panose="020B0604020202020204" pitchFamily="34" charset="0"/>
              <a:buChar char="•"/>
              <a:defRPr/>
            </a:pPr>
            <a:r>
              <a:rPr lang="en-US" dirty="0" smtClean="0"/>
              <a:t>Sites include the uterus and soft tissue</a:t>
            </a:r>
          </a:p>
          <a:p>
            <a:pPr>
              <a:buFont typeface="Arial" panose="020B0604020202020204" pitchFamily="34" charset="0"/>
              <a:buChar char="•"/>
              <a:defRPr/>
            </a:pPr>
            <a:r>
              <a:rPr lang="en-US" dirty="0" smtClean="0"/>
              <a:t>Poor prognosis.</a:t>
            </a:r>
          </a:p>
          <a:p>
            <a:pPr marL="0" indent="0">
              <a:buFont typeface="Wingdings 2" panose="05020102010507070707" pitchFamily="18" charset="2"/>
              <a:buNone/>
              <a:defRPr/>
            </a:pPr>
            <a:endParaRPr lang="en-US"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606425"/>
            <a:ext cx="8229600" cy="590550"/>
          </a:xfrm>
        </p:spPr>
        <p:txBody>
          <a:bodyPr>
            <a:normAutofit fontScale="90000"/>
          </a:bodyPr>
          <a:lstStyle/>
          <a:p>
            <a:pPr eaLnBrk="1" hangingPunct="1"/>
            <a:r>
              <a:rPr lang="en-US" altLang="en-US" smtClean="0"/>
              <a:t>Lecture Outline</a:t>
            </a:r>
          </a:p>
        </p:txBody>
      </p:sp>
      <p:sp>
        <p:nvSpPr>
          <p:cNvPr id="3" name="Content Placeholder 2"/>
          <p:cNvSpPr>
            <a:spLocks noGrp="1"/>
          </p:cNvSpPr>
          <p:nvPr>
            <p:ph idx="1"/>
          </p:nvPr>
        </p:nvSpPr>
        <p:spPr>
          <a:xfrm>
            <a:off x="4506913" y="1066800"/>
            <a:ext cx="4637087" cy="4389438"/>
          </a:xfrm>
        </p:spPr>
        <p:txBody>
          <a:bodyPr>
            <a:normAutofit/>
          </a:bodyPr>
          <a:lstStyle/>
          <a:p>
            <a:pPr marL="0" indent="0" eaLnBrk="1" fontAlgn="auto" hangingPunct="1">
              <a:spcAft>
                <a:spcPts val="0"/>
              </a:spcAft>
              <a:buClr>
                <a:schemeClr val="accent3"/>
              </a:buClr>
              <a:buFont typeface="Wingdings 2"/>
              <a:buNone/>
              <a:defRPr/>
            </a:pPr>
            <a:r>
              <a:rPr lang="en-US" sz="2000" b="1" dirty="0" smtClean="0"/>
              <a:t>Lesions of endometrium of uterus:</a:t>
            </a:r>
          </a:p>
          <a:p>
            <a:pPr marL="274320" indent="-274320" eaLnBrk="1" fontAlgn="auto" hangingPunct="1">
              <a:spcAft>
                <a:spcPts val="0"/>
              </a:spcAft>
              <a:buClr>
                <a:schemeClr val="accent3"/>
              </a:buClr>
              <a:buFont typeface="Wingdings 2"/>
              <a:buChar char=""/>
              <a:defRPr/>
            </a:pPr>
            <a:r>
              <a:rPr lang="en-US" sz="2000" b="1" dirty="0" smtClean="0"/>
              <a:t>Endometrial hyperplasia</a:t>
            </a:r>
          </a:p>
          <a:p>
            <a:pPr marL="274320" indent="-274320" eaLnBrk="1" fontAlgn="auto" hangingPunct="1">
              <a:spcAft>
                <a:spcPts val="0"/>
              </a:spcAft>
              <a:buClr>
                <a:schemeClr val="accent3"/>
              </a:buClr>
              <a:buFont typeface="Wingdings 2"/>
              <a:buChar char=""/>
              <a:defRPr/>
            </a:pPr>
            <a:r>
              <a:rPr lang="en-US" sz="2000" b="1" dirty="0" smtClean="0"/>
              <a:t>Endometrial carcinoma</a:t>
            </a:r>
          </a:p>
          <a:p>
            <a:pPr marL="0" indent="0" eaLnBrk="1" fontAlgn="auto" hangingPunct="1">
              <a:spcAft>
                <a:spcPts val="0"/>
              </a:spcAft>
              <a:buClr>
                <a:schemeClr val="accent3"/>
              </a:buClr>
              <a:buFont typeface="Wingdings 2"/>
              <a:buNone/>
              <a:defRPr/>
            </a:pPr>
            <a:r>
              <a:rPr lang="en-US" sz="2000" b="1" dirty="0" smtClean="0"/>
              <a:t>Lesions of myometrium of uterus:</a:t>
            </a:r>
          </a:p>
          <a:p>
            <a:pPr marL="274320" indent="-274320" eaLnBrk="1" fontAlgn="auto" hangingPunct="1">
              <a:spcAft>
                <a:spcPts val="0"/>
              </a:spcAft>
              <a:buClr>
                <a:schemeClr val="accent3"/>
              </a:buClr>
              <a:buFont typeface="Wingdings 2"/>
              <a:buChar char=""/>
              <a:defRPr/>
            </a:pPr>
            <a:r>
              <a:rPr lang="en-US" sz="2000" b="1" dirty="0" smtClean="0"/>
              <a:t>Leiomyoma</a:t>
            </a:r>
          </a:p>
          <a:p>
            <a:pPr marL="274320" indent="-274320" eaLnBrk="1" fontAlgn="auto" hangingPunct="1">
              <a:spcAft>
                <a:spcPts val="0"/>
              </a:spcAft>
              <a:buClr>
                <a:schemeClr val="accent3"/>
              </a:buClr>
              <a:buFont typeface="Wingdings 2"/>
              <a:buChar char=""/>
              <a:defRPr/>
            </a:pPr>
            <a:r>
              <a:rPr lang="en-US" sz="2000" b="1" dirty="0" err="1" smtClean="0"/>
              <a:t>Leiomyosarcoma</a:t>
            </a:r>
            <a:endParaRPr lang="en-US" sz="2000" b="1" dirty="0" smtClean="0"/>
          </a:p>
          <a:p>
            <a:pPr marL="274320" indent="-274320" eaLnBrk="1" fontAlgn="auto" hangingPunct="1">
              <a:spcAft>
                <a:spcPts val="0"/>
              </a:spcAft>
              <a:buClr>
                <a:schemeClr val="accent3"/>
              </a:buClr>
              <a:buFont typeface="Wingdings 2"/>
              <a:buChar char=""/>
              <a:defRPr/>
            </a:pPr>
            <a:endParaRPr lang="en-US" dirty="0" smtClean="0"/>
          </a:p>
          <a:p>
            <a:pPr marL="274320" indent="-274320" eaLnBrk="1" fontAlgn="auto" hangingPunct="1">
              <a:spcAft>
                <a:spcPts val="0"/>
              </a:spcAft>
              <a:buClr>
                <a:schemeClr val="accent3"/>
              </a:buClr>
              <a:buFont typeface="Wingdings 2"/>
              <a:buChar char=""/>
              <a:defRPr/>
            </a:pPr>
            <a:endParaRPr lang="en-US" dirty="0"/>
          </a:p>
        </p:txBody>
      </p:sp>
      <p:pic>
        <p:nvPicPr>
          <p:cNvPr id="2560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3459163"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87738"/>
            <a:ext cx="6019800"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8"/>
          <p:cNvSpPr>
            <a:spLocks noChangeArrowheads="1"/>
          </p:cNvSpPr>
          <p:nvPr/>
        </p:nvSpPr>
        <p:spPr bwMode="auto">
          <a:xfrm>
            <a:off x="228600" y="6450013"/>
            <a:ext cx="4244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http://pixgood.com/uterus-histology.html</a:t>
            </a:r>
          </a:p>
        </p:txBody>
      </p:sp>
      <p:sp>
        <p:nvSpPr>
          <p:cNvPr id="25607" name="Rectangle 1"/>
          <p:cNvSpPr>
            <a:spLocks noChangeArrowheads="1"/>
          </p:cNvSpPr>
          <p:nvPr/>
        </p:nvSpPr>
        <p:spPr bwMode="auto">
          <a:xfrm>
            <a:off x="228600" y="3068638"/>
            <a:ext cx="2825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http://pixgood.com/uterus</a:t>
            </a:r>
          </a:p>
        </p:txBody>
      </p:sp>
      <p:sp>
        <p:nvSpPr>
          <p:cNvPr id="2" name="Slide Number Placeholder 1"/>
          <p:cNvSpPr>
            <a:spLocks noGrp="1"/>
          </p:cNvSpPr>
          <p:nvPr>
            <p:ph type="sldNum" sz="quarter" idx="12"/>
          </p:nvPr>
        </p:nvSpPr>
        <p:spPr/>
        <p:txBody>
          <a:bodyPr/>
          <a:lstStyle/>
          <a:p>
            <a:pPr>
              <a:defRPr/>
            </a:pPr>
            <a:fld id="{76180E6E-2E31-4D30-B85C-419C661FB1AB}" type="slidenum">
              <a:rPr lang="en-US" smtClean="0"/>
              <a:pPr>
                <a:defRPr/>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4"/>
          <p:cNvSpPr>
            <a:spLocks noGrp="1" noChangeArrowheads="1"/>
          </p:cNvSpPr>
          <p:nvPr>
            <p:ph type="ctrTitle"/>
          </p:nvPr>
        </p:nvSpPr>
        <p:spPr>
          <a:ln>
            <a:miter lim="800000"/>
            <a:headEnd/>
            <a:tailEnd/>
          </a:ln>
          <a:extLst/>
        </p:spPr>
        <p:txBody>
          <a:bodyPr>
            <a:normAutofit/>
          </a:bodyPr>
          <a:lstStyle/>
          <a:p>
            <a:pPr eaLnBrk="1" fontAlgn="auto" hangingPunct="1">
              <a:spcAft>
                <a:spcPts val="0"/>
              </a:spcAft>
              <a:defRPr/>
            </a:pPr>
            <a:r>
              <a:rPr lang="en-US" sz="6000" dirty="0" smtClean="0"/>
              <a:t>Endometrial Hyperplasia</a:t>
            </a:r>
          </a:p>
        </p:txBody>
      </p:sp>
      <p:sp>
        <p:nvSpPr>
          <p:cNvPr id="26627" name="Rectangle 5"/>
          <p:cNvSpPr>
            <a:spLocks noGrp="1" noChangeArrowheads="1"/>
          </p:cNvSpPr>
          <p:nvPr>
            <p:ph type="subTitle" idx="1"/>
          </p:nvPr>
        </p:nvSpPr>
        <p:spPr>
          <a:xfrm>
            <a:off x="685800" y="3611563"/>
            <a:ext cx="7772400" cy="1200150"/>
          </a:xfrm>
        </p:spPr>
        <p:txBody>
          <a:bodyPr/>
          <a:lstStyle/>
          <a:p>
            <a:pPr marR="0" eaLnBrk="1" hangingPunct="1">
              <a:buFont typeface="Arial" panose="020B0604020202020204" pitchFamily="34" charset="0"/>
              <a:buNone/>
            </a:pPr>
            <a:endParaRPr lang="en-US" altLang="en-US" dirty="0" smtClean="0"/>
          </a:p>
        </p:txBody>
      </p:sp>
      <p:sp>
        <p:nvSpPr>
          <p:cNvPr id="2" name="Slide Number Placeholder 1"/>
          <p:cNvSpPr>
            <a:spLocks noGrp="1"/>
          </p:cNvSpPr>
          <p:nvPr>
            <p:ph type="sldNum" sz="quarter" idx="12"/>
          </p:nvPr>
        </p:nvSpPr>
        <p:spPr/>
        <p:txBody>
          <a:bodyPr/>
          <a:lstStyle/>
          <a:p>
            <a:pPr>
              <a:defRPr/>
            </a:pPr>
            <a:fld id="{F32D5632-4FB3-4D23-B807-59A3F2E63F2B}" type="slidenum">
              <a:rPr lang="en-US" smtClean="0"/>
              <a:pPr>
                <a:defRPr/>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746CEDC-96E3-4025-BF6E-72AFD43A6C47}" type="slidenum">
              <a:rPr lang="en-US" smtClean="0"/>
              <a:pPr>
                <a:defRPr/>
              </a:pPr>
              <a:t>6</a:t>
            </a:fld>
            <a:endParaRPr lang="en-US"/>
          </a:p>
        </p:txBody>
      </p:sp>
      <p:sp>
        <p:nvSpPr>
          <p:cNvPr id="27650" name="Rectangle 4"/>
          <p:cNvSpPr>
            <a:spLocks noGrp="1" noChangeArrowheads="1"/>
          </p:cNvSpPr>
          <p:nvPr>
            <p:ph type="title" idx="4294967295"/>
          </p:nvPr>
        </p:nvSpPr>
        <p:spPr>
          <a:xfrm>
            <a:off x="0" y="704850"/>
            <a:ext cx="8229600" cy="666750"/>
          </a:xfrm>
        </p:spPr>
        <p:txBody>
          <a:bodyPr>
            <a:normAutofit fontScale="90000"/>
          </a:bodyPr>
          <a:lstStyle/>
          <a:p>
            <a:pPr eaLnBrk="1" hangingPunct="1"/>
            <a:r>
              <a:rPr lang="en-US" altLang="en-US" dirty="0" smtClean="0"/>
              <a:t>Endometrial Hyperplasia</a:t>
            </a:r>
          </a:p>
        </p:txBody>
      </p:sp>
      <p:sp>
        <p:nvSpPr>
          <p:cNvPr id="27651" name="Rectangle 5"/>
          <p:cNvSpPr>
            <a:spLocks noGrp="1" noChangeArrowheads="1"/>
          </p:cNvSpPr>
          <p:nvPr>
            <p:ph sz="half" idx="4294967295"/>
          </p:nvPr>
        </p:nvSpPr>
        <p:spPr>
          <a:xfrm>
            <a:off x="228600" y="1752600"/>
            <a:ext cx="4572000" cy="4419600"/>
          </a:xfrm>
        </p:spPr>
        <p:txBody>
          <a:bodyPr>
            <a:normAutofit fontScale="92500" lnSpcReduction="10000"/>
          </a:bodyPr>
          <a:lstStyle/>
          <a:p>
            <a:pPr eaLnBrk="1" hangingPunct="1">
              <a:lnSpc>
                <a:spcPct val="90000"/>
              </a:lnSpc>
              <a:buFont typeface="Arial" panose="020B0604020202020204" pitchFamily="34" charset="0"/>
              <a:buChar char="•"/>
            </a:pPr>
            <a:r>
              <a:rPr lang="en-US" altLang="en-US" sz="2000" dirty="0" smtClean="0"/>
              <a:t>Endometrial hyperplasia is a process in which there is a proliferation of endometrial glands resulting in an increase in gland/</a:t>
            </a:r>
            <a:r>
              <a:rPr lang="en-US" altLang="en-US" sz="2000" dirty="0" err="1" smtClean="0"/>
              <a:t>stroma</a:t>
            </a:r>
            <a:r>
              <a:rPr lang="en-US" altLang="en-US" sz="2000" dirty="0" smtClean="0"/>
              <a:t> ration compared to proliferative endometrium (i.e. there is more gland and less </a:t>
            </a:r>
            <a:r>
              <a:rPr lang="en-US" altLang="en-US" sz="2000" dirty="0" err="1" smtClean="0"/>
              <a:t>stroma</a:t>
            </a:r>
            <a:r>
              <a:rPr lang="en-US" altLang="en-US" sz="2000" dirty="0" smtClean="0"/>
              <a:t> when compared to normal). </a:t>
            </a:r>
          </a:p>
          <a:p>
            <a:pPr eaLnBrk="1" hangingPunct="1">
              <a:lnSpc>
                <a:spcPct val="90000"/>
              </a:lnSpc>
              <a:buFont typeface="Arial" panose="020B0604020202020204" pitchFamily="34" charset="0"/>
              <a:buChar char="•"/>
            </a:pPr>
            <a:r>
              <a:rPr lang="en-US" altLang="en-US" sz="2000" dirty="0" smtClean="0"/>
              <a:t>It is induced by persistent, prolonged estrogenic stimulation of the endometrium. </a:t>
            </a:r>
          </a:p>
          <a:p>
            <a:pPr eaLnBrk="1" hangingPunct="1">
              <a:lnSpc>
                <a:spcPct val="90000"/>
              </a:lnSpc>
              <a:buFont typeface="Arial" panose="020B0604020202020204" pitchFamily="34" charset="0"/>
              <a:buChar char="•"/>
            </a:pPr>
            <a:r>
              <a:rPr lang="en-US" altLang="en-US" sz="2000" dirty="0" smtClean="0"/>
              <a:t>The endometrial hyperplasia may progress to endometrial carcinoma.</a:t>
            </a:r>
          </a:p>
          <a:p>
            <a:pPr eaLnBrk="1" hangingPunct="1">
              <a:lnSpc>
                <a:spcPct val="90000"/>
              </a:lnSpc>
              <a:buFont typeface="Arial" panose="020B0604020202020204" pitchFamily="34" charset="0"/>
              <a:buChar char="•"/>
            </a:pPr>
            <a:r>
              <a:rPr lang="en-US" altLang="en-US" sz="2000" dirty="0" smtClean="0"/>
              <a:t>The development of cancer is based on the level and duration of the estrogen excess.</a:t>
            </a:r>
          </a:p>
          <a:p>
            <a:pPr eaLnBrk="1" hangingPunct="1">
              <a:lnSpc>
                <a:spcPct val="90000"/>
              </a:lnSpc>
              <a:buFont typeface="Arial" panose="020B0604020202020204" pitchFamily="34" charset="0"/>
              <a:buChar char="•"/>
            </a:pPr>
            <a:r>
              <a:rPr lang="en-US" altLang="en-US" sz="2000" dirty="0" smtClean="0"/>
              <a:t>The risk is depending on the severity of the hyperplastic changes and associated cellular </a:t>
            </a:r>
            <a:r>
              <a:rPr lang="en-US" altLang="en-US" sz="2000" dirty="0" err="1" smtClean="0"/>
              <a:t>atypia</a:t>
            </a:r>
            <a:r>
              <a:rPr lang="en-US" altLang="en-US" sz="2000" dirty="0" smtClean="0"/>
              <a:t>.</a:t>
            </a:r>
          </a:p>
          <a:p>
            <a:pPr eaLnBrk="1" hangingPunct="1">
              <a:lnSpc>
                <a:spcPct val="90000"/>
              </a:lnSpc>
            </a:pPr>
            <a:endParaRPr lang="en-US" altLang="en-US" dirty="0" smtClean="0"/>
          </a:p>
          <a:p>
            <a:pPr eaLnBrk="1" hangingPunct="1">
              <a:lnSpc>
                <a:spcPct val="90000"/>
              </a:lnSpc>
            </a:pPr>
            <a:endParaRPr lang="en-US" altLang="en-US" dirty="0" smtClean="0"/>
          </a:p>
          <a:p>
            <a:pPr eaLnBrk="1" hangingPunct="1">
              <a:lnSpc>
                <a:spcPct val="90000"/>
              </a:lnSpc>
              <a:buFont typeface="Arial" panose="020B0604020202020204" pitchFamily="34" charset="0"/>
              <a:buNone/>
            </a:pPr>
            <a:endParaRPr lang="en-US" altLang="en-US" dirty="0" smtClean="0"/>
          </a:p>
        </p:txBody>
      </p:sp>
      <p:pic>
        <p:nvPicPr>
          <p:cNvPr id="27652" name="Content Placeholder 2"/>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5441950" y="2376488"/>
            <a:ext cx="3702050" cy="2962275"/>
          </a:xfr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a:bodyPr>
          <a:lstStyle/>
          <a:p>
            <a:pPr eaLnBrk="1" fontAlgn="auto" hangingPunct="1">
              <a:spcAft>
                <a:spcPts val="0"/>
              </a:spcAft>
              <a:defRPr/>
            </a:pPr>
            <a:r>
              <a:rPr lang="en-US" dirty="0" smtClean="0"/>
              <a:t>Endometrial Hyperplasia: causes</a:t>
            </a:r>
          </a:p>
        </p:txBody>
      </p:sp>
      <p:sp>
        <p:nvSpPr>
          <p:cNvPr id="30723" name="Rectangle 3"/>
          <p:cNvSpPr>
            <a:spLocks noGrp="1" noChangeArrowheads="1"/>
          </p:cNvSpPr>
          <p:nvPr>
            <p:ph idx="1"/>
          </p:nvPr>
        </p:nvSpPr>
        <p:spPr>
          <a:xfrm>
            <a:off x="457200" y="1935163"/>
            <a:ext cx="8534400" cy="4389437"/>
          </a:xfrm>
        </p:spPr>
        <p:txBody>
          <a:bodyPr>
            <a:normAutofit fontScale="92500" lnSpcReduction="10000"/>
          </a:bodyPr>
          <a:lstStyle/>
          <a:p>
            <a:pPr marL="365760" indent="-256032" eaLnBrk="1" fontAlgn="auto" hangingPunct="1">
              <a:lnSpc>
                <a:spcPct val="90000"/>
              </a:lnSpc>
              <a:spcAft>
                <a:spcPts val="0"/>
              </a:spcAft>
              <a:buClr>
                <a:schemeClr val="accent3"/>
              </a:buClr>
              <a:buFont typeface="Arial" charset="0"/>
              <a:buNone/>
              <a:defRPr/>
            </a:pPr>
            <a:r>
              <a:rPr lang="en-US" sz="2400" dirty="0" smtClean="0"/>
              <a:t>Causes of Endometrial Hyperplasia: </a:t>
            </a:r>
            <a:r>
              <a:rPr lang="en-US" sz="2400" b="1" dirty="0" smtClean="0"/>
              <a:t>any condition in which there is high estrogen level can lead to endometrial hyperplasia</a:t>
            </a:r>
            <a:r>
              <a:rPr lang="en-US" sz="2400" dirty="0" smtClean="0"/>
              <a:t>. Some of them are as follows:</a:t>
            </a:r>
          </a:p>
          <a:p>
            <a:pPr marL="365760" indent="-256032" eaLnBrk="1" fontAlgn="auto" hangingPunct="1">
              <a:lnSpc>
                <a:spcPct val="90000"/>
              </a:lnSpc>
              <a:spcAft>
                <a:spcPts val="0"/>
              </a:spcAft>
              <a:buClr>
                <a:schemeClr val="accent3"/>
              </a:buClr>
              <a:buFont typeface="Wingdings 3"/>
              <a:buChar char=""/>
              <a:defRPr/>
            </a:pPr>
            <a:r>
              <a:rPr lang="en-US" sz="2400" dirty="0" err="1" smtClean="0"/>
              <a:t>Anovulatory</a:t>
            </a:r>
            <a:r>
              <a:rPr lang="en-US" sz="2400" dirty="0" smtClean="0"/>
              <a:t> menstrual cycles (failure of ovulation). </a:t>
            </a:r>
          </a:p>
          <a:p>
            <a:pPr marL="365760" indent="-256032" eaLnBrk="1" fontAlgn="auto" hangingPunct="1">
              <a:lnSpc>
                <a:spcPct val="90000"/>
              </a:lnSpc>
              <a:spcAft>
                <a:spcPts val="0"/>
              </a:spcAft>
              <a:buClr>
                <a:schemeClr val="accent3"/>
              </a:buClr>
              <a:buFont typeface="Wingdings 3"/>
              <a:buChar char=""/>
              <a:defRPr/>
            </a:pPr>
            <a:r>
              <a:rPr lang="en-US" sz="2400" dirty="0" smtClean="0"/>
              <a:t>Excessive endogenous (by the body) production of estrogen e.g. in </a:t>
            </a:r>
          </a:p>
          <a:p>
            <a:pPr marL="365760" indent="-256032" eaLnBrk="1" fontAlgn="auto" hangingPunct="1">
              <a:lnSpc>
                <a:spcPct val="90000"/>
              </a:lnSpc>
              <a:spcAft>
                <a:spcPts val="0"/>
              </a:spcAft>
              <a:buClr>
                <a:schemeClr val="accent3"/>
              </a:buClr>
              <a:buFont typeface="Arial" charset="0"/>
              <a:buNone/>
              <a:defRPr/>
            </a:pPr>
            <a:r>
              <a:rPr lang="en-US" sz="2400" dirty="0" smtClean="0"/>
              <a:t>      -polycystic ovary syndrome (Stein-</a:t>
            </a:r>
            <a:r>
              <a:rPr lang="en-US" sz="2400" dirty="0" err="1" smtClean="0"/>
              <a:t>Leventhal</a:t>
            </a:r>
            <a:r>
              <a:rPr lang="en-US" sz="2400" dirty="0" smtClean="0"/>
              <a:t> syndrome),</a:t>
            </a:r>
          </a:p>
          <a:p>
            <a:pPr marL="365760" indent="-256032" eaLnBrk="1" fontAlgn="auto" hangingPunct="1">
              <a:lnSpc>
                <a:spcPct val="90000"/>
              </a:lnSpc>
              <a:spcAft>
                <a:spcPts val="0"/>
              </a:spcAft>
              <a:buClr>
                <a:schemeClr val="accent3"/>
              </a:buClr>
              <a:buFont typeface="Arial" charset="0"/>
              <a:buNone/>
              <a:defRPr/>
            </a:pPr>
            <a:r>
              <a:rPr lang="en-US" sz="2400" dirty="0" smtClean="0"/>
              <a:t>      -</a:t>
            </a:r>
            <a:r>
              <a:rPr lang="en-US" sz="2400" dirty="0" err="1" smtClean="0"/>
              <a:t>granulosa</a:t>
            </a:r>
            <a:r>
              <a:rPr lang="en-US" sz="2400" dirty="0" smtClean="0"/>
              <a:t> cell tumors of the ovary </a:t>
            </a:r>
          </a:p>
          <a:p>
            <a:pPr marL="365760" indent="-256032" eaLnBrk="1" fontAlgn="auto" hangingPunct="1">
              <a:lnSpc>
                <a:spcPct val="90000"/>
              </a:lnSpc>
              <a:spcAft>
                <a:spcPts val="0"/>
              </a:spcAft>
              <a:buClr>
                <a:schemeClr val="accent3"/>
              </a:buClr>
              <a:buFont typeface="Arial" charset="0"/>
              <a:buNone/>
              <a:defRPr/>
            </a:pPr>
            <a:r>
              <a:rPr lang="en-US" sz="2400" dirty="0" smtClean="0"/>
              <a:t>      -excessive ovarian cortical function (cortical </a:t>
            </a:r>
            <a:r>
              <a:rPr lang="en-US" sz="2400" dirty="0" err="1" smtClean="0"/>
              <a:t>stromal</a:t>
            </a:r>
            <a:r>
              <a:rPr lang="en-US" sz="2400" dirty="0" smtClean="0"/>
              <a:t> hyperplasia)</a:t>
            </a:r>
          </a:p>
          <a:p>
            <a:pPr marL="365760" indent="-256032" eaLnBrk="1" fontAlgn="auto" hangingPunct="1">
              <a:lnSpc>
                <a:spcPct val="90000"/>
              </a:lnSpc>
              <a:spcAft>
                <a:spcPts val="0"/>
              </a:spcAft>
              <a:buClr>
                <a:schemeClr val="accent3"/>
              </a:buClr>
              <a:buFont typeface="Wingdings 3"/>
              <a:buChar char=""/>
              <a:defRPr/>
            </a:pPr>
            <a:r>
              <a:rPr lang="en-US" sz="2400" dirty="0" smtClean="0"/>
              <a:t>Exogenous administration of estrogenic steroids without counter balancing </a:t>
            </a:r>
            <a:r>
              <a:rPr lang="en-US" sz="2400" dirty="0" err="1" smtClean="0"/>
              <a:t>progestins</a:t>
            </a:r>
            <a:r>
              <a:rPr lang="en-US" sz="2400" dirty="0" smtClean="0"/>
              <a:t>, over a long period of time.</a:t>
            </a:r>
          </a:p>
          <a:p>
            <a:pPr marL="365760" indent="-256032" eaLnBrk="1" fontAlgn="auto" hangingPunct="1">
              <a:lnSpc>
                <a:spcPct val="90000"/>
              </a:lnSpc>
              <a:spcAft>
                <a:spcPts val="0"/>
              </a:spcAft>
              <a:buClr>
                <a:schemeClr val="accent3"/>
              </a:buClr>
              <a:buFont typeface="Arial" charset="0"/>
              <a:buNone/>
              <a:defRPr/>
            </a:pPr>
            <a:r>
              <a:rPr lang="en-US" sz="2400" dirty="0" smtClean="0"/>
              <a:t> </a:t>
            </a:r>
          </a:p>
        </p:txBody>
      </p:sp>
      <p:sp>
        <p:nvSpPr>
          <p:cNvPr id="2" name="Slide Number Placeholder 1"/>
          <p:cNvSpPr>
            <a:spLocks noGrp="1"/>
          </p:cNvSpPr>
          <p:nvPr>
            <p:ph type="sldNum" sz="quarter" idx="12"/>
          </p:nvPr>
        </p:nvSpPr>
        <p:spPr/>
        <p:txBody>
          <a:bodyPr/>
          <a:lstStyle/>
          <a:p>
            <a:pPr>
              <a:defRPr/>
            </a:pPr>
            <a:fld id="{76180E6E-2E31-4D30-B85C-419C661FB1AB}" type="slidenum">
              <a:rPr lang="en-US" smtClean="0"/>
              <a:pPr>
                <a:defRPr/>
              </a:pPr>
              <a:t>7</a:t>
            </a:fld>
            <a:endParaRPr 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pPr eaLnBrk="1" fontAlgn="auto" hangingPunct="1">
              <a:spcAft>
                <a:spcPts val="0"/>
              </a:spcAft>
              <a:defRPr/>
            </a:pPr>
            <a:r>
              <a:rPr lang="en-US" dirty="0" smtClean="0"/>
              <a:t>Endometrial Hyperplasia: clinical </a:t>
            </a:r>
          </a:p>
        </p:txBody>
      </p:sp>
      <p:sp>
        <p:nvSpPr>
          <p:cNvPr id="29699" name="Rectangle 3"/>
          <p:cNvSpPr>
            <a:spLocks noGrp="1" noChangeArrowheads="1"/>
          </p:cNvSpPr>
          <p:nvPr>
            <p:ph idx="1"/>
          </p:nvPr>
        </p:nvSpPr>
        <p:spPr/>
        <p:txBody>
          <a:bodyPr/>
          <a:lstStyle/>
          <a:p>
            <a:pPr eaLnBrk="1" hangingPunct="1">
              <a:buFont typeface="Arial" panose="020B0604020202020204" pitchFamily="34" charset="0"/>
              <a:buChar char="•"/>
            </a:pPr>
            <a:endParaRPr lang="en-US" altLang="en-US" dirty="0" smtClean="0"/>
          </a:p>
          <a:p>
            <a:pPr eaLnBrk="1" hangingPunct="1">
              <a:buFont typeface="Arial" panose="020B0604020202020204" pitchFamily="34" charset="0"/>
              <a:buChar char="•"/>
            </a:pPr>
            <a:endParaRPr lang="en-US" altLang="en-US" dirty="0"/>
          </a:p>
          <a:p>
            <a:pPr eaLnBrk="1" hangingPunct="1">
              <a:buFont typeface="Arial" panose="020B0604020202020204" pitchFamily="34" charset="0"/>
              <a:buChar char="•"/>
            </a:pPr>
            <a:r>
              <a:rPr lang="en-US" altLang="en-US" dirty="0" smtClean="0"/>
              <a:t>Milder forms of hyperplasia tends to occur in younger patients </a:t>
            </a:r>
          </a:p>
          <a:p>
            <a:pPr eaLnBrk="1" hangingPunct="1">
              <a:buFont typeface="Arial" panose="020B0604020202020204" pitchFamily="34" charset="0"/>
              <a:buChar char="•"/>
            </a:pPr>
            <a:r>
              <a:rPr lang="en-US" altLang="en-US" dirty="0" smtClean="0"/>
              <a:t>The great majority of mild hyperplasia regress, either spontaneously or after treatment.</a:t>
            </a:r>
          </a:p>
          <a:p>
            <a:pPr eaLnBrk="1" hangingPunct="1">
              <a:buFont typeface="Arial" panose="020B0604020202020204" pitchFamily="34" charset="0"/>
              <a:buChar char="•"/>
            </a:pPr>
            <a:r>
              <a:rPr lang="en-US" altLang="en-US" dirty="0" smtClean="0"/>
              <a:t>The more severe forms, occur predominantly in </a:t>
            </a:r>
            <a:r>
              <a:rPr lang="en-US" altLang="en-US" dirty="0" err="1" smtClean="0"/>
              <a:t>peri</a:t>
            </a:r>
            <a:r>
              <a:rPr lang="en-US" altLang="en-US" dirty="0" smtClean="0"/>
              <a:t>- and postmenopausal women. This form has a significant premalignant potential.</a:t>
            </a:r>
          </a:p>
          <a:p>
            <a:pPr eaLnBrk="1" hangingPunct="1">
              <a:buFont typeface="Arial" panose="020B0604020202020204" pitchFamily="34" charset="0"/>
              <a:buChar char="•"/>
            </a:pPr>
            <a:r>
              <a:rPr lang="en-US" altLang="en-US" dirty="0" smtClean="0"/>
              <a:t>Patients usually present with abnormal uterine bleeding. </a:t>
            </a:r>
          </a:p>
          <a:p>
            <a:pPr eaLnBrk="1" hangingPunct="1">
              <a:buFont typeface="Arial" panose="020B0604020202020204" pitchFamily="34" charset="0"/>
              <a:buChar char="•"/>
            </a:pPr>
            <a:endParaRPr lang="en-US" altLang="en-US" dirty="0" smtClean="0"/>
          </a:p>
        </p:txBody>
      </p:sp>
      <p:sp>
        <p:nvSpPr>
          <p:cNvPr id="2" name="Slide Number Placeholder 1"/>
          <p:cNvSpPr>
            <a:spLocks noGrp="1"/>
          </p:cNvSpPr>
          <p:nvPr>
            <p:ph type="sldNum" sz="quarter" idx="12"/>
          </p:nvPr>
        </p:nvSpPr>
        <p:spPr/>
        <p:txBody>
          <a:bodyPr/>
          <a:lstStyle/>
          <a:p>
            <a:pPr>
              <a:defRPr/>
            </a:pPr>
            <a:fld id="{76180E6E-2E31-4D30-B85C-419C661FB1AB}" type="slidenum">
              <a:rPr lang="en-US" smtClean="0"/>
              <a:pPr>
                <a:defRPr/>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2" name="Picture 4" descr="FEM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50975"/>
            <a:ext cx="8001000" cy="524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308212"/>
            <a:ext cx="8305800" cy="1143000"/>
          </a:xfrm>
          <a:extLst/>
        </p:spPr>
        <p:txBody>
          <a:bodyPr/>
          <a:lstStyle/>
          <a:p>
            <a:pPr>
              <a:defRPr/>
            </a:pPr>
            <a:r>
              <a:rPr lang="en-US" dirty="0" smtClean="0"/>
              <a:t>Endometrial hyperplasia</a:t>
            </a:r>
            <a:endParaRPr lang="en-US" dirty="0"/>
          </a:p>
        </p:txBody>
      </p:sp>
      <p:sp>
        <p:nvSpPr>
          <p:cNvPr id="30724" name="Rectangle 5"/>
          <p:cNvSpPr>
            <a:spLocks noChangeArrowheads="1"/>
          </p:cNvSpPr>
          <p:nvPr/>
        </p:nvSpPr>
        <p:spPr bwMode="auto">
          <a:xfrm>
            <a:off x="762000" y="6669088"/>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http://pixgood.com/endometrial-hyperplasia.html</a:t>
            </a:r>
          </a:p>
        </p:txBody>
      </p:sp>
      <p:sp>
        <p:nvSpPr>
          <p:cNvPr id="3" name="Slide Number Placeholder 2"/>
          <p:cNvSpPr>
            <a:spLocks noGrp="1"/>
          </p:cNvSpPr>
          <p:nvPr>
            <p:ph type="sldNum" sz="quarter" idx="12"/>
          </p:nvPr>
        </p:nvSpPr>
        <p:spPr/>
        <p:txBody>
          <a:bodyPr/>
          <a:lstStyle/>
          <a:p>
            <a:pPr>
              <a:defRPr/>
            </a:pPr>
            <a:fld id="{0343E258-EEDC-4916-B154-FF52350A59B1}" type="slidenum">
              <a:rPr lang="en-US" smtClean="0"/>
              <a:pPr>
                <a:defRPr/>
              </a:pPr>
              <a:t>9</a:t>
            </a:fld>
            <a:endParaRPr lang="en-US"/>
          </a:p>
        </p:txBody>
      </p:sp>
    </p:spTree>
  </p:cSld>
  <p:clrMapOvr>
    <a:masterClrMapping/>
  </p:clrMapOvr>
  <p:transition>
    <p:push dir="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lo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2_Flo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Flow</Template>
  <TotalTime>1101</TotalTime>
  <Words>1926</Words>
  <Application>Microsoft Office PowerPoint</Application>
  <PresentationFormat>On-screen Show (4:3)</PresentationFormat>
  <Paragraphs>258</Paragraphs>
  <Slides>35</Slides>
  <Notes>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35</vt:i4>
      </vt:variant>
    </vt:vector>
  </HeadingPairs>
  <TitlesOfParts>
    <vt:vector size="46" baseType="lpstr">
      <vt:lpstr>Arial</vt:lpstr>
      <vt:lpstr>Calibri</vt:lpstr>
      <vt:lpstr>Calibri Light</vt:lpstr>
      <vt:lpstr>Constantia</vt:lpstr>
      <vt:lpstr>Majalla UI</vt:lpstr>
      <vt:lpstr>Wingdings</vt:lpstr>
      <vt:lpstr>Wingdings 2</vt:lpstr>
      <vt:lpstr>Wingdings 3</vt:lpstr>
      <vt:lpstr>1_Flow</vt:lpstr>
      <vt:lpstr>2_Flow</vt:lpstr>
      <vt:lpstr>Retrospect</vt:lpstr>
      <vt:lpstr>The Uterine Corpus</vt:lpstr>
      <vt:lpstr>Uterus with bilateral tube and ovaries, posterior view</vt:lpstr>
      <vt:lpstr>PowerPoint Presentation</vt:lpstr>
      <vt:lpstr>Lecture Outline</vt:lpstr>
      <vt:lpstr>Endometrial Hyperplasia</vt:lpstr>
      <vt:lpstr>Endometrial Hyperplasia</vt:lpstr>
      <vt:lpstr>Endometrial Hyperplasia: causes</vt:lpstr>
      <vt:lpstr>Endometrial Hyperplasia: clinical </vt:lpstr>
      <vt:lpstr>Endometrial hyperplasia</vt:lpstr>
      <vt:lpstr>Endometrial Hyperplasia: classification</vt:lpstr>
      <vt:lpstr>PowerPoint Presentation</vt:lpstr>
      <vt:lpstr>PowerPoint Presentation</vt:lpstr>
      <vt:lpstr>Simple hyperplasia without atypia</vt:lpstr>
      <vt:lpstr>Simple hyperplasia with atypia</vt:lpstr>
      <vt:lpstr>Complex hyperplasia without atypia</vt:lpstr>
      <vt:lpstr>Complex hyperplasia with atypia</vt:lpstr>
      <vt:lpstr>Endometrial Hyperplasia: Clinical behavior and premalignant potential </vt:lpstr>
      <vt:lpstr>Endometrial Hyperplasia, Risk Factors</vt:lpstr>
      <vt:lpstr>Endometrial adenocarcinoma</vt:lpstr>
      <vt:lpstr>Endometrial adenocarcinoma</vt:lpstr>
      <vt:lpstr>Type I endometrial carcinoma/ endometrioid carcinoma</vt:lpstr>
      <vt:lpstr>Usual sequence of events in Type I endometrioid carcinoma</vt:lpstr>
      <vt:lpstr>Type I endometrioid carcinoma: genetics</vt:lpstr>
      <vt:lpstr>Endometrial carcinoma</vt:lpstr>
      <vt:lpstr>Type II carcinomas/ serous carcinoma </vt:lpstr>
      <vt:lpstr>Endometrial carcinoma: basic morphology</vt:lpstr>
      <vt:lpstr>Endometrial adenocarcinoma: clinical features</vt:lpstr>
      <vt:lpstr>Endometrial adenocarcinoma: prognosis</vt:lpstr>
      <vt:lpstr>How endometrial carcinoma can spread (stages 1, 2 and 3 of endometrial carcinoma)</vt:lpstr>
      <vt:lpstr>Leiomyoma (fibroid) of uterus </vt:lpstr>
      <vt:lpstr>Leiomyoma (fibroid) of uterus</vt:lpstr>
      <vt:lpstr>Uterine Leiomyoma/ Fibroid</vt:lpstr>
      <vt:lpstr>PowerPoint Presentation</vt:lpstr>
      <vt:lpstr>Leiomyoma: microscopy</vt:lpstr>
      <vt:lpstr>Leiomyosarcoma</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DREMAD</dc:creator>
  <cp:lastModifiedBy>Emad Raddaoui</cp:lastModifiedBy>
  <cp:revision>97</cp:revision>
  <dcterms:created xsi:type="dcterms:W3CDTF">2011-02-14T13:10:05Z</dcterms:created>
  <dcterms:modified xsi:type="dcterms:W3CDTF">2015-04-07T11:28:13Z</dcterms:modified>
</cp:coreProperties>
</file>