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7" r:id="rId1"/>
  </p:sldMasterIdLst>
  <p:notesMasterIdLst>
    <p:notesMasterId r:id="rId38"/>
  </p:notesMasterIdLst>
  <p:sldIdLst>
    <p:sldId id="328" r:id="rId2"/>
    <p:sldId id="362" r:id="rId3"/>
    <p:sldId id="352" r:id="rId4"/>
    <p:sldId id="350" r:id="rId5"/>
    <p:sldId id="401" r:id="rId6"/>
    <p:sldId id="338" r:id="rId7"/>
    <p:sldId id="333" r:id="rId8"/>
    <p:sldId id="370" r:id="rId9"/>
    <p:sldId id="340" r:id="rId10"/>
    <p:sldId id="344" r:id="rId11"/>
    <p:sldId id="335" r:id="rId12"/>
    <p:sldId id="347" r:id="rId13"/>
    <p:sldId id="348" r:id="rId14"/>
    <p:sldId id="406" r:id="rId15"/>
    <p:sldId id="258" r:id="rId16"/>
    <p:sldId id="259" r:id="rId17"/>
    <p:sldId id="260" r:id="rId18"/>
    <p:sldId id="314" r:id="rId19"/>
    <p:sldId id="408" r:id="rId20"/>
    <p:sldId id="375" r:id="rId21"/>
    <p:sldId id="377" r:id="rId22"/>
    <p:sldId id="378" r:id="rId23"/>
    <p:sldId id="384" r:id="rId24"/>
    <p:sldId id="385" r:id="rId25"/>
    <p:sldId id="389" r:id="rId26"/>
    <p:sldId id="391" r:id="rId27"/>
    <p:sldId id="410" r:id="rId28"/>
    <p:sldId id="409" r:id="rId29"/>
    <p:sldId id="405" r:id="rId30"/>
    <p:sldId id="392" r:id="rId31"/>
    <p:sldId id="393" r:id="rId32"/>
    <p:sldId id="394" r:id="rId33"/>
    <p:sldId id="395" r:id="rId34"/>
    <p:sldId id="273" r:id="rId35"/>
    <p:sldId id="285" r:id="rId36"/>
    <p:sldId id="288" r:id="rId3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91024" autoAdjust="0"/>
  </p:normalViewPr>
  <p:slideViewPr>
    <p:cSldViewPr>
      <p:cViewPr varScale="1">
        <p:scale>
          <a:sx n="106" d="100"/>
          <a:sy n="106" d="100"/>
        </p:scale>
        <p:origin x="1386" y="84"/>
      </p:cViewPr>
      <p:guideLst>
        <p:guide orient="horz" pos="2160"/>
        <p:guide pos="2880"/>
      </p:guideLst>
    </p:cSldViewPr>
  </p:slideViewPr>
  <p:outlineViewPr>
    <p:cViewPr>
      <p:scale>
        <a:sx n="33" d="100"/>
        <a:sy n="33" d="100"/>
      </p:scale>
      <p:origin x="0" y="2662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cs typeface="Arial" pitchFamily="34" charset="0"/>
              </a:defRPr>
            </a:lvl1pPr>
          </a:lstStyle>
          <a:p>
            <a:pPr>
              <a:defRPr/>
            </a:pPr>
            <a:endParaRPr lang="en-US"/>
          </a:p>
        </p:txBody>
      </p:sp>
      <p:sp>
        <p:nvSpPr>
          <p:cNvPr id="491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cs typeface="Arial" pitchFamily="34" charset="0"/>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cs typeface="Arial" pitchFamily="34" charset="0"/>
              </a:defRPr>
            </a:lvl1pPr>
          </a:lstStyle>
          <a:p>
            <a:pPr>
              <a:defRPr/>
            </a:pPr>
            <a:endParaRPr lang="en-US"/>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C4067D6-3770-4D25-BBB7-4F28DA1B308F}" type="slidenum">
              <a:rPr lang="en-US"/>
              <a:pPr>
                <a:defRPr/>
              </a:pPr>
              <a:t>‹#›</a:t>
            </a:fld>
            <a:endParaRPr lang="en-US"/>
          </a:p>
        </p:txBody>
      </p:sp>
    </p:spTree>
    <p:extLst>
      <p:ext uri="{BB962C8B-B14F-4D97-AF65-F5344CB8AC3E}">
        <p14:creationId xmlns:p14="http://schemas.microsoft.com/office/powerpoint/2010/main" val="10531935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8C3DEDF-A7E2-4FF0-B7CB-F72A4B1B2984}" type="slidenum">
              <a:rPr lang="en-US" altLang="en-US" smtClean="0"/>
              <a:pPr/>
              <a:t>1</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83261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FC0E34-F83D-48CC-98FF-6554140936CD}" type="slidenum">
              <a:rPr lang="en-US" altLang="en-US" smtClean="0"/>
              <a:pPr/>
              <a:t>24</a:t>
            </a:fld>
            <a:endParaRPr lang="en-US" alt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1880609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CD93F53-B9D2-4CF0-965E-282061B9263F}" type="slidenum">
              <a:rPr lang="en-US" altLang="en-US" smtClean="0"/>
              <a:pPr/>
              <a:t>25</a:t>
            </a:fld>
            <a:endParaRPr lang="en-US"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68383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105665-16E7-4E54-ADF1-D5EA8CD81194}" type="slidenum">
              <a:rPr lang="en-US" altLang="en-US" smtClean="0"/>
              <a:pPr/>
              <a:t>26</a:t>
            </a:fld>
            <a:endParaRPr lang="en-US" alt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1064549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DDCC3B9-B5AC-464F-AB1B-0CDBFFAD9D33}" type="slidenum">
              <a:rPr lang="en-US" altLang="en-US" smtClean="0"/>
              <a:pPr/>
              <a:t>30</a:t>
            </a:fld>
            <a:endParaRPr lang="en-US" alt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150131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DDB684-A58C-470E-9D5B-8EAFEE228EA7}" type="slidenum">
              <a:rPr lang="en-US" altLang="en-US" smtClean="0"/>
              <a:pPr/>
              <a:t>31</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445174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1324286-7CC9-441F-80DD-9EB6D6323B52}" type="slidenum">
              <a:rPr lang="en-US" altLang="en-US" smtClean="0"/>
              <a:pPr/>
              <a:t>32</a:t>
            </a:fld>
            <a:endParaRPr lang="en-US" alt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750606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F62040-1B35-423A-BE8A-D4E216712D7C}" type="slidenum">
              <a:rPr lang="en-US" altLang="en-US" smtClean="0"/>
              <a:pPr/>
              <a:t>33</a:t>
            </a:fld>
            <a:endParaRPr lang="en-US" alt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1263334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6C989F1-D1F4-419F-A669-980EF0FD2B3B}" type="slidenum">
              <a:rPr lang="en-US" altLang="en-US" smtClean="0"/>
              <a:pPr/>
              <a:t>34</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603745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6B58F2-4ED1-4585-A962-69F56E8D01E8}" type="slidenum">
              <a:rPr lang="en-US" altLang="en-US" smtClean="0"/>
              <a:pPr/>
              <a:t>35</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66450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4293D7D-020B-4F33-A651-8A7235100250}" type="slidenum">
              <a:rPr lang="en-US" altLang="en-US" smtClean="0"/>
              <a:pPr/>
              <a:t>36</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171451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355073-2590-4AAC-9F36-CBB2E77F0673}" type="slidenum">
              <a:rPr lang="en-US" altLang="en-US" smtClean="0"/>
              <a:pPr/>
              <a:t>3</a:t>
            </a:fld>
            <a:endParaRPr lang="en-US" altLang="en-US" smtClean="0"/>
          </a:p>
        </p:txBody>
      </p:sp>
    </p:spTree>
    <p:extLst>
      <p:ext uri="{BB962C8B-B14F-4D97-AF65-F5344CB8AC3E}">
        <p14:creationId xmlns:p14="http://schemas.microsoft.com/office/powerpoint/2010/main" val="1382221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9CEB3D-DCD7-40AC-BA90-F874AA76E97B}" type="slidenum">
              <a:rPr lang="en-US" altLang="en-US" smtClean="0"/>
              <a:pPr/>
              <a:t>10</a:t>
            </a:fld>
            <a:endParaRPr lang="en-US" altLang="en-US" smtClean="0"/>
          </a:p>
        </p:txBody>
      </p:sp>
    </p:spTree>
    <p:extLst>
      <p:ext uri="{BB962C8B-B14F-4D97-AF65-F5344CB8AC3E}">
        <p14:creationId xmlns:p14="http://schemas.microsoft.com/office/powerpoint/2010/main" val="619824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6DBA3D-5CC5-4A78-9EF1-D48CD2897458}" type="slidenum">
              <a:rPr lang="en-US" altLang="en-US" smtClean="0"/>
              <a:pPr/>
              <a:t>15</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028759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74FEC6F-2745-43F8-8B8A-8C10D83C9F60}" type="slidenum">
              <a:rPr lang="en-US" altLang="en-US" smtClean="0"/>
              <a:pPr/>
              <a:t>16</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572821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199C1C-2396-4518-9BCC-0A0F311C1786}" type="slidenum">
              <a:rPr lang="en-US" altLang="en-US" smtClean="0"/>
              <a:pPr/>
              <a:t>17</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97001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A53318-6B7F-4F00-9EC1-E682020C1B4C}" type="slidenum">
              <a:rPr lang="en-US" altLang="en-US" smtClean="0"/>
              <a:pPr/>
              <a:t>18</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4202198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E00BC0F-5134-4642-BC65-37015A362CBB}" type="slidenum">
              <a:rPr lang="en-US" altLang="en-US" smtClean="0"/>
              <a:pPr/>
              <a:t>21</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088660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0F260F-24B1-4115-A6D9-FB861845EAEB}" type="slidenum">
              <a:rPr lang="en-US" altLang="en-US" smtClean="0"/>
              <a:pPr/>
              <a:t>23</a:t>
            </a:fld>
            <a:endParaRPr lang="en-US" alt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815088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72C7AE-D2B6-4BC6-A035-C61BFA842A06}" type="slidenum">
              <a:rPr lang="en-US"/>
              <a:pPr>
                <a:defRPr/>
              </a:pPr>
              <a:t>‹#›</a:t>
            </a:fld>
            <a:endParaRPr lang="en-US"/>
          </a:p>
        </p:txBody>
      </p:sp>
    </p:spTree>
    <p:extLst>
      <p:ext uri="{BB962C8B-B14F-4D97-AF65-F5344CB8AC3E}">
        <p14:creationId xmlns:p14="http://schemas.microsoft.com/office/powerpoint/2010/main" val="2718971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6C66DA-3575-4AB1-AFEA-B6D8EECB1A7A}" type="slidenum">
              <a:rPr lang="en-US"/>
              <a:pPr>
                <a:defRPr/>
              </a:pPr>
              <a:t>‹#›</a:t>
            </a:fld>
            <a:endParaRPr lang="en-US"/>
          </a:p>
        </p:txBody>
      </p:sp>
    </p:spTree>
    <p:extLst>
      <p:ext uri="{BB962C8B-B14F-4D97-AF65-F5344CB8AC3E}">
        <p14:creationId xmlns:p14="http://schemas.microsoft.com/office/powerpoint/2010/main" val="1107123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7A6DB1F7-3696-4159-B096-544E6F9D6F29}" type="slidenum">
              <a:rPr lang="en-US"/>
              <a:pPr>
                <a:defRPr/>
              </a:pPr>
              <a:t>‹#›</a:t>
            </a:fld>
            <a:endParaRPr lang="en-US"/>
          </a:p>
        </p:txBody>
      </p:sp>
    </p:spTree>
    <p:extLst>
      <p:ext uri="{BB962C8B-B14F-4D97-AF65-F5344CB8AC3E}">
        <p14:creationId xmlns:p14="http://schemas.microsoft.com/office/powerpoint/2010/main" val="428308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3E07A3-169E-44E1-ACC5-485AB15DA3E8}" type="slidenum">
              <a:rPr lang="en-US"/>
              <a:pPr>
                <a:defRPr/>
              </a:pPr>
              <a:t>‹#›</a:t>
            </a:fld>
            <a:endParaRPr lang="en-US"/>
          </a:p>
        </p:txBody>
      </p:sp>
    </p:spTree>
    <p:extLst>
      <p:ext uri="{BB962C8B-B14F-4D97-AF65-F5344CB8AC3E}">
        <p14:creationId xmlns:p14="http://schemas.microsoft.com/office/powerpoint/2010/main" val="4146850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965BDB7-5110-4FE1-B021-41820F4EF8A3}" type="slidenum">
              <a:rPr lang="en-US"/>
              <a:pPr>
                <a:defRPr/>
              </a:pPr>
              <a:t>‹#›</a:t>
            </a:fld>
            <a:endParaRPr lang="en-US"/>
          </a:p>
        </p:txBody>
      </p:sp>
    </p:spTree>
    <p:extLst>
      <p:ext uri="{BB962C8B-B14F-4D97-AF65-F5344CB8AC3E}">
        <p14:creationId xmlns:p14="http://schemas.microsoft.com/office/powerpoint/2010/main" val="3263385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DAA331-42DA-4ACC-9E77-AC9EB184E830}" type="slidenum">
              <a:rPr lang="en-US"/>
              <a:pPr>
                <a:defRPr/>
              </a:pPr>
              <a:t>‹#›</a:t>
            </a:fld>
            <a:endParaRPr lang="en-US"/>
          </a:p>
        </p:txBody>
      </p:sp>
    </p:spTree>
    <p:extLst>
      <p:ext uri="{BB962C8B-B14F-4D97-AF65-F5344CB8AC3E}">
        <p14:creationId xmlns:p14="http://schemas.microsoft.com/office/powerpoint/2010/main" val="602052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E960632-88BF-4856-9ADB-39DEEC077A70}" type="slidenum">
              <a:rPr lang="en-US"/>
              <a:pPr>
                <a:defRPr/>
              </a:pPr>
              <a:t>‹#›</a:t>
            </a:fld>
            <a:endParaRPr lang="en-US"/>
          </a:p>
        </p:txBody>
      </p:sp>
    </p:spTree>
    <p:extLst>
      <p:ext uri="{BB962C8B-B14F-4D97-AF65-F5344CB8AC3E}">
        <p14:creationId xmlns:p14="http://schemas.microsoft.com/office/powerpoint/2010/main" val="3954068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8D78DAB-D1FD-412A-B209-D52D9E8EF522}" type="slidenum">
              <a:rPr lang="en-US"/>
              <a:pPr>
                <a:defRPr/>
              </a:pPr>
              <a:t>‹#›</a:t>
            </a:fld>
            <a:endParaRPr lang="en-US"/>
          </a:p>
        </p:txBody>
      </p:sp>
    </p:spTree>
    <p:extLst>
      <p:ext uri="{BB962C8B-B14F-4D97-AF65-F5344CB8AC3E}">
        <p14:creationId xmlns:p14="http://schemas.microsoft.com/office/powerpoint/2010/main" val="1682944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pPr>
              <a:defRPr/>
            </a:pPr>
            <a:fld id="{DE2FBF23-6EA9-4530-935C-BE1D8A131B21}" type="slidenum">
              <a:rPr lang="en-US"/>
              <a:pPr>
                <a:defRPr/>
              </a:pPr>
              <a:t>‹#›</a:t>
            </a:fld>
            <a:endParaRPr lang="en-US"/>
          </a:p>
        </p:txBody>
      </p:sp>
    </p:spTree>
    <p:extLst>
      <p:ext uri="{BB962C8B-B14F-4D97-AF65-F5344CB8AC3E}">
        <p14:creationId xmlns:p14="http://schemas.microsoft.com/office/powerpoint/2010/main" val="2725706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p>
        </p:txBody>
      </p:sp>
      <p:sp>
        <p:nvSpPr>
          <p:cNvPr id="9" name="Slide Number Placeholder 6"/>
          <p:cNvSpPr>
            <a:spLocks noGrp="1"/>
          </p:cNvSpPr>
          <p:nvPr>
            <p:ph type="sldNum" sz="quarter" idx="12"/>
          </p:nvPr>
        </p:nvSpPr>
        <p:spPr/>
        <p:txBody>
          <a:bodyPr/>
          <a:lstStyle>
            <a:lvl1pPr>
              <a:defRPr smtClean="0">
                <a:solidFill>
                  <a:schemeClr val="tx2"/>
                </a:solidFill>
              </a:defRPr>
            </a:lvl1pPr>
          </a:lstStyle>
          <a:p>
            <a:pPr>
              <a:defRPr/>
            </a:pPr>
            <a:fld id="{BA9068D5-F696-4A35-85C5-E8F047315E27}" type="slidenum">
              <a:rPr lang="en-US"/>
              <a:pPr>
                <a:defRPr/>
              </a:pPr>
              <a:t>‹#›</a:t>
            </a:fld>
            <a:endParaRPr lang="en-US"/>
          </a:p>
        </p:txBody>
      </p:sp>
    </p:spTree>
    <p:extLst>
      <p:ext uri="{BB962C8B-B14F-4D97-AF65-F5344CB8AC3E}">
        <p14:creationId xmlns:p14="http://schemas.microsoft.com/office/powerpoint/2010/main" val="94810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E7EAA08D-04A7-4A64-BCB7-7FE3E0A32E31}" type="slidenum">
              <a:rPr lang="en-US"/>
              <a:pPr>
                <a:defRPr/>
              </a:pPr>
              <a:t>‹#›</a:t>
            </a:fld>
            <a:endParaRPr lang="en-US"/>
          </a:p>
        </p:txBody>
      </p:sp>
    </p:spTree>
    <p:extLst>
      <p:ext uri="{BB962C8B-B14F-4D97-AF65-F5344CB8AC3E}">
        <p14:creationId xmlns:p14="http://schemas.microsoft.com/office/powerpoint/2010/main" val="138692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029" name="Text Placeholder 2"/>
          <p:cNvSpPr>
            <a:spLocks noGrp="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lIns="91440" tIns="45720" rIns="91440" bIns="45720" rtlCol="0" anchor="ctr"/>
          <a:lstStyle>
            <a:lvl1pPr algn="r">
              <a:defRPr sz="1050" smtClean="0">
                <a:solidFill>
                  <a:srgbClr val="FFFFFF"/>
                </a:solidFill>
              </a:defRPr>
            </a:lvl1pPr>
          </a:lstStyle>
          <a:p>
            <a:pPr>
              <a:defRPr/>
            </a:pPr>
            <a:fld id="{E1C134DF-0F7B-4FC0-8831-D1A713212AC5}" type="slidenum">
              <a:rPr lang="en-US"/>
              <a:pPr>
                <a:defRPr/>
              </a:pPr>
              <a:t>‹#›</a:t>
            </a:fld>
            <a:endParaRPr lang="en-US"/>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100" r:id="rId1"/>
    <p:sldLayoutId id="2147484095" r:id="rId2"/>
    <p:sldLayoutId id="2147484101" r:id="rId3"/>
    <p:sldLayoutId id="2147484096" r:id="rId4"/>
    <p:sldLayoutId id="2147484097" r:id="rId5"/>
    <p:sldLayoutId id="2147484098" r:id="rId6"/>
    <p:sldLayoutId id="2147484102" r:id="rId7"/>
    <p:sldLayoutId id="2147484103" r:id="rId8"/>
    <p:sldLayoutId id="2147484104" r:id="rId9"/>
    <p:sldLayoutId id="2147484099" r:id="rId10"/>
    <p:sldLayoutId id="2147484105" r:id="rId11"/>
  </p:sldLayoutIdLst>
  <p:hf hdr="0" ftr="0" dt="0"/>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home.ccr.cancer.gov/inthejournals/archives/images/guis_img.pn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37.pn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22325" y="758825"/>
            <a:ext cx="7543800" cy="3565525"/>
          </a:xfrm>
        </p:spPr>
        <p:txBody>
          <a:bodyPr/>
          <a:lstStyle/>
          <a:p>
            <a:pPr fontAlgn="auto">
              <a:spcAft>
                <a:spcPts val="0"/>
              </a:spcAft>
              <a:defRPr/>
            </a:pPr>
            <a:r>
              <a:rPr lang="en-US" sz="4800" dirty="0" smtClean="0"/>
              <a:t>Pathology of Uterine Cervix</a:t>
            </a:r>
            <a:br>
              <a:rPr lang="en-US" sz="4800" dirty="0" smtClean="0"/>
            </a:br>
            <a:endParaRPr lang="en-US" sz="3200" dirty="0" smtClean="0"/>
          </a:p>
        </p:txBody>
      </p:sp>
      <p:sp>
        <p:nvSpPr>
          <p:cNvPr id="3" name="Subtitle 2"/>
          <p:cNvSpPr>
            <a:spLocks noGrp="1"/>
          </p:cNvSpPr>
          <p:nvPr>
            <p:ph type="subTitle" idx="1"/>
          </p:nvPr>
        </p:nvSpPr>
        <p:spPr>
          <a:xfrm>
            <a:off x="825500" y="4456113"/>
            <a:ext cx="7543800" cy="1143000"/>
          </a:xfrm>
        </p:spPr>
        <p:txBody>
          <a:bodyPr rtlCol="0"/>
          <a:lstStyle/>
          <a:p>
            <a:pPr fontAlgn="auto">
              <a:spcAft>
                <a:spcPts val="0"/>
              </a:spcAft>
              <a:buFont typeface="Wingdings 3" charset="2"/>
              <a:buNone/>
              <a:defRPr/>
            </a:pPr>
            <a:r>
              <a:rPr lang="en-US" b="1" dirty="0" smtClean="0"/>
              <a:t>Emad Raddaoui, MD, FCAP, FASC</a:t>
            </a:r>
            <a:endParaRPr lang="en-US" b="1" dirty="0"/>
          </a:p>
        </p:txBody>
      </p:sp>
      <p:sp>
        <p:nvSpPr>
          <p:cNvPr id="2" name="Slide Number Placeholder 1"/>
          <p:cNvSpPr>
            <a:spLocks noGrp="1"/>
          </p:cNvSpPr>
          <p:nvPr>
            <p:ph type="sldNum" sz="quarter" idx="12"/>
          </p:nvPr>
        </p:nvSpPr>
        <p:spPr/>
        <p:txBody>
          <a:bodyPr/>
          <a:lstStyle/>
          <a:p>
            <a:pPr>
              <a:defRPr/>
            </a:pPr>
            <a:fld id="{F24716F1-ADA1-4F7B-B31B-06C6B076A8CF}" type="slidenum">
              <a:rPr lang="en-US"/>
              <a:pPr>
                <a:defRPr/>
              </a:pPr>
              <a:t>1</a:t>
            </a:fld>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idx="4294967295"/>
          </p:nvPr>
        </p:nvSpPr>
        <p:spPr>
          <a:xfrm>
            <a:off x="755650" y="287338"/>
            <a:ext cx="7920038" cy="981075"/>
          </a:xfrm>
        </p:spPr>
        <p:txBody>
          <a:bodyPr/>
          <a:lstStyle/>
          <a:p>
            <a:pPr fontAlgn="auto">
              <a:spcAft>
                <a:spcPts val="0"/>
              </a:spcAft>
              <a:defRPr/>
            </a:pPr>
            <a:r>
              <a:rPr lang="en-US" b="1" dirty="0" err="1" smtClean="0">
                <a:solidFill>
                  <a:schemeClr val="tx1">
                    <a:lumMod val="75000"/>
                    <a:lumOff val="25000"/>
                  </a:schemeClr>
                </a:solidFill>
              </a:rPr>
              <a:t>Trichomoniasis</a:t>
            </a:r>
            <a:r>
              <a:rPr lang="en-US" b="1" dirty="0" smtClean="0">
                <a:solidFill>
                  <a:schemeClr val="tx1">
                    <a:lumMod val="75000"/>
                    <a:lumOff val="25000"/>
                  </a:schemeClr>
                </a:solidFill>
              </a:rPr>
              <a:t> </a:t>
            </a:r>
            <a:endParaRPr lang="en-US" dirty="0" smtClean="0">
              <a:solidFill>
                <a:schemeClr val="tx1">
                  <a:lumMod val="75000"/>
                  <a:lumOff val="25000"/>
                </a:schemeClr>
              </a:solidFill>
            </a:endParaRPr>
          </a:p>
        </p:txBody>
      </p:sp>
      <p:sp>
        <p:nvSpPr>
          <p:cNvPr id="4" name="Content Placeholder 3"/>
          <p:cNvSpPr>
            <a:spLocks noGrp="1"/>
          </p:cNvSpPr>
          <p:nvPr>
            <p:ph sz="half" idx="4294967295"/>
          </p:nvPr>
        </p:nvSpPr>
        <p:spPr>
          <a:xfrm>
            <a:off x="250825" y="1844675"/>
            <a:ext cx="4933950" cy="4679950"/>
          </a:xfrm>
        </p:spPr>
        <p:txBody>
          <a:bodyPr rtlCol="0">
            <a:normAutofit fontScale="70000" lnSpcReduction="20000"/>
          </a:bodyPr>
          <a:lstStyle/>
          <a:p>
            <a:pPr marL="320040" indent="-320040" fontAlgn="auto">
              <a:spcAft>
                <a:spcPts val="0"/>
              </a:spcAft>
              <a:buFont typeface="Arial" panose="020B0604020202020204" pitchFamily="34" charset="0"/>
              <a:buChar char="•"/>
              <a:defRPr/>
            </a:pPr>
            <a:r>
              <a:rPr lang="en-US" sz="2600" dirty="0" smtClean="0">
                <a:solidFill>
                  <a:schemeClr val="tx1">
                    <a:lumMod val="75000"/>
                    <a:lumOff val="25000"/>
                  </a:schemeClr>
                </a:solidFill>
              </a:rPr>
              <a:t>It is caused by a unicellular flagellated protozoan, </a:t>
            </a:r>
            <a:r>
              <a:rPr lang="en-US" sz="2600" dirty="0" err="1" smtClean="0">
                <a:solidFill>
                  <a:schemeClr val="tx1">
                    <a:lumMod val="75000"/>
                    <a:lumOff val="25000"/>
                  </a:schemeClr>
                </a:solidFill>
              </a:rPr>
              <a:t>Trichomonas</a:t>
            </a:r>
            <a:r>
              <a:rPr lang="en-US" sz="2600" dirty="0" smtClean="0">
                <a:solidFill>
                  <a:schemeClr val="tx1">
                    <a:lumMod val="75000"/>
                    <a:lumOff val="25000"/>
                  </a:schemeClr>
                </a:solidFill>
              </a:rPr>
              <a:t> </a:t>
            </a:r>
            <a:r>
              <a:rPr lang="en-US" sz="2600" dirty="0" err="1" smtClean="0">
                <a:solidFill>
                  <a:schemeClr val="tx1">
                    <a:lumMod val="75000"/>
                    <a:lumOff val="25000"/>
                  </a:schemeClr>
                </a:solidFill>
              </a:rPr>
              <a:t>vaginalis</a:t>
            </a:r>
            <a:r>
              <a:rPr lang="en-US" sz="2600" dirty="0" smtClean="0">
                <a:solidFill>
                  <a:schemeClr val="tx1">
                    <a:lumMod val="75000"/>
                    <a:lumOff val="25000"/>
                  </a:schemeClr>
                </a:solidFill>
              </a:rPr>
              <a:t>. </a:t>
            </a:r>
          </a:p>
          <a:p>
            <a:pPr marL="320040" indent="-320040" fontAlgn="auto">
              <a:spcAft>
                <a:spcPts val="0"/>
              </a:spcAft>
              <a:buFont typeface="Arial" panose="020B0604020202020204" pitchFamily="34" charset="0"/>
              <a:buChar char="•"/>
              <a:defRPr/>
            </a:pPr>
            <a:r>
              <a:rPr lang="en-US" sz="2600" dirty="0" smtClean="0">
                <a:solidFill>
                  <a:schemeClr val="tx1">
                    <a:lumMod val="75000"/>
                    <a:lumOff val="25000"/>
                  </a:schemeClr>
                </a:solidFill>
              </a:rPr>
              <a:t>It is sexually transmitted  disease</a:t>
            </a:r>
          </a:p>
          <a:p>
            <a:pPr marL="320040" indent="-320040" fontAlgn="auto">
              <a:spcAft>
                <a:spcPts val="0"/>
              </a:spcAft>
              <a:buFont typeface="Arial" panose="020B0604020202020204" pitchFamily="34" charset="0"/>
              <a:buChar char="•"/>
              <a:defRPr/>
            </a:pPr>
            <a:r>
              <a:rPr lang="en-US" sz="2600" dirty="0" smtClean="0">
                <a:solidFill>
                  <a:schemeClr val="tx1">
                    <a:lumMod val="75000"/>
                    <a:lumOff val="25000"/>
                  </a:schemeClr>
                </a:solidFill>
              </a:rPr>
              <a:t>Involves the vagina and cervix.</a:t>
            </a:r>
          </a:p>
          <a:p>
            <a:pPr marL="320040" indent="-320040" fontAlgn="auto">
              <a:spcAft>
                <a:spcPts val="0"/>
              </a:spcAft>
              <a:buFont typeface="Wingdings" pitchFamily="2" charset="2"/>
              <a:buNone/>
              <a:defRPr/>
            </a:pPr>
            <a:r>
              <a:rPr lang="en-US" sz="2600" b="1" dirty="0" smtClean="0">
                <a:solidFill>
                  <a:schemeClr val="tx1">
                    <a:lumMod val="75000"/>
                    <a:lumOff val="25000"/>
                  </a:schemeClr>
                </a:solidFill>
              </a:rPr>
              <a:t>Clinical presentation</a:t>
            </a:r>
            <a:endParaRPr lang="en-US" sz="2600" dirty="0" smtClean="0">
              <a:solidFill>
                <a:schemeClr val="tx1">
                  <a:lumMod val="75000"/>
                  <a:lumOff val="25000"/>
                </a:schemeClr>
              </a:solidFill>
            </a:endParaRPr>
          </a:p>
          <a:p>
            <a:pPr marL="320040" indent="-320040" fontAlgn="auto">
              <a:spcAft>
                <a:spcPts val="0"/>
              </a:spcAft>
              <a:buFont typeface="Arial" panose="020B0604020202020204" pitchFamily="34" charset="0"/>
              <a:buChar char="•"/>
              <a:defRPr/>
            </a:pPr>
            <a:r>
              <a:rPr lang="en-US" sz="2600" dirty="0" smtClean="0">
                <a:solidFill>
                  <a:schemeClr val="tx1">
                    <a:lumMod val="75000"/>
                    <a:lumOff val="25000"/>
                  </a:schemeClr>
                </a:solidFill>
              </a:rPr>
              <a:t>Greenish-yellow frothy and foul smelling vaginal </a:t>
            </a:r>
            <a:r>
              <a:rPr lang="en-US" sz="2600" dirty="0" err="1" smtClean="0">
                <a:solidFill>
                  <a:schemeClr val="tx1">
                    <a:lumMod val="75000"/>
                    <a:lumOff val="25000"/>
                  </a:schemeClr>
                </a:solidFill>
              </a:rPr>
              <a:t>dischargecommonly</a:t>
            </a:r>
            <a:r>
              <a:rPr lang="en-US" sz="2600" dirty="0" smtClean="0">
                <a:solidFill>
                  <a:schemeClr val="tx1">
                    <a:lumMod val="75000"/>
                    <a:lumOff val="25000"/>
                  </a:schemeClr>
                </a:solidFill>
              </a:rPr>
              <a:t> </a:t>
            </a:r>
          </a:p>
          <a:p>
            <a:pPr marL="320040" indent="-320040" fontAlgn="auto">
              <a:spcAft>
                <a:spcPts val="0"/>
              </a:spcAft>
              <a:buFont typeface="Arial" panose="020B0604020202020204" pitchFamily="34" charset="0"/>
              <a:buChar char="•"/>
              <a:defRPr/>
            </a:pPr>
            <a:r>
              <a:rPr lang="en-US" sz="2600" dirty="0" smtClean="0">
                <a:solidFill>
                  <a:schemeClr val="tx1">
                    <a:lumMod val="75000"/>
                    <a:lumOff val="25000"/>
                  </a:schemeClr>
                </a:solidFill>
              </a:rPr>
              <a:t>Painful urination</a:t>
            </a:r>
          </a:p>
          <a:p>
            <a:pPr marL="320040" indent="-320040" fontAlgn="auto">
              <a:spcAft>
                <a:spcPts val="0"/>
              </a:spcAft>
              <a:buFont typeface="Arial" panose="020B0604020202020204" pitchFamily="34" charset="0"/>
              <a:buChar char="•"/>
              <a:defRPr/>
            </a:pPr>
            <a:r>
              <a:rPr lang="en-US" sz="2600" dirty="0" err="1" smtClean="0">
                <a:solidFill>
                  <a:schemeClr val="tx1">
                    <a:lumMod val="75000"/>
                    <a:lumOff val="25000"/>
                  </a:schemeClr>
                </a:solidFill>
              </a:rPr>
              <a:t>vulvovaginal</a:t>
            </a:r>
            <a:r>
              <a:rPr lang="en-US" sz="2600" dirty="0" smtClean="0">
                <a:solidFill>
                  <a:schemeClr val="tx1">
                    <a:lumMod val="75000"/>
                    <a:lumOff val="25000"/>
                  </a:schemeClr>
                </a:solidFill>
              </a:rPr>
              <a:t> itching or irritation</a:t>
            </a:r>
          </a:p>
          <a:p>
            <a:pPr marL="320040" indent="-320040" fontAlgn="auto">
              <a:spcAft>
                <a:spcPts val="0"/>
              </a:spcAft>
              <a:buFont typeface="Arial" panose="020B0604020202020204" pitchFamily="34" charset="0"/>
              <a:buChar char="•"/>
              <a:defRPr/>
            </a:pPr>
            <a:r>
              <a:rPr lang="en-US" sz="2600" dirty="0" smtClean="0">
                <a:solidFill>
                  <a:schemeClr val="tx1">
                    <a:lumMod val="75000"/>
                    <a:lumOff val="25000"/>
                  </a:schemeClr>
                </a:solidFill>
              </a:rPr>
              <a:t>dyspareunia</a:t>
            </a:r>
          </a:p>
          <a:p>
            <a:pPr marL="0" indent="0" fontAlgn="auto">
              <a:spcAft>
                <a:spcPts val="0"/>
              </a:spcAft>
              <a:buFont typeface="Wingdings 3" charset="2"/>
              <a:buNone/>
              <a:defRPr/>
            </a:pPr>
            <a:r>
              <a:rPr lang="en-US" sz="2400" b="1" dirty="0">
                <a:solidFill>
                  <a:schemeClr val="tx1">
                    <a:lumMod val="75000"/>
                    <a:lumOff val="25000"/>
                  </a:schemeClr>
                </a:solidFill>
              </a:rPr>
              <a:t>Cytology smears show: </a:t>
            </a:r>
            <a:endParaRPr lang="en-US" sz="2400" b="1" dirty="0" smtClean="0">
              <a:solidFill>
                <a:schemeClr val="tx1">
                  <a:lumMod val="75000"/>
                  <a:lumOff val="25000"/>
                </a:schemeClr>
              </a:solidFill>
            </a:endParaRPr>
          </a:p>
          <a:p>
            <a:pPr marL="0" indent="0" fontAlgn="auto">
              <a:spcAft>
                <a:spcPts val="0"/>
              </a:spcAft>
              <a:buFont typeface="Calibri" panose="020F0502020204030204" pitchFamily="34" charset="0"/>
              <a:buNone/>
              <a:defRPr/>
            </a:pPr>
            <a:r>
              <a:rPr lang="en-US" sz="2400" dirty="0" smtClean="0">
                <a:solidFill>
                  <a:schemeClr val="tx1">
                    <a:lumMod val="75000"/>
                    <a:lumOff val="25000"/>
                  </a:schemeClr>
                </a:solidFill>
              </a:rPr>
              <a:t>The </a:t>
            </a:r>
            <a:r>
              <a:rPr lang="en-US" sz="2400" dirty="0">
                <a:solidFill>
                  <a:schemeClr val="tx1">
                    <a:lumMod val="75000"/>
                    <a:lumOff val="25000"/>
                  </a:schemeClr>
                </a:solidFill>
              </a:rPr>
              <a:t>organism can </a:t>
            </a:r>
            <a:r>
              <a:rPr lang="en-US" sz="2400" dirty="0" smtClean="0">
                <a:solidFill>
                  <a:schemeClr val="tx1">
                    <a:lumMod val="75000"/>
                    <a:lumOff val="25000"/>
                  </a:schemeClr>
                </a:solidFill>
              </a:rPr>
              <a:t>be </a:t>
            </a:r>
            <a:r>
              <a:rPr lang="en-US" sz="2400" dirty="0">
                <a:solidFill>
                  <a:schemeClr val="tx1">
                    <a:lumMod val="75000"/>
                    <a:lumOff val="25000"/>
                  </a:schemeClr>
                </a:solidFill>
              </a:rPr>
              <a:t>found in Pap-stained vaginal </a:t>
            </a:r>
            <a:r>
              <a:rPr lang="en-US" sz="2400" dirty="0" smtClean="0">
                <a:solidFill>
                  <a:schemeClr val="tx1">
                    <a:lumMod val="75000"/>
                    <a:lumOff val="25000"/>
                  </a:schemeClr>
                </a:solidFill>
              </a:rPr>
              <a:t>smears in a background of i</a:t>
            </a:r>
            <a:r>
              <a:rPr lang="en-US" sz="2600" dirty="0" smtClean="0">
                <a:solidFill>
                  <a:schemeClr val="tx1">
                    <a:lumMod val="75000"/>
                    <a:lumOff val="25000"/>
                  </a:schemeClr>
                </a:solidFill>
              </a:rPr>
              <a:t>nflammatory cells. Diagnosis can also be </a:t>
            </a:r>
            <a:r>
              <a:rPr lang="en-US" sz="2600" dirty="0">
                <a:solidFill>
                  <a:schemeClr val="tx1">
                    <a:lumMod val="75000"/>
                    <a:lumOff val="25000"/>
                  </a:schemeClr>
                </a:solidFill>
              </a:rPr>
              <a:t>made by examination of a saline wet preparation in which the motile </a:t>
            </a:r>
            <a:r>
              <a:rPr lang="en-US" sz="2600" dirty="0" err="1">
                <a:solidFill>
                  <a:schemeClr val="tx1">
                    <a:lumMod val="75000"/>
                    <a:lumOff val="25000"/>
                  </a:schemeClr>
                </a:solidFill>
              </a:rPr>
              <a:t>trophozoites</a:t>
            </a:r>
            <a:r>
              <a:rPr lang="en-US" sz="2600" dirty="0">
                <a:solidFill>
                  <a:schemeClr val="tx1">
                    <a:lumMod val="75000"/>
                    <a:lumOff val="25000"/>
                  </a:schemeClr>
                </a:solidFill>
              </a:rPr>
              <a:t> are seen</a:t>
            </a:r>
            <a:r>
              <a:rPr lang="en-US" sz="2600" dirty="0" smtClean="0">
                <a:solidFill>
                  <a:schemeClr val="tx1">
                    <a:lumMod val="75000"/>
                    <a:lumOff val="25000"/>
                  </a:schemeClr>
                </a:solidFill>
              </a:rPr>
              <a:t>.</a:t>
            </a:r>
            <a:endParaRPr lang="en-US" sz="2600" dirty="0">
              <a:solidFill>
                <a:schemeClr val="tx1">
                  <a:lumMod val="75000"/>
                  <a:lumOff val="25000"/>
                </a:schemeClr>
              </a:solidFill>
            </a:endParaRPr>
          </a:p>
          <a:p>
            <a:pPr marL="320040" indent="-320040" fontAlgn="auto">
              <a:spcAft>
                <a:spcPts val="0"/>
              </a:spcAft>
              <a:buFont typeface="Arial" panose="020B0604020202020204" pitchFamily="34" charset="0"/>
              <a:buChar char="•"/>
              <a:defRPr/>
            </a:pPr>
            <a:endParaRPr lang="en-US" dirty="0" smtClean="0">
              <a:solidFill>
                <a:schemeClr val="tx1">
                  <a:lumMod val="75000"/>
                  <a:lumOff val="25000"/>
                </a:schemeClr>
              </a:solidFill>
            </a:endParaRPr>
          </a:p>
          <a:p>
            <a:pPr marL="320040" indent="-320040" fontAlgn="auto">
              <a:spcAft>
                <a:spcPts val="0"/>
              </a:spcAft>
              <a:buFont typeface="Wingdings"/>
              <a:buChar char=""/>
              <a:defRPr/>
            </a:pPr>
            <a:endParaRPr lang="en-US" dirty="0">
              <a:solidFill>
                <a:schemeClr val="tx1">
                  <a:lumMod val="75000"/>
                  <a:lumOff val="25000"/>
                </a:schemeClr>
              </a:solidFill>
            </a:endParaRPr>
          </a:p>
        </p:txBody>
      </p:sp>
      <p:sp>
        <p:nvSpPr>
          <p:cNvPr id="5" name="Rectangle 4"/>
          <p:cNvSpPr/>
          <p:nvPr/>
        </p:nvSpPr>
        <p:spPr>
          <a:xfrm>
            <a:off x="5435600" y="6600825"/>
            <a:ext cx="4572000" cy="415925"/>
          </a:xfrm>
          <a:prstGeom prst="rect">
            <a:avLst/>
          </a:prstGeom>
        </p:spPr>
        <p:txBody>
          <a:bodyPr>
            <a:spAutoFit/>
          </a:bodyPr>
          <a:lstStyle/>
          <a:p>
            <a:pPr>
              <a:defRPr/>
            </a:pPr>
            <a:r>
              <a:rPr lang="en-US" sz="1050" dirty="0"/>
              <a:t>http://137.189.150.85/cytopathology/Slide/31-7G3.jpg</a:t>
            </a:r>
          </a:p>
          <a:p>
            <a:pPr>
              <a:defRPr/>
            </a:pPr>
            <a:endParaRPr lang="en-US" sz="1050" dirty="0"/>
          </a:p>
        </p:txBody>
      </p:sp>
      <p:pic>
        <p:nvPicPr>
          <p:cNvPr id="20485" name="Picture 9" descr="http://137.189.150.85/cytopathology/Slide/31-7G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388" y="3713163"/>
            <a:ext cx="386397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6063" y="114300"/>
            <a:ext cx="37973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7"/>
          <p:cNvSpPr>
            <a:spLocks noChangeArrowheads="1"/>
          </p:cNvSpPr>
          <p:nvPr/>
        </p:nvSpPr>
        <p:spPr bwMode="auto">
          <a:xfrm>
            <a:off x="5275263" y="3408363"/>
            <a:ext cx="4572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http://www.medthical.com/trichomoniasis.html</a:t>
            </a:r>
          </a:p>
        </p:txBody>
      </p:sp>
      <p:sp>
        <p:nvSpPr>
          <p:cNvPr id="2" name="Slide Number Placeholder 1"/>
          <p:cNvSpPr>
            <a:spLocks noGrp="1"/>
          </p:cNvSpPr>
          <p:nvPr>
            <p:ph type="sldNum" sz="quarter" idx="12"/>
          </p:nvPr>
        </p:nvSpPr>
        <p:spPr/>
        <p:txBody>
          <a:bodyPr/>
          <a:lstStyle/>
          <a:p>
            <a:pPr>
              <a:defRPr/>
            </a:pPr>
            <a:fld id="{14C57470-F10C-4526-BED2-42E7B85BB6C1}" type="slidenum">
              <a:rPr lang="en-US"/>
              <a:pPr>
                <a:defRPr/>
              </a:pPr>
              <a:t>10</a:t>
            </a:fld>
            <a:endParaRPr 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609600"/>
            <a:ext cx="8712200" cy="1320800"/>
          </a:xfrm>
        </p:spPr>
        <p:txBody>
          <a:bodyPr>
            <a:normAutofit/>
          </a:bodyPr>
          <a:lstStyle/>
          <a:p>
            <a:pPr fontAlgn="auto">
              <a:spcAft>
                <a:spcPts val="0"/>
              </a:spcAft>
              <a:defRPr/>
            </a:pPr>
            <a:r>
              <a:rPr lang="en-US" sz="4000" b="1" dirty="0" smtClean="0">
                <a:solidFill>
                  <a:schemeClr val="tx1">
                    <a:lumMod val="75000"/>
                    <a:lumOff val="25000"/>
                  </a:schemeClr>
                </a:solidFill>
              </a:rPr>
              <a:t>Chlamydia </a:t>
            </a:r>
            <a:r>
              <a:rPr lang="en-US" sz="4000" b="1" dirty="0" err="1" smtClean="0">
                <a:solidFill>
                  <a:schemeClr val="tx1">
                    <a:lumMod val="75000"/>
                    <a:lumOff val="25000"/>
                  </a:schemeClr>
                </a:solidFill>
              </a:rPr>
              <a:t>trachomatis</a:t>
            </a:r>
            <a:r>
              <a:rPr lang="en-US" sz="4000" b="1" dirty="0" smtClean="0">
                <a:solidFill>
                  <a:schemeClr val="tx1">
                    <a:lumMod val="75000"/>
                    <a:lumOff val="25000"/>
                  </a:schemeClr>
                </a:solidFill>
              </a:rPr>
              <a:t> </a:t>
            </a:r>
            <a:r>
              <a:rPr lang="en-US" sz="4000" b="1" dirty="0" err="1" smtClean="0">
                <a:solidFill>
                  <a:schemeClr val="tx1">
                    <a:lumMod val="75000"/>
                    <a:lumOff val="25000"/>
                  </a:schemeClr>
                </a:solidFill>
              </a:rPr>
              <a:t>Cervicitis</a:t>
            </a:r>
            <a:r>
              <a:rPr lang="en-US" sz="4000" dirty="0" smtClean="0">
                <a:solidFill>
                  <a:schemeClr val="tx1">
                    <a:lumMod val="75000"/>
                    <a:lumOff val="25000"/>
                  </a:schemeClr>
                </a:solidFill>
              </a:rPr>
              <a:t> </a:t>
            </a:r>
            <a:r>
              <a:rPr lang="en-US" dirty="0" smtClean="0">
                <a:solidFill>
                  <a:schemeClr val="tx1">
                    <a:lumMod val="75000"/>
                    <a:lumOff val="25000"/>
                  </a:schemeClr>
                </a:solidFill>
              </a:rPr>
              <a:t/>
            </a:r>
            <a:br>
              <a:rPr lang="en-US" dirty="0" smtClean="0">
                <a:solidFill>
                  <a:schemeClr val="tx1">
                    <a:lumMod val="75000"/>
                    <a:lumOff val="25000"/>
                  </a:schemeClr>
                </a:solidFill>
              </a:rPr>
            </a:br>
            <a:endParaRPr lang="en-US" dirty="0">
              <a:solidFill>
                <a:schemeClr val="tx1">
                  <a:lumMod val="75000"/>
                  <a:lumOff val="25000"/>
                </a:schemeClr>
              </a:solidFill>
            </a:endParaRPr>
          </a:p>
        </p:txBody>
      </p:sp>
      <p:sp>
        <p:nvSpPr>
          <p:cNvPr id="20483" name="Content Placeholder 2"/>
          <p:cNvSpPr>
            <a:spLocks noGrp="1"/>
          </p:cNvSpPr>
          <p:nvPr>
            <p:ph idx="1"/>
          </p:nvPr>
        </p:nvSpPr>
        <p:spPr/>
        <p:txBody>
          <a:bodyPr rtlCol="0">
            <a:normAutofit fontScale="92500" lnSpcReduction="20000"/>
          </a:bodyPr>
          <a:lstStyle/>
          <a:p>
            <a:pPr marL="91440" indent="-91440" fontAlgn="auto">
              <a:spcAft>
                <a:spcPts val="0"/>
              </a:spcAft>
              <a:buFont typeface="Wingdings 3" charset="2"/>
              <a:buChar char=""/>
              <a:defRPr/>
            </a:pPr>
            <a:r>
              <a:rPr lang="en-US" dirty="0" smtClean="0">
                <a:solidFill>
                  <a:schemeClr val="tx1">
                    <a:lumMod val="75000"/>
                    <a:lumOff val="25000"/>
                  </a:schemeClr>
                </a:solidFill>
              </a:rPr>
              <a:t>Chlamydia </a:t>
            </a:r>
            <a:r>
              <a:rPr lang="en-US" dirty="0" smtClean="0">
                <a:solidFill>
                  <a:schemeClr val="tx1">
                    <a:lumMod val="75000"/>
                    <a:lumOff val="25000"/>
                  </a:schemeClr>
                </a:solidFill>
              </a:rPr>
              <a:t>trachomatis is an obligate, gram-negative intracellular pathogen.</a:t>
            </a:r>
          </a:p>
          <a:p>
            <a:pPr marL="91440" indent="-91440" fontAlgn="auto">
              <a:spcAft>
                <a:spcPts val="0"/>
              </a:spcAft>
              <a:buFont typeface="Wingdings 3" charset="2"/>
              <a:buChar char=""/>
              <a:defRPr/>
            </a:pPr>
            <a:r>
              <a:rPr lang="en-US" dirty="0" smtClean="0">
                <a:solidFill>
                  <a:schemeClr val="tx1">
                    <a:lumMod val="75000"/>
                    <a:lumOff val="25000"/>
                  </a:schemeClr>
                </a:solidFill>
              </a:rPr>
              <a:t>Chlamydial </a:t>
            </a:r>
            <a:r>
              <a:rPr lang="en-US" dirty="0" smtClean="0">
                <a:solidFill>
                  <a:schemeClr val="tx1">
                    <a:lumMod val="75000"/>
                    <a:lumOff val="25000"/>
                  </a:schemeClr>
                </a:solidFill>
              </a:rPr>
              <a:t>cervicitis is the most common sexually transmitted disease in the developed countries. It may coexist with </a:t>
            </a:r>
            <a:r>
              <a:rPr lang="en-US" dirty="0" err="1" smtClean="0">
                <a:solidFill>
                  <a:schemeClr val="tx1">
                    <a:lumMod val="75000"/>
                    <a:lumOff val="25000"/>
                  </a:schemeClr>
                </a:solidFill>
              </a:rPr>
              <a:t>Neisseria</a:t>
            </a:r>
            <a:r>
              <a:rPr lang="en-US" dirty="0" smtClean="0">
                <a:solidFill>
                  <a:schemeClr val="tx1">
                    <a:lumMod val="75000"/>
                    <a:lumOff val="25000"/>
                  </a:schemeClr>
                </a:solidFill>
              </a:rPr>
              <a:t> </a:t>
            </a:r>
            <a:r>
              <a:rPr lang="en-US" dirty="0" err="1" smtClean="0">
                <a:solidFill>
                  <a:schemeClr val="tx1">
                    <a:lumMod val="75000"/>
                    <a:lumOff val="25000"/>
                  </a:schemeClr>
                </a:solidFill>
              </a:rPr>
              <a:t>gonorrhoeae</a:t>
            </a:r>
            <a:r>
              <a:rPr lang="en-US" dirty="0" smtClean="0">
                <a:solidFill>
                  <a:schemeClr val="tx1">
                    <a:lumMod val="75000"/>
                    <a:lumOff val="25000"/>
                  </a:schemeClr>
                </a:solidFill>
              </a:rPr>
              <a:t> infection.</a:t>
            </a:r>
          </a:p>
          <a:p>
            <a:pPr marL="91440" indent="-91440" fontAlgn="auto">
              <a:spcAft>
                <a:spcPts val="0"/>
              </a:spcAft>
              <a:buFont typeface="Wingdings 3" charset="2"/>
              <a:buChar char=""/>
              <a:defRPr/>
            </a:pPr>
            <a:r>
              <a:rPr lang="en-US" dirty="0" smtClean="0">
                <a:solidFill>
                  <a:schemeClr val="tx1">
                    <a:lumMod val="75000"/>
                    <a:lumOff val="25000"/>
                  </a:schemeClr>
                </a:solidFill>
              </a:rPr>
              <a:t>It is a frequent cause of pelvic inflammatory disease.</a:t>
            </a:r>
          </a:p>
          <a:p>
            <a:pPr marL="91440" indent="-91440" fontAlgn="auto">
              <a:spcAft>
                <a:spcPts val="0"/>
              </a:spcAft>
              <a:buFont typeface="Wingdings 3" charset="2"/>
              <a:buChar char=""/>
              <a:defRPr/>
            </a:pPr>
            <a:r>
              <a:rPr lang="en-US" dirty="0" err="1" smtClean="0">
                <a:solidFill>
                  <a:schemeClr val="tx1">
                    <a:lumMod val="75000"/>
                    <a:lumOff val="25000"/>
                  </a:schemeClr>
                </a:solidFill>
              </a:rPr>
              <a:t>Chlamdial</a:t>
            </a:r>
            <a:r>
              <a:rPr lang="en-US" dirty="0" smtClean="0">
                <a:solidFill>
                  <a:schemeClr val="tx1">
                    <a:lumMod val="75000"/>
                    <a:lumOff val="25000"/>
                  </a:schemeClr>
                </a:solidFill>
              </a:rPr>
              <a:t> infection may also cause a condition known as </a:t>
            </a:r>
            <a:r>
              <a:rPr lang="en-US" dirty="0" err="1" smtClean="0">
                <a:solidFill>
                  <a:schemeClr val="tx1">
                    <a:lumMod val="75000"/>
                    <a:lumOff val="25000"/>
                  </a:schemeClr>
                </a:solidFill>
              </a:rPr>
              <a:t>lymphogranuloma</a:t>
            </a:r>
            <a:r>
              <a:rPr lang="en-US" dirty="0" smtClean="0">
                <a:solidFill>
                  <a:schemeClr val="tx1">
                    <a:lumMod val="75000"/>
                    <a:lumOff val="25000"/>
                  </a:schemeClr>
                </a:solidFill>
              </a:rPr>
              <a:t> </a:t>
            </a:r>
            <a:r>
              <a:rPr lang="en-US" dirty="0" err="1" smtClean="0">
                <a:solidFill>
                  <a:schemeClr val="tx1">
                    <a:lumMod val="75000"/>
                    <a:lumOff val="25000"/>
                  </a:schemeClr>
                </a:solidFill>
              </a:rPr>
              <a:t>venereum</a:t>
            </a:r>
            <a:endParaRPr lang="en-US" dirty="0" smtClean="0">
              <a:solidFill>
                <a:schemeClr val="tx1">
                  <a:lumMod val="75000"/>
                  <a:lumOff val="25000"/>
                </a:schemeClr>
              </a:solidFill>
            </a:endParaRPr>
          </a:p>
          <a:p>
            <a:pPr marL="0" indent="0" fontAlgn="auto">
              <a:spcAft>
                <a:spcPts val="0"/>
              </a:spcAft>
              <a:buFont typeface="Wingdings 3" charset="2"/>
              <a:buNone/>
              <a:defRPr/>
            </a:pPr>
            <a:endParaRPr lang="en-US" b="1" dirty="0" smtClean="0">
              <a:solidFill>
                <a:schemeClr val="tx1">
                  <a:lumMod val="75000"/>
                  <a:lumOff val="25000"/>
                </a:schemeClr>
              </a:solidFill>
            </a:endParaRPr>
          </a:p>
          <a:p>
            <a:pPr marL="0" indent="0" fontAlgn="auto">
              <a:spcAft>
                <a:spcPts val="0"/>
              </a:spcAft>
              <a:buFont typeface="Wingdings 3" charset="2"/>
              <a:buNone/>
              <a:defRPr/>
            </a:pPr>
            <a:r>
              <a:rPr lang="en-US" b="1" dirty="0" smtClean="0">
                <a:solidFill>
                  <a:schemeClr val="tx1">
                    <a:lumMod val="75000"/>
                    <a:lumOff val="25000"/>
                  </a:schemeClr>
                </a:solidFill>
              </a:rPr>
              <a:t>Clinical </a:t>
            </a:r>
            <a:r>
              <a:rPr lang="en-US" b="1" dirty="0">
                <a:solidFill>
                  <a:schemeClr val="tx1">
                    <a:lumMod val="75000"/>
                    <a:lumOff val="25000"/>
                  </a:schemeClr>
                </a:solidFill>
              </a:rPr>
              <a:t>appearances</a:t>
            </a:r>
            <a:endParaRPr lang="en-US" dirty="0">
              <a:solidFill>
                <a:schemeClr val="tx1">
                  <a:lumMod val="75000"/>
                  <a:lumOff val="25000"/>
                </a:schemeClr>
              </a:solidFill>
            </a:endParaRPr>
          </a:p>
          <a:p>
            <a:pPr marL="91440" indent="-91440" fontAlgn="auto">
              <a:spcAft>
                <a:spcPts val="0"/>
              </a:spcAft>
              <a:buFont typeface="Wingdings 3" charset="2"/>
              <a:buChar char=""/>
              <a:defRPr/>
            </a:pPr>
            <a:r>
              <a:rPr lang="en-US" dirty="0" smtClean="0">
                <a:solidFill>
                  <a:schemeClr val="tx1">
                    <a:lumMod val="75000"/>
                    <a:lumOff val="25000"/>
                  </a:schemeClr>
                </a:solidFill>
              </a:rPr>
              <a:t>most </a:t>
            </a:r>
            <a:r>
              <a:rPr lang="en-US" dirty="0">
                <a:solidFill>
                  <a:schemeClr val="tx1">
                    <a:lumMod val="75000"/>
                    <a:lumOff val="25000"/>
                  </a:schemeClr>
                </a:solidFill>
              </a:rPr>
              <a:t>often asymptomatic.</a:t>
            </a:r>
          </a:p>
          <a:p>
            <a:pPr marL="91440" indent="-91440" fontAlgn="auto">
              <a:spcAft>
                <a:spcPts val="0"/>
              </a:spcAft>
              <a:buFont typeface="Wingdings 3" charset="2"/>
              <a:buChar char=""/>
              <a:defRPr/>
            </a:pPr>
            <a:r>
              <a:rPr lang="en-US" dirty="0" smtClean="0">
                <a:solidFill>
                  <a:schemeClr val="tx1">
                    <a:lumMod val="75000"/>
                    <a:lumOff val="25000"/>
                  </a:schemeClr>
                </a:solidFill>
              </a:rPr>
              <a:t>In </a:t>
            </a:r>
            <a:r>
              <a:rPr lang="en-US" dirty="0">
                <a:solidFill>
                  <a:schemeClr val="tx1">
                    <a:lumMod val="75000"/>
                    <a:lumOff val="25000"/>
                  </a:schemeClr>
                </a:solidFill>
              </a:rPr>
              <a:t>symptomatic cases there is a </a:t>
            </a:r>
            <a:r>
              <a:rPr lang="en-US" dirty="0" err="1">
                <a:solidFill>
                  <a:schemeClr val="tx1">
                    <a:lumMod val="75000"/>
                    <a:lumOff val="25000"/>
                  </a:schemeClr>
                </a:solidFill>
              </a:rPr>
              <a:t>mucopurulent</a:t>
            </a:r>
            <a:r>
              <a:rPr lang="en-US" dirty="0">
                <a:solidFill>
                  <a:schemeClr val="tx1">
                    <a:lumMod val="75000"/>
                    <a:lumOff val="25000"/>
                  </a:schemeClr>
                </a:solidFill>
              </a:rPr>
              <a:t> cervical discharge with a reddened, congested and edematous cervix. It may be associated with urethritis.</a:t>
            </a:r>
          </a:p>
          <a:p>
            <a:pPr marL="91440" indent="-91440" fontAlgn="auto">
              <a:spcAft>
                <a:spcPts val="0"/>
              </a:spcAft>
              <a:buFont typeface="Wingdings 3" charset="2"/>
              <a:buChar char=""/>
              <a:defRPr/>
            </a:pPr>
            <a:endParaRPr lang="en-US" dirty="0" smtClean="0">
              <a:solidFill>
                <a:schemeClr val="tx1">
                  <a:lumMod val="75000"/>
                  <a:lumOff val="25000"/>
                </a:schemeClr>
              </a:solidFill>
            </a:endParaRPr>
          </a:p>
        </p:txBody>
      </p:sp>
      <p:sp>
        <p:nvSpPr>
          <p:cNvPr id="3" name="Slide Number Placeholder 2"/>
          <p:cNvSpPr>
            <a:spLocks noGrp="1"/>
          </p:cNvSpPr>
          <p:nvPr>
            <p:ph type="sldNum" sz="quarter" idx="12"/>
          </p:nvPr>
        </p:nvSpPr>
        <p:spPr/>
        <p:txBody>
          <a:bodyPr/>
          <a:lstStyle/>
          <a:p>
            <a:pPr>
              <a:defRPr/>
            </a:pPr>
            <a:fld id="{D393F028-FBCC-471C-841F-6EDF1A67E9F8}" type="slidenum">
              <a:rPr lang="en-US"/>
              <a:pPr>
                <a:defRPr/>
              </a:pPr>
              <a:t>11</a:t>
            </a:fld>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22325" y="287338"/>
            <a:ext cx="7543800" cy="1449387"/>
          </a:xfrm>
        </p:spPr>
        <p:txBody>
          <a:bodyPr/>
          <a:lstStyle/>
          <a:p>
            <a:pPr fontAlgn="auto">
              <a:spcAft>
                <a:spcPts val="0"/>
              </a:spcAft>
              <a:defRPr/>
            </a:pPr>
            <a:r>
              <a:rPr lang="en-US" sz="3200" b="1" smtClean="0">
                <a:solidFill>
                  <a:schemeClr val="tx1">
                    <a:lumMod val="75000"/>
                    <a:lumOff val="25000"/>
                  </a:schemeClr>
                </a:solidFill>
              </a:rPr>
              <a:t>Herpes simplex virus (HSV) Cervicitis</a:t>
            </a:r>
            <a:endParaRPr lang="en-US" sz="3200" smtClean="0">
              <a:solidFill>
                <a:schemeClr val="tx1">
                  <a:lumMod val="75000"/>
                  <a:lumOff val="25000"/>
                </a:schemeClr>
              </a:solidFill>
            </a:endParaRPr>
          </a:p>
        </p:txBody>
      </p:sp>
      <p:sp>
        <p:nvSpPr>
          <p:cNvPr id="23555" name="Content Placeholder 2"/>
          <p:cNvSpPr>
            <a:spLocks noGrp="1"/>
          </p:cNvSpPr>
          <p:nvPr>
            <p:ph sz="half" idx="1"/>
          </p:nvPr>
        </p:nvSpPr>
        <p:spPr>
          <a:xfrm>
            <a:off x="822325" y="1846263"/>
            <a:ext cx="3703638" cy="4022725"/>
          </a:xfrm>
        </p:spPr>
        <p:txBody>
          <a:bodyPr/>
          <a:lstStyle/>
          <a:p>
            <a:endParaRPr lang="en-US" altLang="en-US" smtClean="0"/>
          </a:p>
          <a:p>
            <a:endParaRPr lang="en-US" altLang="en-US" smtClean="0"/>
          </a:p>
          <a:p>
            <a:pPr>
              <a:buFont typeface="Wingdings" panose="05000000000000000000" pitchFamily="2" charset="2"/>
              <a:buChar char="§"/>
            </a:pPr>
            <a:r>
              <a:rPr lang="en-US" altLang="en-US" smtClean="0"/>
              <a:t>HSV Type 2 infection accounts for majority of genital herpes cases and is spread by sexual contact.</a:t>
            </a:r>
          </a:p>
          <a:p>
            <a:pPr>
              <a:buFont typeface="Wingdings" panose="05000000000000000000" pitchFamily="2" charset="2"/>
              <a:buChar char="§"/>
            </a:pPr>
            <a:r>
              <a:rPr lang="en-US" altLang="en-US" smtClean="0"/>
              <a:t>It produces vesicles and ulcers that can involve the cervix, vagina, vulva, urethra and perianal skin.</a:t>
            </a:r>
          </a:p>
        </p:txBody>
      </p:sp>
      <p:pic>
        <p:nvPicPr>
          <p:cNvPr id="23556"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64075" y="2424113"/>
            <a:ext cx="3702050" cy="2867025"/>
          </a:xfrm>
        </p:spPr>
      </p:pic>
      <p:sp>
        <p:nvSpPr>
          <p:cNvPr id="23557" name="Rectangle 3"/>
          <p:cNvSpPr>
            <a:spLocks noChangeArrowheads="1"/>
          </p:cNvSpPr>
          <p:nvPr/>
        </p:nvSpPr>
        <p:spPr bwMode="auto">
          <a:xfrm>
            <a:off x="4629150" y="56515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"Herpes simplex virus pap test" by Nephron - Own work. Licensed under CC BY-SA 3.0 via Wikimedia Commons - http://commons.wikimedia.org/wiki/File:Herpes_simplex_virus_pap_test.jpg#/media/File:Herpes_simplex_virus_pap_test.jpg</a:t>
            </a:r>
          </a:p>
        </p:txBody>
      </p:sp>
      <p:sp>
        <p:nvSpPr>
          <p:cNvPr id="2" name="Slide Number Placeholder 1"/>
          <p:cNvSpPr>
            <a:spLocks noGrp="1"/>
          </p:cNvSpPr>
          <p:nvPr>
            <p:ph type="sldNum" sz="quarter" idx="12"/>
          </p:nvPr>
        </p:nvSpPr>
        <p:spPr/>
        <p:txBody>
          <a:bodyPr/>
          <a:lstStyle/>
          <a:p>
            <a:pPr>
              <a:defRPr/>
            </a:pPr>
            <a:fld id="{DE2EAF74-6980-409C-9BA0-D054F992EE12}" type="slidenum">
              <a:rPr lang="en-US"/>
              <a:pPr>
                <a:defRPr/>
              </a:pPr>
              <a:t>12</a:t>
            </a:fld>
            <a:endParaRPr lang="en-US"/>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A58BE76-0C5C-4BBF-92DF-E1260293836A}" type="slidenum">
              <a:rPr lang="en-US"/>
              <a:pPr>
                <a:defRPr/>
              </a:pPr>
              <a:t>13</a:t>
            </a:fld>
            <a:endParaRPr lang="en-US"/>
          </a:p>
        </p:txBody>
      </p:sp>
      <p:sp>
        <p:nvSpPr>
          <p:cNvPr id="20482" name="Title 1"/>
          <p:cNvSpPr>
            <a:spLocks noGrp="1"/>
          </p:cNvSpPr>
          <p:nvPr>
            <p:ph type="title" idx="4294967295"/>
          </p:nvPr>
        </p:nvSpPr>
        <p:spPr>
          <a:xfrm>
            <a:off x="0" y="0"/>
            <a:ext cx="8208963" cy="1125538"/>
          </a:xfrm>
        </p:spPr>
        <p:txBody>
          <a:bodyPr/>
          <a:lstStyle/>
          <a:p>
            <a:pPr fontAlgn="auto">
              <a:spcAft>
                <a:spcPts val="0"/>
              </a:spcAft>
              <a:defRPr/>
            </a:pPr>
            <a:r>
              <a:rPr lang="en-US" sz="3200" b="1" dirty="0" smtClean="0">
                <a:solidFill>
                  <a:schemeClr val="tx1">
                    <a:lumMod val="75000"/>
                    <a:lumOff val="25000"/>
                  </a:schemeClr>
                </a:solidFill>
              </a:rPr>
              <a:t>Human papilloma virus(HPV) infection</a:t>
            </a:r>
            <a:endParaRPr lang="en-US" sz="3200" dirty="0" smtClean="0">
              <a:solidFill>
                <a:schemeClr val="tx1">
                  <a:lumMod val="75000"/>
                  <a:lumOff val="25000"/>
                </a:schemeClr>
              </a:solidFill>
            </a:endParaRPr>
          </a:p>
        </p:txBody>
      </p:sp>
      <p:sp>
        <p:nvSpPr>
          <p:cNvPr id="25603" name="Content Placeholder 2"/>
          <p:cNvSpPr>
            <a:spLocks noGrp="1"/>
          </p:cNvSpPr>
          <p:nvPr>
            <p:ph idx="4294967295"/>
          </p:nvPr>
        </p:nvSpPr>
        <p:spPr>
          <a:xfrm>
            <a:off x="790575" y="1412875"/>
            <a:ext cx="8353425" cy="4897438"/>
          </a:xfrm>
        </p:spPr>
        <p:txBody>
          <a:bodyPr rtlCol="0">
            <a:normAutofit fontScale="92500" lnSpcReduction="20000"/>
          </a:bodyPr>
          <a:lstStyle/>
          <a:p>
            <a:pPr marL="91440" indent="-91440" fontAlgn="auto">
              <a:spcAft>
                <a:spcPts val="0"/>
              </a:spcAft>
              <a:buFont typeface="Wingdings 3" charset="2"/>
              <a:buChar char=""/>
              <a:defRPr/>
            </a:pPr>
            <a:endParaRPr lang="en-US" dirty="0" smtClean="0">
              <a:solidFill>
                <a:schemeClr val="tx1">
                  <a:lumMod val="75000"/>
                  <a:lumOff val="25000"/>
                </a:schemeClr>
              </a:solidFill>
            </a:endParaRPr>
          </a:p>
          <a:p>
            <a:pPr marL="91440" indent="-91440" fontAlgn="auto">
              <a:spcAft>
                <a:spcPts val="0"/>
              </a:spcAft>
              <a:buFont typeface="Wingdings 3" charset="2"/>
              <a:buChar char=""/>
              <a:defRPr/>
            </a:pPr>
            <a:r>
              <a:rPr lang="en-US" dirty="0" smtClean="0">
                <a:solidFill>
                  <a:schemeClr val="tx1">
                    <a:lumMod val="75000"/>
                    <a:lumOff val="25000"/>
                  </a:schemeClr>
                </a:solidFill>
              </a:rPr>
              <a:t>HPV infection of the cervix is common.</a:t>
            </a:r>
          </a:p>
          <a:p>
            <a:pPr marL="91440" indent="-91440" fontAlgn="auto">
              <a:spcAft>
                <a:spcPts val="0"/>
              </a:spcAft>
              <a:buFont typeface="Wingdings 3" charset="2"/>
              <a:buChar char=""/>
              <a:defRPr/>
            </a:pPr>
            <a:r>
              <a:rPr lang="en-US" dirty="0" smtClean="0">
                <a:solidFill>
                  <a:schemeClr val="tx1">
                    <a:lumMod val="75000"/>
                    <a:lumOff val="25000"/>
                  </a:schemeClr>
                </a:solidFill>
              </a:rPr>
              <a:t>Over 20 serotypes infect the female genital areas. They cause a variety of  different lesions with the different serotypes.</a:t>
            </a:r>
          </a:p>
          <a:p>
            <a:pPr marL="91440" indent="-91440" fontAlgn="auto">
              <a:spcAft>
                <a:spcPts val="0"/>
              </a:spcAft>
              <a:buFont typeface="Wingdings" pitchFamily="2" charset="2"/>
              <a:buNone/>
              <a:defRPr/>
            </a:pPr>
            <a:r>
              <a:rPr lang="en-US" b="1" dirty="0" smtClean="0">
                <a:solidFill>
                  <a:schemeClr val="tx1">
                    <a:lumMod val="75000"/>
                    <a:lumOff val="25000"/>
                  </a:schemeClr>
                </a:solidFill>
              </a:rPr>
              <a:t>Clinical behavior</a:t>
            </a:r>
            <a:endParaRPr lang="en-US" dirty="0" smtClean="0">
              <a:solidFill>
                <a:schemeClr val="tx1">
                  <a:lumMod val="75000"/>
                  <a:lumOff val="25000"/>
                </a:schemeClr>
              </a:solidFill>
            </a:endParaRPr>
          </a:p>
          <a:p>
            <a:pPr marL="91440" indent="-91440" fontAlgn="auto">
              <a:spcAft>
                <a:spcPts val="0"/>
              </a:spcAft>
              <a:buFont typeface="Wingdings 3" charset="2"/>
              <a:buChar char=""/>
              <a:defRPr/>
            </a:pPr>
            <a:r>
              <a:rPr lang="en-US" dirty="0" smtClean="0">
                <a:solidFill>
                  <a:schemeClr val="tx1">
                    <a:lumMod val="75000"/>
                    <a:lumOff val="25000"/>
                  </a:schemeClr>
                </a:solidFill>
              </a:rPr>
              <a:t>HPV infection is associated with increased risk of subsequent cervical cancer and so long-term follow-up with attention to the cervix, vagina and vulva is necessary.</a:t>
            </a:r>
          </a:p>
          <a:p>
            <a:pPr marL="91440" indent="-91440" fontAlgn="auto">
              <a:spcAft>
                <a:spcPts val="0"/>
              </a:spcAft>
              <a:buFont typeface="Wingdings 3" charset="2"/>
              <a:buChar char=""/>
              <a:defRPr/>
            </a:pPr>
            <a:r>
              <a:rPr lang="en-US" dirty="0" smtClean="0">
                <a:solidFill>
                  <a:schemeClr val="tx1">
                    <a:lumMod val="75000"/>
                    <a:lumOff val="25000"/>
                  </a:schemeClr>
                </a:solidFill>
              </a:rPr>
              <a:t>HPV infection causes </a:t>
            </a:r>
            <a:r>
              <a:rPr lang="en-US" b="1" dirty="0" err="1" smtClean="0">
                <a:solidFill>
                  <a:schemeClr val="tx1">
                    <a:lumMod val="75000"/>
                    <a:lumOff val="25000"/>
                  </a:schemeClr>
                </a:solidFill>
              </a:rPr>
              <a:t>koilocytic</a:t>
            </a:r>
            <a:r>
              <a:rPr lang="en-US" b="1" dirty="0">
                <a:solidFill>
                  <a:schemeClr val="tx1">
                    <a:lumMod val="75000"/>
                    <a:lumOff val="25000"/>
                  </a:schemeClr>
                </a:solidFill>
              </a:rPr>
              <a:t> </a:t>
            </a:r>
            <a:r>
              <a:rPr lang="en-US" b="1" dirty="0" err="1" smtClean="0">
                <a:solidFill>
                  <a:schemeClr val="tx1">
                    <a:lumMod val="75000"/>
                    <a:lumOff val="25000"/>
                  </a:schemeClr>
                </a:solidFill>
              </a:rPr>
              <a:t>atypia</a:t>
            </a:r>
            <a:r>
              <a:rPr lang="en-US" b="1" dirty="0" smtClean="0">
                <a:solidFill>
                  <a:schemeClr val="tx1">
                    <a:lumMod val="75000"/>
                    <a:lumOff val="25000"/>
                  </a:schemeClr>
                </a:solidFill>
              </a:rPr>
              <a:t> </a:t>
            </a:r>
            <a:r>
              <a:rPr lang="en-US" dirty="0" smtClean="0">
                <a:solidFill>
                  <a:schemeClr val="tx1">
                    <a:lumMod val="75000"/>
                    <a:lumOff val="25000"/>
                  </a:schemeClr>
                </a:solidFill>
              </a:rPr>
              <a:t>in the cervical squamous epithelium</a:t>
            </a:r>
          </a:p>
          <a:p>
            <a:pPr marL="91440" indent="-91440" fontAlgn="auto">
              <a:spcAft>
                <a:spcPts val="0"/>
              </a:spcAft>
              <a:buFont typeface="Wingdings" pitchFamily="2" charset="2"/>
              <a:buNone/>
              <a:defRPr/>
            </a:pPr>
            <a:r>
              <a:rPr lang="en-US" b="1" dirty="0">
                <a:solidFill>
                  <a:schemeClr val="tx1">
                    <a:lumMod val="75000"/>
                    <a:lumOff val="25000"/>
                  </a:schemeClr>
                </a:solidFill>
              </a:rPr>
              <a:t>HPV infection may cause any of the following depending on the serotype</a:t>
            </a:r>
          </a:p>
          <a:p>
            <a:pPr marL="91440" indent="-91440" fontAlgn="auto">
              <a:spcAft>
                <a:spcPts val="0"/>
              </a:spcAft>
              <a:buFont typeface="Wingdings" pitchFamily="2" charset="2"/>
              <a:buNone/>
              <a:defRPr/>
            </a:pPr>
            <a:r>
              <a:rPr lang="en-US" b="1" dirty="0">
                <a:solidFill>
                  <a:schemeClr val="tx1">
                    <a:lumMod val="75000"/>
                    <a:lumOff val="25000"/>
                  </a:schemeClr>
                </a:solidFill>
              </a:rPr>
              <a:t>1</a:t>
            </a:r>
            <a:r>
              <a:rPr lang="en-US" b="1" dirty="0" smtClean="0">
                <a:solidFill>
                  <a:schemeClr val="tx1">
                    <a:lumMod val="75000"/>
                    <a:lumOff val="25000"/>
                  </a:schemeClr>
                </a:solidFill>
              </a:rPr>
              <a:t>) </a:t>
            </a:r>
            <a:r>
              <a:rPr lang="en-US" b="1" dirty="0" err="1" smtClean="0">
                <a:solidFill>
                  <a:schemeClr val="tx1">
                    <a:lumMod val="75000"/>
                    <a:lumOff val="25000"/>
                  </a:schemeClr>
                </a:solidFill>
              </a:rPr>
              <a:t>Condyloma</a:t>
            </a:r>
            <a:r>
              <a:rPr lang="en-US" dirty="0">
                <a:solidFill>
                  <a:schemeClr val="tx1">
                    <a:lumMod val="75000"/>
                    <a:lumOff val="25000"/>
                  </a:schemeClr>
                </a:solidFill>
              </a:rPr>
              <a:t>. This develops in the squamous epithelium of the </a:t>
            </a:r>
            <a:r>
              <a:rPr lang="en-US" dirty="0" smtClean="0">
                <a:solidFill>
                  <a:schemeClr val="tx1">
                    <a:lumMod val="75000"/>
                    <a:lumOff val="25000"/>
                  </a:schemeClr>
                </a:solidFill>
              </a:rPr>
              <a:t>cervix. </a:t>
            </a:r>
            <a:r>
              <a:rPr lang="en-US" dirty="0">
                <a:solidFill>
                  <a:schemeClr val="tx1">
                    <a:lumMod val="75000"/>
                    <a:lumOff val="25000"/>
                  </a:schemeClr>
                </a:solidFill>
              </a:rPr>
              <a:t>The lesions may be flat or </a:t>
            </a:r>
            <a:r>
              <a:rPr lang="en-US" dirty="0" err="1">
                <a:solidFill>
                  <a:schemeClr val="tx1">
                    <a:lumMod val="75000"/>
                    <a:lumOff val="25000"/>
                  </a:schemeClr>
                </a:solidFill>
              </a:rPr>
              <a:t>exophytic</a:t>
            </a:r>
            <a:r>
              <a:rPr lang="en-US" dirty="0">
                <a:solidFill>
                  <a:schemeClr val="tx1">
                    <a:lumMod val="75000"/>
                    <a:lumOff val="25000"/>
                  </a:schemeClr>
                </a:solidFill>
              </a:rPr>
              <a:t> </a:t>
            </a:r>
            <a:r>
              <a:rPr lang="en-US" dirty="0" err="1">
                <a:solidFill>
                  <a:schemeClr val="tx1">
                    <a:lumMod val="75000"/>
                    <a:lumOff val="25000"/>
                  </a:schemeClr>
                </a:solidFill>
              </a:rPr>
              <a:t>condylomma</a:t>
            </a:r>
            <a:r>
              <a:rPr lang="en-US" dirty="0">
                <a:solidFill>
                  <a:schemeClr val="tx1">
                    <a:lumMod val="75000"/>
                    <a:lumOff val="25000"/>
                  </a:schemeClr>
                </a:solidFill>
              </a:rPr>
              <a:t> </a:t>
            </a:r>
            <a:r>
              <a:rPr lang="en-US" dirty="0" err="1">
                <a:solidFill>
                  <a:schemeClr val="tx1">
                    <a:lumMod val="75000"/>
                    <a:lumOff val="25000"/>
                  </a:schemeClr>
                </a:solidFill>
              </a:rPr>
              <a:t>acuminatum</a:t>
            </a:r>
            <a:r>
              <a:rPr lang="en-US" dirty="0">
                <a:solidFill>
                  <a:schemeClr val="tx1">
                    <a:lumMod val="75000"/>
                    <a:lumOff val="25000"/>
                  </a:schemeClr>
                </a:solidFill>
              </a:rPr>
              <a:t>. </a:t>
            </a:r>
            <a:r>
              <a:rPr lang="en-US" dirty="0" smtClean="0">
                <a:solidFill>
                  <a:schemeClr val="tx1">
                    <a:lumMod val="75000"/>
                    <a:lumOff val="25000"/>
                  </a:schemeClr>
                </a:solidFill>
              </a:rPr>
              <a:t>Usually caused by </a:t>
            </a:r>
            <a:r>
              <a:rPr lang="en-US" dirty="0">
                <a:solidFill>
                  <a:schemeClr val="tx1">
                    <a:lumMod val="75000"/>
                    <a:lumOff val="25000"/>
                  </a:schemeClr>
                </a:solidFill>
              </a:rPr>
              <a:t>HPV </a:t>
            </a:r>
            <a:r>
              <a:rPr lang="en-US" dirty="0" smtClean="0">
                <a:solidFill>
                  <a:schemeClr val="tx1">
                    <a:lumMod val="75000"/>
                    <a:lumOff val="25000"/>
                  </a:schemeClr>
                </a:solidFill>
              </a:rPr>
              <a:t>serotypes </a:t>
            </a:r>
            <a:r>
              <a:rPr lang="en-US" dirty="0">
                <a:solidFill>
                  <a:schemeClr val="tx1">
                    <a:lumMod val="75000"/>
                    <a:lumOff val="25000"/>
                  </a:schemeClr>
                </a:solidFill>
              </a:rPr>
              <a:t>6 and 11.</a:t>
            </a:r>
          </a:p>
          <a:p>
            <a:pPr marL="91440" indent="-91440" fontAlgn="auto">
              <a:spcAft>
                <a:spcPts val="0"/>
              </a:spcAft>
              <a:buFont typeface="Wingdings" pitchFamily="2" charset="2"/>
              <a:buNone/>
              <a:defRPr/>
            </a:pPr>
            <a:r>
              <a:rPr lang="en-US" b="1" dirty="0">
                <a:solidFill>
                  <a:schemeClr val="tx1">
                    <a:lumMod val="75000"/>
                    <a:lumOff val="25000"/>
                  </a:schemeClr>
                </a:solidFill>
              </a:rPr>
              <a:t>2) Mild dysplasia</a:t>
            </a:r>
            <a:r>
              <a:rPr lang="en-US" dirty="0">
                <a:solidFill>
                  <a:schemeClr val="tx1">
                    <a:lumMod val="75000"/>
                    <a:lumOff val="25000"/>
                  </a:schemeClr>
                </a:solidFill>
              </a:rPr>
              <a:t> is usually caused by "low risk" HPV serotypes, 6 and 11.</a:t>
            </a:r>
          </a:p>
          <a:p>
            <a:pPr marL="91440" indent="-91440" fontAlgn="auto">
              <a:spcAft>
                <a:spcPts val="0"/>
              </a:spcAft>
              <a:buFont typeface="Wingdings" pitchFamily="2" charset="2"/>
              <a:buNone/>
              <a:defRPr/>
            </a:pPr>
            <a:r>
              <a:rPr lang="en-US" b="1" dirty="0">
                <a:solidFill>
                  <a:schemeClr val="tx1">
                    <a:lumMod val="75000"/>
                    <a:lumOff val="25000"/>
                  </a:schemeClr>
                </a:solidFill>
              </a:rPr>
              <a:t>3) High- grade dysplasia</a:t>
            </a:r>
            <a:r>
              <a:rPr lang="en-US" dirty="0">
                <a:solidFill>
                  <a:schemeClr val="tx1">
                    <a:lumMod val="75000"/>
                    <a:lumOff val="25000"/>
                  </a:schemeClr>
                </a:solidFill>
              </a:rPr>
              <a:t> is caused by "high risk” HPV (</a:t>
            </a:r>
            <a:r>
              <a:rPr lang="en-US" dirty="0" smtClean="0">
                <a:solidFill>
                  <a:schemeClr val="tx1">
                    <a:lumMod val="75000"/>
                    <a:lumOff val="25000"/>
                  </a:schemeClr>
                </a:solidFill>
              </a:rPr>
              <a:t>types 16 </a:t>
            </a:r>
            <a:r>
              <a:rPr lang="en-US" dirty="0">
                <a:solidFill>
                  <a:schemeClr val="tx1">
                    <a:lumMod val="75000"/>
                    <a:lumOff val="25000"/>
                  </a:schemeClr>
                </a:solidFill>
              </a:rPr>
              <a:t>and 18) and moderate risk HPV( types 31</a:t>
            </a:r>
            <a:r>
              <a:rPr lang="en-US" dirty="0" smtClean="0">
                <a:solidFill>
                  <a:schemeClr val="tx1">
                    <a:lumMod val="75000"/>
                    <a:lumOff val="25000"/>
                  </a:schemeClr>
                </a:solidFill>
              </a:rPr>
              <a:t>, 33 and 35</a:t>
            </a:r>
            <a:r>
              <a:rPr lang="en-US" dirty="0">
                <a:solidFill>
                  <a:schemeClr val="tx1">
                    <a:lumMod val="75000"/>
                    <a:lumOff val="25000"/>
                  </a:schemeClr>
                </a:solidFill>
              </a:rPr>
              <a:t>). </a:t>
            </a:r>
          </a:p>
          <a:p>
            <a:pPr marL="91440" indent="-91440" fontAlgn="auto">
              <a:spcAft>
                <a:spcPts val="0"/>
              </a:spcAft>
              <a:buFont typeface="Wingdings 3" charset="2"/>
              <a:buChar char=""/>
              <a:defRPr/>
            </a:pPr>
            <a:endParaRPr lang="en-US" dirty="0" smtClean="0">
              <a:solidFill>
                <a:schemeClr val="tx1">
                  <a:lumMod val="75000"/>
                  <a:lumOff val="25000"/>
                </a:schemeClr>
              </a:solidFill>
            </a:endParaRPr>
          </a:p>
          <a:p>
            <a:pPr marL="91440" indent="-91440" fontAlgn="auto">
              <a:spcAft>
                <a:spcPts val="0"/>
              </a:spcAft>
              <a:buFont typeface="Wingdings 3" charset="2"/>
              <a:buChar char=""/>
              <a:defRPr/>
            </a:pPr>
            <a:endParaRPr lang="en-US" sz="2800" dirty="0" smtClean="0">
              <a:solidFill>
                <a:schemeClr val="tx1">
                  <a:lumMod val="75000"/>
                  <a:lumOff val="25000"/>
                </a:schemeClr>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179388" y="1143000"/>
            <a:ext cx="3806825" cy="722313"/>
          </a:xfrm>
        </p:spPr>
        <p:txBody>
          <a:bodyPr rtlCol="0"/>
          <a:lstStyle/>
          <a:p>
            <a:pPr fontAlgn="auto">
              <a:defRPr/>
            </a:pPr>
            <a:r>
              <a:rPr lang="en-US" dirty="0" smtClean="0"/>
              <a:t>Normal </a:t>
            </a:r>
            <a:endParaRPr lang="en-US" dirty="0"/>
          </a:p>
        </p:txBody>
      </p:sp>
      <p:pic>
        <p:nvPicPr>
          <p:cNvPr id="25603"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249613" y="53976"/>
            <a:ext cx="5894387" cy="3465512"/>
          </a:xfrm>
        </p:spPr>
      </p:pic>
      <p:sp>
        <p:nvSpPr>
          <p:cNvPr id="10" name="Text Placeholder 9"/>
          <p:cNvSpPr>
            <a:spLocks noGrp="1"/>
          </p:cNvSpPr>
          <p:nvPr>
            <p:ph type="body" sz="quarter" idx="3"/>
          </p:nvPr>
        </p:nvSpPr>
        <p:spPr>
          <a:xfrm>
            <a:off x="3190875" y="4108450"/>
            <a:ext cx="5953125" cy="2593975"/>
          </a:xfrm>
        </p:spPr>
        <p:txBody>
          <a:bodyPr rtlCol="0">
            <a:normAutofit/>
          </a:bodyPr>
          <a:lstStyle/>
          <a:p>
            <a:pPr fontAlgn="auto">
              <a:defRPr/>
            </a:pPr>
            <a:r>
              <a:rPr lang="en-US" sz="1900" b="1" cap="none" dirty="0" smtClean="0">
                <a:solidFill>
                  <a:srgbClr val="FF0000"/>
                </a:solidFill>
              </a:rPr>
              <a:t>KOILOCYTES</a:t>
            </a:r>
            <a:r>
              <a:rPr lang="en-US" sz="1900" b="1" cap="none" dirty="0" smtClean="0"/>
              <a:t>: </a:t>
            </a:r>
            <a:r>
              <a:rPr lang="en-US" sz="1900" cap="none" dirty="0" smtClean="0"/>
              <a:t>are </a:t>
            </a:r>
            <a:r>
              <a:rPr lang="en-US" sz="1900" cap="none" dirty="0" smtClean="0"/>
              <a:t>squamous epithelial cells that has undergone structural change due to infection of the cell by </a:t>
            </a:r>
            <a:r>
              <a:rPr lang="en-US" sz="1900" b="1" cap="none" dirty="0" smtClean="0"/>
              <a:t>HPV. </a:t>
            </a:r>
            <a:r>
              <a:rPr lang="en-US" sz="1900" cap="none" dirty="0" smtClean="0"/>
              <a:t>They show </a:t>
            </a:r>
            <a:r>
              <a:rPr lang="en-US" sz="1900" b="1" cap="none" dirty="0" err="1" smtClean="0"/>
              <a:t>koilocytosis</a:t>
            </a:r>
            <a:r>
              <a:rPr lang="en-US" sz="1900" cap="none" dirty="0" smtClean="0"/>
              <a:t> or </a:t>
            </a:r>
            <a:r>
              <a:rPr lang="en-US" sz="1900" b="1" cap="none" dirty="0" err="1" smtClean="0"/>
              <a:t>koilocytic</a:t>
            </a:r>
            <a:r>
              <a:rPr lang="en-US" sz="1900" b="1" cap="none" dirty="0" smtClean="0"/>
              <a:t> </a:t>
            </a:r>
            <a:r>
              <a:rPr lang="en-US" sz="1900" b="1" cap="none" dirty="0" err="1" smtClean="0"/>
              <a:t>atypia</a:t>
            </a:r>
            <a:r>
              <a:rPr lang="en-US" sz="1900" b="1" cap="none" dirty="0" smtClean="0"/>
              <a:t> </a:t>
            </a:r>
            <a:r>
              <a:rPr lang="en-US" sz="1900" cap="none" dirty="0" smtClean="0"/>
              <a:t>which is the following cellular changes:</a:t>
            </a:r>
          </a:p>
          <a:p>
            <a:pPr marL="800100" lvl="1" indent="-342900" fontAlgn="auto">
              <a:buFont typeface="Arial" panose="020B0604020202020204" pitchFamily="34" charset="0"/>
              <a:buChar char="•"/>
              <a:defRPr/>
            </a:pPr>
            <a:r>
              <a:rPr lang="en-US" sz="1900" dirty="0" smtClean="0">
                <a:solidFill>
                  <a:schemeClr val="tx1">
                    <a:lumMod val="75000"/>
                    <a:lumOff val="25000"/>
                  </a:schemeClr>
                </a:solidFill>
              </a:rPr>
              <a:t>Nuclear enlargement </a:t>
            </a:r>
          </a:p>
          <a:p>
            <a:pPr marL="800100" lvl="1" indent="-342900" fontAlgn="auto">
              <a:buFont typeface="Arial" panose="020B0604020202020204" pitchFamily="34" charset="0"/>
              <a:buChar char="•"/>
              <a:defRPr/>
            </a:pPr>
            <a:r>
              <a:rPr lang="en-US" sz="1900" dirty="0" smtClean="0">
                <a:solidFill>
                  <a:schemeClr val="tx1">
                    <a:lumMod val="75000"/>
                    <a:lumOff val="25000"/>
                  </a:schemeClr>
                </a:solidFill>
              </a:rPr>
              <a:t>Irregular nuclear membrane</a:t>
            </a:r>
          </a:p>
          <a:p>
            <a:pPr marL="800100" lvl="1" indent="-342900" fontAlgn="auto">
              <a:buFont typeface="Arial" panose="020B0604020202020204" pitchFamily="34" charset="0"/>
              <a:buChar char="•"/>
              <a:defRPr/>
            </a:pPr>
            <a:r>
              <a:rPr lang="en-US" sz="1900" dirty="0" smtClean="0">
                <a:solidFill>
                  <a:schemeClr val="tx1">
                    <a:lumMod val="75000"/>
                    <a:lumOff val="25000"/>
                  </a:schemeClr>
                </a:solidFill>
              </a:rPr>
              <a:t>Nuclear </a:t>
            </a:r>
            <a:r>
              <a:rPr lang="en-US" sz="1900" dirty="0" err="1" smtClean="0">
                <a:solidFill>
                  <a:schemeClr val="tx1">
                    <a:lumMod val="75000"/>
                    <a:lumOff val="25000"/>
                  </a:schemeClr>
                </a:solidFill>
              </a:rPr>
              <a:t>hyperchromasia</a:t>
            </a:r>
            <a:endParaRPr lang="en-US" sz="1900" dirty="0" smtClean="0">
              <a:solidFill>
                <a:schemeClr val="tx1">
                  <a:lumMod val="75000"/>
                  <a:lumOff val="25000"/>
                </a:schemeClr>
              </a:solidFill>
            </a:endParaRPr>
          </a:p>
          <a:p>
            <a:pPr marL="800100" lvl="1" indent="-342900" fontAlgn="auto">
              <a:buFont typeface="Arial" panose="020B0604020202020204" pitchFamily="34" charset="0"/>
              <a:buChar char="•"/>
              <a:defRPr/>
            </a:pPr>
            <a:r>
              <a:rPr lang="en-US" sz="1900" dirty="0" err="1" smtClean="0">
                <a:solidFill>
                  <a:schemeClr val="tx1">
                    <a:lumMod val="75000"/>
                    <a:lumOff val="25000"/>
                  </a:schemeClr>
                </a:solidFill>
              </a:rPr>
              <a:t>Perinuclear</a:t>
            </a:r>
            <a:r>
              <a:rPr lang="en-US" sz="1900" dirty="0" smtClean="0">
                <a:solidFill>
                  <a:schemeClr val="tx1">
                    <a:lumMod val="75000"/>
                    <a:lumOff val="25000"/>
                  </a:schemeClr>
                </a:solidFill>
              </a:rPr>
              <a:t> </a:t>
            </a:r>
            <a:r>
              <a:rPr lang="en-US" sz="1900" dirty="0">
                <a:solidFill>
                  <a:schemeClr val="tx1">
                    <a:lumMod val="75000"/>
                    <a:lumOff val="25000"/>
                  </a:schemeClr>
                </a:solidFill>
              </a:rPr>
              <a:t>halo</a:t>
            </a:r>
            <a:r>
              <a:rPr lang="en-US" sz="1900" dirty="0" smtClean="0">
                <a:solidFill>
                  <a:schemeClr val="tx1">
                    <a:lumMod val="75000"/>
                    <a:lumOff val="25000"/>
                  </a:schemeClr>
                </a:solidFill>
              </a:rPr>
              <a:t> </a:t>
            </a:r>
            <a:r>
              <a:rPr lang="en-US" sz="1900" b="0" dirty="0" smtClean="0">
                <a:solidFill>
                  <a:schemeClr val="tx1">
                    <a:lumMod val="75000"/>
                    <a:lumOff val="25000"/>
                  </a:schemeClr>
                </a:solidFill>
              </a:rPr>
              <a:t>(clear area around the nucleus).</a:t>
            </a:r>
          </a:p>
          <a:p>
            <a:pPr fontAlgn="auto">
              <a:defRPr/>
            </a:pPr>
            <a:endParaRPr lang="en-US" dirty="0"/>
          </a:p>
        </p:txBody>
      </p:sp>
      <p:sp>
        <p:nvSpPr>
          <p:cNvPr id="25605" name="Rectangle 4"/>
          <p:cNvSpPr>
            <a:spLocks noChangeArrowheads="1"/>
          </p:cNvSpPr>
          <p:nvPr/>
        </p:nvSpPr>
        <p:spPr bwMode="auto">
          <a:xfrm>
            <a:off x="4373563" y="36417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http://classconnection.s3.amazonaws.com/313/flashcards/1780313/jpg/11359563278872.jpg</a:t>
            </a:r>
          </a:p>
        </p:txBody>
      </p:sp>
      <p:pic>
        <p:nvPicPr>
          <p:cNvPr id="6" name="Picture 5"/>
          <p:cNvPicPr>
            <a:picLocks noChangeAspect="1"/>
          </p:cNvPicPr>
          <p:nvPr/>
        </p:nvPicPr>
        <p:blipFill>
          <a:blip r:embed="rId3"/>
          <a:stretch>
            <a:fillRect/>
          </a:stretch>
        </p:blipFill>
        <p:spPr>
          <a:xfrm>
            <a:off x="-814263" y="2469511"/>
            <a:ext cx="4800600" cy="3143250"/>
          </a:xfrm>
          <a:prstGeom prst="rect">
            <a:avLst/>
          </a:prstGeom>
          <a:scene3d>
            <a:camera prst="orthographicFront">
              <a:rot lat="0" lon="0" rev="16200000"/>
            </a:camera>
            <a:lightRig rig="threePt" dir="t"/>
          </a:scene3d>
        </p:spPr>
      </p:pic>
      <p:sp>
        <p:nvSpPr>
          <p:cNvPr id="25607" name="Rectangle 6"/>
          <p:cNvSpPr>
            <a:spLocks noChangeArrowheads="1"/>
          </p:cNvSpPr>
          <p:nvPr/>
        </p:nvSpPr>
        <p:spPr bwMode="auto">
          <a:xfrm>
            <a:off x="395288" y="65246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http://www.microcorre.com/GYN/FEM003.jpg</a:t>
            </a:r>
          </a:p>
        </p:txBody>
      </p:sp>
      <p:sp>
        <p:nvSpPr>
          <p:cNvPr id="2" name="Slide Number Placeholder 1"/>
          <p:cNvSpPr>
            <a:spLocks noGrp="1"/>
          </p:cNvSpPr>
          <p:nvPr>
            <p:ph type="sldNum" sz="quarter" idx="12"/>
          </p:nvPr>
        </p:nvSpPr>
        <p:spPr/>
        <p:txBody>
          <a:bodyPr/>
          <a:lstStyle/>
          <a:p>
            <a:pPr>
              <a:defRPr/>
            </a:pPr>
            <a:fld id="{D5B40738-78F7-43E0-9740-29F541FB129B}" type="slidenum">
              <a:rPr lang="en-US"/>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fontAlgn="auto">
              <a:spcAft>
                <a:spcPts val="0"/>
              </a:spcAft>
              <a:defRPr/>
            </a:pPr>
            <a:r>
              <a:rPr lang="en-US" smtClean="0">
                <a:solidFill>
                  <a:schemeClr val="tx1">
                    <a:lumMod val="75000"/>
                    <a:lumOff val="25000"/>
                  </a:schemeClr>
                </a:solidFill>
              </a:rPr>
              <a:t>Cervix Carcinoma</a:t>
            </a:r>
          </a:p>
        </p:txBody>
      </p:sp>
      <p:sp>
        <p:nvSpPr>
          <p:cNvPr id="26627" name="Rectangle 3"/>
          <p:cNvSpPr>
            <a:spLocks noGrp="1" noChangeArrowheads="1"/>
          </p:cNvSpPr>
          <p:nvPr>
            <p:ph idx="1"/>
          </p:nvPr>
        </p:nvSpPr>
        <p:spPr/>
        <p:txBody>
          <a:bodyPr/>
          <a:lstStyle/>
          <a:p>
            <a:pPr>
              <a:spcAft>
                <a:spcPct val="0"/>
              </a:spcAft>
              <a:buFont typeface="Wingdings 3" panose="05040102010807070707" pitchFamily="18" charset="2"/>
              <a:buChar char=""/>
            </a:pPr>
            <a:endParaRPr lang="en-US" altLang="en-US" smtClean="0"/>
          </a:p>
          <a:p>
            <a:pPr>
              <a:spcAft>
                <a:spcPct val="0"/>
              </a:spcAft>
              <a:buFont typeface="Wingdings 3" panose="05040102010807070707" pitchFamily="18" charset="2"/>
              <a:buChar char=""/>
            </a:pPr>
            <a:r>
              <a:rPr lang="en-US" altLang="en-US" smtClean="0"/>
              <a:t>Cervical carcinoma is one of the major causes of cancer-related death in women.</a:t>
            </a:r>
          </a:p>
          <a:p>
            <a:pPr>
              <a:spcAft>
                <a:spcPct val="0"/>
              </a:spcAft>
              <a:buFont typeface="Wingdings 3" panose="05040102010807070707" pitchFamily="18" charset="2"/>
              <a:buChar char=""/>
            </a:pPr>
            <a:r>
              <a:rPr lang="en-US" altLang="en-US" smtClean="0"/>
              <a:t>Most common cervical cancer is </a:t>
            </a:r>
            <a:r>
              <a:rPr lang="en-US" altLang="en-US" b="1" smtClean="0"/>
              <a:t>squamous cell carcinoma</a:t>
            </a:r>
            <a:r>
              <a:rPr lang="en-US" altLang="en-US" smtClean="0"/>
              <a:t>. Other types are adenocarcinoma, neuroendocrine carcinoma etc. </a:t>
            </a:r>
          </a:p>
          <a:p>
            <a:pPr>
              <a:spcAft>
                <a:spcPct val="0"/>
              </a:spcAft>
              <a:buFont typeface="Wingdings 3" panose="05040102010807070707" pitchFamily="18" charset="2"/>
              <a:buChar char=""/>
            </a:pPr>
            <a:r>
              <a:rPr lang="en-US" altLang="en-US" smtClean="0"/>
              <a:t>Nowadays there is dramatic improvement in management of this disease because of early diagnosis and treatment and therefore the deaths associated to cervical cancer are decreasing. This is dus to to the use of a screening method called PAP screening test.</a:t>
            </a:r>
          </a:p>
          <a:p>
            <a:pPr>
              <a:spcAft>
                <a:spcPct val="0"/>
              </a:spcAft>
              <a:buFont typeface="Wingdings 3" panose="05040102010807070707" pitchFamily="18" charset="2"/>
              <a:buChar char=""/>
            </a:pPr>
            <a:r>
              <a:rPr lang="en-US" altLang="en-US" smtClean="0"/>
              <a:t>The </a:t>
            </a:r>
            <a:r>
              <a:rPr lang="en-US" altLang="en-US" b="1" smtClean="0"/>
              <a:t>wide use of PAP screening has lowered the incidence </a:t>
            </a:r>
            <a:r>
              <a:rPr lang="en-US" altLang="en-US" smtClean="0"/>
              <a:t>of invasive  cancer and deaths by it .</a:t>
            </a:r>
          </a:p>
          <a:p>
            <a:pPr>
              <a:spcAft>
                <a:spcPct val="0"/>
              </a:spcAft>
              <a:buFont typeface="Wingdings 3" panose="05040102010807070707" pitchFamily="18" charset="2"/>
              <a:buChar char=""/>
            </a:pPr>
            <a:endParaRPr lang="en-US" altLang="en-US" smtClean="0"/>
          </a:p>
        </p:txBody>
      </p:sp>
      <p:sp>
        <p:nvSpPr>
          <p:cNvPr id="2" name="Slide Number Placeholder 1"/>
          <p:cNvSpPr>
            <a:spLocks noGrp="1"/>
          </p:cNvSpPr>
          <p:nvPr>
            <p:ph type="sldNum" sz="quarter" idx="12"/>
          </p:nvPr>
        </p:nvSpPr>
        <p:spPr/>
        <p:txBody>
          <a:bodyPr/>
          <a:lstStyle/>
          <a:p>
            <a:pPr>
              <a:defRPr/>
            </a:pPr>
            <a:fld id="{B5416C84-19F3-4B85-BAF2-D911545B1E4F}" type="slidenum">
              <a:rPr lang="en-US"/>
              <a:pPr>
                <a:defRPr/>
              </a:pPr>
              <a:t>15</a:t>
            </a:fld>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363A2D4-21B0-44E9-90AE-BC84EF81AED3}" type="slidenum">
              <a:rPr lang="en-US"/>
              <a:pPr>
                <a:defRPr/>
              </a:pPr>
              <a:t>16</a:t>
            </a:fld>
            <a:endParaRPr lang="en-US"/>
          </a:p>
        </p:txBody>
      </p:sp>
      <p:sp>
        <p:nvSpPr>
          <p:cNvPr id="23554" name="Rectangle 2"/>
          <p:cNvSpPr>
            <a:spLocks noGrp="1" noChangeArrowheads="1"/>
          </p:cNvSpPr>
          <p:nvPr>
            <p:ph type="title" idx="4294967295"/>
          </p:nvPr>
        </p:nvSpPr>
        <p:spPr>
          <a:xfrm>
            <a:off x="301625" y="163513"/>
            <a:ext cx="8842375" cy="1177925"/>
          </a:xfrm>
        </p:spPr>
        <p:txBody>
          <a:bodyPr>
            <a:normAutofit fontScale="90000"/>
          </a:bodyPr>
          <a:lstStyle/>
          <a:p>
            <a:pPr fontAlgn="auto">
              <a:spcAft>
                <a:spcPts val="0"/>
              </a:spcAft>
              <a:defRPr/>
            </a:pPr>
            <a:r>
              <a:rPr lang="en-US" sz="2800" b="1" dirty="0" smtClean="0">
                <a:solidFill>
                  <a:srgbClr val="FF0000"/>
                </a:solidFill>
              </a:rPr>
              <a:t>Precancerous lesion of cervical carcinoma: </a:t>
            </a:r>
            <a:r>
              <a:rPr lang="en-US" sz="2800" b="1" dirty="0">
                <a:solidFill>
                  <a:srgbClr val="FF0000"/>
                </a:solidFill>
              </a:rPr>
              <a:t>cervical intraepithelial neoplasia (CIN) or squamous intraepithelial lesions (SIL).</a:t>
            </a:r>
            <a:br>
              <a:rPr lang="en-US" sz="2800" b="1" dirty="0">
                <a:solidFill>
                  <a:srgbClr val="FF0000"/>
                </a:solidFill>
              </a:rPr>
            </a:br>
            <a:endParaRPr lang="en-US" sz="2800" b="1" dirty="0" smtClean="0">
              <a:solidFill>
                <a:srgbClr val="FF0000"/>
              </a:solidFill>
            </a:endParaRPr>
          </a:p>
        </p:txBody>
      </p:sp>
      <p:sp>
        <p:nvSpPr>
          <p:cNvPr id="33795" name="Rectangle 3"/>
          <p:cNvSpPr>
            <a:spLocks noGrp="1" noChangeArrowheads="1"/>
          </p:cNvSpPr>
          <p:nvPr>
            <p:ph idx="4294967295"/>
          </p:nvPr>
        </p:nvSpPr>
        <p:spPr>
          <a:xfrm>
            <a:off x="179388" y="1125538"/>
            <a:ext cx="4176712" cy="5183187"/>
          </a:xfrm>
        </p:spPr>
        <p:txBody>
          <a:bodyPr rtlCol="0">
            <a:normAutofit fontScale="77500" lnSpcReduction="20000"/>
          </a:bodyPr>
          <a:lstStyle/>
          <a:p>
            <a:pPr marL="91440" indent="-91440" fontAlgn="auto">
              <a:spcAft>
                <a:spcPts val="0"/>
              </a:spcAft>
              <a:buFont typeface="Wingdings" pitchFamily="2" charset="2"/>
              <a:buNone/>
              <a:defRPr/>
            </a:pPr>
            <a:endParaRPr lang="en-US" dirty="0" smtClean="0">
              <a:solidFill>
                <a:schemeClr val="tx1">
                  <a:lumMod val="75000"/>
                  <a:lumOff val="25000"/>
                </a:schemeClr>
              </a:solidFill>
            </a:endParaRPr>
          </a:p>
          <a:p>
            <a:pPr marL="91440" indent="-91440" fontAlgn="auto">
              <a:spcAft>
                <a:spcPts val="0"/>
              </a:spcAft>
              <a:buFont typeface="Wingdings 3" charset="2"/>
              <a:buChar char=""/>
              <a:defRPr/>
            </a:pPr>
            <a:r>
              <a:rPr lang="en-US" sz="2300" dirty="0" smtClean="0">
                <a:solidFill>
                  <a:schemeClr val="tx1">
                    <a:lumMod val="75000"/>
                    <a:lumOff val="25000"/>
                  </a:schemeClr>
                </a:solidFill>
              </a:rPr>
              <a:t>All invasive squamous cell carcinomas arise from</a:t>
            </a:r>
            <a:r>
              <a:rPr lang="en-US" sz="2300" dirty="0">
                <a:solidFill>
                  <a:schemeClr val="tx1">
                    <a:lumMod val="75000"/>
                    <a:lumOff val="25000"/>
                  </a:schemeClr>
                </a:solidFill>
              </a:rPr>
              <a:t> non invasive</a:t>
            </a:r>
            <a:r>
              <a:rPr lang="en-US" sz="2300" dirty="0" smtClean="0">
                <a:solidFill>
                  <a:schemeClr val="tx1">
                    <a:lumMod val="75000"/>
                    <a:lumOff val="25000"/>
                  </a:schemeClr>
                </a:solidFill>
              </a:rPr>
              <a:t> pre-cancer epithelial lesions called </a:t>
            </a:r>
            <a:r>
              <a:rPr lang="en-US" sz="2300" b="1" dirty="0" smtClean="0">
                <a:solidFill>
                  <a:schemeClr val="tx1">
                    <a:lumMod val="75000"/>
                    <a:lumOff val="25000"/>
                  </a:schemeClr>
                </a:solidFill>
              </a:rPr>
              <a:t>cervical intraepithelial neoplasia (CIN) or squamous intraepithelial lesions (SIL).</a:t>
            </a:r>
          </a:p>
          <a:p>
            <a:pPr marL="91440" indent="-91440" fontAlgn="auto">
              <a:spcAft>
                <a:spcPts val="0"/>
              </a:spcAft>
              <a:buFont typeface="Wingdings 3" charset="2"/>
              <a:buChar char=""/>
              <a:defRPr/>
            </a:pPr>
            <a:r>
              <a:rPr lang="en-US" sz="2300" dirty="0" smtClean="0">
                <a:solidFill>
                  <a:schemeClr val="tx1">
                    <a:lumMod val="75000"/>
                    <a:lumOff val="25000"/>
                  </a:schemeClr>
                </a:solidFill>
              </a:rPr>
              <a:t>SIL is the terminology used in cytology (pap smears) and CIN is the terminology used in histology (biopsies)</a:t>
            </a:r>
          </a:p>
          <a:p>
            <a:pPr marL="91440" indent="-91440" fontAlgn="auto">
              <a:spcAft>
                <a:spcPts val="0"/>
              </a:spcAft>
              <a:buFont typeface="Wingdings 3" charset="2"/>
              <a:buChar char=""/>
              <a:defRPr/>
            </a:pPr>
            <a:r>
              <a:rPr lang="en-US" sz="2300" dirty="0" smtClean="0">
                <a:solidFill>
                  <a:schemeClr val="tx1">
                    <a:lumMod val="75000"/>
                    <a:lumOff val="25000"/>
                  </a:schemeClr>
                </a:solidFill>
              </a:rPr>
              <a:t>Timely detection and diagnosis of CIN/SIL is essential in preventing the development of carcinoma (invasive lesion) and therefore providing curative treatment possible.</a:t>
            </a:r>
          </a:p>
          <a:p>
            <a:pPr marL="91440" indent="-91440" fontAlgn="auto">
              <a:spcAft>
                <a:spcPts val="0"/>
              </a:spcAft>
              <a:buFont typeface="Wingdings 3" charset="2"/>
              <a:buChar char=""/>
              <a:defRPr/>
            </a:pPr>
            <a:r>
              <a:rPr lang="en-US" sz="2300" b="1" dirty="0" smtClean="0">
                <a:solidFill>
                  <a:schemeClr val="tx1">
                    <a:lumMod val="75000"/>
                    <a:lumOff val="25000"/>
                  </a:schemeClr>
                </a:solidFill>
              </a:rPr>
              <a:t>Not all cases of CIN/SIL progress to invasive cancer and some cases of CIN/SIL may spontaneously regress</a:t>
            </a:r>
            <a:r>
              <a:rPr lang="en-US" sz="2300" dirty="0" smtClean="0">
                <a:solidFill>
                  <a:schemeClr val="tx1">
                    <a:lumMod val="75000"/>
                    <a:lumOff val="25000"/>
                  </a:schemeClr>
                </a:solidFill>
              </a:rPr>
              <a:t>. </a:t>
            </a:r>
          </a:p>
          <a:p>
            <a:pPr marL="91440" indent="-91440" fontAlgn="auto">
              <a:lnSpc>
                <a:spcPct val="80000"/>
              </a:lnSpc>
              <a:spcAft>
                <a:spcPts val="0"/>
              </a:spcAft>
              <a:buFont typeface="Wingdings 3" charset="2"/>
              <a:buChar char=""/>
              <a:defRPr/>
            </a:pPr>
            <a:r>
              <a:rPr lang="en-US" sz="2300" dirty="0" smtClean="0">
                <a:solidFill>
                  <a:schemeClr val="tx1">
                    <a:lumMod val="75000"/>
                    <a:lumOff val="25000"/>
                  </a:schemeClr>
                </a:solidFill>
              </a:rPr>
              <a:t>The risk of progression to cancer is more in the high grade CIN/SIL and they are associated the high-risk HPV serotypes.</a:t>
            </a:r>
          </a:p>
          <a:p>
            <a:pPr marL="91440" indent="-91440" fontAlgn="auto">
              <a:spcAft>
                <a:spcPts val="0"/>
              </a:spcAft>
              <a:buFont typeface="Wingdings 3" charset="2"/>
              <a:buChar char=""/>
              <a:defRPr/>
            </a:pPr>
            <a:endParaRPr lang="en-US" dirty="0" smtClean="0">
              <a:solidFill>
                <a:schemeClr val="tx1">
                  <a:lumMod val="75000"/>
                  <a:lumOff val="25000"/>
                </a:schemeClr>
              </a:solidFill>
            </a:endParaRPr>
          </a:p>
        </p:txBody>
      </p:sp>
      <p:pic>
        <p:nvPicPr>
          <p:cNvPr id="286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747838"/>
            <a:ext cx="4378325"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822325" y="287338"/>
            <a:ext cx="7543800" cy="1125537"/>
          </a:xfrm>
        </p:spPr>
        <p:txBody>
          <a:bodyPr/>
          <a:lstStyle/>
          <a:p>
            <a:pPr fontAlgn="auto">
              <a:spcAft>
                <a:spcPts val="0"/>
              </a:spcAft>
              <a:defRPr/>
            </a:pPr>
            <a:r>
              <a:rPr lang="en-US" sz="3600" dirty="0" smtClean="0">
                <a:solidFill>
                  <a:schemeClr val="tx1">
                    <a:lumMod val="75000"/>
                    <a:lumOff val="25000"/>
                  </a:schemeClr>
                </a:solidFill>
              </a:rPr>
              <a:t>Cervical intraepithelial neoplasia (CIN)</a:t>
            </a:r>
          </a:p>
        </p:txBody>
      </p:sp>
      <p:sp>
        <p:nvSpPr>
          <p:cNvPr id="35843" name="Rectangle 3"/>
          <p:cNvSpPr>
            <a:spLocks noGrp="1" noChangeArrowheads="1"/>
          </p:cNvSpPr>
          <p:nvPr>
            <p:ph idx="1"/>
          </p:nvPr>
        </p:nvSpPr>
        <p:spPr/>
        <p:txBody>
          <a:bodyPr rtlCol="0">
            <a:normAutofit fontScale="77500" lnSpcReduction="20000"/>
          </a:bodyPr>
          <a:lstStyle/>
          <a:p>
            <a:pPr marL="91440" indent="-91440" fontAlgn="auto">
              <a:spcAft>
                <a:spcPts val="0"/>
              </a:spcAft>
              <a:buFont typeface="Wingdings 3" charset="2"/>
              <a:buChar char=""/>
              <a:defRPr/>
            </a:pPr>
            <a:endParaRPr lang="en-US" sz="2800" dirty="0" smtClean="0">
              <a:solidFill>
                <a:schemeClr val="tx1">
                  <a:lumMod val="75000"/>
                  <a:lumOff val="25000"/>
                </a:schemeClr>
              </a:solidFill>
            </a:endParaRPr>
          </a:p>
          <a:p>
            <a:pPr marL="91440" indent="-91440" fontAlgn="auto">
              <a:spcAft>
                <a:spcPts val="0"/>
              </a:spcAft>
              <a:buFont typeface="Wingdings 3" charset="2"/>
              <a:buChar char=""/>
              <a:defRPr/>
            </a:pPr>
            <a:r>
              <a:rPr lang="en-US" sz="3100" dirty="0" smtClean="0">
                <a:solidFill>
                  <a:schemeClr val="tx1">
                    <a:lumMod val="75000"/>
                    <a:lumOff val="25000"/>
                  </a:schemeClr>
                </a:solidFill>
              </a:rPr>
              <a:t>CIN are precancerous lesions of the cervix.</a:t>
            </a:r>
          </a:p>
          <a:p>
            <a:pPr marL="91440" indent="-91440" fontAlgn="auto">
              <a:spcAft>
                <a:spcPts val="0"/>
              </a:spcAft>
              <a:buFont typeface="Wingdings 3" charset="2"/>
              <a:buChar char=""/>
              <a:defRPr/>
            </a:pPr>
            <a:r>
              <a:rPr lang="en-US" sz="3100" dirty="0" smtClean="0">
                <a:solidFill>
                  <a:schemeClr val="tx1">
                    <a:lumMod val="75000"/>
                    <a:lumOff val="25000"/>
                  </a:schemeClr>
                </a:solidFill>
              </a:rPr>
              <a:t> Pre-cancer changes can precede the development of an overt cancer by many years.</a:t>
            </a:r>
          </a:p>
          <a:p>
            <a:pPr marL="91440" indent="-91440" fontAlgn="auto">
              <a:spcAft>
                <a:spcPts val="0"/>
              </a:spcAft>
              <a:buFont typeface="Wingdings 3" charset="2"/>
              <a:buChar char=""/>
              <a:defRPr/>
            </a:pPr>
            <a:r>
              <a:rPr lang="en-US" sz="3100" b="1" dirty="0" smtClean="0">
                <a:solidFill>
                  <a:schemeClr val="tx1">
                    <a:lumMod val="75000"/>
                    <a:lumOff val="25000"/>
                  </a:schemeClr>
                </a:solidFill>
              </a:rPr>
              <a:t>CIN lesions may begin as Low Grade CIN and progress to High Grade CIN, or they might start straight off as High Grade CIN.</a:t>
            </a:r>
          </a:p>
          <a:p>
            <a:pPr marL="91440" indent="-91440" fontAlgn="auto">
              <a:spcAft>
                <a:spcPts val="0"/>
              </a:spcAft>
              <a:buFont typeface="Wingdings 3" charset="2"/>
              <a:buChar char=""/>
              <a:defRPr/>
            </a:pPr>
            <a:r>
              <a:rPr lang="en-US" sz="3100" dirty="0">
                <a:solidFill>
                  <a:schemeClr val="tx1"/>
                </a:solidFill>
              </a:rPr>
              <a:t>On the basis of </a:t>
            </a:r>
            <a:r>
              <a:rPr lang="en-US" sz="3100" dirty="0" smtClean="0">
                <a:solidFill>
                  <a:schemeClr val="tx1"/>
                </a:solidFill>
              </a:rPr>
              <a:t>histology, pre-cancer </a:t>
            </a:r>
            <a:r>
              <a:rPr lang="en-US" sz="3100" dirty="0">
                <a:solidFill>
                  <a:schemeClr val="tx1"/>
                </a:solidFill>
              </a:rPr>
              <a:t>lesions are graded as follows:</a:t>
            </a:r>
          </a:p>
          <a:p>
            <a:pPr marL="274320" lvl="1" indent="-182880" fontAlgn="auto">
              <a:spcAft>
                <a:spcPts val="0"/>
              </a:spcAft>
              <a:buFont typeface="Wingdings" pitchFamily="2" charset="2"/>
              <a:buNone/>
              <a:defRPr/>
            </a:pPr>
            <a:r>
              <a:rPr lang="en-US" sz="3100" dirty="0">
                <a:solidFill>
                  <a:schemeClr val="tx1"/>
                </a:solidFill>
              </a:rPr>
              <a:t>-CIN I : Mild Dysplasia</a:t>
            </a:r>
          </a:p>
          <a:p>
            <a:pPr marL="274320" lvl="1" indent="-182880" fontAlgn="auto">
              <a:spcAft>
                <a:spcPts val="0"/>
              </a:spcAft>
              <a:buFont typeface="Wingdings" pitchFamily="2" charset="2"/>
              <a:buNone/>
              <a:defRPr/>
            </a:pPr>
            <a:r>
              <a:rPr lang="en-US" sz="3100" dirty="0">
                <a:solidFill>
                  <a:schemeClr val="tx1"/>
                </a:solidFill>
              </a:rPr>
              <a:t>-CIN II : Moderate Dysplasia </a:t>
            </a:r>
          </a:p>
          <a:p>
            <a:pPr marL="274320" lvl="1" indent="-182880" fontAlgn="auto">
              <a:spcAft>
                <a:spcPts val="0"/>
              </a:spcAft>
              <a:buFont typeface="Wingdings" pitchFamily="2" charset="2"/>
              <a:buNone/>
              <a:defRPr/>
            </a:pPr>
            <a:r>
              <a:rPr lang="en-US" sz="3100" dirty="0">
                <a:solidFill>
                  <a:schemeClr val="tx1"/>
                </a:solidFill>
              </a:rPr>
              <a:t>-CIN III : Severe Dysplasia and Carcinoma in situ.</a:t>
            </a:r>
          </a:p>
          <a:p>
            <a:pPr marL="274320" lvl="1" indent="-182880" fontAlgn="auto">
              <a:spcAft>
                <a:spcPts val="0"/>
              </a:spcAft>
              <a:buFont typeface="Wingdings 3" charset="2"/>
              <a:buChar char=""/>
              <a:defRPr/>
            </a:pPr>
            <a:endParaRPr lang="en-US" sz="2600" dirty="0" smtClean="0">
              <a:solidFill>
                <a:schemeClr val="tx1">
                  <a:lumMod val="75000"/>
                  <a:lumOff val="25000"/>
                </a:schemeClr>
              </a:solidFill>
            </a:endParaRPr>
          </a:p>
        </p:txBody>
      </p:sp>
      <p:sp>
        <p:nvSpPr>
          <p:cNvPr id="2" name="Slide Number Placeholder 1"/>
          <p:cNvSpPr>
            <a:spLocks noGrp="1"/>
          </p:cNvSpPr>
          <p:nvPr>
            <p:ph type="sldNum" sz="quarter" idx="12"/>
          </p:nvPr>
        </p:nvSpPr>
        <p:spPr/>
        <p:txBody>
          <a:bodyPr/>
          <a:lstStyle/>
          <a:p>
            <a:pPr>
              <a:defRPr/>
            </a:pPr>
            <a:fld id="{1E09BADE-9CCE-4D1C-9D6C-8D788E458A2D}" type="slidenum">
              <a:rPr lang="en-US"/>
              <a:pPr>
                <a:defRPr/>
              </a:pPr>
              <a:t>17</a:t>
            </a:fld>
            <a:endParaRPr 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7"/>
          <p:cNvSpPr>
            <a:spLocks noGrp="1" noChangeArrowheads="1"/>
          </p:cNvSpPr>
          <p:nvPr>
            <p:ph type="title"/>
          </p:nvPr>
        </p:nvSpPr>
        <p:spPr>
          <a:xfrm>
            <a:off x="323850" y="188913"/>
            <a:ext cx="8078788" cy="409575"/>
          </a:xfrm>
        </p:spPr>
        <p:txBody>
          <a:bodyPr>
            <a:normAutofit fontScale="90000"/>
          </a:bodyPr>
          <a:lstStyle/>
          <a:p>
            <a:pPr fontAlgn="auto">
              <a:spcAft>
                <a:spcPts val="0"/>
              </a:spcAft>
              <a:defRPr/>
            </a:pPr>
            <a:r>
              <a:rPr lang="en-US" dirty="0" smtClean="0">
                <a:solidFill>
                  <a:schemeClr val="tx1">
                    <a:lumMod val="75000"/>
                    <a:lumOff val="25000"/>
                  </a:schemeClr>
                </a:solidFill>
              </a:rPr>
              <a:t>Cervical biopsy</a:t>
            </a:r>
          </a:p>
        </p:txBody>
      </p:sp>
      <p:pic>
        <p:nvPicPr>
          <p:cNvPr id="327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8288" y="919163"/>
            <a:ext cx="2998787"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2"/>
          <p:cNvSpPr>
            <a:spLocks noChangeArrowheads="1"/>
          </p:cNvSpPr>
          <p:nvPr/>
        </p:nvSpPr>
        <p:spPr bwMode="auto">
          <a:xfrm>
            <a:off x="2732088" y="5862638"/>
            <a:ext cx="3563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1400" b="1"/>
              <a:t>Koilocytotic atypia of HPV </a:t>
            </a:r>
            <a:endParaRPr lang="en-US" altLang="en-US" sz="1400"/>
          </a:p>
        </p:txBody>
      </p:sp>
      <p:pic>
        <p:nvPicPr>
          <p:cNvPr id="3277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3" y="919163"/>
            <a:ext cx="2705101"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467350"/>
            <a:ext cx="21272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13025" y="5473700"/>
            <a:ext cx="33718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Rectangle 5"/>
          <p:cNvSpPr>
            <a:spLocks noChangeArrowheads="1"/>
          </p:cNvSpPr>
          <p:nvPr/>
        </p:nvSpPr>
        <p:spPr bwMode="auto">
          <a:xfrm>
            <a:off x="900113" y="5853113"/>
            <a:ext cx="803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t>Normal</a:t>
            </a:r>
          </a:p>
        </p:txBody>
      </p:sp>
      <p:pic>
        <p:nvPicPr>
          <p:cNvPr id="32777"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83275" y="919163"/>
            <a:ext cx="3254375"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30963" y="5419725"/>
            <a:ext cx="2706687"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Rectangle 9"/>
          <p:cNvSpPr>
            <a:spLocks noChangeArrowheads="1"/>
          </p:cNvSpPr>
          <p:nvPr/>
        </p:nvSpPr>
        <p:spPr bwMode="auto">
          <a:xfrm>
            <a:off x="5819775" y="5707063"/>
            <a:ext cx="31527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t>Mild dysplasia = CIN I </a:t>
            </a:r>
          </a:p>
          <a:p>
            <a:r>
              <a:rPr lang="en-US" altLang="en-US" sz="1400" b="1"/>
              <a:t>with HPV associated koilocytotic atypia. Lower 1/3rd of the epithelium is replaced by pleomorphic cells</a:t>
            </a:r>
          </a:p>
        </p:txBody>
      </p:sp>
      <p:sp>
        <p:nvSpPr>
          <p:cNvPr id="2" name="Slide Number Placeholder 1"/>
          <p:cNvSpPr>
            <a:spLocks noGrp="1"/>
          </p:cNvSpPr>
          <p:nvPr>
            <p:ph type="sldNum" sz="quarter" idx="12"/>
          </p:nvPr>
        </p:nvSpPr>
        <p:spPr/>
        <p:txBody>
          <a:bodyPr/>
          <a:lstStyle/>
          <a:p>
            <a:pPr>
              <a:defRPr/>
            </a:pPr>
            <a:fld id="{1F2C4539-A796-43EE-9F98-B1BC10D9DF2C}" type="slidenum">
              <a:rPr lang="en-US"/>
              <a:pPr>
                <a:defRPr/>
              </a:pPr>
              <a:t>18</a:t>
            </a:fld>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3671888"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107950" y="5402263"/>
            <a:ext cx="43195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Moderate dysplasia = CIN II. There is progressive atypia in the layers of the epithelium; lower 2/3rd of the epithelium is replaced by pleomorphic cells</a:t>
            </a:r>
          </a:p>
        </p:txBody>
      </p:sp>
      <p:pic>
        <p:nvPicPr>
          <p:cNvPr id="3482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207963"/>
            <a:ext cx="3549650"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5"/>
          <p:cNvSpPr>
            <a:spLocks noChangeArrowheads="1"/>
          </p:cNvSpPr>
          <p:nvPr/>
        </p:nvSpPr>
        <p:spPr bwMode="auto">
          <a:xfrm>
            <a:off x="4643438" y="5380038"/>
            <a:ext cx="42862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Severe dysplasia = CIN III (carcinoma in situ). There is diffuse atypia and loss of maturation. All levels of the epithelium are replaced by pleomorphic cells, (full thickness)</a:t>
            </a:r>
          </a:p>
        </p:txBody>
      </p:sp>
      <p:pic>
        <p:nvPicPr>
          <p:cNvPr id="3482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4941888"/>
            <a:ext cx="2706688"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941888"/>
            <a:ext cx="270668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3036888" y="0"/>
            <a:ext cx="3214687" cy="768350"/>
          </a:xfrm>
        </p:spPr>
        <p:txBody>
          <a:bodyPr/>
          <a:lstStyle/>
          <a:p>
            <a:pPr fontAlgn="auto">
              <a:spcAft>
                <a:spcPts val="0"/>
              </a:spcAft>
              <a:defRPr/>
            </a:pPr>
            <a:r>
              <a:rPr lang="en-US" sz="4000" b="1" dirty="0" smtClean="0">
                <a:solidFill>
                  <a:schemeClr val="tx1">
                    <a:lumMod val="75000"/>
                    <a:lumOff val="25000"/>
                  </a:schemeClr>
                </a:solidFill>
              </a:rPr>
              <a:t>Cervical biopsy</a:t>
            </a:r>
            <a:endParaRPr lang="en-US" sz="4000" b="1" dirty="0">
              <a:solidFill>
                <a:schemeClr val="tx1">
                  <a:lumMod val="75000"/>
                  <a:lumOff val="25000"/>
                </a:schemeClr>
              </a:solidFill>
            </a:endParaRPr>
          </a:p>
        </p:txBody>
      </p:sp>
      <p:sp>
        <p:nvSpPr>
          <p:cNvPr id="2" name="Slide Number Placeholder 1"/>
          <p:cNvSpPr>
            <a:spLocks noGrp="1"/>
          </p:cNvSpPr>
          <p:nvPr>
            <p:ph type="sldNum" sz="quarter" idx="12"/>
          </p:nvPr>
        </p:nvSpPr>
        <p:spPr/>
        <p:txBody>
          <a:bodyPr/>
          <a:lstStyle/>
          <a:p>
            <a:pPr>
              <a:defRPr/>
            </a:pPr>
            <a:fld id="{D0975BAD-9093-45F8-8D71-0043D7A87AC3}" type="slidenum">
              <a:rPr lang="en-US"/>
              <a:pPr>
                <a:defRPr/>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emale Anat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0"/>
            <a:ext cx="59309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5436096" y="1196752"/>
            <a:ext cx="4176122" cy="3225064"/>
          </a:xfrm>
          <a:prstGeom prst="rect">
            <a:avLst/>
          </a:prstGeom>
          <a:scene3d>
            <a:camera prst="orthographicFront">
              <a:rot lat="9600000" lon="0" rev="16200000"/>
            </a:camera>
            <a:lightRig rig="threePt" dir="t"/>
          </a:scene3d>
        </p:spPr>
      </p:pic>
      <p:pic>
        <p:nvPicPr>
          <p:cNvPr id="1126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0550" y="0"/>
            <a:ext cx="34575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8850" y="5013325"/>
            <a:ext cx="33623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E7752A39-FAF0-4851-B14C-7391424236CC}" type="slidenum">
              <a:rPr lang="en-US"/>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296863"/>
            <a:ext cx="9251950" cy="695325"/>
          </a:xfrm>
        </p:spPr>
        <p:txBody>
          <a:bodyPr/>
          <a:lstStyle/>
          <a:p>
            <a:pPr fontAlgn="auto">
              <a:spcAft>
                <a:spcPts val="0"/>
              </a:spcAft>
              <a:defRPr/>
            </a:pPr>
            <a:r>
              <a:rPr lang="en-US" sz="2800" b="1" dirty="0" smtClean="0">
                <a:solidFill>
                  <a:schemeClr val="tx1">
                    <a:lumMod val="75000"/>
                    <a:lumOff val="25000"/>
                  </a:schemeClr>
                </a:solidFill>
              </a:rPr>
              <a:t>PAP SCREENING TEST: Cytology screening for precancerous lesions</a:t>
            </a:r>
          </a:p>
        </p:txBody>
      </p:sp>
      <p:sp>
        <p:nvSpPr>
          <p:cNvPr id="35843" name="Rectangle 3"/>
          <p:cNvSpPr>
            <a:spLocks noGrp="1" noChangeArrowheads="1"/>
          </p:cNvSpPr>
          <p:nvPr>
            <p:ph sz="half" idx="1"/>
          </p:nvPr>
        </p:nvSpPr>
        <p:spPr>
          <a:xfrm>
            <a:off x="44450" y="985838"/>
            <a:ext cx="9099550" cy="2371725"/>
          </a:xfrm>
        </p:spPr>
        <p:txBody>
          <a:bodyPr/>
          <a:lstStyle/>
          <a:p>
            <a:r>
              <a:rPr lang="en-US" altLang="en-US" sz="1800" smtClean="0"/>
              <a:t>Cytologic examination can detect precancerous squamous intraepithelial lesions long before any abnormality can be seen grossly, using the PAP test. PAP test is the cytologic examination of the cells of cervix. In it the cevix is examined and the cells lining the cervical wall at the transformation zone are scrapped/ sampled with a spatula and then transferred onto a slide, processed, stained (Papanicolaou stain) and examined under a light microscope to look for squamous intraepithelial lesions and a diagnosis is made. </a:t>
            </a:r>
          </a:p>
          <a:p>
            <a:r>
              <a:rPr lang="en-US" altLang="en-US" sz="1800" smtClean="0"/>
              <a:t>This screening for precancer should be done on all young and old women (usually from age of 21 onwards).</a:t>
            </a:r>
          </a:p>
        </p:txBody>
      </p:sp>
      <p:pic>
        <p:nvPicPr>
          <p:cNvPr id="3584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3224213"/>
            <a:ext cx="663575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3"/>
          <p:cNvSpPr>
            <a:spLocks noChangeArrowheads="1"/>
          </p:cNvSpPr>
          <p:nvPr/>
        </p:nvSpPr>
        <p:spPr bwMode="auto">
          <a:xfrm>
            <a:off x="2843213" y="65246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http://www.ivf-clinic-india.com/pics/Pap-Smear.jpg</a:t>
            </a:r>
          </a:p>
        </p:txBody>
      </p:sp>
      <p:sp>
        <p:nvSpPr>
          <p:cNvPr id="2" name="Slide Number Placeholder 1"/>
          <p:cNvSpPr>
            <a:spLocks noGrp="1"/>
          </p:cNvSpPr>
          <p:nvPr>
            <p:ph type="sldNum" sz="quarter" idx="12"/>
          </p:nvPr>
        </p:nvSpPr>
        <p:spPr/>
        <p:txBody>
          <a:bodyPr/>
          <a:lstStyle/>
          <a:p>
            <a:pPr>
              <a:defRPr/>
            </a:pPr>
            <a:fld id="{D5865E0D-BC62-4F9C-B84F-44DED9E59860}" type="slidenum">
              <a:rPr lang="en-US"/>
              <a:pPr>
                <a:defRPr/>
              </a:pPr>
              <a:t>20</a:t>
            </a:fld>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406B23E-118F-4647-8D02-CB56A7FCA562}" type="slidenum">
              <a:rPr lang="en-US"/>
              <a:pPr>
                <a:defRPr/>
              </a:pPr>
              <a:t>21</a:t>
            </a:fld>
            <a:endParaRPr lang="en-US"/>
          </a:p>
        </p:txBody>
      </p:sp>
      <p:sp>
        <p:nvSpPr>
          <p:cNvPr id="32770" name="Rectangle 2"/>
          <p:cNvSpPr>
            <a:spLocks noGrp="1" noChangeArrowheads="1"/>
          </p:cNvSpPr>
          <p:nvPr>
            <p:ph type="title" idx="4294967295"/>
          </p:nvPr>
        </p:nvSpPr>
        <p:spPr>
          <a:xfrm>
            <a:off x="0" y="609600"/>
            <a:ext cx="6850063" cy="639763"/>
          </a:xfrm>
        </p:spPr>
        <p:txBody>
          <a:bodyPr/>
          <a:lstStyle/>
          <a:p>
            <a:pPr fontAlgn="auto">
              <a:spcAft>
                <a:spcPts val="0"/>
              </a:spcAft>
              <a:defRPr/>
            </a:pPr>
            <a:r>
              <a:rPr lang="en-US" sz="4000" dirty="0" smtClean="0">
                <a:solidFill>
                  <a:schemeClr val="tx1">
                    <a:lumMod val="75000"/>
                    <a:lumOff val="25000"/>
                  </a:schemeClr>
                </a:solidFill>
              </a:rPr>
              <a:t>Cytology Pap Smear/Screening</a:t>
            </a:r>
          </a:p>
        </p:txBody>
      </p:sp>
      <p:sp>
        <p:nvSpPr>
          <p:cNvPr id="45059" name="Rectangle 3"/>
          <p:cNvSpPr>
            <a:spLocks noGrp="1" noChangeArrowheads="1"/>
          </p:cNvSpPr>
          <p:nvPr>
            <p:ph idx="4294967295"/>
          </p:nvPr>
        </p:nvSpPr>
        <p:spPr>
          <a:xfrm>
            <a:off x="539750" y="1600200"/>
            <a:ext cx="7678738" cy="4873625"/>
          </a:xfrm>
        </p:spPr>
        <p:txBody>
          <a:bodyPr rtlCol="0">
            <a:normAutofit/>
          </a:bodyPr>
          <a:lstStyle/>
          <a:p>
            <a:pPr marL="0" indent="0" fontAlgn="auto">
              <a:spcAft>
                <a:spcPts val="0"/>
              </a:spcAft>
              <a:buFont typeface="Arial" panose="020B0604020202020204" pitchFamily="34" charset="0"/>
              <a:buNone/>
              <a:defRPr/>
            </a:pPr>
            <a:r>
              <a:rPr lang="en-US" b="1" dirty="0">
                <a:solidFill>
                  <a:schemeClr val="tx1">
                    <a:lumMod val="75000"/>
                    <a:lumOff val="25000"/>
                  </a:schemeClr>
                </a:solidFill>
              </a:rPr>
              <a:t>SILs are divided into low grade and high grade SIL. </a:t>
            </a:r>
          </a:p>
          <a:p>
            <a:pPr marL="0" indent="0" fontAlgn="auto">
              <a:spcAft>
                <a:spcPts val="0"/>
              </a:spcAft>
              <a:buFont typeface="Wingdings 3" charset="2"/>
              <a:buNone/>
              <a:defRPr/>
            </a:pPr>
            <a:r>
              <a:rPr lang="en-US" dirty="0" smtClean="0">
                <a:solidFill>
                  <a:schemeClr val="tx1">
                    <a:lumMod val="75000"/>
                    <a:lumOff val="25000"/>
                  </a:schemeClr>
                </a:solidFill>
              </a:rPr>
              <a:t>In </a:t>
            </a:r>
            <a:r>
              <a:rPr lang="en-US" dirty="0">
                <a:solidFill>
                  <a:schemeClr val="tx1">
                    <a:lumMod val="75000"/>
                    <a:lumOff val="25000"/>
                  </a:schemeClr>
                </a:solidFill>
              </a:rPr>
              <a:t>cytology </a:t>
            </a:r>
            <a:r>
              <a:rPr lang="en-US" dirty="0" smtClean="0">
                <a:solidFill>
                  <a:schemeClr val="tx1">
                    <a:lumMod val="75000"/>
                    <a:lumOff val="25000"/>
                  </a:schemeClr>
                </a:solidFill>
              </a:rPr>
              <a:t>smear report these are few of the possible diagnoses:</a:t>
            </a:r>
            <a:endParaRPr lang="en-US" dirty="0">
              <a:solidFill>
                <a:schemeClr val="tx1">
                  <a:lumMod val="75000"/>
                  <a:lumOff val="25000"/>
                </a:schemeClr>
              </a:solidFill>
            </a:endParaRPr>
          </a:p>
          <a:p>
            <a:pPr marL="457200" indent="-457200" fontAlgn="auto">
              <a:spcAft>
                <a:spcPts val="0"/>
              </a:spcAft>
              <a:buFont typeface="+mj-lt"/>
              <a:buAutoNum type="alphaLcParenR"/>
              <a:defRPr/>
            </a:pPr>
            <a:r>
              <a:rPr lang="en-US" dirty="0" smtClean="0">
                <a:solidFill>
                  <a:schemeClr val="tx1">
                    <a:lumMod val="75000"/>
                    <a:lumOff val="25000"/>
                  </a:schemeClr>
                </a:solidFill>
              </a:rPr>
              <a:t>Normal cells</a:t>
            </a:r>
          </a:p>
          <a:p>
            <a:pPr marL="457200" indent="-457200" fontAlgn="auto">
              <a:spcAft>
                <a:spcPts val="0"/>
              </a:spcAft>
              <a:buFont typeface="+mj-lt"/>
              <a:buAutoNum type="alphaLcParenR"/>
              <a:defRPr/>
            </a:pPr>
            <a:r>
              <a:rPr lang="en-US" dirty="0" smtClean="0">
                <a:solidFill>
                  <a:schemeClr val="tx1">
                    <a:lumMod val="75000"/>
                    <a:lumOff val="25000"/>
                  </a:schemeClr>
                </a:solidFill>
              </a:rPr>
              <a:t>Low </a:t>
            </a:r>
            <a:r>
              <a:rPr lang="en-US" dirty="0">
                <a:solidFill>
                  <a:schemeClr val="tx1">
                    <a:lumMod val="75000"/>
                    <a:lumOff val="25000"/>
                  </a:schemeClr>
                </a:solidFill>
              </a:rPr>
              <a:t>Grade SIL (= CIN1/mild dysplasia) </a:t>
            </a:r>
          </a:p>
          <a:p>
            <a:pPr marL="457200" indent="-457200" fontAlgn="auto">
              <a:spcAft>
                <a:spcPts val="0"/>
              </a:spcAft>
              <a:buFont typeface="+mj-lt"/>
              <a:buAutoNum type="alphaLcParenR"/>
              <a:defRPr/>
            </a:pPr>
            <a:r>
              <a:rPr lang="en-US" dirty="0">
                <a:solidFill>
                  <a:schemeClr val="tx1">
                    <a:lumMod val="75000"/>
                    <a:lumOff val="25000"/>
                  </a:schemeClr>
                </a:solidFill>
              </a:rPr>
              <a:t>High Grade SIL (= CIN2 and 3/moderate to severe dysplasia) </a:t>
            </a:r>
            <a:endParaRPr lang="en-US" dirty="0" smtClean="0">
              <a:solidFill>
                <a:schemeClr val="tx1">
                  <a:lumMod val="75000"/>
                  <a:lumOff val="25000"/>
                </a:schemeClr>
              </a:solidFill>
            </a:endParaRPr>
          </a:p>
          <a:p>
            <a:pPr marL="0" indent="0" fontAlgn="auto">
              <a:spcAft>
                <a:spcPts val="0"/>
              </a:spcAft>
              <a:buFont typeface="Arial" panose="020B0604020202020204" pitchFamily="34" charset="0"/>
              <a:buNone/>
              <a:defRPr/>
            </a:pPr>
            <a:endParaRPr lang="en-US" dirty="0" smtClean="0">
              <a:solidFill>
                <a:schemeClr val="tx1">
                  <a:lumMod val="75000"/>
                  <a:lumOff val="25000"/>
                </a:schemeClr>
              </a:solidFill>
            </a:endParaRPr>
          </a:p>
          <a:p>
            <a:pPr marL="91440" indent="-91440" fontAlgn="auto">
              <a:spcAft>
                <a:spcPts val="0"/>
              </a:spcAft>
              <a:buFont typeface="Wingdings" panose="05000000000000000000" pitchFamily="2" charset="2"/>
              <a:buChar char="v"/>
              <a:defRPr/>
            </a:pPr>
            <a:r>
              <a:rPr lang="en-US" dirty="0" smtClean="0">
                <a:solidFill>
                  <a:schemeClr val="tx1">
                    <a:lumMod val="75000"/>
                    <a:lumOff val="25000"/>
                  </a:schemeClr>
                </a:solidFill>
              </a:rPr>
              <a:t>About 1 to 5% of low </a:t>
            </a:r>
            <a:r>
              <a:rPr lang="en-US" dirty="0">
                <a:solidFill>
                  <a:schemeClr val="tx1">
                    <a:lumMod val="75000"/>
                    <a:lumOff val="25000"/>
                  </a:schemeClr>
                </a:solidFill>
              </a:rPr>
              <a:t>Grade SIL </a:t>
            </a:r>
            <a:r>
              <a:rPr lang="en-US" dirty="0" smtClean="0">
                <a:solidFill>
                  <a:schemeClr val="tx1">
                    <a:lumMod val="75000"/>
                    <a:lumOff val="25000"/>
                  </a:schemeClr>
                </a:solidFill>
              </a:rPr>
              <a:t>become invasive squamous cell carcinomas</a:t>
            </a:r>
            <a:endParaRPr lang="en-US" dirty="0">
              <a:solidFill>
                <a:schemeClr val="tx1">
                  <a:lumMod val="75000"/>
                  <a:lumOff val="25000"/>
                </a:schemeClr>
              </a:solidFill>
            </a:endParaRPr>
          </a:p>
          <a:p>
            <a:pPr marL="91440" indent="-91440" fontAlgn="auto">
              <a:spcAft>
                <a:spcPts val="0"/>
              </a:spcAft>
              <a:buFont typeface="Wingdings" panose="05000000000000000000" pitchFamily="2" charset="2"/>
              <a:buChar char="v"/>
              <a:defRPr/>
            </a:pPr>
            <a:r>
              <a:rPr lang="en-US" dirty="0" smtClean="0">
                <a:solidFill>
                  <a:schemeClr val="tx1">
                    <a:lumMod val="75000"/>
                    <a:lumOff val="25000"/>
                  </a:schemeClr>
                </a:solidFill>
              </a:rPr>
              <a:t>About 6 to74% of high </a:t>
            </a:r>
            <a:r>
              <a:rPr lang="en-US" dirty="0">
                <a:solidFill>
                  <a:schemeClr val="tx1">
                    <a:lumMod val="75000"/>
                    <a:lumOff val="25000"/>
                  </a:schemeClr>
                </a:solidFill>
              </a:rPr>
              <a:t>Grade SIL become invasive squamous cell carcinomas</a:t>
            </a:r>
          </a:p>
          <a:p>
            <a:pPr marL="91440" indent="-91440" fontAlgn="auto">
              <a:spcAft>
                <a:spcPts val="0"/>
              </a:spcAft>
              <a:buFont typeface="Wingdings 3" charset="2"/>
              <a:buChar char=""/>
              <a:defRPr/>
            </a:pPr>
            <a:endParaRPr lang="en-US" dirty="0">
              <a:solidFill>
                <a:schemeClr val="tx1">
                  <a:lumMod val="75000"/>
                  <a:lumOff val="25000"/>
                </a:schemeClr>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tages of Dysplasia/Dyskary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3813"/>
            <a:ext cx="7670800"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1"/>
          <p:cNvSpPr>
            <a:spLocks noChangeArrowheads="1"/>
          </p:cNvSpPr>
          <p:nvPr/>
        </p:nvSpPr>
        <p:spPr bwMode="auto">
          <a:xfrm>
            <a:off x="2987675" y="6434138"/>
            <a:ext cx="348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http://ab-histology.blogspot.com/</a:t>
            </a:r>
          </a:p>
        </p:txBody>
      </p:sp>
      <p:sp>
        <p:nvSpPr>
          <p:cNvPr id="2" name="Slide Number Placeholder 1"/>
          <p:cNvSpPr>
            <a:spLocks noGrp="1"/>
          </p:cNvSpPr>
          <p:nvPr>
            <p:ph type="sldNum" sz="quarter" idx="12"/>
          </p:nvPr>
        </p:nvSpPr>
        <p:spPr/>
        <p:txBody>
          <a:bodyPr/>
          <a:lstStyle/>
          <a:p>
            <a:pPr>
              <a:defRPr/>
            </a:pPr>
            <a:fld id="{7E45EDDD-1C39-4B16-92BF-29705E21F1FF}" type="slidenum">
              <a:rPr lang="en-US"/>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01871-022-f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138" y="0"/>
            <a:ext cx="6350000" cy="4330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9939" name="Text Box 3"/>
          <p:cNvSpPr txBox="1">
            <a:spLocks noChangeArrowheads="1"/>
          </p:cNvSpPr>
          <p:nvPr/>
        </p:nvSpPr>
        <p:spPr bwMode="auto">
          <a:xfrm>
            <a:off x="611188" y="4327525"/>
            <a:ext cx="7848600" cy="2554288"/>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1600"/>
              <a:t>The cytology of cervical intraepithelial neoplasia as seen on the Papanicolaou smear. Cytoplasmic staining in superficial cells (A&amp;B) may be either red or blue. </a:t>
            </a:r>
          </a:p>
          <a:p>
            <a:pPr algn="just"/>
            <a:r>
              <a:rPr lang="en-US" altLang="en-US" sz="1600"/>
              <a:t>A, Normal exfoliated superficial squamous epithelial cells. </a:t>
            </a:r>
          </a:p>
          <a:p>
            <a:pPr algn="just"/>
            <a:r>
              <a:rPr lang="en-US" altLang="en-US" sz="1600"/>
              <a:t>B, CIN I/ low grade SIL  </a:t>
            </a:r>
          </a:p>
          <a:p>
            <a:pPr algn="just"/>
            <a:r>
              <a:rPr lang="en-US" altLang="en-US" sz="1600"/>
              <a:t>C, CIN II/ high grade SIL.</a:t>
            </a:r>
          </a:p>
          <a:p>
            <a:pPr algn="just"/>
            <a:r>
              <a:rPr lang="en-US" altLang="en-US" sz="1600"/>
              <a:t>D, CIN III/ high grade SIL. </a:t>
            </a:r>
          </a:p>
          <a:p>
            <a:pPr algn="just"/>
            <a:r>
              <a:rPr lang="en-US" altLang="en-US" sz="1600"/>
              <a:t>Note the reduction in cytoplasm and the increase in the nucleus to cytoplasm ratio, which occurs as the grade of the lesion increases. This reflects the progressive loss of cellular differentiation on the surface of the lesions from which these cells are exfoliated.</a:t>
            </a:r>
          </a:p>
        </p:txBody>
      </p:sp>
      <p:pic>
        <p:nvPicPr>
          <p:cNvPr id="3994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0013" y="4132263"/>
            <a:ext cx="3267075"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2669847-0D75-4B83-B3E9-6DB1D17BB2C8}" type="slidenum">
              <a:rPr lang="en-US"/>
              <a:pPr>
                <a:defRPr/>
              </a:pPr>
              <a:t>23</a:t>
            </a:fld>
            <a:endParaRPr lang="en-US"/>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93713" y="500063"/>
            <a:ext cx="8078787" cy="696912"/>
          </a:xfrm>
        </p:spPr>
        <p:txBody>
          <a:bodyPr>
            <a:noAutofit/>
          </a:bodyPr>
          <a:lstStyle/>
          <a:p>
            <a:pPr fontAlgn="auto">
              <a:spcAft>
                <a:spcPts val="0"/>
              </a:spcAft>
              <a:defRPr/>
            </a:pPr>
            <a:r>
              <a:rPr lang="en-US" sz="3200" b="1" dirty="0" smtClean="0">
                <a:solidFill>
                  <a:schemeClr val="tx1">
                    <a:lumMod val="75000"/>
                    <a:lumOff val="25000"/>
                  </a:schemeClr>
                </a:solidFill>
              </a:rPr>
              <a:t>Risk Factors and causes for CIN/ SIL and cervical carcinoma</a:t>
            </a:r>
          </a:p>
        </p:txBody>
      </p:sp>
      <p:sp>
        <p:nvSpPr>
          <p:cNvPr id="52227" name="Rectangle 3"/>
          <p:cNvSpPr>
            <a:spLocks noGrp="1" noChangeArrowheads="1"/>
          </p:cNvSpPr>
          <p:nvPr>
            <p:ph idx="1"/>
          </p:nvPr>
        </p:nvSpPr>
        <p:spPr>
          <a:xfrm>
            <a:off x="250825" y="1412875"/>
            <a:ext cx="8497888" cy="5060950"/>
          </a:xfrm>
        </p:spPr>
        <p:txBody>
          <a:bodyPr rtlCol="0">
            <a:normAutofit fontScale="62500" lnSpcReduction="20000"/>
          </a:bodyPr>
          <a:lstStyle/>
          <a:p>
            <a:pPr marL="0" indent="0" fontAlgn="auto">
              <a:spcAft>
                <a:spcPts val="0"/>
              </a:spcAft>
              <a:buFont typeface="Wingdings 3" charset="2"/>
              <a:buNone/>
              <a:defRPr/>
            </a:pPr>
            <a:r>
              <a:rPr lang="en-US" sz="2200" b="1" dirty="0" smtClean="0">
                <a:solidFill>
                  <a:schemeClr val="tx1">
                    <a:lumMod val="85000"/>
                    <a:lumOff val="15000"/>
                  </a:schemeClr>
                </a:solidFill>
              </a:rPr>
              <a:t>Risk </a:t>
            </a:r>
            <a:r>
              <a:rPr lang="en-US" sz="2200" b="1" dirty="0">
                <a:solidFill>
                  <a:schemeClr val="tx1">
                    <a:lumMod val="85000"/>
                    <a:lumOff val="15000"/>
                  </a:schemeClr>
                </a:solidFill>
              </a:rPr>
              <a:t>Factors </a:t>
            </a:r>
            <a:endParaRPr lang="en-US" sz="2200" b="1" dirty="0" smtClean="0">
              <a:solidFill>
                <a:schemeClr val="tx1">
                  <a:lumMod val="85000"/>
                  <a:lumOff val="15000"/>
                </a:schemeClr>
              </a:solidFill>
            </a:endParaRPr>
          </a:p>
          <a:p>
            <a:pPr marL="91440" indent="-91440" fontAlgn="auto">
              <a:spcAft>
                <a:spcPts val="0"/>
              </a:spcAft>
              <a:buFont typeface="Wingdings 3" charset="2"/>
              <a:buChar char=""/>
              <a:defRPr/>
            </a:pPr>
            <a:r>
              <a:rPr lang="en-US" sz="2200" dirty="0" smtClean="0">
                <a:solidFill>
                  <a:schemeClr val="tx1">
                    <a:lumMod val="85000"/>
                    <a:lumOff val="15000"/>
                  </a:schemeClr>
                </a:solidFill>
              </a:rPr>
              <a:t>Early age at first intercourse</a:t>
            </a:r>
          </a:p>
          <a:p>
            <a:pPr marL="91440" indent="-91440" fontAlgn="auto">
              <a:spcAft>
                <a:spcPts val="0"/>
              </a:spcAft>
              <a:buFont typeface="Wingdings 3" charset="2"/>
              <a:buChar char=""/>
              <a:defRPr/>
            </a:pPr>
            <a:r>
              <a:rPr lang="en-US" sz="2200" dirty="0" smtClean="0">
                <a:solidFill>
                  <a:schemeClr val="tx1">
                    <a:lumMod val="85000"/>
                    <a:lumOff val="15000"/>
                  </a:schemeClr>
                </a:solidFill>
              </a:rPr>
              <a:t>Multiple sexual partners</a:t>
            </a:r>
          </a:p>
          <a:p>
            <a:pPr marL="91440" indent="-91440" fontAlgn="auto">
              <a:spcAft>
                <a:spcPts val="0"/>
              </a:spcAft>
              <a:buFont typeface="Wingdings 3" charset="2"/>
              <a:buChar char=""/>
              <a:defRPr/>
            </a:pPr>
            <a:r>
              <a:rPr lang="en-US" sz="2200" dirty="0" smtClean="0">
                <a:solidFill>
                  <a:schemeClr val="tx1">
                    <a:lumMod val="85000"/>
                    <a:lumOff val="15000"/>
                  </a:schemeClr>
                </a:solidFill>
              </a:rPr>
              <a:t>A male partner with multiple previous sexual partners</a:t>
            </a:r>
          </a:p>
          <a:p>
            <a:pPr marL="91440" indent="-91440" fontAlgn="auto">
              <a:spcAft>
                <a:spcPts val="0"/>
              </a:spcAft>
              <a:buFont typeface="Wingdings 3" charset="2"/>
              <a:buChar char=""/>
              <a:defRPr/>
            </a:pPr>
            <a:r>
              <a:rPr lang="en-US" sz="2200" dirty="0" smtClean="0">
                <a:solidFill>
                  <a:schemeClr val="tx1">
                    <a:lumMod val="85000"/>
                    <a:lumOff val="15000"/>
                  </a:schemeClr>
                </a:solidFill>
              </a:rPr>
              <a:t>Persistent infection by high risk papillomaviruses</a:t>
            </a:r>
          </a:p>
          <a:p>
            <a:pPr marL="91440" indent="-91440" fontAlgn="auto">
              <a:spcAft>
                <a:spcPts val="0"/>
              </a:spcAft>
              <a:buFont typeface="Wingdings 3" charset="2"/>
              <a:buChar char=""/>
              <a:defRPr/>
            </a:pPr>
            <a:r>
              <a:rPr lang="en-US" sz="2200" dirty="0" smtClean="0">
                <a:solidFill>
                  <a:schemeClr val="tx1">
                    <a:lumMod val="85000"/>
                    <a:lumOff val="15000"/>
                  </a:schemeClr>
                </a:solidFill>
              </a:rPr>
              <a:t>Other risk factors; low socioeconomic groups</a:t>
            </a:r>
          </a:p>
          <a:p>
            <a:pPr marL="91440" indent="-91440" fontAlgn="auto">
              <a:spcAft>
                <a:spcPts val="0"/>
              </a:spcAft>
              <a:buFont typeface="Wingdings 3" charset="2"/>
              <a:buChar char=""/>
              <a:defRPr/>
            </a:pPr>
            <a:r>
              <a:rPr lang="en-US" sz="2200" dirty="0" smtClean="0">
                <a:solidFill>
                  <a:schemeClr val="tx1">
                    <a:lumMod val="85000"/>
                    <a:lumOff val="15000"/>
                  </a:schemeClr>
                </a:solidFill>
              </a:rPr>
              <a:t>rare among virgins and multiple pregnancies.</a:t>
            </a:r>
          </a:p>
          <a:p>
            <a:pPr marL="0" indent="0" fontAlgn="auto">
              <a:spcAft>
                <a:spcPts val="0"/>
              </a:spcAft>
              <a:buFont typeface="Wingdings 3" charset="2"/>
              <a:buNone/>
              <a:defRPr/>
            </a:pPr>
            <a:r>
              <a:rPr lang="en-US" sz="2200" b="1" dirty="0" smtClean="0">
                <a:solidFill>
                  <a:schemeClr val="tx1">
                    <a:lumMod val="85000"/>
                    <a:lumOff val="15000"/>
                  </a:schemeClr>
                </a:solidFill>
              </a:rPr>
              <a:t>Causes</a:t>
            </a:r>
          </a:p>
          <a:p>
            <a:pPr marL="91440" indent="-91440" fontAlgn="auto">
              <a:spcAft>
                <a:spcPts val="0"/>
              </a:spcAft>
              <a:buFont typeface="Wingdings 3" charset="2"/>
              <a:buChar char=""/>
              <a:defRPr/>
            </a:pPr>
            <a:r>
              <a:rPr lang="en-US" sz="2200" dirty="0">
                <a:solidFill>
                  <a:schemeClr val="tx1">
                    <a:lumMod val="85000"/>
                    <a:lumOff val="15000"/>
                  </a:schemeClr>
                </a:solidFill>
              </a:rPr>
              <a:t>The cause is determined to be HPV virus .The HPV is the number one reason for abnormal cells of the cervix.</a:t>
            </a:r>
          </a:p>
          <a:p>
            <a:pPr marL="91440" indent="-91440" fontAlgn="auto">
              <a:spcAft>
                <a:spcPts val="0"/>
              </a:spcAft>
              <a:buFont typeface="Wingdings 3" charset="2"/>
              <a:buChar char=""/>
              <a:defRPr/>
            </a:pPr>
            <a:r>
              <a:rPr lang="en-US" sz="2200" dirty="0">
                <a:solidFill>
                  <a:schemeClr val="tx1">
                    <a:lumMod val="85000"/>
                    <a:lumOff val="15000"/>
                  </a:schemeClr>
                </a:solidFill>
              </a:rPr>
              <a:t>HPV is a skin virus, which results in warts, common warts ,flat warts, genital warts (</a:t>
            </a:r>
            <a:r>
              <a:rPr lang="en-US" sz="2200" dirty="0" err="1">
                <a:solidFill>
                  <a:schemeClr val="tx1">
                    <a:lumMod val="85000"/>
                    <a:lumOff val="15000"/>
                  </a:schemeClr>
                </a:solidFill>
              </a:rPr>
              <a:t>condylomas</a:t>
            </a:r>
            <a:r>
              <a:rPr lang="en-US" sz="2200" dirty="0">
                <a:solidFill>
                  <a:schemeClr val="tx1">
                    <a:lumMod val="85000"/>
                    <a:lumOff val="15000"/>
                  </a:schemeClr>
                </a:solidFill>
              </a:rPr>
              <a:t>), planter warts, and precancerous lesions.</a:t>
            </a:r>
          </a:p>
          <a:p>
            <a:pPr marL="91440" indent="-91440" fontAlgn="auto">
              <a:spcAft>
                <a:spcPts val="0"/>
              </a:spcAft>
              <a:buFont typeface="Wingdings 3" charset="2"/>
              <a:buChar char=""/>
              <a:defRPr/>
            </a:pPr>
            <a:r>
              <a:rPr lang="en-US" sz="2200" dirty="0" smtClean="0">
                <a:solidFill>
                  <a:schemeClr val="tx1">
                    <a:lumMod val="85000"/>
                    <a:lumOff val="15000"/>
                  </a:schemeClr>
                </a:solidFill>
              </a:rPr>
              <a:t>HPV </a:t>
            </a:r>
            <a:r>
              <a:rPr lang="en-US" sz="2200" dirty="0">
                <a:solidFill>
                  <a:schemeClr val="tx1">
                    <a:lumMod val="85000"/>
                    <a:lumOff val="15000"/>
                  </a:schemeClr>
                </a:solidFill>
              </a:rPr>
              <a:t>can be detected in 85 -90 % of pre-cancer lesions.</a:t>
            </a:r>
          </a:p>
          <a:p>
            <a:pPr marL="91440" indent="-91440" fontAlgn="auto">
              <a:spcAft>
                <a:spcPts val="0"/>
              </a:spcAft>
              <a:buFont typeface="Wingdings 3" charset="2"/>
              <a:buChar char=""/>
              <a:defRPr/>
            </a:pPr>
            <a:r>
              <a:rPr lang="en-US" sz="2200" dirty="0">
                <a:solidFill>
                  <a:schemeClr val="tx1">
                    <a:lumMod val="85000"/>
                    <a:lumOff val="15000"/>
                  </a:schemeClr>
                </a:solidFill>
              </a:rPr>
              <a:t>High risk types HPV : 16, 18, 31, 33, 35, 39, 45, 52, 56, 58, and 59.</a:t>
            </a:r>
          </a:p>
          <a:p>
            <a:pPr marL="91440" indent="-91440" fontAlgn="auto">
              <a:spcAft>
                <a:spcPts val="0"/>
              </a:spcAft>
              <a:buFont typeface="Wingdings 3" charset="2"/>
              <a:buChar char=""/>
              <a:defRPr/>
            </a:pPr>
            <a:r>
              <a:rPr lang="en-US" sz="2200" dirty="0">
                <a:solidFill>
                  <a:schemeClr val="tx1">
                    <a:lumMod val="85000"/>
                    <a:lumOff val="15000"/>
                  </a:schemeClr>
                </a:solidFill>
              </a:rPr>
              <a:t>Low risk types HPV :6, 11, 42, 44 . These types result in </a:t>
            </a:r>
            <a:r>
              <a:rPr lang="en-US" sz="2200" dirty="0" err="1">
                <a:solidFill>
                  <a:schemeClr val="tx1">
                    <a:lumMod val="85000"/>
                    <a:lumOff val="15000"/>
                  </a:schemeClr>
                </a:solidFill>
              </a:rPr>
              <a:t>condylomas</a:t>
            </a:r>
            <a:r>
              <a:rPr lang="en-US" sz="2200" dirty="0" smtClean="0">
                <a:solidFill>
                  <a:schemeClr val="tx1">
                    <a:lumMod val="85000"/>
                    <a:lumOff val="15000"/>
                  </a:schemeClr>
                </a:solidFill>
              </a:rPr>
              <a:t>.</a:t>
            </a:r>
          </a:p>
          <a:p>
            <a:pPr marL="0" indent="0" fontAlgn="auto">
              <a:spcAft>
                <a:spcPts val="0"/>
              </a:spcAft>
              <a:buClr>
                <a:srgbClr val="FE8637"/>
              </a:buClr>
              <a:buFont typeface="Wingdings 3" charset="2"/>
              <a:buNone/>
              <a:defRPr/>
            </a:pPr>
            <a:r>
              <a:rPr lang="en-US" sz="2200" b="1" dirty="0">
                <a:solidFill>
                  <a:schemeClr val="tx1">
                    <a:lumMod val="85000"/>
                    <a:lumOff val="15000"/>
                  </a:schemeClr>
                </a:solidFill>
              </a:rPr>
              <a:t>Treatment</a:t>
            </a:r>
          </a:p>
          <a:p>
            <a:pPr marL="91440" indent="-91440" fontAlgn="auto">
              <a:spcAft>
                <a:spcPts val="0"/>
              </a:spcAft>
              <a:buClr>
                <a:srgbClr val="FE8637"/>
              </a:buClr>
              <a:buFont typeface="Wingdings 3" charset="2"/>
              <a:buChar char=""/>
              <a:defRPr/>
            </a:pPr>
            <a:r>
              <a:rPr lang="en-US" sz="2200" dirty="0">
                <a:solidFill>
                  <a:schemeClr val="tx1">
                    <a:lumMod val="85000"/>
                    <a:lumOff val="15000"/>
                  </a:schemeClr>
                </a:solidFill>
              </a:rPr>
              <a:t>laser or cone biopsy is the most effective method of managing patients with High grade SIL in cancer prevention</a:t>
            </a:r>
          </a:p>
          <a:p>
            <a:pPr marL="91440" indent="-91440" fontAlgn="auto">
              <a:spcAft>
                <a:spcPts val="0"/>
              </a:spcAft>
              <a:buFont typeface="Wingdings 3" charset="2"/>
              <a:buChar char=""/>
              <a:defRPr/>
            </a:pPr>
            <a:endParaRPr lang="en-US" sz="2200" dirty="0" smtClean="0">
              <a:solidFill>
                <a:schemeClr val="tx1">
                  <a:lumMod val="85000"/>
                  <a:lumOff val="15000"/>
                </a:schemeClr>
              </a:solidFill>
            </a:endParaRPr>
          </a:p>
          <a:p>
            <a:pPr marL="91440" indent="-91440" fontAlgn="auto">
              <a:spcAft>
                <a:spcPts val="0"/>
              </a:spcAft>
              <a:buFont typeface="Wingdings 3" charset="2"/>
              <a:buChar char=""/>
              <a:defRPr/>
            </a:pPr>
            <a:endParaRPr lang="en-US" sz="2800" dirty="0" smtClean="0">
              <a:solidFill>
                <a:schemeClr val="tx1">
                  <a:lumMod val="75000"/>
                  <a:lumOff val="25000"/>
                </a:schemeClr>
              </a:solidFill>
            </a:endParaRPr>
          </a:p>
          <a:p>
            <a:pPr marL="91440" indent="-91440" fontAlgn="auto">
              <a:spcAft>
                <a:spcPts val="0"/>
              </a:spcAft>
              <a:buFont typeface="Wingdings 3" charset="2"/>
              <a:buChar char=""/>
              <a:defRPr/>
            </a:pPr>
            <a:endParaRPr lang="en-US" sz="2800" dirty="0" smtClean="0">
              <a:solidFill>
                <a:schemeClr val="tx1">
                  <a:lumMod val="75000"/>
                  <a:lumOff val="25000"/>
                </a:schemeClr>
              </a:solidFill>
            </a:endParaRPr>
          </a:p>
        </p:txBody>
      </p:sp>
      <p:sp>
        <p:nvSpPr>
          <p:cNvPr id="2" name="Slide Number Placeholder 1"/>
          <p:cNvSpPr>
            <a:spLocks noGrp="1"/>
          </p:cNvSpPr>
          <p:nvPr>
            <p:ph type="sldNum" sz="quarter" idx="12"/>
          </p:nvPr>
        </p:nvSpPr>
        <p:spPr/>
        <p:txBody>
          <a:bodyPr/>
          <a:lstStyle/>
          <a:p>
            <a:pPr>
              <a:defRPr/>
            </a:pPr>
            <a:fld id="{1AAD6368-ACCE-4E2C-9F70-141C28564152}" type="slidenum">
              <a:rPr lang="en-US"/>
              <a:pPr>
                <a:defRPr/>
              </a:pPr>
              <a:t>24</a:t>
            </a:fld>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C011B34-998B-41B0-B3D6-BD0A1105C0C6}" type="slidenum">
              <a:rPr lang="en-US"/>
              <a:pPr>
                <a:defRPr/>
              </a:pPr>
              <a:t>25</a:t>
            </a:fld>
            <a:endParaRPr lang="en-US"/>
          </a:p>
        </p:txBody>
      </p:sp>
      <p:sp>
        <p:nvSpPr>
          <p:cNvPr id="40962" name="Rectangle 2"/>
          <p:cNvSpPr>
            <a:spLocks noGrp="1" noChangeArrowheads="1"/>
          </p:cNvSpPr>
          <p:nvPr>
            <p:ph type="title" idx="4294967295"/>
          </p:nvPr>
        </p:nvSpPr>
        <p:spPr>
          <a:xfrm>
            <a:off x="0" y="115888"/>
            <a:ext cx="8078788" cy="720725"/>
          </a:xfrm>
        </p:spPr>
        <p:txBody>
          <a:bodyPr/>
          <a:lstStyle/>
          <a:p>
            <a:pPr fontAlgn="auto">
              <a:spcAft>
                <a:spcPts val="0"/>
              </a:spcAft>
              <a:defRPr/>
            </a:pPr>
            <a:r>
              <a:rPr lang="en-US" sz="4000" dirty="0" smtClean="0">
                <a:solidFill>
                  <a:schemeClr val="tx1">
                    <a:lumMod val="75000"/>
                    <a:lumOff val="25000"/>
                  </a:schemeClr>
                </a:solidFill>
              </a:rPr>
              <a:t>CIN/SIL &amp; RULES OF PAP TEST</a:t>
            </a:r>
          </a:p>
        </p:txBody>
      </p:sp>
      <p:sp>
        <p:nvSpPr>
          <p:cNvPr id="56323" name="Rectangle 3"/>
          <p:cNvSpPr>
            <a:spLocks noGrp="1" noChangeArrowheads="1"/>
          </p:cNvSpPr>
          <p:nvPr>
            <p:ph idx="4294967295"/>
          </p:nvPr>
        </p:nvSpPr>
        <p:spPr>
          <a:xfrm>
            <a:off x="107950" y="1341438"/>
            <a:ext cx="9036050" cy="5400675"/>
          </a:xfrm>
        </p:spPr>
        <p:txBody>
          <a:bodyPr rtlCol="0">
            <a:normAutofit fontScale="92500" lnSpcReduction="20000"/>
          </a:bodyPr>
          <a:lstStyle/>
          <a:p>
            <a:pPr marL="0" indent="0" fontAlgn="auto">
              <a:spcAft>
                <a:spcPts val="0"/>
              </a:spcAft>
              <a:buFont typeface="Wingdings 3" charset="2"/>
              <a:buNone/>
              <a:defRPr/>
            </a:pPr>
            <a:r>
              <a:rPr lang="en-US" sz="2200" b="1" dirty="0" smtClean="0">
                <a:solidFill>
                  <a:schemeClr val="tx1"/>
                </a:solidFill>
              </a:rPr>
              <a:t>Signs of CIN/ SIL</a:t>
            </a:r>
          </a:p>
          <a:p>
            <a:pPr marL="91440" indent="-91440" fontAlgn="auto">
              <a:spcAft>
                <a:spcPts val="0"/>
              </a:spcAft>
              <a:buFont typeface="Wingdings 3" charset="2"/>
              <a:buChar char=""/>
              <a:defRPr/>
            </a:pPr>
            <a:r>
              <a:rPr lang="en-US" sz="2200" dirty="0" smtClean="0">
                <a:solidFill>
                  <a:schemeClr val="tx1">
                    <a:lumMod val="75000"/>
                    <a:lumOff val="25000"/>
                  </a:schemeClr>
                </a:solidFill>
              </a:rPr>
              <a:t>There are no visible symptoms of dysplasia of the cervix, and it is difficult to diagnose without a Pap smear or Pap exam .</a:t>
            </a:r>
          </a:p>
          <a:p>
            <a:pPr marL="91440" indent="-91440" fontAlgn="auto">
              <a:spcAft>
                <a:spcPts val="0"/>
              </a:spcAft>
              <a:buFont typeface="Wingdings 3" charset="2"/>
              <a:buChar char=""/>
              <a:defRPr/>
            </a:pPr>
            <a:r>
              <a:rPr lang="en-US" sz="2200" dirty="0" smtClean="0">
                <a:solidFill>
                  <a:schemeClr val="tx1">
                    <a:lumMod val="75000"/>
                    <a:lumOff val="25000"/>
                  </a:schemeClr>
                </a:solidFill>
              </a:rPr>
              <a:t>Therefore regular pap exams should be done to detect any abnormal cells.</a:t>
            </a:r>
          </a:p>
          <a:p>
            <a:pPr marL="0" indent="0" fontAlgn="auto">
              <a:spcAft>
                <a:spcPts val="0"/>
              </a:spcAft>
              <a:buFont typeface="Wingdings 3" charset="2"/>
              <a:buNone/>
              <a:defRPr/>
            </a:pPr>
            <a:r>
              <a:rPr lang="en-US" sz="2200" b="1" dirty="0" smtClean="0">
                <a:solidFill>
                  <a:schemeClr val="tx1">
                    <a:lumMod val="75000"/>
                    <a:lumOff val="25000"/>
                  </a:schemeClr>
                </a:solidFill>
              </a:rPr>
              <a:t>General rules of Pap Screening for CIN/SIL and carcinoma cervix via pap smear are:</a:t>
            </a:r>
          </a:p>
          <a:p>
            <a:pPr marL="525462" lvl="1" indent="-182880" fontAlgn="auto">
              <a:spcAft>
                <a:spcPts val="0"/>
              </a:spcAft>
              <a:buFont typeface="Wingdings" panose="05000000000000000000" pitchFamily="2" charset="2"/>
              <a:buChar char="Ø"/>
              <a:defRPr/>
            </a:pPr>
            <a:r>
              <a:rPr lang="en-US" sz="2200" dirty="0">
                <a:solidFill>
                  <a:schemeClr val="tx1">
                    <a:lumMod val="75000"/>
                    <a:lumOff val="25000"/>
                  </a:schemeClr>
                </a:solidFill>
              </a:rPr>
              <a:t>The common testing procedure for HPV infection is a </a:t>
            </a:r>
            <a:r>
              <a:rPr lang="en-US" sz="2200" dirty="0" smtClean="0">
                <a:solidFill>
                  <a:schemeClr val="tx1">
                    <a:lumMod val="75000"/>
                    <a:lumOff val="25000"/>
                  </a:schemeClr>
                </a:solidFill>
              </a:rPr>
              <a:t>cytology pap smear screening test/exam</a:t>
            </a:r>
            <a:r>
              <a:rPr lang="en-US" sz="2200" dirty="0">
                <a:solidFill>
                  <a:schemeClr val="tx1">
                    <a:lumMod val="75000"/>
                    <a:lumOff val="25000"/>
                  </a:schemeClr>
                </a:solidFill>
              </a:rPr>
              <a:t>. </a:t>
            </a:r>
            <a:endParaRPr lang="en-US" sz="2200" dirty="0" smtClean="0">
              <a:solidFill>
                <a:schemeClr val="tx1">
                  <a:lumMod val="75000"/>
                  <a:lumOff val="25000"/>
                </a:schemeClr>
              </a:solidFill>
            </a:endParaRPr>
          </a:p>
          <a:p>
            <a:pPr marL="525462" lvl="1" indent="-182880" fontAlgn="auto">
              <a:spcAft>
                <a:spcPts val="0"/>
              </a:spcAft>
              <a:buFont typeface="Wingdings" panose="05000000000000000000" pitchFamily="2" charset="2"/>
              <a:buChar char="Ø"/>
              <a:defRPr/>
            </a:pPr>
            <a:r>
              <a:rPr lang="en-US" sz="2200" dirty="0" smtClean="0">
                <a:solidFill>
                  <a:schemeClr val="tx1">
                    <a:lumMod val="75000"/>
                    <a:lumOff val="25000"/>
                  </a:schemeClr>
                </a:solidFill>
              </a:rPr>
              <a:t>The </a:t>
            </a:r>
            <a:r>
              <a:rPr lang="en-US" sz="2200" dirty="0">
                <a:solidFill>
                  <a:schemeClr val="tx1">
                    <a:lumMod val="75000"/>
                    <a:lumOff val="25000"/>
                  </a:schemeClr>
                </a:solidFill>
              </a:rPr>
              <a:t>Pap smear detects </a:t>
            </a:r>
            <a:r>
              <a:rPr lang="en-US" sz="2200" dirty="0" smtClean="0">
                <a:solidFill>
                  <a:schemeClr val="tx1">
                    <a:lumMod val="75000"/>
                    <a:lumOff val="25000"/>
                  </a:schemeClr>
                </a:solidFill>
              </a:rPr>
              <a:t>HPV infection early.</a:t>
            </a:r>
            <a:endParaRPr lang="en-US" sz="2200" dirty="0">
              <a:solidFill>
                <a:schemeClr val="tx1">
                  <a:lumMod val="75000"/>
                  <a:lumOff val="25000"/>
                </a:schemeClr>
              </a:solidFill>
            </a:endParaRPr>
          </a:p>
          <a:p>
            <a:pPr marL="525462" lvl="1" indent="-182880" fontAlgn="auto">
              <a:spcAft>
                <a:spcPts val="0"/>
              </a:spcAft>
              <a:buFont typeface="Wingdings" panose="05000000000000000000" pitchFamily="2" charset="2"/>
              <a:buChar char="Ø"/>
              <a:defRPr/>
            </a:pPr>
            <a:r>
              <a:rPr lang="en-US" sz="2200" dirty="0" smtClean="0">
                <a:solidFill>
                  <a:schemeClr val="tx1">
                    <a:lumMod val="75000"/>
                    <a:lumOff val="25000"/>
                  </a:schemeClr>
                </a:solidFill>
              </a:rPr>
              <a:t>Should </a:t>
            </a:r>
            <a:r>
              <a:rPr lang="en-US" sz="2200" dirty="0">
                <a:solidFill>
                  <a:schemeClr val="tx1">
                    <a:lumMod val="75000"/>
                    <a:lumOff val="25000"/>
                  </a:schemeClr>
                </a:solidFill>
              </a:rPr>
              <a:t>start at the age 21. </a:t>
            </a:r>
          </a:p>
          <a:p>
            <a:pPr marL="525462" lvl="1" indent="-182880" fontAlgn="auto">
              <a:spcAft>
                <a:spcPts val="0"/>
              </a:spcAft>
              <a:buFont typeface="Wingdings" panose="05000000000000000000" pitchFamily="2" charset="2"/>
              <a:buChar char="Ø"/>
              <a:defRPr/>
            </a:pPr>
            <a:r>
              <a:rPr lang="en-US" sz="2200" dirty="0" smtClean="0">
                <a:solidFill>
                  <a:schemeClr val="tx1">
                    <a:lumMod val="75000"/>
                    <a:lumOff val="25000"/>
                  </a:schemeClr>
                </a:solidFill>
              </a:rPr>
              <a:t>For women between </a:t>
            </a:r>
            <a:r>
              <a:rPr lang="en-US" sz="2200" dirty="0">
                <a:solidFill>
                  <a:schemeClr val="tx1">
                    <a:lumMod val="75000"/>
                    <a:lumOff val="25000"/>
                  </a:schemeClr>
                </a:solidFill>
              </a:rPr>
              <a:t>age </a:t>
            </a:r>
            <a:r>
              <a:rPr lang="en-US" sz="2200" b="1" dirty="0" smtClean="0">
                <a:solidFill>
                  <a:schemeClr val="tx1">
                    <a:lumMod val="75000"/>
                    <a:lumOff val="25000"/>
                  </a:schemeClr>
                </a:solidFill>
              </a:rPr>
              <a:t>21 to 29</a:t>
            </a:r>
            <a:r>
              <a:rPr lang="en-US" sz="2200" dirty="0">
                <a:solidFill>
                  <a:schemeClr val="tx1">
                    <a:lumMod val="75000"/>
                    <a:lumOff val="25000"/>
                  </a:schemeClr>
                </a:solidFill>
              </a:rPr>
              <a:t>: </a:t>
            </a:r>
            <a:r>
              <a:rPr lang="en-US" sz="2200" dirty="0" smtClean="0">
                <a:solidFill>
                  <a:schemeClr val="tx1">
                    <a:lumMod val="75000"/>
                    <a:lumOff val="25000"/>
                  </a:schemeClr>
                </a:solidFill>
              </a:rPr>
              <a:t>cytological screening pap test should be done </a:t>
            </a:r>
            <a:r>
              <a:rPr lang="en-US" sz="2200" b="1" dirty="0" smtClean="0">
                <a:solidFill>
                  <a:schemeClr val="tx1">
                    <a:lumMod val="75000"/>
                    <a:lumOff val="25000"/>
                  </a:schemeClr>
                </a:solidFill>
              </a:rPr>
              <a:t>every </a:t>
            </a:r>
            <a:r>
              <a:rPr lang="en-US" sz="2200" b="1" dirty="0">
                <a:solidFill>
                  <a:schemeClr val="tx1">
                    <a:lumMod val="75000"/>
                    <a:lumOff val="25000"/>
                  </a:schemeClr>
                </a:solidFill>
              </a:rPr>
              <a:t>3 years</a:t>
            </a:r>
          </a:p>
          <a:p>
            <a:pPr marL="525462" lvl="1" indent="-182880" fontAlgn="auto">
              <a:spcAft>
                <a:spcPts val="0"/>
              </a:spcAft>
              <a:buFont typeface="Wingdings" panose="05000000000000000000" pitchFamily="2" charset="2"/>
              <a:buChar char="Ø"/>
              <a:defRPr/>
            </a:pPr>
            <a:r>
              <a:rPr lang="en-US" sz="2200" dirty="0">
                <a:solidFill>
                  <a:schemeClr val="tx1">
                    <a:lumMod val="75000"/>
                    <a:lumOff val="25000"/>
                  </a:schemeClr>
                </a:solidFill>
              </a:rPr>
              <a:t>For women</a:t>
            </a:r>
            <a:r>
              <a:rPr lang="en-US" sz="2200" dirty="0" smtClean="0">
                <a:solidFill>
                  <a:schemeClr val="tx1">
                    <a:lumMod val="75000"/>
                    <a:lumOff val="25000"/>
                  </a:schemeClr>
                </a:solidFill>
              </a:rPr>
              <a:t> </a:t>
            </a:r>
            <a:r>
              <a:rPr lang="en-US" sz="2200" dirty="0">
                <a:solidFill>
                  <a:schemeClr val="tx1">
                    <a:lumMod val="75000"/>
                    <a:lumOff val="25000"/>
                  </a:schemeClr>
                </a:solidFill>
              </a:rPr>
              <a:t>between age</a:t>
            </a:r>
            <a:r>
              <a:rPr lang="en-US" sz="2200" dirty="0" smtClean="0">
                <a:solidFill>
                  <a:schemeClr val="tx1">
                    <a:lumMod val="75000"/>
                    <a:lumOff val="25000"/>
                  </a:schemeClr>
                </a:solidFill>
              </a:rPr>
              <a:t> </a:t>
            </a:r>
            <a:r>
              <a:rPr lang="en-US" sz="2200" b="1" dirty="0">
                <a:solidFill>
                  <a:schemeClr val="tx1">
                    <a:lumMod val="75000"/>
                    <a:lumOff val="25000"/>
                  </a:schemeClr>
                </a:solidFill>
              </a:rPr>
              <a:t>30-64</a:t>
            </a:r>
            <a:r>
              <a:rPr lang="en-US" sz="2200" dirty="0">
                <a:solidFill>
                  <a:schemeClr val="tx1">
                    <a:lumMod val="75000"/>
                    <a:lumOff val="25000"/>
                  </a:schemeClr>
                </a:solidFill>
              </a:rPr>
              <a:t> : </a:t>
            </a:r>
            <a:r>
              <a:rPr lang="en-US" sz="2200" dirty="0" smtClean="0">
                <a:solidFill>
                  <a:schemeClr val="tx1">
                    <a:lumMod val="75000"/>
                    <a:lumOff val="25000"/>
                  </a:schemeClr>
                </a:solidFill>
              </a:rPr>
              <a:t>there are </a:t>
            </a:r>
            <a:r>
              <a:rPr lang="en-US" sz="2200" b="1" dirty="0" smtClean="0">
                <a:solidFill>
                  <a:schemeClr val="tx1">
                    <a:lumMod val="75000"/>
                    <a:lumOff val="25000"/>
                  </a:schemeClr>
                </a:solidFill>
              </a:rPr>
              <a:t>2 possibilities</a:t>
            </a:r>
          </a:p>
          <a:p>
            <a:pPr marL="914400" lvl="2" indent="-457200" fontAlgn="auto">
              <a:spcAft>
                <a:spcPts val="0"/>
              </a:spcAft>
              <a:buFont typeface="+mj-lt"/>
              <a:buAutoNum type="alphaLcParenR"/>
              <a:defRPr/>
            </a:pPr>
            <a:r>
              <a:rPr lang="en-US" sz="2200" dirty="0" smtClean="0">
                <a:solidFill>
                  <a:schemeClr val="tx1">
                    <a:lumMod val="75000"/>
                    <a:lumOff val="25000"/>
                  </a:schemeClr>
                </a:solidFill>
              </a:rPr>
              <a:t>Either </a:t>
            </a:r>
            <a:r>
              <a:rPr lang="en-US" sz="2200" b="1" dirty="0" smtClean="0">
                <a:solidFill>
                  <a:schemeClr val="tx1">
                    <a:lumMod val="75000"/>
                    <a:lumOff val="25000"/>
                  </a:schemeClr>
                </a:solidFill>
              </a:rPr>
              <a:t>only cytology </a:t>
            </a:r>
            <a:r>
              <a:rPr lang="en-US" sz="2200" dirty="0" smtClean="0">
                <a:solidFill>
                  <a:schemeClr val="tx1">
                    <a:lumMod val="75000"/>
                    <a:lumOff val="25000"/>
                  </a:schemeClr>
                </a:solidFill>
              </a:rPr>
              <a:t>screening pap test is done every </a:t>
            </a:r>
            <a:r>
              <a:rPr lang="en-US" sz="2200" b="1" dirty="0" smtClean="0">
                <a:solidFill>
                  <a:schemeClr val="tx1">
                    <a:lumMod val="75000"/>
                    <a:lumOff val="25000"/>
                  </a:schemeClr>
                </a:solidFill>
              </a:rPr>
              <a:t>3 years</a:t>
            </a:r>
          </a:p>
          <a:p>
            <a:pPr marL="914400" lvl="2" indent="-457200" fontAlgn="auto">
              <a:spcAft>
                <a:spcPts val="0"/>
              </a:spcAft>
              <a:buFont typeface="+mj-lt"/>
              <a:buAutoNum type="alphaLcParenR"/>
              <a:defRPr/>
            </a:pPr>
            <a:r>
              <a:rPr lang="en-US" sz="2200" dirty="0" smtClean="0">
                <a:solidFill>
                  <a:schemeClr val="tx1">
                    <a:lumMod val="75000"/>
                    <a:lumOff val="25000"/>
                  </a:schemeClr>
                </a:solidFill>
              </a:rPr>
              <a:t>Or there is </a:t>
            </a:r>
            <a:r>
              <a:rPr lang="en-US" sz="2200" b="1" dirty="0" smtClean="0">
                <a:solidFill>
                  <a:schemeClr val="tx1">
                    <a:lumMod val="75000"/>
                    <a:lumOff val="25000"/>
                  </a:schemeClr>
                </a:solidFill>
              </a:rPr>
              <a:t>co-testing</a:t>
            </a:r>
            <a:r>
              <a:rPr lang="en-US" sz="2200" dirty="0" smtClean="0">
                <a:solidFill>
                  <a:schemeClr val="tx1">
                    <a:lumMod val="75000"/>
                    <a:lumOff val="25000"/>
                  </a:schemeClr>
                </a:solidFill>
              </a:rPr>
              <a:t>  in which </a:t>
            </a:r>
            <a:r>
              <a:rPr lang="en-US" sz="2200" dirty="0">
                <a:solidFill>
                  <a:schemeClr val="tx1">
                    <a:lumMod val="75000"/>
                    <a:lumOff val="25000"/>
                  </a:schemeClr>
                </a:solidFill>
              </a:rPr>
              <a:t>cytology screening </a:t>
            </a:r>
            <a:r>
              <a:rPr lang="en-US" sz="2200" dirty="0" smtClean="0">
                <a:solidFill>
                  <a:schemeClr val="tx1">
                    <a:lumMod val="75000"/>
                    <a:lumOff val="25000"/>
                  </a:schemeClr>
                </a:solidFill>
              </a:rPr>
              <a:t>pap test  is done along with </a:t>
            </a:r>
            <a:r>
              <a:rPr lang="en-US" sz="2200" dirty="0">
                <a:solidFill>
                  <a:schemeClr val="tx1">
                    <a:lumMod val="75000"/>
                    <a:lumOff val="25000"/>
                  </a:schemeClr>
                </a:solidFill>
              </a:rPr>
              <a:t>DNA  in-situ hybridization </a:t>
            </a:r>
            <a:r>
              <a:rPr lang="en-US" sz="2200" dirty="0" smtClean="0">
                <a:solidFill>
                  <a:schemeClr val="tx1">
                    <a:lumMod val="75000"/>
                    <a:lumOff val="25000"/>
                  </a:schemeClr>
                </a:solidFill>
              </a:rPr>
              <a:t>HPV testing,  </a:t>
            </a:r>
            <a:r>
              <a:rPr lang="en-US" sz="2200" b="1" dirty="0" smtClean="0">
                <a:solidFill>
                  <a:schemeClr val="tx1">
                    <a:lumMod val="75000"/>
                    <a:lumOff val="25000"/>
                  </a:schemeClr>
                </a:solidFill>
              </a:rPr>
              <a:t>every </a:t>
            </a:r>
            <a:r>
              <a:rPr lang="en-US" sz="2200" b="1" dirty="0">
                <a:solidFill>
                  <a:schemeClr val="tx1">
                    <a:lumMod val="75000"/>
                    <a:lumOff val="25000"/>
                  </a:schemeClr>
                </a:solidFill>
              </a:rPr>
              <a:t>5 </a:t>
            </a:r>
            <a:r>
              <a:rPr lang="en-US" sz="2200" b="1" dirty="0" smtClean="0">
                <a:solidFill>
                  <a:schemeClr val="tx1">
                    <a:lumMod val="75000"/>
                    <a:lumOff val="25000"/>
                  </a:schemeClr>
                </a:solidFill>
              </a:rPr>
              <a:t>years</a:t>
            </a:r>
            <a:r>
              <a:rPr lang="en-US" sz="2200" dirty="0" smtClean="0">
                <a:solidFill>
                  <a:schemeClr val="tx1">
                    <a:lumMod val="75000"/>
                    <a:lumOff val="25000"/>
                  </a:schemeClr>
                </a:solidFill>
              </a:rPr>
              <a:t>.</a:t>
            </a:r>
          </a:p>
          <a:p>
            <a:pPr marL="457200" lvl="2" indent="0" fontAlgn="auto">
              <a:spcAft>
                <a:spcPts val="0"/>
              </a:spcAft>
              <a:buFont typeface="Arial" panose="020B0604020202020204" pitchFamily="34" charset="0"/>
              <a:buNone/>
              <a:defRPr/>
            </a:pPr>
            <a:endParaRPr lang="en-US" sz="2200" dirty="0" smtClean="0">
              <a:solidFill>
                <a:schemeClr val="tx1">
                  <a:lumMod val="75000"/>
                  <a:lumOff val="25000"/>
                </a:schemeClr>
              </a:solidFill>
            </a:endParaRPr>
          </a:p>
          <a:p>
            <a:pPr marL="252412" lvl="2" indent="0" fontAlgn="auto">
              <a:spcAft>
                <a:spcPts val="0"/>
              </a:spcAft>
              <a:buFont typeface="Arial" panose="020B0604020202020204" pitchFamily="34" charset="0"/>
              <a:buNone/>
              <a:defRPr/>
            </a:pPr>
            <a:r>
              <a:rPr lang="en-US" sz="2200" dirty="0" smtClean="0">
                <a:solidFill>
                  <a:schemeClr val="tx1">
                    <a:lumMod val="75000"/>
                    <a:lumOff val="25000"/>
                  </a:schemeClr>
                </a:solidFill>
              </a:rPr>
              <a:t>NOTE: This HPV </a:t>
            </a:r>
            <a:r>
              <a:rPr lang="en-US" sz="2200" dirty="0">
                <a:solidFill>
                  <a:schemeClr val="tx1">
                    <a:lumMod val="75000"/>
                    <a:lumOff val="25000"/>
                  </a:schemeClr>
                </a:solidFill>
              </a:rPr>
              <a:t>DNA  in-situ hybridization (ISH) test, </a:t>
            </a:r>
            <a:r>
              <a:rPr lang="en-US" sz="2200" dirty="0" smtClean="0">
                <a:solidFill>
                  <a:schemeClr val="tx1">
                    <a:lumMod val="75000"/>
                    <a:lumOff val="25000"/>
                  </a:schemeClr>
                </a:solidFill>
              </a:rPr>
              <a:t>is called </a:t>
            </a:r>
            <a:r>
              <a:rPr lang="en-US" sz="2200" dirty="0">
                <a:solidFill>
                  <a:schemeClr val="tx1">
                    <a:lumMod val="75000"/>
                    <a:lumOff val="25000"/>
                  </a:schemeClr>
                </a:solidFill>
              </a:rPr>
              <a:t>the </a:t>
            </a:r>
            <a:r>
              <a:rPr lang="en-US" sz="2200" dirty="0" err="1">
                <a:solidFill>
                  <a:schemeClr val="tx1">
                    <a:lumMod val="75000"/>
                    <a:lumOff val="25000"/>
                  </a:schemeClr>
                </a:solidFill>
              </a:rPr>
              <a:t>Diegene</a:t>
            </a:r>
            <a:r>
              <a:rPr lang="en-US" sz="2200" dirty="0">
                <a:solidFill>
                  <a:schemeClr val="tx1">
                    <a:lumMod val="75000"/>
                    <a:lumOff val="25000"/>
                  </a:schemeClr>
                </a:solidFill>
              </a:rPr>
              <a:t> </a:t>
            </a:r>
            <a:r>
              <a:rPr lang="en-US" sz="2200" dirty="0" smtClean="0">
                <a:solidFill>
                  <a:schemeClr val="tx1">
                    <a:lumMod val="75000"/>
                    <a:lumOff val="25000"/>
                  </a:schemeClr>
                </a:solidFill>
              </a:rPr>
              <a:t>Hybrid </a:t>
            </a:r>
            <a:r>
              <a:rPr lang="en-US" sz="2200" dirty="0">
                <a:solidFill>
                  <a:schemeClr val="tx1">
                    <a:lumMod val="75000"/>
                    <a:lumOff val="25000"/>
                  </a:schemeClr>
                </a:solidFill>
              </a:rPr>
              <a:t>Capture test to identify the </a:t>
            </a:r>
            <a:r>
              <a:rPr lang="en-US" sz="2200" dirty="0" smtClean="0">
                <a:solidFill>
                  <a:schemeClr val="tx1">
                    <a:lumMod val="75000"/>
                    <a:lumOff val="25000"/>
                  </a:schemeClr>
                </a:solidFill>
              </a:rPr>
              <a:t>serotype of the viral </a:t>
            </a:r>
            <a:r>
              <a:rPr lang="en-US" sz="2200" dirty="0">
                <a:solidFill>
                  <a:schemeClr val="tx1">
                    <a:lumMod val="75000"/>
                    <a:lumOff val="25000"/>
                  </a:schemeClr>
                </a:solidFill>
              </a:rPr>
              <a:t>strain. This test will determine whether you carry high or low risk strains of the </a:t>
            </a:r>
            <a:r>
              <a:rPr lang="en-US" sz="2200" dirty="0" smtClean="0">
                <a:solidFill>
                  <a:schemeClr val="tx1">
                    <a:lumMod val="75000"/>
                    <a:lumOff val="25000"/>
                  </a:schemeClr>
                </a:solidFill>
              </a:rPr>
              <a:t>virus. DNA </a:t>
            </a:r>
            <a:r>
              <a:rPr lang="en-US" sz="2200" dirty="0">
                <a:solidFill>
                  <a:schemeClr val="tx1">
                    <a:lumMod val="75000"/>
                    <a:lumOff val="25000"/>
                  </a:schemeClr>
                </a:solidFill>
              </a:rPr>
              <a:t>screening test should not be used before age 30.</a:t>
            </a:r>
          </a:p>
          <a:p>
            <a:pPr marL="525462" lvl="1" indent="-182880" fontAlgn="auto">
              <a:spcAft>
                <a:spcPts val="0"/>
              </a:spcAft>
              <a:buFont typeface="Wingdings 2" panose="05020102010507070707" pitchFamily="18" charset="2"/>
              <a:buChar char=""/>
              <a:defRPr/>
            </a:pPr>
            <a:endParaRPr lang="en-US" sz="2200" dirty="0">
              <a:solidFill>
                <a:schemeClr val="tx1">
                  <a:lumMod val="75000"/>
                  <a:lumOff val="25000"/>
                </a:schemeClr>
              </a:solidFill>
            </a:endParaRPr>
          </a:p>
          <a:p>
            <a:pPr marL="91440" indent="-91440" fontAlgn="auto">
              <a:spcAft>
                <a:spcPts val="0"/>
              </a:spcAft>
              <a:buFont typeface="Wingdings 3" charset="2"/>
              <a:buChar char=""/>
              <a:defRPr/>
            </a:pPr>
            <a:endParaRPr lang="en-US" dirty="0" smtClean="0">
              <a:solidFill>
                <a:schemeClr val="tx1">
                  <a:lumMod val="75000"/>
                  <a:lumOff val="25000"/>
                </a:schemeClr>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4E4EACB-8D09-4453-8C77-38D17A52E8F0}" type="slidenum">
              <a:rPr lang="en-US"/>
              <a:pPr>
                <a:defRPr/>
              </a:pPr>
              <a:t>26</a:t>
            </a:fld>
            <a:endParaRPr lang="en-US"/>
          </a:p>
        </p:txBody>
      </p:sp>
      <p:sp>
        <p:nvSpPr>
          <p:cNvPr id="41986" name="Rectangle 2"/>
          <p:cNvSpPr>
            <a:spLocks noGrp="1" noChangeArrowheads="1"/>
          </p:cNvSpPr>
          <p:nvPr>
            <p:ph type="title" idx="4294967295"/>
          </p:nvPr>
        </p:nvSpPr>
        <p:spPr>
          <a:xfrm>
            <a:off x="1600200" y="287338"/>
            <a:ext cx="7543800" cy="838200"/>
          </a:xfrm>
        </p:spPr>
        <p:txBody>
          <a:bodyPr/>
          <a:lstStyle/>
          <a:p>
            <a:pPr fontAlgn="auto">
              <a:spcAft>
                <a:spcPts val="0"/>
              </a:spcAft>
              <a:defRPr/>
            </a:pPr>
            <a:r>
              <a:rPr lang="en-US" sz="4400" dirty="0" smtClean="0">
                <a:solidFill>
                  <a:schemeClr val="tx1">
                    <a:lumMod val="75000"/>
                    <a:lumOff val="25000"/>
                  </a:schemeClr>
                </a:solidFill>
              </a:rPr>
              <a:t>Cervical Carcinoma, Invasive</a:t>
            </a:r>
          </a:p>
        </p:txBody>
      </p:sp>
      <p:sp>
        <p:nvSpPr>
          <p:cNvPr id="46084" name="Rectangle 3"/>
          <p:cNvSpPr>
            <a:spLocks noGrp="1" noChangeArrowheads="1"/>
          </p:cNvSpPr>
          <p:nvPr>
            <p:ph idx="4294967295"/>
          </p:nvPr>
        </p:nvSpPr>
        <p:spPr>
          <a:xfrm>
            <a:off x="250825" y="1600200"/>
            <a:ext cx="7216775" cy="4873625"/>
          </a:xfrm>
        </p:spPr>
        <p:txBody>
          <a:bodyPr/>
          <a:lstStyle/>
          <a:p>
            <a:pPr>
              <a:buFont typeface="Wingdings" panose="05000000000000000000" pitchFamily="2" charset="2"/>
              <a:buChar char="Ø"/>
            </a:pPr>
            <a:r>
              <a:rPr lang="en-US" altLang="en-US" sz="2400" dirty="0" smtClean="0"/>
              <a:t>About 75 -90% of invasive cancers are Squamous cell carcinomas ,which generally evolve from pre-cancer CIN/SIL lesions.</a:t>
            </a:r>
          </a:p>
          <a:p>
            <a:pPr>
              <a:buFont typeface="Wingdings" panose="05000000000000000000" pitchFamily="2" charset="2"/>
              <a:buChar char="Ø"/>
            </a:pPr>
            <a:r>
              <a:rPr lang="en-US" altLang="en-US" sz="2400" dirty="0" smtClean="0"/>
              <a:t>The remainder are Adenocarcinoma.</a:t>
            </a:r>
          </a:p>
          <a:p>
            <a:pPr>
              <a:buFont typeface="Wingdings" panose="05000000000000000000" pitchFamily="2" charset="2"/>
              <a:buChar char="Ø"/>
            </a:pPr>
            <a:r>
              <a:rPr lang="en-US" altLang="en-US" sz="2400" dirty="0" smtClean="0"/>
              <a:t> Squamous cell cancers are appearing in increasingly younger women, now with a peak incidence at about 45 years, about 10-15 years after detection of their precursors.</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371475"/>
            <a:ext cx="9159875" cy="5343525"/>
          </a:xfrm>
        </p:spPr>
      </p:pic>
      <p:sp>
        <p:nvSpPr>
          <p:cNvPr id="48131" name="Rectangle 5"/>
          <p:cNvSpPr>
            <a:spLocks noChangeArrowheads="1"/>
          </p:cNvSpPr>
          <p:nvPr/>
        </p:nvSpPr>
        <p:spPr bwMode="auto">
          <a:xfrm>
            <a:off x="2124075" y="5732463"/>
            <a:ext cx="45720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hlinkClick r:id="rId3"/>
              </a:rPr>
              <a:t>http://home.ccr.cancer.gov/inthejournals/archives/images/guis_img.png</a:t>
            </a:r>
            <a:r>
              <a:rPr lang="en-US" altLang="en-US" sz="900"/>
              <a:t> Reference</a:t>
            </a:r>
            <a:br>
              <a:rPr lang="en-US" altLang="en-US" sz="900"/>
            </a:br>
            <a:r>
              <a:rPr lang="en-US" altLang="en-US" sz="900"/>
              <a:t>Gius D, Funk MC, Chuang EY, Feng S, Huettner PC, Nguyen L, Bradbury CM, Mishra M, Gao S, Buttin BM, Cohn DE, Powell MA, Horowitz NS, Whitcomb BP, Rader JS. Profiling microdissected epithelium and stroma to model genomic signatures for cervical carcinogenesis accommodating for covariates. Cancer Res 67: 7113–23, 2007</a:t>
            </a:r>
          </a:p>
        </p:txBody>
      </p:sp>
      <p:sp>
        <p:nvSpPr>
          <p:cNvPr id="2" name="Slide Number Placeholder 1"/>
          <p:cNvSpPr>
            <a:spLocks noGrp="1"/>
          </p:cNvSpPr>
          <p:nvPr>
            <p:ph type="sldNum" sz="quarter" idx="12"/>
          </p:nvPr>
        </p:nvSpPr>
        <p:spPr/>
        <p:txBody>
          <a:bodyPr/>
          <a:lstStyle/>
          <a:p>
            <a:pPr>
              <a:defRPr/>
            </a:pPr>
            <a:fld id="{EBFC3D51-CA10-48BA-B61D-49166EC78BCF}" type="slidenum">
              <a:rPr lang="en-US"/>
              <a:pPr>
                <a:defRPr/>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277813"/>
            <a:ext cx="65532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6507163"/>
            <a:ext cx="35798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0B585D8-AA5F-44E1-BA94-D00EEE089704}" type="slidenum">
              <a:rPr lang="en-US"/>
              <a:pPr>
                <a:defRPr/>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891FB96-529B-4167-8F82-A60725FA8B8A}" type="slidenum">
              <a:rPr lang="en-US"/>
              <a:pPr>
                <a:defRPr/>
              </a:pPr>
              <a:t>29</a:t>
            </a:fld>
            <a:endParaRPr lang="en-US"/>
          </a:p>
        </p:txBody>
      </p:sp>
      <p:sp>
        <p:nvSpPr>
          <p:cNvPr id="2" name="Title 1"/>
          <p:cNvSpPr>
            <a:spLocks noGrp="1"/>
          </p:cNvSpPr>
          <p:nvPr>
            <p:ph type="title" idx="4294967295"/>
          </p:nvPr>
        </p:nvSpPr>
        <p:spPr>
          <a:xfrm>
            <a:off x="0" y="287338"/>
            <a:ext cx="3816350" cy="1449387"/>
          </a:xfrm>
        </p:spPr>
        <p:txBody>
          <a:bodyPr/>
          <a:lstStyle/>
          <a:p>
            <a:pPr fontAlgn="auto">
              <a:spcAft>
                <a:spcPts val="0"/>
              </a:spcAft>
              <a:defRPr/>
            </a:pPr>
            <a:r>
              <a:rPr lang="en-US" b="1" dirty="0" smtClean="0">
                <a:solidFill>
                  <a:schemeClr val="tx1">
                    <a:lumMod val="75000"/>
                    <a:lumOff val="25000"/>
                  </a:schemeClr>
                </a:solidFill>
              </a:rPr>
              <a:t>Cervical cancer</a:t>
            </a:r>
            <a:endParaRPr lang="en-US" b="1" dirty="0">
              <a:solidFill>
                <a:schemeClr val="tx1">
                  <a:lumMod val="75000"/>
                  <a:lumOff val="25000"/>
                </a:schemeClr>
              </a:solidFill>
            </a:endParaRPr>
          </a:p>
        </p:txBody>
      </p:sp>
      <p:pic>
        <p:nvPicPr>
          <p:cNvPr id="5018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781300"/>
            <a:ext cx="35718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Rectangle 3"/>
          <p:cNvSpPr>
            <a:spLocks noChangeArrowheads="1"/>
          </p:cNvSpPr>
          <p:nvPr/>
        </p:nvSpPr>
        <p:spPr bwMode="auto">
          <a:xfrm>
            <a:off x="900113" y="540543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http://ehealthmd.com/content/what-cervical-cancer</a:t>
            </a:r>
          </a:p>
        </p:txBody>
      </p:sp>
      <p:pic>
        <p:nvPicPr>
          <p:cNvPr id="5018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8013" y="111125"/>
            <a:ext cx="47117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Rectangle 5"/>
          <p:cNvSpPr>
            <a:spLocks noChangeArrowheads="1"/>
          </p:cNvSpPr>
          <p:nvPr/>
        </p:nvSpPr>
        <p:spPr bwMode="auto">
          <a:xfrm>
            <a:off x="4670425" y="2876550"/>
            <a:ext cx="4572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http://www.wikidoc.org/images/d/d6/Cervical_Carcinoma.jpg</a:t>
            </a:r>
          </a:p>
        </p:txBody>
      </p:sp>
      <p:pic>
        <p:nvPicPr>
          <p:cNvPr id="5018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0238" y="3268663"/>
            <a:ext cx="47037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Rectangle 7"/>
          <p:cNvSpPr>
            <a:spLocks noChangeArrowheads="1"/>
          </p:cNvSpPr>
          <p:nvPr/>
        </p:nvSpPr>
        <p:spPr bwMode="auto">
          <a:xfrm>
            <a:off x="4670425" y="655478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http://www.wikidoc.org/images/d/d6/Cervical_Carcinoma.jpg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4294967295"/>
          </p:nvPr>
        </p:nvSpPr>
        <p:spPr>
          <a:xfrm>
            <a:off x="250825" y="836613"/>
            <a:ext cx="8605838" cy="5400675"/>
          </a:xfrm>
        </p:spPr>
        <p:txBody>
          <a:bodyPr rtlCol="0">
            <a:normAutofit/>
          </a:bodyPr>
          <a:lstStyle/>
          <a:p>
            <a:pPr marL="91440" indent="-91440" fontAlgn="auto">
              <a:defRPr/>
            </a:pPr>
            <a:endParaRPr lang="en-US" altLang="en-US" dirty="0" smtClean="0">
              <a:solidFill>
                <a:schemeClr val="tx1">
                  <a:lumMod val="75000"/>
                  <a:lumOff val="25000"/>
                </a:schemeClr>
              </a:solidFill>
            </a:endParaRPr>
          </a:p>
          <a:p>
            <a:pPr marL="91440" indent="-91440" fontAlgn="auto">
              <a:defRPr/>
            </a:pPr>
            <a:r>
              <a:rPr lang="en-US" b="1" u="sng" dirty="0" smtClean="0">
                <a:solidFill>
                  <a:schemeClr val="tx1">
                    <a:lumMod val="75000"/>
                    <a:lumOff val="25000"/>
                  </a:schemeClr>
                </a:solidFill>
              </a:rPr>
              <a:t>EROSION/ECTROPION</a:t>
            </a:r>
          </a:p>
          <a:p>
            <a:pPr marL="342900" lvl="1" indent="-182880" fontAlgn="auto">
              <a:buFont typeface="Wingdings" panose="05000000000000000000" pitchFamily="2" charset="2"/>
              <a:buChar char="§"/>
              <a:defRPr/>
            </a:pPr>
            <a:r>
              <a:rPr lang="en-US" altLang="en-US" dirty="0" smtClean="0">
                <a:solidFill>
                  <a:schemeClr val="tx1">
                    <a:lumMod val="75000"/>
                    <a:lumOff val="25000"/>
                  </a:schemeClr>
                </a:solidFill>
              </a:rPr>
              <a:t>Characterized by columnar epithelium replacing squamous epithelium, grossly resulting in an erythematous area.</a:t>
            </a:r>
          </a:p>
          <a:p>
            <a:pPr marL="342900" lvl="1" indent="-182880" fontAlgn="auto">
              <a:buFont typeface="Wingdings" panose="05000000000000000000" pitchFamily="2" charset="2"/>
              <a:buChar char="§"/>
              <a:defRPr/>
            </a:pPr>
            <a:r>
              <a:rPr lang="en-US" altLang="en-US" dirty="0" smtClean="0">
                <a:solidFill>
                  <a:schemeClr val="tx1">
                    <a:lumMod val="75000"/>
                    <a:lumOff val="25000"/>
                  </a:schemeClr>
                </a:solidFill>
              </a:rPr>
              <a:t>It is a typical response to a variety of stimuli including hormones, chronic irritation and inflammation (chronic cervicitis).</a:t>
            </a:r>
          </a:p>
          <a:p>
            <a:pPr marL="342900" lvl="1" indent="-182880" fontAlgn="auto">
              <a:buFont typeface="Wingdings" panose="05000000000000000000" pitchFamily="2" charset="2"/>
              <a:buChar char="§"/>
              <a:defRPr/>
            </a:pPr>
            <a:r>
              <a:rPr lang="en-US" altLang="en-US" dirty="0" smtClean="0">
                <a:solidFill>
                  <a:schemeClr val="tx1">
                    <a:lumMod val="75000"/>
                    <a:lumOff val="25000"/>
                  </a:schemeClr>
                </a:solidFill>
              </a:rPr>
              <a:t>It is benign and has no malignant potential.</a:t>
            </a:r>
          </a:p>
          <a:p>
            <a:pPr marL="0" indent="0" fontAlgn="auto">
              <a:buFont typeface="Arial" panose="020B0604020202020204" pitchFamily="34" charset="0"/>
              <a:buNone/>
              <a:defRPr/>
            </a:pPr>
            <a:r>
              <a:rPr lang="en-US" b="1" u="sng" dirty="0" smtClean="0">
                <a:solidFill>
                  <a:schemeClr val="tx1">
                    <a:lumMod val="75000"/>
                    <a:lumOff val="25000"/>
                  </a:schemeClr>
                </a:solidFill>
              </a:rPr>
              <a:t>SQUAMOUS METAPLASIA</a:t>
            </a:r>
          </a:p>
          <a:p>
            <a:pPr marL="91440" indent="-91440" fontAlgn="auto">
              <a:buFont typeface="Wingdings" panose="05000000000000000000" pitchFamily="2" charset="2"/>
              <a:buChar char="§"/>
              <a:defRPr/>
            </a:pPr>
            <a:r>
              <a:rPr lang="en-US" altLang="en-US" dirty="0">
                <a:solidFill>
                  <a:schemeClr val="tx1">
                    <a:lumMod val="75000"/>
                    <a:lumOff val="25000"/>
                  </a:schemeClr>
                </a:solidFill>
              </a:rPr>
              <a:t>C</a:t>
            </a:r>
            <a:r>
              <a:rPr lang="en-US" altLang="en-US" dirty="0" smtClean="0">
                <a:solidFill>
                  <a:schemeClr val="tx1">
                    <a:lumMod val="75000"/>
                    <a:lumOff val="25000"/>
                  </a:schemeClr>
                </a:solidFill>
              </a:rPr>
              <a:t>olumnar cells are replaced by squamous cells.  It is seen in cervix at the </a:t>
            </a:r>
            <a:r>
              <a:rPr lang="en-US" altLang="en-US" dirty="0" err="1" smtClean="0">
                <a:solidFill>
                  <a:schemeClr val="tx1">
                    <a:lumMod val="75000"/>
                    <a:lumOff val="25000"/>
                  </a:schemeClr>
                </a:solidFill>
              </a:rPr>
              <a:t>squamocolumnar</a:t>
            </a:r>
            <a:r>
              <a:rPr lang="en-US" altLang="en-US" dirty="0" smtClean="0">
                <a:solidFill>
                  <a:schemeClr val="tx1">
                    <a:lumMod val="75000"/>
                    <a:lumOff val="25000"/>
                  </a:schemeClr>
                </a:solidFill>
              </a:rPr>
              <a:t> junction. </a:t>
            </a:r>
          </a:p>
          <a:p>
            <a:pPr marL="91440" indent="-91440" fontAlgn="auto">
              <a:buFont typeface="Wingdings" panose="05000000000000000000" pitchFamily="2" charset="2"/>
              <a:buChar char="§"/>
              <a:defRPr/>
            </a:pPr>
            <a:r>
              <a:rPr lang="en-US" altLang="en-US" dirty="0" smtClean="0">
                <a:solidFill>
                  <a:schemeClr val="tx1">
                    <a:lumMod val="75000"/>
                    <a:lumOff val="25000"/>
                  </a:schemeClr>
                </a:solidFill>
              </a:rPr>
              <a:t>Squamous metaplastic epithelium is the area most affected by HPV infection and the area where dysplasia and malignant transformation  starts. </a:t>
            </a:r>
          </a:p>
          <a:p>
            <a:pPr marL="0" indent="0" fontAlgn="auto">
              <a:buFont typeface="Calibri" panose="020F0502020204030204" pitchFamily="34" charset="0"/>
              <a:buNone/>
              <a:defRPr/>
            </a:pPr>
            <a:r>
              <a:rPr lang="en-US" altLang="en-US" dirty="0" smtClean="0">
                <a:solidFill>
                  <a:schemeClr val="tx1">
                    <a:lumMod val="75000"/>
                    <a:lumOff val="25000"/>
                  </a:schemeClr>
                </a:solidFill>
              </a:rPr>
              <a:t>(note: squamous metaplastic epithelium is benign and by itself not considered premalignant)</a:t>
            </a:r>
          </a:p>
          <a:p>
            <a:pPr marL="91440" indent="-91440" fontAlgn="auto">
              <a:defRPr/>
            </a:pPr>
            <a:endParaRPr lang="en-US" altLang="en-US" b="1" dirty="0" smtClean="0">
              <a:solidFill>
                <a:schemeClr val="tx1">
                  <a:lumMod val="75000"/>
                  <a:lumOff val="25000"/>
                </a:schemeClr>
              </a:solidFill>
            </a:endParaRPr>
          </a:p>
        </p:txBody>
      </p:sp>
      <p:sp>
        <p:nvSpPr>
          <p:cNvPr id="2" name="Slide Number Placeholder 1"/>
          <p:cNvSpPr>
            <a:spLocks noGrp="1"/>
          </p:cNvSpPr>
          <p:nvPr>
            <p:ph type="sldNum" sz="quarter" idx="12"/>
          </p:nvPr>
        </p:nvSpPr>
        <p:spPr/>
        <p:txBody>
          <a:bodyPr/>
          <a:lstStyle/>
          <a:p>
            <a:pPr>
              <a:defRPr/>
            </a:pPr>
            <a:fld id="{28E439EC-2D85-4A56-BBB7-80E2A19C383D}" type="slidenum">
              <a:rPr lang="en-US"/>
              <a:pPr>
                <a:defRPr/>
              </a:pPr>
              <a:t>3</a:t>
            </a:fld>
            <a:endParaRPr lang="en-US"/>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79388" y="609600"/>
            <a:ext cx="8424862" cy="874713"/>
          </a:xfrm>
        </p:spPr>
        <p:txBody>
          <a:bodyPr/>
          <a:lstStyle/>
          <a:p>
            <a:pPr fontAlgn="auto">
              <a:spcAft>
                <a:spcPts val="0"/>
              </a:spcAft>
              <a:defRPr/>
            </a:pPr>
            <a:r>
              <a:rPr lang="en-US" sz="2800" b="1" dirty="0" smtClean="0">
                <a:solidFill>
                  <a:schemeClr val="tx1">
                    <a:lumMod val="75000"/>
                    <a:lumOff val="25000"/>
                  </a:schemeClr>
                </a:solidFill>
              </a:rPr>
              <a:t>Cervical Carcinoma (invasive carcinoma), Morphology</a:t>
            </a:r>
          </a:p>
        </p:txBody>
      </p:sp>
      <p:sp>
        <p:nvSpPr>
          <p:cNvPr id="51203" name="Rectangle 3"/>
          <p:cNvSpPr>
            <a:spLocks noGrp="1" noChangeArrowheads="1"/>
          </p:cNvSpPr>
          <p:nvPr>
            <p:ph idx="1"/>
          </p:nvPr>
        </p:nvSpPr>
        <p:spPr>
          <a:xfrm>
            <a:off x="457200" y="1600200"/>
            <a:ext cx="7467600" cy="4873625"/>
          </a:xfrm>
        </p:spPr>
        <p:txBody>
          <a:bodyPr/>
          <a:lstStyle/>
          <a:p>
            <a:endParaRPr lang="en-US" altLang="en-US" sz="2800" dirty="0" smtClean="0"/>
          </a:p>
          <a:p>
            <a:pPr>
              <a:buFont typeface="Wingdings" panose="05000000000000000000" pitchFamily="2" charset="2"/>
              <a:buChar char="§"/>
            </a:pPr>
            <a:r>
              <a:rPr lang="en-US" altLang="en-US" sz="2400" dirty="0" smtClean="0"/>
              <a:t>Mainly in the region of the transformation zone, and range from microscopic foci of early stromal invasion to grossly frank tumors encircling the cervical </a:t>
            </a:r>
            <a:r>
              <a:rPr lang="en-US" altLang="en-US" sz="2400" dirty="0" err="1" smtClean="0"/>
              <a:t>Os</a:t>
            </a:r>
            <a:r>
              <a:rPr lang="en-US" altLang="en-US" sz="2400" dirty="0" smtClean="0"/>
              <a:t> .</a:t>
            </a:r>
          </a:p>
          <a:p>
            <a:pPr>
              <a:buFont typeface="Wingdings" panose="05000000000000000000" pitchFamily="2" charset="2"/>
              <a:buChar char="§"/>
            </a:pPr>
            <a:r>
              <a:rPr lang="en-US" altLang="en-US" sz="2400" dirty="0" smtClean="0"/>
              <a:t>The tumors may be invisible or </a:t>
            </a:r>
            <a:r>
              <a:rPr lang="en-US" altLang="en-US" sz="2400" dirty="0" err="1" smtClean="0"/>
              <a:t>exophytic</a:t>
            </a:r>
            <a:r>
              <a:rPr lang="en-US" altLang="en-US" sz="2400" dirty="0" smtClean="0"/>
              <a:t> .</a:t>
            </a:r>
          </a:p>
          <a:p>
            <a:pPr>
              <a:buFont typeface="Wingdings" panose="05000000000000000000" pitchFamily="2" charset="2"/>
              <a:buChar char="§"/>
            </a:pPr>
            <a:r>
              <a:rPr lang="en-US" altLang="en-US" sz="2400" dirty="0" smtClean="0"/>
              <a:t>Cervical carcinomas are graded from 1 to 3( i.e. well, moderately and poorly differentiated) based on cellular differentiation and staged from 1 to 4 depending on clinical spread.</a:t>
            </a:r>
          </a:p>
        </p:txBody>
      </p:sp>
      <p:sp>
        <p:nvSpPr>
          <p:cNvPr id="2" name="Slide Number Placeholder 1"/>
          <p:cNvSpPr>
            <a:spLocks noGrp="1"/>
          </p:cNvSpPr>
          <p:nvPr>
            <p:ph type="sldNum" sz="quarter" idx="12"/>
          </p:nvPr>
        </p:nvSpPr>
        <p:spPr/>
        <p:txBody>
          <a:bodyPr/>
          <a:lstStyle/>
          <a:p>
            <a:pPr>
              <a:defRPr/>
            </a:pPr>
            <a:fld id="{F43C5268-129A-4B07-9A1C-BF6010A91CE2}" type="slidenum">
              <a:rPr lang="en-US"/>
              <a:pPr>
                <a:defRPr/>
              </a:pPr>
              <a:t>30</a:t>
            </a:fld>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1275" y="0"/>
            <a:ext cx="6346825" cy="1320800"/>
          </a:xfrm>
        </p:spPr>
        <p:txBody>
          <a:bodyPr/>
          <a:lstStyle/>
          <a:p>
            <a:pPr fontAlgn="auto">
              <a:spcAft>
                <a:spcPts val="0"/>
              </a:spcAft>
              <a:defRPr/>
            </a:pPr>
            <a:r>
              <a:rPr lang="en-US" sz="3200" smtClean="0">
                <a:solidFill>
                  <a:schemeClr val="tx1">
                    <a:lumMod val="75000"/>
                    <a:lumOff val="25000"/>
                  </a:schemeClr>
                </a:solidFill>
              </a:rPr>
              <a:t/>
            </a:r>
            <a:br>
              <a:rPr lang="en-US" sz="3200" smtClean="0">
                <a:solidFill>
                  <a:schemeClr val="tx1">
                    <a:lumMod val="75000"/>
                    <a:lumOff val="25000"/>
                  </a:schemeClr>
                </a:solidFill>
              </a:rPr>
            </a:br>
            <a:r>
              <a:rPr lang="en-US" sz="3200" smtClean="0">
                <a:solidFill>
                  <a:schemeClr val="tx1">
                    <a:lumMod val="75000"/>
                    <a:lumOff val="25000"/>
                  </a:schemeClr>
                </a:solidFill>
              </a:rPr>
              <a:t>Cervical Carcinoma, Staging</a:t>
            </a:r>
          </a:p>
        </p:txBody>
      </p:sp>
      <p:sp>
        <p:nvSpPr>
          <p:cNvPr id="44035" name="Rectangle 3"/>
          <p:cNvSpPr>
            <a:spLocks noGrp="1" noChangeArrowheads="1"/>
          </p:cNvSpPr>
          <p:nvPr>
            <p:ph sz="half" idx="1"/>
          </p:nvPr>
        </p:nvSpPr>
        <p:spPr>
          <a:xfrm>
            <a:off x="250825" y="1989138"/>
            <a:ext cx="4105275" cy="3187700"/>
          </a:xfrm>
        </p:spPr>
        <p:txBody>
          <a:bodyPr rtlCol="0">
            <a:normAutofit lnSpcReduction="10000"/>
          </a:bodyPr>
          <a:lstStyle/>
          <a:p>
            <a:pPr marL="91440" indent="-91440" fontAlgn="auto">
              <a:spcAft>
                <a:spcPts val="0"/>
              </a:spcAft>
              <a:buFont typeface="Wingdings" panose="05000000000000000000" pitchFamily="2" charset="2"/>
              <a:buNone/>
              <a:defRPr/>
            </a:pPr>
            <a:endParaRPr lang="en-US" dirty="0" smtClean="0">
              <a:solidFill>
                <a:schemeClr val="tx1">
                  <a:lumMod val="85000"/>
                  <a:lumOff val="15000"/>
                </a:schemeClr>
              </a:solidFill>
            </a:endParaRPr>
          </a:p>
          <a:p>
            <a:pPr marL="91440" indent="-91440" fontAlgn="auto">
              <a:spcAft>
                <a:spcPts val="0"/>
              </a:spcAft>
              <a:buFont typeface="Wingdings" panose="05000000000000000000" pitchFamily="2" charset="2"/>
              <a:buNone/>
              <a:defRPr/>
            </a:pPr>
            <a:r>
              <a:rPr lang="en-US" dirty="0" smtClean="0">
                <a:solidFill>
                  <a:schemeClr val="tx1">
                    <a:lumMod val="85000"/>
                    <a:lumOff val="15000"/>
                  </a:schemeClr>
                </a:solidFill>
              </a:rPr>
              <a:t>0- Carcinoma in Situ</a:t>
            </a:r>
          </a:p>
          <a:p>
            <a:pPr marL="91440" indent="-91440" fontAlgn="auto">
              <a:spcAft>
                <a:spcPts val="0"/>
              </a:spcAft>
              <a:buFont typeface="Wingdings" panose="05000000000000000000" pitchFamily="2" charset="2"/>
              <a:buNone/>
              <a:defRPr/>
            </a:pPr>
            <a:r>
              <a:rPr lang="en-US" dirty="0" smtClean="0">
                <a:solidFill>
                  <a:schemeClr val="tx1">
                    <a:lumMod val="85000"/>
                    <a:lumOff val="15000"/>
                  </a:schemeClr>
                </a:solidFill>
              </a:rPr>
              <a:t>1- Confined to the cervix</a:t>
            </a:r>
          </a:p>
          <a:p>
            <a:pPr marL="91440" indent="-91440" fontAlgn="auto">
              <a:spcAft>
                <a:spcPts val="0"/>
              </a:spcAft>
              <a:buFont typeface="Wingdings" panose="05000000000000000000" pitchFamily="2" charset="2"/>
              <a:buNone/>
              <a:defRPr/>
            </a:pPr>
            <a:r>
              <a:rPr lang="en-US" dirty="0" smtClean="0">
                <a:solidFill>
                  <a:schemeClr val="tx1">
                    <a:lumMod val="85000"/>
                    <a:lumOff val="15000"/>
                  </a:schemeClr>
                </a:solidFill>
              </a:rPr>
              <a:t>2- Extension beyond the cervix without extension to the lower third of Vagina or Pelvic Wall</a:t>
            </a:r>
          </a:p>
          <a:p>
            <a:pPr marL="91440" indent="-91440" fontAlgn="auto">
              <a:spcAft>
                <a:spcPts val="0"/>
              </a:spcAft>
              <a:buFont typeface="Wingdings" panose="05000000000000000000" pitchFamily="2" charset="2"/>
              <a:buNone/>
              <a:defRPr/>
            </a:pPr>
            <a:r>
              <a:rPr lang="en-US" dirty="0" smtClean="0">
                <a:solidFill>
                  <a:schemeClr val="tx1">
                    <a:lumMod val="85000"/>
                    <a:lumOff val="15000"/>
                  </a:schemeClr>
                </a:solidFill>
              </a:rPr>
              <a:t>3- Extension to the pelvic wall and/or lower third of the vagina</a:t>
            </a:r>
          </a:p>
          <a:p>
            <a:pPr marL="91440" indent="-91440" fontAlgn="auto">
              <a:spcAft>
                <a:spcPts val="0"/>
              </a:spcAft>
              <a:buFont typeface="Wingdings" panose="05000000000000000000" pitchFamily="2" charset="2"/>
              <a:buNone/>
              <a:defRPr/>
            </a:pPr>
            <a:r>
              <a:rPr lang="en-US" dirty="0" smtClean="0">
                <a:solidFill>
                  <a:schemeClr val="tx1">
                    <a:lumMod val="85000"/>
                    <a:lumOff val="15000"/>
                  </a:schemeClr>
                </a:solidFill>
              </a:rPr>
              <a:t>4- Extends to adjacent organs  </a:t>
            </a:r>
          </a:p>
        </p:txBody>
      </p:sp>
      <p:pic>
        <p:nvPicPr>
          <p:cNvPr id="532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88913"/>
            <a:ext cx="436245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2"/>
          <p:cNvSpPr>
            <a:spLocks noChangeArrowheads="1"/>
          </p:cNvSpPr>
          <p:nvPr/>
        </p:nvSpPr>
        <p:spPr bwMode="auto">
          <a:xfrm>
            <a:off x="4433888" y="6486525"/>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http://www.jostrust.org.uk/sites/default/files/styles/large/public/Cervical%20cancer%20stages.jpg?itok=KeOqGkCs</a:t>
            </a:r>
          </a:p>
        </p:txBody>
      </p:sp>
      <p:sp>
        <p:nvSpPr>
          <p:cNvPr id="2" name="Slide Number Placeholder 1"/>
          <p:cNvSpPr>
            <a:spLocks noGrp="1"/>
          </p:cNvSpPr>
          <p:nvPr>
            <p:ph type="sldNum" sz="quarter" idx="12"/>
          </p:nvPr>
        </p:nvSpPr>
        <p:spPr/>
        <p:txBody>
          <a:bodyPr/>
          <a:lstStyle/>
          <a:p>
            <a:pPr>
              <a:defRPr/>
            </a:pPr>
            <a:fld id="{4C24C18B-1E8C-4C6C-9F29-ACAEB4D2FA35}" type="slidenum">
              <a:rPr lang="en-US"/>
              <a:pPr>
                <a:defRPr/>
              </a:pPr>
              <a:t>31</a:t>
            </a:fld>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7413E32-6FFE-4126-B6B0-9E4C968FB7FF}" type="slidenum">
              <a:rPr lang="en-US"/>
              <a:pPr>
                <a:defRPr/>
              </a:pPr>
              <a:t>32</a:t>
            </a:fld>
            <a:endParaRPr lang="en-US"/>
          </a:p>
        </p:txBody>
      </p:sp>
      <p:sp>
        <p:nvSpPr>
          <p:cNvPr id="45058" name="Rectangle 2"/>
          <p:cNvSpPr>
            <a:spLocks noGrp="1" noChangeArrowheads="1"/>
          </p:cNvSpPr>
          <p:nvPr>
            <p:ph type="title" idx="4294967295"/>
          </p:nvPr>
        </p:nvSpPr>
        <p:spPr>
          <a:xfrm>
            <a:off x="468313" y="287338"/>
            <a:ext cx="8675687" cy="765175"/>
          </a:xfrm>
        </p:spPr>
        <p:txBody>
          <a:bodyPr/>
          <a:lstStyle/>
          <a:p>
            <a:pPr fontAlgn="auto">
              <a:spcAft>
                <a:spcPts val="0"/>
              </a:spcAft>
              <a:defRPr/>
            </a:pPr>
            <a:r>
              <a:rPr lang="en-US" sz="4000" dirty="0" smtClean="0">
                <a:solidFill>
                  <a:schemeClr val="tx1">
                    <a:lumMod val="75000"/>
                    <a:lumOff val="25000"/>
                  </a:schemeClr>
                </a:solidFill>
              </a:rPr>
              <a:t>Cervical Carcinoma, Clinical Course</a:t>
            </a:r>
          </a:p>
        </p:txBody>
      </p:sp>
      <p:sp>
        <p:nvSpPr>
          <p:cNvPr id="55300" name="Rectangle 3"/>
          <p:cNvSpPr>
            <a:spLocks noGrp="1" noChangeArrowheads="1"/>
          </p:cNvSpPr>
          <p:nvPr>
            <p:ph idx="4294967295"/>
          </p:nvPr>
        </p:nvSpPr>
        <p:spPr>
          <a:xfrm>
            <a:off x="781050" y="1268413"/>
            <a:ext cx="8362950" cy="5205412"/>
          </a:xfrm>
        </p:spPr>
        <p:txBody>
          <a:bodyPr/>
          <a:lstStyle/>
          <a:p>
            <a:pPr marL="273050" indent="-273050">
              <a:spcAft>
                <a:spcPct val="0"/>
              </a:spcAft>
              <a:buFont typeface="Wingdings" panose="05000000000000000000" pitchFamily="2" charset="2"/>
              <a:buChar char=""/>
            </a:pPr>
            <a:endParaRPr lang="en-US" altLang="en-US" smtClean="0"/>
          </a:p>
          <a:p>
            <a:pPr marL="273050" indent="-273050">
              <a:spcAft>
                <a:spcPct val="0"/>
              </a:spcAft>
              <a:buFont typeface="Wingdings" panose="05000000000000000000" pitchFamily="2" charset="2"/>
              <a:buChar char=""/>
            </a:pPr>
            <a:r>
              <a:rPr lang="en-US" altLang="en-US" smtClean="0"/>
              <a:t>Many of cervical cancers are diagnosed in early stages, and the vast majority are diagnosed in the pre-invasive phase.</a:t>
            </a:r>
          </a:p>
          <a:p>
            <a:pPr marL="273050" indent="-273050">
              <a:spcAft>
                <a:spcPct val="0"/>
              </a:spcAft>
              <a:buFont typeface="Wingdings" panose="05000000000000000000" pitchFamily="2" charset="2"/>
              <a:buChar char=""/>
            </a:pPr>
            <a:r>
              <a:rPr lang="en-US" altLang="en-US" smtClean="0"/>
              <a:t>More advanced cases are seen in women who either have never had a Pap smear or have waited many years since the prior smear.</a:t>
            </a:r>
          </a:p>
          <a:p>
            <a:pPr marL="273050" indent="-273050">
              <a:spcAft>
                <a:spcPct val="0"/>
              </a:spcAft>
              <a:buFont typeface="Wingdings" panose="05000000000000000000" pitchFamily="2" charset="2"/>
              <a:buChar char=""/>
            </a:pPr>
            <a:r>
              <a:rPr lang="en-US" altLang="en-US" smtClean="0"/>
              <a:t>The early stages of cervical cancer may be completely asymptomatic. </a:t>
            </a:r>
          </a:p>
          <a:p>
            <a:pPr marL="273050" indent="-273050">
              <a:spcAft>
                <a:spcPct val="0"/>
              </a:spcAft>
              <a:buFont typeface="Wingdings" panose="05000000000000000000" pitchFamily="2" charset="2"/>
              <a:buChar char=""/>
            </a:pPr>
            <a:r>
              <a:rPr lang="en-US" altLang="en-US" smtClean="0"/>
              <a:t>Vaginal bleeding, contact bleeding, or cervical mass </a:t>
            </a:r>
          </a:p>
          <a:p>
            <a:pPr marL="273050" indent="-273050">
              <a:spcAft>
                <a:spcPct val="0"/>
              </a:spcAft>
              <a:buFont typeface="Wingdings" panose="05000000000000000000" pitchFamily="2" charset="2"/>
              <a:buChar char=""/>
            </a:pPr>
            <a:r>
              <a:rPr lang="en-US" altLang="en-US" smtClean="0"/>
              <a:t>Dyspareunia.</a:t>
            </a:r>
          </a:p>
          <a:p>
            <a:pPr marL="273050" indent="-273050">
              <a:spcAft>
                <a:spcPct val="0"/>
              </a:spcAft>
              <a:buFont typeface="Wingdings" panose="05000000000000000000" pitchFamily="2" charset="2"/>
              <a:buChar char=""/>
            </a:pPr>
            <a:r>
              <a:rPr lang="en-US" altLang="en-US" smtClean="0"/>
              <a:t>In advanced disease, metastases may be present in the abdomen, lungs or elsewhere.</a:t>
            </a:r>
          </a:p>
          <a:p>
            <a:pPr marL="273050" indent="-273050">
              <a:spcAft>
                <a:spcPct val="0"/>
              </a:spcAft>
              <a:buFont typeface="Wingdings" panose="05000000000000000000" pitchFamily="2" charset="2"/>
              <a:buChar char=""/>
            </a:pPr>
            <a:r>
              <a:rPr lang="en-US" altLang="en-US" smtClean="0"/>
              <a:t>Symptoms of advanced cervical cancer may include: loss of appetite, weight loss, fatigue, pelvic pain, back pain, leg pain, swollen legs, heavy bleeding from the vagina, bone fractures, and/or (rarely) leakage of urine or feces from the vagina</a:t>
            </a:r>
          </a:p>
          <a:p>
            <a:pPr marL="273050" indent="-273050">
              <a:spcAft>
                <a:spcPct val="0"/>
              </a:spcAft>
              <a:buFont typeface="Wingdings" panose="05000000000000000000" pitchFamily="2" charset="2"/>
              <a:buChar char=""/>
            </a:pPr>
            <a:endParaRPr lang="en-US" altLang="en-US" smtClean="0"/>
          </a:p>
          <a:p>
            <a:pPr marL="273050" indent="-273050">
              <a:spcAft>
                <a:spcPct val="0"/>
              </a:spcAft>
              <a:buFont typeface="Wingdings" panose="05000000000000000000" pitchFamily="2" charset="2"/>
              <a:buChar char=""/>
            </a:pPr>
            <a:endParaRPr lang="en-US" altLang="en-US" smtClean="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fontAlgn="auto">
              <a:spcAft>
                <a:spcPts val="0"/>
              </a:spcAft>
              <a:defRPr/>
            </a:pPr>
            <a:r>
              <a:rPr lang="en-US" smtClean="0">
                <a:solidFill>
                  <a:schemeClr val="tx1">
                    <a:lumMod val="75000"/>
                    <a:lumOff val="25000"/>
                  </a:schemeClr>
                </a:solidFill>
              </a:rPr>
              <a:t>Cervical Carcinoma: Treatment</a:t>
            </a:r>
          </a:p>
        </p:txBody>
      </p:sp>
      <p:sp>
        <p:nvSpPr>
          <p:cNvPr id="46083" name="Rectangle 3"/>
          <p:cNvSpPr>
            <a:spLocks noGrp="1" noChangeArrowheads="1"/>
          </p:cNvSpPr>
          <p:nvPr>
            <p:ph idx="1"/>
          </p:nvPr>
        </p:nvSpPr>
        <p:spPr>
          <a:xfrm>
            <a:off x="457200" y="1600200"/>
            <a:ext cx="7467600" cy="4873625"/>
          </a:xfrm>
        </p:spPr>
        <p:txBody>
          <a:bodyPr rtlCol="0">
            <a:normAutofit/>
          </a:bodyPr>
          <a:lstStyle/>
          <a:p>
            <a:pPr marL="91440" indent="-91440" fontAlgn="auto">
              <a:spcAft>
                <a:spcPts val="0"/>
              </a:spcAft>
              <a:defRPr/>
            </a:pPr>
            <a:endParaRPr lang="en-US" dirty="0" smtClean="0">
              <a:solidFill>
                <a:schemeClr val="tx1">
                  <a:lumMod val="85000"/>
                  <a:lumOff val="15000"/>
                </a:schemeClr>
              </a:solidFill>
            </a:endParaRPr>
          </a:p>
          <a:p>
            <a:pPr marL="91440" indent="-91440" fontAlgn="auto">
              <a:spcAft>
                <a:spcPts val="0"/>
              </a:spcAft>
              <a:defRPr/>
            </a:pPr>
            <a:endParaRPr lang="en-US" dirty="0" smtClean="0">
              <a:solidFill>
                <a:schemeClr val="tx1">
                  <a:lumMod val="85000"/>
                  <a:lumOff val="15000"/>
                </a:schemeClr>
              </a:solidFill>
            </a:endParaRPr>
          </a:p>
          <a:p>
            <a:pPr marL="91440" indent="-91440" fontAlgn="auto">
              <a:spcAft>
                <a:spcPts val="0"/>
              </a:spcAft>
              <a:defRPr/>
            </a:pPr>
            <a:r>
              <a:rPr lang="en-US" dirty="0" smtClean="0">
                <a:solidFill>
                  <a:schemeClr val="tx1">
                    <a:lumMod val="85000"/>
                    <a:lumOff val="15000"/>
                  </a:schemeClr>
                </a:solidFill>
              </a:rPr>
              <a:t>Depending on the stage the treatment options are:</a:t>
            </a:r>
          </a:p>
          <a:p>
            <a:pPr marL="457200" indent="-457200" fontAlgn="auto">
              <a:spcAft>
                <a:spcPts val="0"/>
              </a:spcAft>
              <a:buFont typeface="+mj-lt"/>
              <a:buAutoNum type="arabicPeriod"/>
              <a:defRPr/>
            </a:pPr>
            <a:r>
              <a:rPr lang="en-US" dirty="0" smtClean="0">
                <a:solidFill>
                  <a:schemeClr val="tx1">
                    <a:lumMod val="85000"/>
                    <a:lumOff val="15000"/>
                  </a:schemeClr>
                </a:solidFill>
              </a:rPr>
              <a:t>If you still want to be able to have children, the cancer is removed with a cone biopsy (</a:t>
            </a:r>
            <a:r>
              <a:rPr lang="en-US" i="1" dirty="0" smtClean="0">
                <a:solidFill>
                  <a:schemeClr val="tx1">
                    <a:lumMod val="85000"/>
                    <a:lumOff val="15000"/>
                  </a:schemeClr>
                </a:solidFill>
              </a:rPr>
              <a:t>cervical </a:t>
            </a:r>
            <a:r>
              <a:rPr lang="en-US" i="1" dirty="0" err="1" smtClean="0">
                <a:solidFill>
                  <a:schemeClr val="tx1">
                    <a:lumMod val="85000"/>
                    <a:lumOff val="15000"/>
                  </a:schemeClr>
                </a:solidFill>
              </a:rPr>
              <a:t>conization</a:t>
            </a:r>
            <a:r>
              <a:rPr lang="en-US" dirty="0" smtClean="0">
                <a:solidFill>
                  <a:schemeClr val="tx1">
                    <a:lumMod val="85000"/>
                    <a:lumOff val="15000"/>
                  </a:schemeClr>
                </a:solidFill>
              </a:rPr>
              <a:t>), and then you are watched closely to see if the cancer comes back.</a:t>
            </a:r>
          </a:p>
          <a:p>
            <a:pPr marL="457200" indent="-457200" fontAlgn="auto">
              <a:spcAft>
                <a:spcPts val="0"/>
              </a:spcAft>
              <a:buFont typeface="+mj-lt"/>
              <a:buAutoNum type="arabicPeriod"/>
              <a:defRPr/>
            </a:pPr>
            <a:r>
              <a:rPr lang="en-US" dirty="0" smtClean="0">
                <a:solidFill>
                  <a:schemeClr val="tx1">
                    <a:lumMod val="85000"/>
                    <a:lumOff val="15000"/>
                  </a:schemeClr>
                </a:solidFill>
              </a:rPr>
              <a:t>Simple hysterectomy (removal of the whole uterus including part of the vagina). </a:t>
            </a:r>
          </a:p>
          <a:p>
            <a:pPr marL="457200" indent="-457200" fontAlgn="auto">
              <a:spcAft>
                <a:spcPts val="0"/>
              </a:spcAft>
              <a:buFont typeface="+mj-lt"/>
              <a:buAutoNum type="arabicPeriod"/>
              <a:defRPr/>
            </a:pPr>
            <a:r>
              <a:rPr lang="en-US" dirty="0" smtClean="0">
                <a:solidFill>
                  <a:schemeClr val="tx1">
                    <a:lumMod val="85000"/>
                    <a:lumOff val="15000"/>
                  </a:schemeClr>
                </a:solidFill>
              </a:rPr>
              <a:t>Radical hysterectomy (removal of the whole uterus including part of the vagina along with the removal of lymph nodes in the pelvis. </a:t>
            </a:r>
          </a:p>
          <a:p>
            <a:pPr marL="457200" indent="-457200" fontAlgn="auto">
              <a:spcAft>
                <a:spcPts val="0"/>
              </a:spcAft>
              <a:buFont typeface="+mj-lt"/>
              <a:buAutoNum type="arabicPeriod"/>
              <a:defRPr/>
            </a:pPr>
            <a:r>
              <a:rPr lang="en-US" dirty="0" smtClean="0">
                <a:solidFill>
                  <a:schemeClr val="tx1">
                    <a:lumMod val="85000"/>
                    <a:lumOff val="15000"/>
                  </a:schemeClr>
                </a:solidFill>
              </a:rPr>
              <a:t>Adjunct chemotherapy and radiotherapy.</a:t>
            </a:r>
          </a:p>
        </p:txBody>
      </p:sp>
      <p:sp>
        <p:nvSpPr>
          <p:cNvPr id="2" name="Slide Number Placeholder 1"/>
          <p:cNvSpPr>
            <a:spLocks noGrp="1"/>
          </p:cNvSpPr>
          <p:nvPr>
            <p:ph type="sldNum" sz="quarter" idx="12"/>
          </p:nvPr>
        </p:nvSpPr>
        <p:spPr/>
        <p:txBody>
          <a:bodyPr/>
          <a:lstStyle/>
          <a:p>
            <a:pPr>
              <a:defRPr/>
            </a:pPr>
            <a:fld id="{423F24E4-3EF3-478D-840E-25895BB2B832}" type="slidenum">
              <a:rPr lang="en-US"/>
              <a:pPr>
                <a:defRPr/>
              </a:pPr>
              <a:t>33</a:t>
            </a:fld>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FE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4416425"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p:cNvSpPr>
            <a:spLocks noGrp="1"/>
          </p:cNvSpPr>
          <p:nvPr>
            <p:ph type="title"/>
          </p:nvPr>
        </p:nvSpPr>
        <p:spPr>
          <a:xfrm>
            <a:off x="1619250" y="6021388"/>
            <a:ext cx="4886325" cy="1320800"/>
          </a:xfrm>
        </p:spPr>
        <p:txBody>
          <a:bodyPr/>
          <a:lstStyle/>
          <a:p>
            <a:pPr fontAlgn="auto">
              <a:spcAft>
                <a:spcPts val="0"/>
              </a:spcAft>
              <a:defRPr/>
            </a:pPr>
            <a:r>
              <a:rPr lang="en-US" sz="1100" dirty="0" smtClean="0">
                <a:solidFill>
                  <a:schemeClr val="tx1"/>
                </a:solidFill>
              </a:rPr>
              <a:t>A, Carcinoma of the cervix, well advanced. B, Early stromal invasion occurring in a cervical intraepithelial neoplasm</a:t>
            </a:r>
          </a:p>
        </p:txBody>
      </p:sp>
      <p:pic>
        <p:nvPicPr>
          <p:cNvPr id="59396" name="Picture 4" descr="FEM00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343400" y="0"/>
            <a:ext cx="4800600" cy="3143250"/>
          </a:xfrm>
        </p:spPr>
      </p:pic>
      <p:pic>
        <p:nvPicPr>
          <p:cNvPr id="5939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2713" y="3789363"/>
            <a:ext cx="637698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1"/>
          <p:cNvSpPr>
            <a:spLocks noChangeArrowheads="1"/>
          </p:cNvSpPr>
          <p:nvPr/>
        </p:nvSpPr>
        <p:spPr bwMode="auto">
          <a:xfrm>
            <a:off x="0" y="283210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solidFill>
                  <a:schemeClr val="bg1"/>
                </a:solidFill>
              </a:rPr>
              <a:t>http://homepage.smc.edu/wissmann_paul/anatomy2textbook/cervixNormalGross.jpg</a:t>
            </a:r>
          </a:p>
        </p:txBody>
      </p:sp>
      <p:pic>
        <p:nvPicPr>
          <p:cNvPr id="5939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2832100"/>
            <a:ext cx="2127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D19A2D7C-AD3B-4716-B4EE-7B6A884B85DD}" type="slidenum">
              <a:rPr lang="en-US"/>
              <a:pPr>
                <a:defRPr/>
              </a:pPr>
              <a:t>34</a:t>
            </a:fld>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FEM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7B49C41F-2D33-45F2-B079-61AEE35CDEFA}" type="slidenum">
              <a:rPr lang="en-US"/>
              <a:pPr>
                <a:defRPr/>
              </a:pPr>
              <a:t>35</a:t>
            </a:fld>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FEM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1"/>
          <p:cNvSpPr>
            <a:spLocks noChangeArrowheads="1"/>
          </p:cNvSpPr>
          <p:nvPr/>
        </p:nvSpPr>
        <p:spPr bwMode="auto">
          <a:xfrm>
            <a:off x="5654675" y="6461125"/>
            <a:ext cx="3489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http://ab-histology.blogspot.com/</a:t>
            </a:r>
          </a:p>
        </p:txBody>
      </p:sp>
      <p:sp>
        <p:nvSpPr>
          <p:cNvPr id="2" name="Slide Number Placeholder 1"/>
          <p:cNvSpPr>
            <a:spLocks noGrp="1"/>
          </p:cNvSpPr>
          <p:nvPr>
            <p:ph type="sldNum" sz="quarter" idx="12"/>
          </p:nvPr>
        </p:nvSpPr>
        <p:spPr/>
        <p:txBody>
          <a:bodyPr/>
          <a:lstStyle/>
          <a:p>
            <a:pPr>
              <a:defRPr/>
            </a:pPr>
            <a:fld id="{4ADCA8AB-1548-4B6F-94E6-3DFDC6A09273}" type="slidenum">
              <a:rPr lang="en-US"/>
              <a:pPr>
                <a:defRPr/>
              </a:pPr>
              <a:t>36</a:t>
            </a:fld>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107950" y="-387350"/>
            <a:ext cx="7539038" cy="1657350"/>
          </a:xfrm>
        </p:spPr>
        <p:txBody>
          <a:bodyPr/>
          <a:lstStyle/>
          <a:p>
            <a:pPr fontAlgn="auto">
              <a:spcAft>
                <a:spcPts val="0"/>
              </a:spcAft>
              <a:defRPr/>
            </a:pPr>
            <a:r>
              <a:rPr lang="en-US" b="1" dirty="0" smtClean="0">
                <a:solidFill>
                  <a:schemeClr val="tx1">
                    <a:lumMod val="75000"/>
                    <a:lumOff val="25000"/>
                  </a:schemeClr>
                </a:solidFill>
              </a:rPr>
              <a:t>Cervical polyp</a:t>
            </a:r>
            <a:r>
              <a:rPr lang="en-US" dirty="0" smtClean="0">
                <a:solidFill>
                  <a:schemeClr val="tx1">
                    <a:lumMod val="75000"/>
                    <a:lumOff val="25000"/>
                  </a:schemeClr>
                </a:solidFill>
              </a:rPr>
              <a:t> </a:t>
            </a:r>
          </a:p>
        </p:txBody>
      </p:sp>
      <p:sp>
        <p:nvSpPr>
          <p:cNvPr id="7171" name="Content Placeholder 2"/>
          <p:cNvSpPr>
            <a:spLocks noGrp="1"/>
          </p:cNvSpPr>
          <p:nvPr>
            <p:ph sz="half" idx="4294967295"/>
          </p:nvPr>
        </p:nvSpPr>
        <p:spPr>
          <a:xfrm>
            <a:off x="0" y="1196975"/>
            <a:ext cx="5076825" cy="5040313"/>
          </a:xfrm>
        </p:spPr>
        <p:txBody>
          <a:bodyPr rtlCol="0">
            <a:normAutofit fontScale="92500" lnSpcReduction="10000"/>
          </a:bodyPr>
          <a:lstStyle/>
          <a:p>
            <a:pPr marL="91440" indent="-91440" fontAlgn="auto">
              <a:spcAft>
                <a:spcPts val="0"/>
              </a:spcAft>
              <a:buFont typeface="Wingdings 3" charset="2"/>
              <a:buChar char=""/>
              <a:defRPr/>
            </a:pPr>
            <a:endParaRPr lang="en-US" dirty="0" smtClean="0">
              <a:solidFill>
                <a:schemeClr val="tx1">
                  <a:lumMod val="75000"/>
                  <a:lumOff val="25000"/>
                </a:schemeClr>
              </a:solidFill>
            </a:endParaRPr>
          </a:p>
          <a:p>
            <a:pPr marL="91440" indent="-91440" fontAlgn="auto">
              <a:spcAft>
                <a:spcPts val="0"/>
              </a:spcAft>
              <a:buFont typeface="Wingdings 3" charset="2"/>
              <a:buChar char=""/>
              <a:defRPr/>
            </a:pPr>
            <a:endParaRPr lang="en-US" dirty="0" smtClean="0">
              <a:solidFill>
                <a:schemeClr val="tx1">
                  <a:lumMod val="75000"/>
                  <a:lumOff val="25000"/>
                </a:schemeClr>
              </a:solidFill>
            </a:endParaRPr>
          </a:p>
          <a:p>
            <a:pPr marL="91440" indent="-91440" fontAlgn="auto">
              <a:spcAft>
                <a:spcPts val="0"/>
              </a:spcAft>
              <a:buFont typeface="Wingdings 3" charset="2"/>
              <a:buChar char=""/>
              <a:defRPr/>
            </a:pPr>
            <a:r>
              <a:rPr lang="en-US" dirty="0" smtClean="0">
                <a:solidFill>
                  <a:schemeClr val="tx1">
                    <a:lumMod val="75000"/>
                    <a:lumOff val="25000"/>
                  </a:schemeClr>
                </a:solidFill>
              </a:rPr>
              <a:t>This is a small, pedunculated mass.</a:t>
            </a:r>
          </a:p>
          <a:p>
            <a:pPr marL="91440" indent="-91440" fontAlgn="auto">
              <a:spcAft>
                <a:spcPts val="0"/>
              </a:spcAft>
              <a:buFont typeface="Wingdings 3" charset="2"/>
              <a:buChar char=""/>
              <a:defRPr/>
            </a:pPr>
            <a:r>
              <a:rPr lang="en-US" dirty="0" smtClean="0">
                <a:solidFill>
                  <a:schemeClr val="tx1">
                    <a:lumMod val="75000"/>
                    <a:lumOff val="25000"/>
                  </a:schemeClr>
                </a:solidFill>
              </a:rPr>
              <a:t> Most originate from the </a:t>
            </a:r>
            <a:r>
              <a:rPr lang="en-US" dirty="0" err="1" smtClean="0">
                <a:solidFill>
                  <a:schemeClr val="tx1">
                    <a:lumMod val="75000"/>
                    <a:lumOff val="25000"/>
                  </a:schemeClr>
                </a:solidFill>
              </a:rPr>
              <a:t>endocervix</a:t>
            </a:r>
            <a:r>
              <a:rPr lang="en-US" dirty="0" smtClean="0">
                <a:solidFill>
                  <a:schemeClr val="tx1">
                    <a:lumMod val="75000"/>
                    <a:lumOff val="25000"/>
                  </a:schemeClr>
                </a:solidFill>
              </a:rPr>
              <a:t> (</a:t>
            </a:r>
            <a:r>
              <a:rPr lang="en-US" dirty="0" err="1" smtClean="0">
                <a:solidFill>
                  <a:schemeClr val="tx1">
                    <a:lumMod val="75000"/>
                    <a:lumOff val="25000"/>
                  </a:schemeClr>
                </a:solidFill>
              </a:rPr>
              <a:t>endocervical</a:t>
            </a:r>
            <a:r>
              <a:rPr lang="en-US" dirty="0" smtClean="0">
                <a:solidFill>
                  <a:schemeClr val="tx1">
                    <a:lumMod val="75000"/>
                    <a:lumOff val="25000"/>
                  </a:schemeClr>
                </a:solidFill>
              </a:rPr>
              <a:t> polyps) with a few from the </a:t>
            </a:r>
            <a:r>
              <a:rPr lang="en-US" dirty="0" err="1" smtClean="0">
                <a:solidFill>
                  <a:schemeClr val="tx1">
                    <a:lumMod val="75000"/>
                    <a:lumOff val="25000"/>
                  </a:schemeClr>
                </a:solidFill>
              </a:rPr>
              <a:t>ectocervix</a:t>
            </a:r>
            <a:r>
              <a:rPr lang="en-US" dirty="0" smtClean="0">
                <a:solidFill>
                  <a:schemeClr val="tx1">
                    <a:lumMod val="75000"/>
                    <a:lumOff val="25000"/>
                  </a:schemeClr>
                </a:solidFill>
              </a:rPr>
              <a:t> (</a:t>
            </a:r>
            <a:r>
              <a:rPr lang="en-US" dirty="0" err="1" smtClean="0">
                <a:solidFill>
                  <a:schemeClr val="tx1">
                    <a:lumMod val="75000"/>
                    <a:lumOff val="25000"/>
                  </a:schemeClr>
                </a:solidFill>
              </a:rPr>
              <a:t>ectocervical</a:t>
            </a:r>
            <a:r>
              <a:rPr lang="en-US" dirty="0" smtClean="0">
                <a:solidFill>
                  <a:schemeClr val="tx1">
                    <a:lumMod val="75000"/>
                    <a:lumOff val="25000"/>
                  </a:schemeClr>
                </a:solidFill>
              </a:rPr>
              <a:t> polyps). </a:t>
            </a:r>
          </a:p>
          <a:p>
            <a:pPr marL="91440" indent="-91440" fontAlgn="auto">
              <a:spcAft>
                <a:spcPts val="0"/>
              </a:spcAft>
              <a:buFont typeface="Wingdings 3" charset="2"/>
              <a:buChar char=""/>
              <a:defRPr/>
            </a:pPr>
            <a:r>
              <a:rPr lang="en-US" dirty="0" smtClean="0">
                <a:solidFill>
                  <a:schemeClr val="tx1">
                    <a:lumMod val="75000"/>
                    <a:lumOff val="25000"/>
                  </a:schemeClr>
                </a:solidFill>
              </a:rPr>
              <a:t>They are inflammatory proliferations of cervical mucosa and are not true neoplasms. </a:t>
            </a:r>
          </a:p>
          <a:p>
            <a:pPr marL="91440" indent="-91440" fontAlgn="auto">
              <a:spcAft>
                <a:spcPts val="0"/>
              </a:spcAft>
              <a:buFont typeface="Wingdings 3" charset="2"/>
              <a:buChar char=""/>
              <a:defRPr/>
            </a:pPr>
            <a:r>
              <a:rPr lang="en-US" dirty="0">
                <a:solidFill>
                  <a:schemeClr val="tx1">
                    <a:lumMod val="75000"/>
                    <a:lumOff val="25000"/>
                  </a:schemeClr>
                </a:solidFill>
              </a:rPr>
              <a:t>The lesion is characterized by overgrowth of benign </a:t>
            </a:r>
            <a:r>
              <a:rPr lang="en-US" dirty="0" err="1">
                <a:solidFill>
                  <a:schemeClr val="tx1">
                    <a:lumMod val="75000"/>
                    <a:lumOff val="25000"/>
                  </a:schemeClr>
                </a:solidFill>
              </a:rPr>
              <a:t>stroma</a:t>
            </a:r>
            <a:r>
              <a:rPr lang="en-US" dirty="0">
                <a:solidFill>
                  <a:schemeClr val="tx1">
                    <a:lumMod val="75000"/>
                    <a:lumOff val="25000"/>
                  </a:schemeClr>
                </a:solidFill>
              </a:rPr>
              <a:t> covered by epithelium.</a:t>
            </a:r>
          </a:p>
          <a:p>
            <a:pPr marL="91440" indent="-91440" fontAlgn="auto">
              <a:spcAft>
                <a:spcPts val="0"/>
              </a:spcAft>
              <a:buFont typeface="Wingdings 3" charset="2"/>
              <a:buChar char=""/>
              <a:defRPr/>
            </a:pPr>
            <a:r>
              <a:rPr lang="en-US" dirty="0" smtClean="0">
                <a:solidFill>
                  <a:schemeClr val="tx1">
                    <a:lumMod val="75000"/>
                    <a:lumOff val="25000"/>
                  </a:schemeClr>
                </a:solidFill>
              </a:rPr>
              <a:t>Cervical </a:t>
            </a:r>
            <a:r>
              <a:rPr lang="en-US" dirty="0">
                <a:solidFill>
                  <a:schemeClr val="tx1">
                    <a:lumMod val="75000"/>
                    <a:lumOff val="25000"/>
                  </a:schemeClr>
                </a:solidFill>
              </a:rPr>
              <a:t>polyps are covered by </a:t>
            </a:r>
            <a:r>
              <a:rPr lang="en-US" dirty="0" smtClean="0">
                <a:solidFill>
                  <a:schemeClr val="tx1">
                    <a:lumMod val="75000"/>
                    <a:lumOff val="25000"/>
                  </a:schemeClr>
                </a:solidFill>
              </a:rPr>
              <a:t>columnar epithelium or stratified squamous epithelium or partially by both.</a:t>
            </a:r>
            <a:endParaRPr lang="en-US" dirty="0">
              <a:solidFill>
                <a:schemeClr val="tx1">
                  <a:lumMod val="75000"/>
                  <a:lumOff val="25000"/>
                </a:schemeClr>
              </a:solidFill>
            </a:endParaRPr>
          </a:p>
          <a:p>
            <a:pPr marL="91440" indent="-91440" fontAlgn="auto">
              <a:spcAft>
                <a:spcPts val="0"/>
              </a:spcAft>
              <a:buFont typeface="Wingdings 3" charset="2"/>
              <a:buChar char=""/>
              <a:defRPr/>
            </a:pPr>
            <a:r>
              <a:rPr lang="en-US" dirty="0">
                <a:solidFill>
                  <a:schemeClr val="tx1">
                    <a:lumMod val="75000"/>
                    <a:lumOff val="25000"/>
                  </a:schemeClr>
                </a:solidFill>
              </a:rPr>
              <a:t> The </a:t>
            </a:r>
            <a:r>
              <a:rPr lang="en-US" dirty="0" err="1">
                <a:solidFill>
                  <a:schemeClr val="tx1">
                    <a:lumMod val="75000"/>
                    <a:lumOff val="25000"/>
                  </a:schemeClr>
                </a:solidFill>
              </a:rPr>
              <a:t>stroma</a:t>
            </a:r>
            <a:r>
              <a:rPr lang="en-US" dirty="0">
                <a:solidFill>
                  <a:schemeClr val="tx1">
                    <a:lumMod val="75000"/>
                    <a:lumOff val="25000"/>
                  </a:schemeClr>
                </a:solidFill>
              </a:rPr>
              <a:t> contains thick-walled blood vessels and fibrous and some inflammatory cells.</a:t>
            </a:r>
          </a:p>
          <a:p>
            <a:pPr marL="91440" indent="-91440" fontAlgn="auto">
              <a:spcAft>
                <a:spcPts val="0"/>
              </a:spcAft>
              <a:buFont typeface="Wingdings 3" charset="2"/>
              <a:buChar char=""/>
              <a:defRPr/>
            </a:pPr>
            <a:endParaRPr lang="en-US" dirty="0" smtClean="0">
              <a:solidFill>
                <a:schemeClr val="tx1">
                  <a:lumMod val="75000"/>
                  <a:lumOff val="25000"/>
                </a:schemeClr>
              </a:solidFill>
            </a:endParaRPr>
          </a:p>
        </p:txBody>
      </p:sp>
      <p:pic>
        <p:nvPicPr>
          <p:cNvPr id="14340" name="Content Placeholder 2"/>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5441950" y="2487613"/>
            <a:ext cx="3702050" cy="2740025"/>
          </a:xfrm>
        </p:spPr>
      </p:pic>
      <p:sp>
        <p:nvSpPr>
          <p:cNvPr id="14341" name="Rectangle 3"/>
          <p:cNvSpPr>
            <a:spLocks noChangeArrowheads="1"/>
          </p:cNvSpPr>
          <p:nvPr/>
        </p:nvSpPr>
        <p:spPr bwMode="auto">
          <a:xfrm>
            <a:off x="5508625" y="551180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http://images.wisegeek.com/diagram-of-vaginal-polyps.jpg</a:t>
            </a:r>
          </a:p>
        </p:txBody>
      </p:sp>
      <p:sp>
        <p:nvSpPr>
          <p:cNvPr id="2" name="Slide Number Placeholder 1"/>
          <p:cNvSpPr>
            <a:spLocks noGrp="1"/>
          </p:cNvSpPr>
          <p:nvPr>
            <p:ph type="sldNum" sz="quarter" idx="12"/>
          </p:nvPr>
        </p:nvSpPr>
        <p:spPr/>
        <p:txBody>
          <a:bodyPr/>
          <a:lstStyle/>
          <a:p>
            <a:pPr>
              <a:defRPr/>
            </a:pPr>
            <a:fld id="{0B14B362-4268-4AE5-8CD6-484E2089A6D0}" type="slidenum">
              <a:rPr lang="en-US"/>
              <a:pPr>
                <a:defRPr/>
              </a:pPr>
              <a:t>4</a:t>
            </a:fld>
            <a:endParaRPr 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b="1" dirty="0" smtClean="0">
                <a:solidFill>
                  <a:schemeClr val="tx1">
                    <a:lumMod val="75000"/>
                    <a:lumOff val="25000"/>
                  </a:schemeClr>
                </a:solidFill>
              </a:rPr>
              <a:t>Cervical polyp</a:t>
            </a:r>
            <a:r>
              <a:rPr lang="en-US" dirty="0" smtClean="0">
                <a:solidFill>
                  <a:schemeClr val="tx1">
                    <a:lumMod val="75000"/>
                    <a:lumOff val="25000"/>
                  </a:schemeClr>
                </a:solidFill>
              </a:rPr>
              <a:t> </a:t>
            </a:r>
            <a:endParaRPr lang="en-US" dirty="0">
              <a:solidFill>
                <a:schemeClr val="tx1">
                  <a:lumMod val="75000"/>
                  <a:lumOff val="25000"/>
                </a:schemeClr>
              </a:solidFill>
            </a:endParaRPr>
          </a:p>
        </p:txBody>
      </p:sp>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3425" y="2714625"/>
            <a:ext cx="460057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2924175"/>
            <a:ext cx="43688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5876925"/>
            <a:ext cx="4572000" cy="254000"/>
          </a:xfrm>
          <a:prstGeom prst="rect">
            <a:avLst/>
          </a:prstGeom>
        </p:spPr>
        <p:txBody>
          <a:bodyPr>
            <a:spAutoFit/>
          </a:bodyPr>
          <a:lstStyle/>
          <a:p>
            <a:pPr>
              <a:defRPr/>
            </a:pPr>
            <a:r>
              <a:rPr lang="en-US" sz="1050" dirty="0"/>
              <a:t>http://sunnybrook.ca/uploads/cx_polyp_vd_1.jpg</a:t>
            </a:r>
          </a:p>
        </p:txBody>
      </p:sp>
      <p:sp>
        <p:nvSpPr>
          <p:cNvPr id="3" name="Slide Number Placeholder 2"/>
          <p:cNvSpPr>
            <a:spLocks noGrp="1"/>
          </p:cNvSpPr>
          <p:nvPr>
            <p:ph type="sldNum" sz="quarter" idx="12"/>
          </p:nvPr>
        </p:nvSpPr>
        <p:spPr/>
        <p:txBody>
          <a:bodyPr/>
          <a:lstStyle/>
          <a:p>
            <a:pPr>
              <a:defRPr/>
            </a:pPr>
            <a:fld id="{7C274F35-719A-4A24-81C9-EB7CB2FE5184}" type="slidenum">
              <a:rPr lang="en-US"/>
              <a:pPr>
                <a:defRPr/>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CF573D7-5BD1-476F-9A39-C2E2A996D6C6}" type="slidenum">
              <a:rPr lang="en-US"/>
              <a:pPr>
                <a:defRPr/>
              </a:pPr>
              <a:t>6</a:t>
            </a:fld>
            <a:endParaRPr lang="en-US"/>
          </a:p>
        </p:txBody>
      </p:sp>
      <p:sp>
        <p:nvSpPr>
          <p:cNvPr id="11266" name="Title 1"/>
          <p:cNvSpPr>
            <a:spLocks noGrp="1"/>
          </p:cNvSpPr>
          <p:nvPr>
            <p:ph type="ctrTitle" idx="4294967295"/>
          </p:nvPr>
        </p:nvSpPr>
        <p:spPr>
          <a:xfrm>
            <a:off x="1600200" y="758825"/>
            <a:ext cx="7543800" cy="1446213"/>
          </a:xfrm>
        </p:spPr>
        <p:txBody>
          <a:bodyPr/>
          <a:lstStyle/>
          <a:p>
            <a:pPr fontAlgn="auto">
              <a:spcAft>
                <a:spcPts val="0"/>
              </a:spcAft>
              <a:defRPr/>
            </a:pPr>
            <a:r>
              <a:rPr lang="en-US" sz="6000" dirty="0" smtClean="0"/>
              <a:t>CERVICITIS</a:t>
            </a:r>
          </a:p>
        </p:txBody>
      </p:sp>
      <p:sp>
        <p:nvSpPr>
          <p:cNvPr id="12291" name="Content Placeholder 2"/>
          <p:cNvSpPr>
            <a:spLocks noGrp="1"/>
          </p:cNvSpPr>
          <p:nvPr>
            <p:ph type="subTitle" idx="4294967295"/>
          </p:nvPr>
        </p:nvSpPr>
        <p:spPr>
          <a:xfrm>
            <a:off x="1600200" y="1988840"/>
            <a:ext cx="7543800" cy="2962201"/>
          </a:xfrm>
        </p:spPr>
        <p:txBody>
          <a:bodyPr rtlCol="0">
            <a:normAutofit/>
          </a:bodyPr>
          <a:lstStyle/>
          <a:p>
            <a:pPr fontAlgn="auto">
              <a:defRPr/>
            </a:pPr>
            <a:endParaRPr lang="en-US" altLang="en-US" dirty="0" smtClean="0"/>
          </a:p>
          <a:p>
            <a:pPr fontAlgn="auto">
              <a:defRPr/>
            </a:pPr>
            <a:endParaRPr lang="en-US" altLang="en-US" dirty="0" smtClean="0"/>
          </a:p>
          <a:p>
            <a:pPr fontAlgn="auto">
              <a:buFont typeface="Arial" panose="020B0604020202020204" pitchFamily="34" charset="0"/>
              <a:buChar char="•"/>
              <a:defRPr/>
            </a:pPr>
            <a:r>
              <a:rPr lang="en-US" altLang="en-US" sz="2900" b="1" dirty="0" smtClean="0"/>
              <a:t>Inflammation of cervix.</a:t>
            </a:r>
          </a:p>
          <a:p>
            <a:pPr fontAlgn="auto">
              <a:buFont typeface="Arial" panose="020B0604020202020204" pitchFamily="34" charset="0"/>
              <a:buChar char="•"/>
              <a:defRPr/>
            </a:pPr>
            <a:r>
              <a:rPr lang="en-US" altLang="en-US" sz="2900" b="1" dirty="0" smtClean="0"/>
              <a:t>Can be non-infectious or infectious.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6C87F1C-BFD2-48D6-99A8-CD0B72462765}" type="slidenum">
              <a:rPr lang="en-US"/>
              <a:pPr>
                <a:defRPr/>
              </a:pPr>
              <a:t>7</a:t>
            </a:fld>
            <a:endParaRPr lang="en-US"/>
          </a:p>
        </p:txBody>
      </p:sp>
      <p:sp>
        <p:nvSpPr>
          <p:cNvPr id="12290" name="Title 1"/>
          <p:cNvSpPr>
            <a:spLocks noGrp="1"/>
          </p:cNvSpPr>
          <p:nvPr>
            <p:ph type="title" idx="4294967295"/>
          </p:nvPr>
        </p:nvSpPr>
        <p:spPr>
          <a:xfrm>
            <a:off x="1217613" y="287338"/>
            <a:ext cx="7926387" cy="693737"/>
          </a:xfrm>
        </p:spPr>
        <p:txBody>
          <a:bodyPr>
            <a:normAutofit/>
          </a:bodyPr>
          <a:lstStyle/>
          <a:p>
            <a:pPr fontAlgn="auto">
              <a:spcAft>
                <a:spcPts val="0"/>
              </a:spcAft>
              <a:defRPr/>
            </a:pPr>
            <a:r>
              <a:rPr lang="en-US" sz="3200" b="1" dirty="0" smtClean="0">
                <a:solidFill>
                  <a:schemeClr val="tx1">
                    <a:lumMod val="75000"/>
                    <a:lumOff val="25000"/>
                  </a:schemeClr>
                </a:solidFill>
              </a:rPr>
              <a:t>Noninfectious (Nonspecific) Cervicitis </a:t>
            </a:r>
          </a:p>
        </p:txBody>
      </p:sp>
      <p:sp>
        <p:nvSpPr>
          <p:cNvPr id="10243" name="Content Placeholder 2"/>
          <p:cNvSpPr>
            <a:spLocks noGrp="1"/>
          </p:cNvSpPr>
          <p:nvPr>
            <p:ph idx="4294967295"/>
          </p:nvPr>
        </p:nvSpPr>
        <p:spPr>
          <a:xfrm>
            <a:off x="323528" y="1268760"/>
            <a:ext cx="8280920" cy="5039965"/>
          </a:xfrm>
        </p:spPr>
        <p:txBody>
          <a:bodyPr rtlCol="0">
            <a:normAutofit fontScale="85000" lnSpcReduction="20000"/>
          </a:bodyPr>
          <a:lstStyle/>
          <a:p>
            <a:pPr marL="91440" indent="-91440" fontAlgn="auto">
              <a:spcAft>
                <a:spcPts val="0"/>
              </a:spcAft>
              <a:buFont typeface="Wingdings 3" charset="2"/>
              <a:buChar char=""/>
              <a:defRPr/>
            </a:pPr>
            <a:endParaRPr lang="en-US" sz="2800" dirty="0" smtClean="0">
              <a:solidFill>
                <a:schemeClr val="tx1">
                  <a:lumMod val="75000"/>
                  <a:lumOff val="25000"/>
                </a:schemeClr>
              </a:solidFill>
            </a:endParaRPr>
          </a:p>
          <a:p>
            <a:pPr marL="91440" indent="-91440" fontAlgn="auto">
              <a:spcAft>
                <a:spcPts val="0"/>
              </a:spcAft>
              <a:buFont typeface="Wingdings 3" charset="2"/>
              <a:buChar char=""/>
              <a:defRPr/>
            </a:pPr>
            <a:r>
              <a:rPr lang="en-US" sz="2800" dirty="0" smtClean="0">
                <a:solidFill>
                  <a:schemeClr val="tx1">
                    <a:lumMod val="75000"/>
                    <a:lumOff val="25000"/>
                  </a:schemeClr>
                </a:solidFill>
              </a:rPr>
              <a:t>This is inflammation of the cervix caused by chemical (e.g. douche, deodorant) or mechanical (e.g. tampon, diaphragm) irritation. It is often acute but may be chronic. </a:t>
            </a:r>
          </a:p>
          <a:p>
            <a:pPr marL="91440" indent="-91440" fontAlgn="auto">
              <a:spcAft>
                <a:spcPts val="0"/>
              </a:spcAft>
              <a:buFont typeface="Wingdings" pitchFamily="2" charset="2"/>
              <a:buNone/>
              <a:defRPr/>
            </a:pPr>
            <a:r>
              <a:rPr lang="en-US" sz="2800" b="1" dirty="0" smtClean="0">
                <a:solidFill>
                  <a:schemeClr val="tx1">
                    <a:lumMod val="75000"/>
                    <a:lumOff val="25000"/>
                  </a:schemeClr>
                </a:solidFill>
              </a:rPr>
              <a:t>Clinical appearances</a:t>
            </a:r>
            <a:endParaRPr lang="en-US" sz="2800" dirty="0" smtClean="0">
              <a:solidFill>
                <a:schemeClr val="tx1">
                  <a:lumMod val="75000"/>
                  <a:lumOff val="25000"/>
                </a:schemeClr>
              </a:solidFill>
            </a:endParaRPr>
          </a:p>
          <a:p>
            <a:pPr marL="91440" indent="-91440" fontAlgn="auto">
              <a:spcAft>
                <a:spcPts val="0"/>
              </a:spcAft>
              <a:buFont typeface="Wingdings 3" charset="2"/>
              <a:buChar char=""/>
              <a:defRPr/>
            </a:pPr>
            <a:r>
              <a:rPr lang="en-US" sz="2800" dirty="0" smtClean="0">
                <a:solidFill>
                  <a:schemeClr val="tx1">
                    <a:lumMod val="75000"/>
                    <a:lumOff val="25000"/>
                  </a:schemeClr>
                </a:solidFill>
              </a:rPr>
              <a:t>often </a:t>
            </a:r>
            <a:r>
              <a:rPr lang="en-US" sz="2800" dirty="0" smtClean="0">
                <a:solidFill>
                  <a:schemeClr val="tx1">
                    <a:lumMod val="75000"/>
                    <a:lumOff val="25000"/>
                  </a:schemeClr>
                </a:solidFill>
              </a:rPr>
              <a:t>asymptomatic.</a:t>
            </a:r>
          </a:p>
          <a:p>
            <a:pPr marL="91440" indent="-91440" fontAlgn="auto">
              <a:spcAft>
                <a:spcPts val="0"/>
              </a:spcAft>
              <a:buFont typeface="Wingdings 3" charset="2"/>
              <a:buChar char=""/>
              <a:defRPr/>
            </a:pPr>
            <a:r>
              <a:rPr lang="en-US" sz="2800" dirty="0" smtClean="0">
                <a:solidFill>
                  <a:schemeClr val="tx1">
                    <a:lumMod val="75000"/>
                    <a:lumOff val="25000"/>
                  </a:schemeClr>
                </a:solidFill>
              </a:rPr>
              <a:t> The cervix appears red and swollen</a:t>
            </a:r>
          </a:p>
          <a:p>
            <a:pPr marL="91440" indent="-91440" fontAlgn="auto">
              <a:spcAft>
                <a:spcPts val="0"/>
              </a:spcAft>
              <a:buFont typeface="Wingdings" pitchFamily="2" charset="2"/>
              <a:buNone/>
              <a:defRPr/>
            </a:pPr>
            <a:r>
              <a:rPr lang="en-US" sz="2800" b="1" dirty="0">
                <a:solidFill>
                  <a:schemeClr val="tx1">
                    <a:lumMod val="75000"/>
                    <a:lumOff val="25000"/>
                  </a:schemeClr>
                </a:solidFill>
              </a:rPr>
              <a:t>Histology</a:t>
            </a:r>
            <a:endParaRPr lang="en-US" sz="2800" dirty="0">
              <a:solidFill>
                <a:schemeClr val="tx1">
                  <a:lumMod val="75000"/>
                  <a:lumOff val="25000"/>
                </a:schemeClr>
              </a:solidFill>
            </a:endParaRPr>
          </a:p>
          <a:p>
            <a:pPr marL="91440" indent="-91440" fontAlgn="auto">
              <a:spcAft>
                <a:spcPts val="0"/>
              </a:spcAft>
              <a:buFont typeface="Wingdings 3" charset="2"/>
              <a:buChar char=""/>
              <a:defRPr/>
            </a:pPr>
            <a:r>
              <a:rPr lang="en-US" sz="2800" dirty="0" smtClean="0">
                <a:solidFill>
                  <a:schemeClr val="tx1">
                    <a:lumMod val="75000"/>
                    <a:lumOff val="25000"/>
                  </a:schemeClr>
                </a:solidFill>
              </a:rPr>
              <a:t>The inflammatory cells are seen(neutrophils, </a:t>
            </a:r>
            <a:r>
              <a:rPr lang="en-US" sz="2800" dirty="0">
                <a:solidFill>
                  <a:schemeClr val="tx1">
                    <a:lumMod val="75000"/>
                    <a:lumOff val="25000"/>
                  </a:schemeClr>
                </a:solidFill>
              </a:rPr>
              <a:t>plasma </a:t>
            </a:r>
            <a:r>
              <a:rPr lang="en-US" sz="2800" dirty="0" smtClean="0">
                <a:solidFill>
                  <a:schemeClr val="tx1">
                    <a:lumMod val="75000"/>
                    <a:lumOff val="25000"/>
                  </a:schemeClr>
                </a:solidFill>
              </a:rPr>
              <a:t>cells and lymphocytes).</a:t>
            </a:r>
            <a:endParaRPr lang="en-US" sz="2800" dirty="0">
              <a:solidFill>
                <a:schemeClr val="tx1">
                  <a:lumMod val="75000"/>
                  <a:lumOff val="25000"/>
                </a:schemeClr>
              </a:solidFill>
            </a:endParaRPr>
          </a:p>
          <a:p>
            <a:pPr marL="91440" indent="-91440" fontAlgn="auto">
              <a:spcAft>
                <a:spcPts val="0"/>
              </a:spcAft>
              <a:buFont typeface="Wingdings 3" charset="2"/>
              <a:buChar char=""/>
              <a:defRPr/>
            </a:pPr>
            <a:r>
              <a:rPr lang="en-US" sz="2800" dirty="0">
                <a:solidFill>
                  <a:schemeClr val="tx1">
                    <a:lumMod val="75000"/>
                    <a:lumOff val="25000"/>
                  </a:schemeClr>
                </a:solidFill>
              </a:rPr>
              <a:t>Squamous metaplasia of the </a:t>
            </a:r>
            <a:r>
              <a:rPr lang="en-US" sz="2800" dirty="0" err="1">
                <a:solidFill>
                  <a:schemeClr val="tx1">
                    <a:lumMod val="75000"/>
                    <a:lumOff val="25000"/>
                  </a:schemeClr>
                </a:solidFill>
              </a:rPr>
              <a:t>endocervical</a:t>
            </a:r>
            <a:r>
              <a:rPr lang="en-US" sz="2800" dirty="0">
                <a:solidFill>
                  <a:schemeClr val="tx1">
                    <a:lumMod val="75000"/>
                    <a:lumOff val="25000"/>
                  </a:schemeClr>
                </a:solidFill>
              </a:rPr>
              <a:t> glandular epithelium is common in chronic cervicitis. </a:t>
            </a:r>
            <a:endParaRPr lang="en-US" sz="2800" dirty="0" smtClean="0">
              <a:solidFill>
                <a:schemeClr val="tx1">
                  <a:lumMod val="75000"/>
                  <a:lumOff val="25000"/>
                </a:schemeClr>
              </a:solidFill>
            </a:endParaRPr>
          </a:p>
          <a:p>
            <a:pPr marL="91440" indent="-91440" fontAlgn="auto">
              <a:spcAft>
                <a:spcPts val="0"/>
              </a:spcAft>
              <a:buFont typeface="Wingdings 3" charset="2"/>
              <a:buChar char=""/>
              <a:defRPr/>
            </a:pPr>
            <a:r>
              <a:rPr lang="en-US" sz="2800" dirty="0" smtClean="0">
                <a:solidFill>
                  <a:schemeClr val="tx1">
                    <a:lumMod val="75000"/>
                    <a:lumOff val="25000"/>
                  </a:schemeClr>
                </a:solidFill>
              </a:rPr>
              <a:t>Often </a:t>
            </a:r>
            <a:r>
              <a:rPr lang="en-US" sz="2800" dirty="0">
                <a:solidFill>
                  <a:schemeClr val="tx1">
                    <a:lumMod val="75000"/>
                    <a:lumOff val="25000"/>
                  </a:schemeClr>
                </a:solidFill>
              </a:rPr>
              <a:t>some of the </a:t>
            </a:r>
            <a:r>
              <a:rPr lang="en-US" sz="2800" dirty="0" smtClean="0">
                <a:solidFill>
                  <a:schemeClr val="tx1">
                    <a:lumMod val="75000"/>
                    <a:lumOff val="25000"/>
                  </a:schemeClr>
                </a:solidFill>
              </a:rPr>
              <a:t>glands </a:t>
            </a:r>
            <a:r>
              <a:rPr lang="en-US" sz="2800" dirty="0">
                <a:solidFill>
                  <a:schemeClr val="tx1">
                    <a:lumMod val="75000"/>
                    <a:lumOff val="25000"/>
                  </a:schemeClr>
                </a:solidFill>
              </a:rPr>
              <a:t>are </a:t>
            </a:r>
            <a:r>
              <a:rPr lang="en-US" sz="2800" dirty="0" smtClean="0">
                <a:solidFill>
                  <a:schemeClr val="tx1">
                    <a:lumMod val="75000"/>
                    <a:lumOff val="25000"/>
                  </a:schemeClr>
                </a:solidFill>
              </a:rPr>
              <a:t>dilate </a:t>
            </a:r>
            <a:r>
              <a:rPr lang="en-US" sz="2800" dirty="0">
                <a:solidFill>
                  <a:schemeClr val="tx1">
                    <a:lumMod val="75000"/>
                    <a:lumOff val="25000"/>
                  </a:schemeClr>
                </a:solidFill>
              </a:rPr>
              <a:t>to form mucus-filled cysts called </a:t>
            </a:r>
            <a:r>
              <a:rPr lang="en-US" sz="2800" dirty="0" err="1">
                <a:solidFill>
                  <a:schemeClr val="tx1">
                    <a:lumMod val="75000"/>
                    <a:lumOff val="25000"/>
                  </a:schemeClr>
                </a:solidFill>
              </a:rPr>
              <a:t>nabothian</a:t>
            </a:r>
            <a:r>
              <a:rPr lang="en-US" sz="2800" dirty="0">
                <a:solidFill>
                  <a:schemeClr val="tx1">
                    <a:lumMod val="75000"/>
                    <a:lumOff val="25000"/>
                  </a:schemeClr>
                </a:solidFill>
              </a:rPr>
              <a:t> cysts.</a:t>
            </a:r>
          </a:p>
          <a:p>
            <a:pPr marL="91440" indent="-91440" fontAlgn="auto">
              <a:spcAft>
                <a:spcPts val="0"/>
              </a:spcAft>
              <a:buFont typeface="Wingdings 3" charset="2"/>
              <a:buChar char=""/>
              <a:defRPr/>
            </a:pPr>
            <a:endParaRPr lang="en-US" sz="2800" dirty="0" smtClean="0">
              <a:solidFill>
                <a:schemeClr val="tx1">
                  <a:lumMod val="75000"/>
                  <a:lumOff val="25000"/>
                </a:schemeClr>
              </a:solidFill>
            </a:endParaRPr>
          </a:p>
          <a:p>
            <a:pPr marL="91440" indent="-91440" fontAlgn="auto">
              <a:spcAft>
                <a:spcPts val="0"/>
              </a:spcAft>
              <a:buFont typeface="Wingdings 3" charset="2"/>
              <a:buChar char=""/>
              <a:defRPr/>
            </a:pPr>
            <a:endParaRPr lang="en-US" dirty="0" smtClean="0">
              <a:solidFill>
                <a:schemeClr val="tx1">
                  <a:lumMod val="75000"/>
                  <a:lumOff val="25000"/>
                </a:schemeClr>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fontAlgn="auto">
              <a:spcAft>
                <a:spcPts val="0"/>
              </a:spcAft>
              <a:defRPr/>
            </a:pPr>
            <a:r>
              <a:rPr lang="en-US" smtClean="0">
                <a:solidFill>
                  <a:schemeClr val="tx1">
                    <a:lumMod val="75000"/>
                    <a:lumOff val="25000"/>
                  </a:schemeClr>
                </a:solidFill>
              </a:rPr>
              <a:t>Infectious cervicitis</a:t>
            </a:r>
          </a:p>
        </p:txBody>
      </p:sp>
      <p:sp>
        <p:nvSpPr>
          <p:cNvPr id="18435" name="Content Placeholder 2"/>
          <p:cNvSpPr>
            <a:spLocks noGrp="1"/>
          </p:cNvSpPr>
          <p:nvPr>
            <p:ph idx="1"/>
          </p:nvPr>
        </p:nvSpPr>
        <p:spPr>
          <a:xfrm>
            <a:off x="457200" y="1600201"/>
            <a:ext cx="7467600" cy="3556992"/>
          </a:xfrm>
        </p:spPr>
        <p:txBody>
          <a:bodyPr/>
          <a:lstStyle/>
          <a:p>
            <a:endParaRPr lang="en-US" altLang="en-US" dirty="0" smtClean="0"/>
          </a:p>
          <a:p>
            <a:pPr>
              <a:buFont typeface="Wingdings" panose="05000000000000000000" pitchFamily="2" charset="2"/>
              <a:buChar char="§"/>
            </a:pPr>
            <a:r>
              <a:rPr lang="en-US" altLang="en-US" dirty="0" smtClean="0"/>
              <a:t>Can be caused by various </a:t>
            </a:r>
            <a:r>
              <a:rPr lang="en-US" altLang="en-US" dirty="0" err="1" smtClean="0"/>
              <a:t>organisims</a:t>
            </a:r>
            <a:r>
              <a:rPr lang="en-US" altLang="en-US" dirty="0" smtClean="0"/>
              <a:t> </a:t>
            </a:r>
            <a:r>
              <a:rPr lang="en-US" altLang="en-US" dirty="0" err="1" smtClean="0"/>
              <a:t>e.g.staphylococci</a:t>
            </a:r>
            <a:r>
              <a:rPr lang="en-US" altLang="en-US" dirty="0" smtClean="0"/>
              <a:t>, enterococci, </a:t>
            </a:r>
            <a:r>
              <a:rPr lang="en-US" altLang="en-US" dirty="0" err="1" smtClean="0"/>
              <a:t>Gardnerella</a:t>
            </a:r>
            <a:r>
              <a:rPr lang="en-US" altLang="en-US" dirty="0" smtClean="0"/>
              <a:t> </a:t>
            </a:r>
            <a:r>
              <a:rPr lang="en-US" altLang="en-US" dirty="0" err="1" smtClean="0"/>
              <a:t>vaginalis</a:t>
            </a:r>
            <a:r>
              <a:rPr lang="en-US" altLang="en-US" dirty="0" smtClean="0"/>
              <a:t>, </a:t>
            </a:r>
            <a:r>
              <a:rPr lang="en-US" altLang="en-US" dirty="0" err="1" smtClean="0"/>
              <a:t>Trichomonas</a:t>
            </a:r>
            <a:r>
              <a:rPr lang="en-US" altLang="en-US" dirty="0" smtClean="0"/>
              <a:t> </a:t>
            </a:r>
            <a:r>
              <a:rPr lang="en-US" altLang="en-US" dirty="0" err="1" smtClean="0"/>
              <a:t>vaginalis</a:t>
            </a:r>
            <a:r>
              <a:rPr lang="en-US" altLang="en-US" dirty="0" smtClean="0"/>
              <a:t>, Candida </a:t>
            </a:r>
            <a:r>
              <a:rPr lang="en-US" altLang="en-US" dirty="0" err="1" smtClean="0"/>
              <a:t>albicans</a:t>
            </a:r>
            <a:r>
              <a:rPr lang="en-US" altLang="en-US" dirty="0" smtClean="0"/>
              <a:t> and Chlamydia trachomatis.</a:t>
            </a:r>
          </a:p>
          <a:p>
            <a:pPr>
              <a:buFont typeface="Wingdings" panose="05000000000000000000" pitchFamily="2" charset="2"/>
              <a:buChar char="§"/>
            </a:pPr>
            <a:r>
              <a:rPr lang="en-US" altLang="en-US" dirty="0" smtClean="0"/>
              <a:t>Most often involves the </a:t>
            </a:r>
            <a:r>
              <a:rPr lang="en-US" altLang="en-US" dirty="0" err="1" smtClean="0"/>
              <a:t>endocervix</a:t>
            </a:r>
            <a:r>
              <a:rPr lang="en-US" altLang="en-US" dirty="0" smtClean="0"/>
              <a:t>.</a:t>
            </a:r>
          </a:p>
          <a:p>
            <a:pPr>
              <a:buFont typeface="Wingdings" panose="05000000000000000000" pitchFamily="2" charset="2"/>
              <a:buChar char="§"/>
            </a:pPr>
            <a:r>
              <a:rPr lang="en-US" altLang="en-US" dirty="0" smtClean="0"/>
              <a:t>May be asymptomatic</a:t>
            </a:r>
          </a:p>
          <a:p>
            <a:pPr>
              <a:buFont typeface="Wingdings" panose="05000000000000000000" pitchFamily="2" charset="2"/>
              <a:buChar char="§"/>
            </a:pPr>
            <a:r>
              <a:rPr lang="en-US" altLang="en-US" dirty="0" smtClean="0"/>
              <a:t>May manifest as vaginal discharge or itching</a:t>
            </a:r>
          </a:p>
        </p:txBody>
      </p:sp>
      <p:sp>
        <p:nvSpPr>
          <p:cNvPr id="2" name="Slide Number Placeholder 1"/>
          <p:cNvSpPr>
            <a:spLocks noGrp="1"/>
          </p:cNvSpPr>
          <p:nvPr>
            <p:ph type="sldNum" sz="quarter" idx="12"/>
          </p:nvPr>
        </p:nvSpPr>
        <p:spPr/>
        <p:txBody>
          <a:bodyPr/>
          <a:lstStyle/>
          <a:p>
            <a:pPr>
              <a:defRPr/>
            </a:pPr>
            <a:fld id="{3A6583E6-5275-4C2C-9E17-5BD01E92935F}" type="slidenum">
              <a:rPr lang="en-US"/>
              <a:pPr>
                <a:defRPr/>
              </a:pPr>
              <a:t>8</a:t>
            </a:fld>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1600200" y="287338"/>
            <a:ext cx="7543800" cy="838200"/>
          </a:xfrm>
        </p:spPr>
        <p:txBody>
          <a:bodyPr/>
          <a:lstStyle/>
          <a:p>
            <a:pPr fontAlgn="auto">
              <a:spcAft>
                <a:spcPts val="0"/>
              </a:spcAft>
              <a:defRPr/>
            </a:pPr>
            <a:r>
              <a:rPr lang="en-US" dirty="0" smtClean="0">
                <a:solidFill>
                  <a:schemeClr val="tx1">
                    <a:lumMod val="75000"/>
                    <a:lumOff val="25000"/>
                  </a:schemeClr>
                </a:solidFill>
              </a:rPr>
              <a:t>Candidiasis (</a:t>
            </a:r>
            <a:r>
              <a:rPr lang="en-US" dirty="0" err="1" smtClean="0">
                <a:solidFill>
                  <a:schemeClr val="tx1">
                    <a:lumMod val="75000"/>
                    <a:lumOff val="25000"/>
                  </a:schemeClr>
                </a:solidFill>
              </a:rPr>
              <a:t>moniliasis</a:t>
            </a:r>
            <a:r>
              <a:rPr lang="en-US" dirty="0" smtClean="0">
                <a:solidFill>
                  <a:schemeClr val="tx1">
                    <a:lumMod val="75000"/>
                    <a:lumOff val="25000"/>
                  </a:schemeClr>
                </a:solidFill>
              </a:rPr>
              <a:t>)</a:t>
            </a:r>
          </a:p>
        </p:txBody>
      </p:sp>
      <p:sp>
        <p:nvSpPr>
          <p:cNvPr id="13315" name="Content Placeholder 2"/>
          <p:cNvSpPr>
            <a:spLocks noGrp="1"/>
          </p:cNvSpPr>
          <p:nvPr>
            <p:ph sz="half" idx="4294967295"/>
          </p:nvPr>
        </p:nvSpPr>
        <p:spPr>
          <a:xfrm>
            <a:off x="0" y="1341438"/>
            <a:ext cx="3348038" cy="4967287"/>
          </a:xfrm>
        </p:spPr>
        <p:txBody>
          <a:bodyPr rtlCol="0">
            <a:normAutofit fontScale="62500" lnSpcReduction="20000"/>
          </a:bodyPr>
          <a:lstStyle/>
          <a:p>
            <a:pPr marL="91440" indent="-91440" fontAlgn="auto">
              <a:spcAft>
                <a:spcPts val="0"/>
              </a:spcAft>
              <a:buFont typeface="Wingdings 3" charset="2"/>
              <a:buChar char=""/>
              <a:defRPr/>
            </a:pPr>
            <a:r>
              <a:rPr lang="en-US" sz="2800" dirty="0" smtClean="0">
                <a:solidFill>
                  <a:schemeClr val="tx1">
                    <a:lumMod val="75000"/>
                    <a:lumOff val="25000"/>
                  </a:schemeClr>
                </a:solidFill>
              </a:rPr>
              <a:t>Common</a:t>
            </a:r>
          </a:p>
          <a:p>
            <a:pPr marL="91440" indent="-91440" fontAlgn="auto">
              <a:spcAft>
                <a:spcPts val="0"/>
              </a:spcAft>
              <a:buFont typeface="Wingdings 3" charset="2"/>
              <a:buChar char=""/>
              <a:defRPr/>
            </a:pPr>
            <a:r>
              <a:rPr lang="en-US" sz="2800" dirty="0" smtClean="0">
                <a:solidFill>
                  <a:schemeClr val="tx1">
                    <a:lumMod val="75000"/>
                    <a:lumOff val="25000"/>
                  </a:schemeClr>
                </a:solidFill>
              </a:rPr>
              <a:t>Involves cervix and vagina </a:t>
            </a:r>
          </a:p>
          <a:p>
            <a:pPr marL="91440" indent="-91440" fontAlgn="auto">
              <a:spcAft>
                <a:spcPts val="0"/>
              </a:spcAft>
              <a:buFont typeface="Wingdings 3" charset="2"/>
              <a:buChar char=""/>
              <a:defRPr/>
            </a:pPr>
            <a:r>
              <a:rPr lang="en-US" sz="2800" dirty="0" smtClean="0">
                <a:solidFill>
                  <a:schemeClr val="tx1">
                    <a:lumMod val="75000"/>
                    <a:lumOff val="25000"/>
                  </a:schemeClr>
                </a:solidFill>
              </a:rPr>
              <a:t>Caused by Candida </a:t>
            </a:r>
            <a:r>
              <a:rPr lang="en-US" sz="2800" dirty="0" err="1" smtClean="0">
                <a:solidFill>
                  <a:schemeClr val="tx1">
                    <a:lumMod val="75000"/>
                    <a:lumOff val="25000"/>
                  </a:schemeClr>
                </a:solidFill>
              </a:rPr>
              <a:t>albicans</a:t>
            </a:r>
            <a:r>
              <a:rPr lang="en-US" sz="2800" dirty="0" smtClean="0">
                <a:solidFill>
                  <a:schemeClr val="tx1">
                    <a:lumMod val="75000"/>
                    <a:lumOff val="25000"/>
                  </a:schemeClr>
                </a:solidFill>
              </a:rPr>
              <a:t>, a normal component of the vaginal flora.</a:t>
            </a:r>
          </a:p>
          <a:p>
            <a:pPr marL="91440" indent="-91440" fontAlgn="auto">
              <a:spcAft>
                <a:spcPts val="0"/>
              </a:spcAft>
              <a:buFont typeface="Wingdings 3" charset="2"/>
              <a:buChar char=""/>
              <a:defRPr/>
            </a:pPr>
            <a:r>
              <a:rPr lang="en-US" sz="2800" dirty="0" smtClean="0">
                <a:solidFill>
                  <a:schemeClr val="tx1">
                    <a:lumMod val="75000"/>
                    <a:lumOff val="25000"/>
                  </a:schemeClr>
                </a:solidFill>
              </a:rPr>
              <a:t>Associated with diabetes </a:t>
            </a:r>
            <a:r>
              <a:rPr lang="en-US" sz="2800" dirty="0" smtClean="0">
                <a:solidFill>
                  <a:schemeClr val="tx1">
                    <a:lumMod val="75000"/>
                    <a:lumOff val="25000"/>
                  </a:schemeClr>
                </a:solidFill>
              </a:rPr>
              <a:t>mellitus, </a:t>
            </a:r>
            <a:r>
              <a:rPr lang="en-US" sz="2800" dirty="0" smtClean="0">
                <a:solidFill>
                  <a:schemeClr val="tx1">
                    <a:lumMod val="75000"/>
                    <a:lumOff val="25000"/>
                  </a:schemeClr>
                </a:solidFill>
              </a:rPr>
              <a:t>pregnancy, antibiotic therapy, oral contraceptive use and </a:t>
            </a:r>
            <a:r>
              <a:rPr lang="en-US" sz="2800" dirty="0" err="1" smtClean="0">
                <a:solidFill>
                  <a:schemeClr val="tx1">
                    <a:lumMod val="75000"/>
                    <a:lumOff val="25000"/>
                  </a:schemeClr>
                </a:solidFill>
              </a:rPr>
              <a:t>immunosupression</a:t>
            </a:r>
            <a:r>
              <a:rPr lang="en-US" sz="2800" dirty="0" smtClean="0">
                <a:solidFill>
                  <a:schemeClr val="tx1">
                    <a:lumMod val="75000"/>
                    <a:lumOff val="25000"/>
                  </a:schemeClr>
                </a:solidFill>
              </a:rPr>
              <a:t>.</a:t>
            </a:r>
          </a:p>
          <a:p>
            <a:pPr marL="91440" indent="-91440" fontAlgn="auto">
              <a:spcAft>
                <a:spcPts val="0"/>
              </a:spcAft>
              <a:buFont typeface="Wingdings 3" charset="2"/>
              <a:buChar char=""/>
              <a:defRPr/>
            </a:pPr>
            <a:r>
              <a:rPr lang="en-US" sz="2800" dirty="0" smtClean="0">
                <a:solidFill>
                  <a:schemeClr val="tx1">
                    <a:lumMod val="75000"/>
                    <a:lumOff val="25000"/>
                  </a:schemeClr>
                </a:solidFill>
              </a:rPr>
              <a:t>Characterized by white patchy mucosal lesions with thick curdy white discharge and </a:t>
            </a:r>
            <a:r>
              <a:rPr lang="en-US" sz="2800" dirty="0" err="1" smtClean="0">
                <a:solidFill>
                  <a:schemeClr val="tx1">
                    <a:lumMod val="75000"/>
                    <a:lumOff val="25000"/>
                  </a:schemeClr>
                </a:solidFill>
              </a:rPr>
              <a:t>vulvovaginal</a:t>
            </a:r>
            <a:r>
              <a:rPr lang="en-US" sz="2800" dirty="0" smtClean="0">
                <a:solidFill>
                  <a:schemeClr val="tx1">
                    <a:lumMod val="75000"/>
                    <a:lumOff val="25000"/>
                  </a:schemeClr>
                </a:solidFill>
              </a:rPr>
              <a:t> </a:t>
            </a:r>
            <a:r>
              <a:rPr lang="en-US" sz="2800" dirty="0" err="1" smtClean="0">
                <a:solidFill>
                  <a:schemeClr val="tx1">
                    <a:lumMod val="75000"/>
                    <a:lumOff val="25000"/>
                  </a:schemeClr>
                </a:solidFill>
              </a:rPr>
              <a:t>pruritis</a:t>
            </a:r>
            <a:r>
              <a:rPr lang="en-US" sz="2800" dirty="0" smtClean="0">
                <a:solidFill>
                  <a:schemeClr val="tx1">
                    <a:lumMod val="75000"/>
                    <a:lumOff val="25000"/>
                  </a:schemeClr>
                </a:solidFill>
              </a:rPr>
              <a:t>.</a:t>
            </a:r>
            <a:r>
              <a:rPr lang="en-US" sz="2800" dirty="0">
                <a:solidFill>
                  <a:schemeClr val="tx1">
                    <a:lumMod val="75000"/>
                    <a:lumOff val="25000"/>
                  </a:schemeClr>
                </a:solidFill>
              </a:rPr>
              <a:t> Ulcers may develop. </a:t>
            </a:r>
          </a:p>
          <a:p>
            <a:pPr marL="91440" indent="-91440" fontAlgn="auto">
              <a:spcAft>
                <a:spcPts val="0"/>
              </a:spcAft>
              <a:buFont typeface="Wingdings 3" charset="2"/>
              <a:buChar char=""/>
              <a:defRPr/>
            </a:pPr>
            <a:r>
              <a:rPr lang="en-US" sz="2800" b="1" dirty="0" smtClean="0">
                <a:solidFill>
                  <a:schemeClr val="tx1">
                    <a:lumMod val="75000"/>
                    <a:lumOff val="25000"/>
                  </a:schemeClr>
                </a:solidFill>
              </a:rPr>
              <a:t>Cytology smears show: </a:t>
            </a:r>
            <a:r>
              <a:rPr lang="en-US" sz="2800" dirty="0" smtClean="0">
                <a:solidFill>
                  <a:schemeClr val="tx1">
                    <a:lumMod val="75000"/>
                    <a:lumOff val="25000"/>
                  </a:schemeClr>
                </a:solidFill>
              </a:rPr>
              <a:t>Fungal colonies in the form of spores and </a:t>
            </a:r>
            <a:r>
              <a:rPr lang="en-US" sz="2800" dirty="0">
                <a:solidFill>
                  <a:schemeClr val="tx1">
                    <a:lumMod val="75000"/>
                    <a:lumOff val="25000"/>
                  </a:schemeClr>
                </a:solidFill>
              </a:rPr>
              <a:t>branching </a:t>
            </a:r>
            <a:r>
              <a:rPr lang="en-US" sz="2800" dirty="0" err="1" smtClean="0">
                <a:solidFill>
                  <a:schemeClr val="tx1">
                    <a:lumMod val="75000"/>
                    <a:lumOff val="25000"/>
                  </a:schemeClr>
                </a:solidFill>
              </a:rPr>
              <a:t>pseudohyphae</a:t>
            </a:r>
            <a:r>
              <a:rPr lang="en-US" sz="2800" dirty="0" smtClean="0">
                <a:solidFill>
                  <a:schemeClr val="tx1">
                    <a:lumMod val="75000"/>
                    <a:lumOff val="25000"/>
                  </a:schemeClr>
                </a:solidFill>
              </a:rPr>
              <a:t> on </a:t>
            </a:r>
            <a:r>
              <a:rPr lang="en-US" sz="2800" dirty="0">
                <a:solidFill>
                  <a:schemeClr val="tx1">
                    <a:lumMod val="75000"/>
                    <a:lumOff val="25000"/>
                  </a:schemeClr>
                </a:solidFill>
              </a:rPr>
              <a:t>the </a:t>
            </a:r>
            <a:r>
              <a:rPr lang="en-US" sz="2800" dirty="0" smtClean="0">
                <a:solidFill>
                  <a:schemeClr val="tx1">
                    <a:lumMod val="75000"/>
                    <a:lumOff val="25000"/>
                  </a:schemeClr>
                </a:solidFill>
              </a:rPr>
              <a:t>cervical epithelium. Chronic </a:t>
            </a:r>
            <a:r>
              <a:rPr lang="en-US" sz="2800" dirty="0">
                <a:solidFill>
                  <a:schemeClr val="tx1">
                    <a:lumMod val="75000"/>
                    <a:lumOff val="25000"/>
                  </a:schemeClr>
                </a:solidFill>
              </a:rPr>
              <a:t>inflammatory cells are present. </a:t>
            </a:r>
            <a:endParaRPr lang="en-US" sz="2800" dirty="0" smtClean="0">
              <a:solidFill>
                <a:schemeClr val="tx1">
                  <a:lumMod val="75000"/>
                  <a:lumOff val="25000"/>
                </a:schemeClr>
              </a:solidFill>
            </a:endParaRPr>
          </a:p>
        </p:txBody>
      </p:sp>
      <p:pic>
        <p:nvPicPr>
          <p:cNvPr id="19460" name="Content Placeholder 2"/>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08313" y="1844675"/>
            <a:ext cx="6135687" cy="4316413"/>
          </a:xfrm>
        </p:spPr>
      </p:pic>
      <p:sp>
        <p:nvSpPr>
          <p:cNvPr id="19461" name="Rectangle 5"/>
          <p:cNvSpPr>
            <a:spLocks noChangeArrowheads="1"/>
          </p:cNvSpPr>
          <p:nvPr/>
        </p:nvSpPr>
        <p:spPr bwMode="auto">
          <a:xfrm>
            <a:off x="4356100" y="63087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"Candida pap 1" by Nephron - Own work. Licensed under CC BY-SA 3.0 via Wikimedia Commons - http://commons.wikimedia.org/wiki/File:Candida_pap_1.jpg#/media/File:Candida_pap_1.jpg</a:t>
            </a:r>
          </a:p>
        </p:txBody>
      </p:sp>
      <p:sp>
        <p:nvSpPr>
          <p:cNvPr id="2" name="Slide Number Placeholder 1"/>
          <p:cNvSpPr>
            <a:spLocks noGrp="1"/>
          </p:cNvSpPr>
          <p:nvPr>
            <p:ph type="sldNum" sz="quarter" idx="12"/>
          </p:nvPr>
        </p:nvSpPr>
        <p:spPr/>
        <p:txBody>
          <a:bodyPr/>
          <a:lstStyle/>
          <a:p>
            <a:pPr>
              <a:defRPr/>
            </a:pPr>
            <a:fld id="{82ED5F52-296F-4FAE-84FE-43A847DFA894}" type="slidenum">
              <a:rPr lang="en-US"/>
              <a:pPr>
                <a:defRPr/>
              </a:pPr>
              <a:t>9</a:t>
            </a:fld>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1556</TotalTime>
  <Words>2550</Words>
  <Application>Microsoft Office PowerPoint</Application>
  <PresentationFormat>On-screen Show (4:3)</PresentationFormat>
  <Paragraphs>277</Paragraphs>
  <Slides>36</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Wingdings</vt:lpstr>
      <vt:lpstr>Wingdings 2</vt:lpstr>
      <vt:lpstr>Wingdings 3</vt:lpstr>
      <vt:lpstr>Retrospect</vt:lpstr>
      <vt:lpstr>Pathology of Uterine Cervix </vt:lpstr>
      <vt:lpstr>PowerPoint Presentation</vt:lpstr>
      <vt:lpstr>PowerPoint Presentation</vt:lpstr>
      <vt:lpstr>Cervical polyp </vt:lpstr>
      <vt:lpstr>Cervical polyp </vt:lpstr>
      <vt:lpstr>CERVICITIS</vt:lpstr>
      <vt:lpstr>Noninfectious (Nonspecific) Cervicitis </vt:lpstr>
      <vt:lpstr>Infectious cervicitis</vt:lpstr>
      <vt:lpstr>Candidiasis (moniliasis)</vt:lpstr>
      <vt:lpstr>Trichomoniasis </vt:lpstr>
      <vt:lpstr>Chlamydia trachomatis Cervicitis  </vt:lpstr>
      <vt:lpstr>Herpes simplex virus (HSV) Cervicitis</vt:lpstr>
      <vt:lpstr>Human papilloma virus(HPV) infection</vt:lpstr>
      <vt:lpstr>PowerPoint Presentation</vt:lpstr>
      <vt:lpstr>Cervix Carcinoma</vt:lpstr>
      <vt:lpstr>Precancerous lesion of cervical carcinoma: cervical intraepithelial neoplasia (CIN) or squamous intraepithelial lesions (SIL). </vt:lpstr>
      <vt:lpstr>Cervical intraepithelial neoplasia (CIN)</vt:lpstr>
      <vt:lpstr>Cervical biopsy</vt:lpstr>
      <vt:lpstr>Cervical biopsy</vt:lpstr>
      <vt:lpstr>PAP SCREENING TEST: Cytology screening for precancerous lesions</vt:lpstr>
      <vt:lpstr>Cytology Pap Smear/Screening</vt:lpstr>
      <vt:lpstr>PowerPoint Presentation</vt:lpstr>
      <vt:lpstr>PowerPoint Presentation</vt:lpstr>
      <vt:lpstr>Risk Factors and causes for CIN/ SIL and cervical carcinoma</vt:lpstr>
      <vt:lpstr>CIN/SIL &amp; RULES OF PAP TEST</vt:lpstr>
      <vt:lpstr>Cervical Carcinoma, Invasive</vt:lpstr>
      <vt:lpstr>PowerPoint Presentation</vt:lpstr>
      <vt:lpstr>PowerPoint Presentation</vt:lpstr>
      <vt:lpstr>Cervical cancer</vt:lpstr>
      <vt:lpstr>Cervical Carcinoma (invasive carcinoma), Morphology</vt:lpstr>
      <vt:lpstr> Cervical Carcinoma, Staging</vt:lpstr>
      <vt:lpstr>Cervical Carcinoma, Clinical Course</vt:lpstr>
      <vt:lpstr>Cervical Carcinoma: Treatment</vt:lpstr>
      <vt:lpstr>A, Carcinoma of the cervix, well advanced. B, Early stromal invasion occurring in a cervical intraepithelial neoplasm</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 of Cervix Carcinoma</dc:title>
  <dc:creator>DREMAD</dc:creator>
  <cp:lastModifiedBy>Emad Raddaoui</cp:lastModifiedBy>
  <cp:revision>140</cp:revision>
  <dcterms:created xsi:type="dcterms:W3CDTF">2005-02-23T09:01:04Z</dcterms:created>
  <dcterms:modified xsi:type="dcterms:W3CDTF">2015-04-12T12:20:33Z</dcterms:modified>
</cp:coreProperties>
</file>