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2" r:id="rId1"/>
  </p:sldMasterIdLst>
  <p:notesMasterIdLst>
    <p:notesMasterId r:id="rId16"/>
  </p:notesMasterIdLst>
  <p:handoutMasterIdLst>
    <p:handoutMasterId r:id="rId17"/>
  </p:handoutMasterIdLst>
  <p:sldIdLst>
    <p:sldId id="281" r:id="rId2"/>
    <p:sldId id="282" r:id="rId3"/>
    <p:sldId id="284" r:id="rId4"/>
    <p:sldId id="305" r:id="rId5"/>
    <p:sldId id="288" r:id="rId6"/>
    <p:sldId id="290" r:id="rId7"/>
    <p:sldId id="306" r:id="rId8"/>
    <p:sldId id="293" r:id="rId9"/>
    <p:sldId id="295" r:id="rId10"/>
    <p:sldId id="296" r:id="rId11"/>
    <p:sldId id="297" r:id="rId12"/>
    <p:sldId id="299" r:id="rId13"/>
    <p:sldId id="301" r:id="rId14"/>
    <p:sldId id="303" r:id="rId15"/>
  </p:sldIdLst>
  <p:sldSz cx="12188825" cy="6858000"/>
  <p:notesSz cx="6858000" cy="9144000"/>
  <p:defaultTextStyle>
    <a:defPPr>
      <a:defRPr lang="en-US"/>
    </a:defPPr>
    <a:lvl1pPr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608013" indent="-1508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1217613" indent="-3032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827213" indent="-4556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2436813" indent="-6080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4707" autoAdjust="0"/>
  </p:normalViewPr>
  <p:slideViewPr>
    <p:cSldViewPr>
      <p:cViewPr varScale="1">
        <p:scale>
          <a:sx n="110" d="100"/>
          <a:sy n="110" d="100"/>
        </p:scale>
        <p:origin x="576" y="10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6F6CF86-49ED-4D1A-BF81-4FCB443C9C60}" type="datetimeFigureOut">
              <a:rPr lang="en-US"/>
              <a:pPr>
                <a:defRPr/>
              </a:pPr>
              <a:t>4/15/2015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3F8B8B09-5301-4990-A646-F0F4649D0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53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C579FE8-3CBD-4720-B48F-4A2FE7B57EB1}" type="datetimeFigureOut">
              <a:rPr lang="en-US"/>
              <a:pPr>
                <a:defRPr/>
              </a:pPr>
              <a:t>4/15/2015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45253BE-6CC0-4A79-A934-7AA540812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13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565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5650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266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/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/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5E681600-5E91-4AC3-BFFC-23DC95E4A292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324731B1-712B-4E71-AF8A-096E5F0CE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0118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1422F-F099-4551-AC7C-CE34A59D4049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A50B-4B9C-4652-91EE-149D3D094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573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565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5650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BE46-FB27-439B-A4B3-2A54D93449CE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A530F-B34A-4093-B1C2-3D49F3AC1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4915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E46DF-31F8-44DA-BDD7-0022FE94741B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5AB5C-8E19-4ACD-ACE3-E64F772AB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6890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565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5650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266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Ctr="0"/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/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C4BC8CDE-59F7-4AE9-B6F5-D06797A96226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343E996C-2DD1-40D5-A7AC-CA0E7E2DA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1409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ECD5-3276-4403-92C0-84127F3CA975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A6C34-18AA-4382-9039-F296B9909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3127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/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/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796F7-1840-43E4-941F-9FECFE720C7F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92600-FCBF-4020-BED5-A4D4F17DF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32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C45FB-4276-4C40-BF40-C228C6BC138F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4E68A-DB7F-4750-B2F9-5600E106B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8595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565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5650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885B6-BA83-414D-8B4E-146F98CDBA88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0C8BD-2A15-4DFB-BB86-310B9301D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6084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497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38600" y="0"/>
            <a:ext cx="650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/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7787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C983A95-10FF-418B-BC93-5102F20F581D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013" y="6459538"/>
            <a:ext cx="4646612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1BEA7B-A17A-4EA2-B2BD-9A8B6C6AA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7241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565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5650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tIns="0" bIns="0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1F6B-3E71-4C65-9E8D-65B630FADD7B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F9A8-E344-4FFB-BD3E-D7B99BA14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5432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888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5225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63" y="1846263"/>
            <a:ext cx="10055225" cy="4022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1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AE2286-AFB0-4464-9678-3E939B85B423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4588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8063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D8C6BD-B6BA-44D9-B1AC-1E138C974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315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0" r:id="rId2"/>
    <p:sldLayoutId id="2147483816" r:id="rId3"/>
    <p:sldLayoutId id="2147483811" r:id="rId4"/>
    <p:sldLayoutId id="2147483812" r:id="rId5"/>
    <p:sldLayoutId id="2147483813" r:id="rId6"/>
    <p:sldLayoutId id="2147483817" r:id="rId7"/>
    <p:sldLayoutId id="2147483818" r:id="rId8"/>
    <p:sldLayoutId id="2147483819" r:id="rId9"/>
    <p:sldLayoutId id="2147483814" r:id="rId10"/>
    <p:sldLayoutId id="214748382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47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Calibri Light" panose="020F0302020204030204" pitchFamily="34" charset="0"/>
        </a:defRPr>
      </a:lvl2pPr>
      <a:lvl3pPr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Calibri Light" panose="020F0302020204030204" pitchFamily="34" charset="0"/>
        </a:defRPr>
      </a:lvl3pPr>
      <a:lvl4pPr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Calibri Light" panose="020F0302020204030204" pitchFamily="34" charset="0"/>
        </a:defRPr>
      </a:lvl4pPr>
      <a:lvl5pPr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Calibri Light" panose="020F0302020204030204" pitchFamily="34" charset="0"/>
        </a:defRPr>
      </a:lvl5pPr>
      <a:lvl6pPr marL="4572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Calibri Light" panose="020F0302020204030204" pitchFamily="34" charset="0"/>
        </a:defRPr>
      </a:lvl6pPr>
      <a:lvl7pPr marL="9144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Calibri Light" panose="020F0302020204030204" pitchFamily="34" charset="0"/>
        </a:defRPr>
      </a:lvl7pPr>
      <a:lvl8pPr marL="13716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Calibri Light" panose="020F0302020204030204" pitchFamily="34" charset="0"/>
        </a:defRPr>
      </a:lvl8pPr>
      <a:lvl9pPr marL="18288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defTabSz="912813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defTabSz="912813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700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defTabSz="912813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defTabSz="912813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defTabSz="912813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1065213" y="533400"/>
            <a:ext cx="10768012" cy="3298825"/>
          </a:xfrm>
        </p:spPr>
        <p:txBody>
          <a:bodyPr/>
          <a:lstStyle/>
          <a:p>
            <a:pPr defTabSz="914126" fontAlgn="auto">
              <a:spcAft>
                <a:spcPts val="0"/>
              </a:spcAft>
              <a:defRPr/>
            </a:pPr>
            <a:r>
              <a:rPr lang="en-US" altLang="en-US" sz="4000" b="1" dirty="0" smtClean="0"/>
              <a:t>Polycystic Ovarian Disease and Endometriosis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5213" y="4876800"/>
            <a:ext cx="9372600" cy="711200"/>
          </a:xfrm>
        </p:spPr>
        <p:txBody>
          <a:bodyPr/>
          <a:lstStyle/>
          <a:p>
            <a:pPr defTabSz="1218987" fontAlgn="auto">
              <a:spcAft>
                <a:spcPts val="0"/>
              </a:spcAft>
              <a:defRPr/>
            </a:pPr>
            <a:r>
              <a:rPr lang="en-US" sz="2800" b="1" dirty="0" smtClean="0"/>
              <a:t>Emad Raddaoui, MD, FCAP, FASC</a:t>
            </a:r>
            <a:endParaRPr lang="en-US" sz="2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5225" cy="779462"/>
          </a:xfrm>
        </p:spPr>
        <p:txBody>
          <a:bodyPr/>
          <a:lstStyle/>
          <a:p>
            <a:pPr defTabSz="914126" fontAlgn="auto">
              <a:spcAft>
                <a:spcPts val="0"/>
              </a:spcAft>
              <a:defRPr/>
            </a:pPr>
            <a:r>
              <a:rPr lang="en-US" altLang="en-US" sz="4799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Endometriosis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954088" y="1828800"/>
            <a:ext cx="4937125" cy="4022725"/>
          </a:xfrm>
        </p:spPr>
        <p:txBody>
          <a:bodyPr/>
          <a:lstStyle/>
          <a:p>
            <a:pPr marL="91413" indent="-91413" defTabSz="914126" fontAlgn="auto">
              <a:defRPr/>
            </a:pP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Repeated hemorrhage into foci in the ovary with each menstrual cycle produces cysts, which contain </a:t>
            </a:r>
            <a:r>
              <a:rPr lang="en-US" sz="199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inspissated</a:t>
            </a: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chocolate-brown material, called "</a:t>
            </a:r>
            <a:r>
              <a:rPr lang="en-US" sz="1999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chocolate cysts</a:t>
            </a: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” </a:t>
            </a:r>
            <a:r>
              <a:rPr lang="en-US" sz="1999" dirty="0" smtClean="0">
                <a:solidFill>
                  <a:srgbClr val="000000"/>
                </a:solidFill>
                <a:latin typeface="+mj-lt"/>
              </a:rPr>
              <a:t>in which the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ovaries turn into large cystic masses filled with brown fluid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91413" indent="-91413" defTabSz="914126" fontAlgn="auto">
              <a:buFont typeface="Arial" panose="020B0604020202020204" pitchFamily="34" charset="0"/>
              <a:buNone/>
              <a:defRPr/>
            </a:pPr>
            <a:r>
              <a:rPr lang="en-US" sz="1999" b="1" dirty="0" smtClean="0">
                <a:solidFill>
                  <a:srgbClr val="FF0000"/>
                </a:solidFill>
                <a:latin typeface="+mj-lt"/>
              </a:rPr>
              <a:t>Clinical behavior</a:t>
            </a:r>
            <a:endParaRPr lang="en-US" sz="1999" dirty="0" smtClean="0">
              <a:solidFill>
                <a:srgbClr val="FF0000"/>
              </a:solidFill>
              <a:latin typeface="+mj-lt"/>
            </a:endParaRPr>
          </a:p>
          <a:p>
            <a:pPr marL="91413" indent="-91413" defTabSz="914126" fontAlgn="auto">
              <a:defRPr/>
            </a:pP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Benign with no malignant potential. May recur after surgical excision but the risk is low.</a:t>
            </a:r>
          </a:p>
          <a:p>
            <a:pPr marL="91413" indent="-91413" defTabSz="914126" fontAlgn="auto">
              <a:defRPr/>
            </a:pPr>
            <a:endParaRPr lang="en-US" sz="1999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91413" indent="-91413" defTabSz="914126" fontAlgn="auto">
              <a:defRPr/>
            </a:pPr>
            <a:endParaRPr lang="en-US" sz="1999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60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1066800"/>
            <a:ext cx="4976812" cy="3125788"/>
          </a:xfrm>
        </p:spPr>
      </p:pic>
      <p:pic>
        <p:nvPicPr>
          <p:cNvPr id="1946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4648200"/>
            <a:ext cx="6096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6394450" y="4189413"/>
            <a:ext cx="5794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Chocolate cyst of ovary (endometriotic cyst)</a:t>
            </a:r>
            <a:endParaRPr lang="en-US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5225" cy="855662"/>
          </a:xfrm>
        </p:spPr>
        <p:txBody>
          <a:bodyPr/>
          <a:lstStyle/>
          <a:p>
            <a:pPr defTabSz="914126" fontAlgn="auto">
              <a:spcAft>
                <a:spcPts val="0"/>
              </a:spcAft>
              <a:defRPr/>
            </a:pPr>
            <a:r>
              <a:rPr lang="en-US" altLang="en-US" sz="4799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Endometriosis, complications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1096963" y="1846263"/>
            <a:ext cx="4937125" cy="4022725"/>
          </a:xfrm>
        </p:spPr>
        <p:txBody>
          <a:bodyPr/>
          <a:lstStyle/>
          <a:p>
            <a:pPr marL="91413" indent="-91413" defTabSz="914126" fontAlgn="auto">
              <a:buFont typeface="Arial" panose="020B0604020202020204" pitchFamily="34" charset="0"/>
              <a:buChar char="•"/>
              <a:defRPr/>
            </a:pPr>
            <a:r>
              <a:rPr lang="en-US" alt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Infertility</a:t>
            </a:r>
          </a:p>
          <a:p>
            <a:pPr marL="91413" indent="-91413" defTabSz="914126" fontAlgn="auto">
              <a:buFont typeface="Arial" panose="020B0604020202020204" pitchFamily="34" charset="0"/>
              <a:buChar char="•"/>
              <a:defRPr/>
            </a:pPr>
            <a:r>
              <a:rPr lang="en-US" alt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Adhesions</a:t>
            </a:r>
          </a:p>
          <a:p>
            <a:pPr marL="91413" indent="-91413" defTabSz="914126" fontAlgn="auto">
              <a:defRPr/>
            </a:pPr>
            <a:endParaRPr lang="en-US" altLang="en-US" sz="1999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2" y="2548029"/>
            <a:ext cx="42672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768600"/>
            <a:ext cx="465455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909638" y="6281738"/>
            <a:ext cx="6092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800"/>
              <a:t>http://longstoryshortgirl.com/wp-content/uploads/2014/08/causes-of-endometriosis-cyst.jpg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856413" y="6281738"/>
            <a:ext cx="6092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800"/>
              <a:t>http://longstoryshortgirl.com/wp-content/uploads/2014/08/causes-of-endometriosis-cyst.jpg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3860800" y="107950"/>
            <a:ext cx="8328025" cy="654050"/>
          </a:xfrm>
        </p:spPr>
        <p:txBody>
          <a:bodyPr/>
          <a:lstStyle/>
          <a:p>
            <a:pPr defTabSz="914126" fontAlgn="auto">
              <a:spcAft>
                <a:spcPts val="0"/>
              </a:spcAft>
              <a:defRPr/>
            </a:pPr>
            <a:r>
              <a:rPr lang="en-US" altLang="en-US" sz="3600" b="1" dirty="0" smtClean="0">
                <a:solidFill>
                  <a:srgbClr val="FF0000"/>
                </a:solidFill>
              </a:rPr>
              <a:t>Endometriosis: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histology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4294967295"/>
          </p:nvPr>
        </p:nvSpPr>
        <p:spPr bwMode="auto">
          <a:xfrm>
            <a:off x="454025" y="973138"/>
            <a:ext cx="11734800" cy="2071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b="1" dirty="0" smtClean="0"/>
              <a:t>- Ectopic endometrial glands and endometrial </a:t>
            </a:r>
            <a:r>
              <a:rPr lang="en-US" altLang="en-US" sz="1800" b="1" dirty="0" err="1" smtClean="0"/>
              <a:t>stroma</a:t>
            </a:r>
            <a:r>
              <a:rPr lang="en-US" altLang="en-US" sz="1800" b="1" dirty="0" smtClean="0"/>
              <a:t> are present.</a:t>
            </a:r>
          </a:p>
          <a:p>
            <a:r>
              <a:rPr lang="en-US" altLang="en-US" sz="1800" b="1" dirty="0" smtClean="0"/>
              <a:t>- Denatured blood from previous  bleeding is present.</a:t>
            </a:r>
          </a:p>
          <a:p>
            <a:r>
              <a:rPr lang="en-US" altLang="en-US" sz="1800" b="1" dirty="0" smtClean="0"/>
              <a:t>- Macrophages containing hemosiderin (</a:t>
            </a:r>
            <a:r>
              <a:rPr lang="en-US" altLang="en-US" sz="1800" b="1" dirty="0" err="1" smtClean="0"/>
              <a:t>siderophages</a:t>
            </a:r>
            <a:r>
              <a:rPr lang="en-US" altLang="en-US" sz="1800" b="1" dirty="0" smtClean="0"/>
              <a:t>) are present. </a:t>
            </a:r>
          </a:p>
          <a:p>
            <a:r>
              <a:rPr lang="en-US" altLang="en-US" sz="1800" b="1" dirty="0" smtClean="0"/>
              <a:t>- When endometriosis develops in a muscular organ, the smooth muscle around it is often hyperplastic.</a:t>
            </a:r>
          </a:p>
          <a:p>
            <a:endParaRPr lang="en-US" altLang="en-US" sz="1200" dirty="0" smtClean="0"/>
          </a:p>
        </p:txBody>
      </p:sp>
      <p:pic>
        <p:nvPicPr>
          <p:cNvPr id="21508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2789238"/>
            <a:ext cx="4935537" cy="3660775"/>
          </a:xfrm>
        </p:spPr>
      </p:pic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7237413" y="6361113"/>
            <a:ext cx="6092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800"/>
              <a:t>Massive abdominal wall endometriosis masquerading as desmoid tumour</a:t>
            </a:r>
            <a:br>
              <a:rPr lang="en-US" altLang="en-US" sz="800"/>
            </a:br>
            <a:r>
              <a:rPr lang="en-US" altLang="en-US" sz="800"/>
              <a:t>Anand Mani, Deshmukh Sanjay D Year : 2011 | Volume:  4 | Issue Number:  2 | Page: 141-14 http://www.jcasonline.com/articles/2011/4/2/images/JCutanAesthetSurg_2011_4_2_141_85043_u4.jpg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030288" y="6480175"/>
            <a:ext cx="6092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800"/>
              <a:t>"Uterine adenomyosis (1)". Licensed under CC BY-SA 3.0 via Wikimedia Commons - http://commons.wikimedia.org/wiki/File:Uterine_adenomyosis_(1).JPG#/media/File:Uterine_adenomyosis_(1).JPG</a:t>
            </a:r>
          </a:p>
        </p:txBody>
      </p:sp>
      <p:pic>
        <p:nvPicPr>
          <p:cNvPr id="215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868613"/>
            <a:ext cx="4762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2032000" y="228600"/>
            <a:ext cx="10156825" cy="533400"/>
          </a:xfrm>
        </p:spPr>
        <p:txBody>
          <a:bodyPr>
            <a:normAutofit fontScale="90000"/>
          </a:bodyPr>
          <a:lstStyle/>
          <a:p>
            <a:pPr defTabSz="914126" fontAlgn="auto">
              <a:spcAft>
                <a:spcPts val="0"/>
              </a:spcAft>
              <a:defRPr/>
            </a:pPr>
            <a:r>
              <a:rPr lang="en-US" altLang="en-US" sz="4799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Adenomyosis</a:t>
            </a:r>
            <a:endParaRPr lang="en-US" altLang="en-US" sz="4799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379413" y="990600"/>
            <a:ext cx="11809412" cy="4470400"/>
          </a:xfrm>
        </p:spPr>
        <p:txBody>
          <a:bodyPr>
            <a:normAutofit lnSpcReduction="10000"/>
          </a:bodyPr>
          <a:lstStyle/>
          <a:p>
            <a:pPr marL="91413" indent="-91413" defTabSz="914126" fontAlgn="auto">
              <a:defRPr/>
            </a:pP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This is defined as the presence of endometrial glands and endometrial </a:t>
            </a:r>
            <a:r>
              <a:rPr lang="en-US" sz="199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stroma</a:t>
            </a: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in the myometrium of the uterus. </a:t>
            </a:r>
          </a:p>
          <a:p>
            <a:pPr marL="91413" indent="-91413" defTabSz="914126" fontAlgn="auto">
              <a:defRPr/>
            </a:pP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The condition involves the posterior wall more often than the anterior wall but it may affect both walls in the same uterus. </a:t>
            </a:r>
          </a:p>
          <a:p>
            <a:pPr marL="91413" indent="-91413" defTabSz="914126" fontAlgn="auto">
              <a:defRPr/>
            </a:pP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The disease is primarily a disorder of parous women and is uncommon in the </a:t>
            </a:r>
            <a:r>
              <a:rPr lang="en-US" sz="199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nullipara</a:t>
            </a: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It is associated with menorrhagia and severe dysmenorrhea. In about a third of patients there are no symptoms and the lesions are discovered accidentally.</a:t>
            </a:r>
          </a:p>
          <a:p>
            <a:pPr marL="91413" indent="-91413" defTabSz="914126" fontAlgn="auto">
              <a:defRPr/>
            </a:pP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When extensive the lesions produce </a:t>
            </a:r>
            <a:r>
              <a:rPr lang="en-US" sz="199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myometrial</a:t>
            </a: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thickening with small yellow or brown cystic spaces containing fluid or blood.</a:t>
            </a:r>
          </a:p>
          <a:p>
            <a:pPr marL="91413" indent="-91413" defTabSz="914126" fontAlgn="auto">
              <a:defRPr/>
            </a:pP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 Occasionally, proliferation of smooth muscle around a focus of </a:t>
            </a:r>
            <a:r>
              <a:rPr lang="en-US" sz="199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adenomyosis</a:t>
            </a: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produces a tumor called </a:t>
            </a:r>
            <a:r>
              <a:rPr lang="en-US" sz="199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adenomyoma</a:t>
            </a: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which resembles uterine leiomyoma.</a:t>
            </a:r>
          </a:p>
          <a:p>
            <a:pPr marL="91413" indent="-91413" defTabSz="914126" fontAlgn="auto">
              <a:buFont typeface="Arial" panose="020B0604020202020204" pitchFamily="34" charset="0"/>
              <a:buNone/>
              <a:defRPr/>
            </a:pPr>
            <a:r>
              <a:rPr lang="en-US" sz="1999" b="1" dirty="0" smtClean="0">
                <a:solidFill>
                  <a:srgbClr val="FF0000"/>
                </a:solidFill>
                <a:latin typeface="+mj-lt"/>
              </a:rPr>
              <a:t>Clinical behavior.</a:t>
            </a:r>
            <a:endParaRPr lang="en-US" sz="1999" dirty="0" smtClean="0">
              <a:solidFill>
                <a:srgbClr val="FF0000"/>
              </a:solidFill>
              <a:latin typeface="+mj-lt"/>
            </a:endParaRPr>
          </a:p>
          <a:p>
            <a:pPr marL="91413" indent="-91413" defTabSz="914126" fontAlgn="auto">
              <a:defRPr/>
            </a:pP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This is a benign condition with no known malignant potential that regresses after the menopause</a:t>
            </a:r>
          </a:p>
          <a:p>
            <a:pPr marL="91413" indent="-91413" defTabSz="914126" fontAlgn="auto">
              <a:defRPr/>
            </a:pPr>
            <a:endParaRPr lang="en-US" sz="1999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91413" indent="-91413" defTabSz="914126" fontAlgn="auto">
              <a:defRPr/>
            </a:pPr>
            <a:endParaRPr lang="en-US" sz="1999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5225" cy="1449387"/>
          </a:xfrm>
        </p:spPr>
        <p:txBody>
          <a:bodyPr/>
          <a:lstStyle/>
          <a:p>
            <a:pPr defTabSz="914126" fontAlgn="auto">
              <a:spcAft>
                <a:spcPts val="0"/>
              </a:spcAft>
              <a:defRPr/>
            </a:pPr>
            <a:r>
              <a:rPr lang="en-US" altLang="en-US" sz="4799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Adenomyosis</a:t>
            </a:r>
          </a:p>
        </p:txBody>
      </p:sp>
      <p:sp>
        <p:nvSpPr>
          <p:cNvPr id="23556" name="Text Placeholder 5"/>
          <p:cNvSpPr>
            <a:spLocks noGrp="1"/>
          </p:cNvSpPr>
          <p:nvPr>
            <p:ph type="body" idx="1"/>
          </p:nvPr>
        </p:nvSpPr>
        <p:spPr>
          <a:xfrm>
            <a:off x="6689725" y="990600"/>
            <a:ext cx="4973638" cy="942975"/>
          </a:xfrm>
        </p:spPr>
        <p:txBody>
          <a:bodyPr>
            <a:normAutofit fontScale="92500"/>
          </a:bodyPr>
          <a:lstStyle/>
          <a:p>
            <a:pPr defTabSz="914126" fontAlgn="auto">
              <a:spcBef>
                <a:spcPct val="0"/>
              </a:spcBef>
              <a:defRPr/>
            </a:pPr>
            <a:r>
              <a:rPr lang="en-US" altLang="en-US" sz="1400" smtClean="0"/>
              <a:t>Cross section through the wall of a hysterectomy specimen of a 30-year-old woman who reported chronic pelvic pain and abnormal uterine bleeding. The endometrial surface is at the top of the image, and the serosa is at the bottom</a:t>
            </a:r>
          </a:p>
        </p:txBody>
      </p:sp>
      <p:pic>
        <p:nvPicPr>
          <p:cNvPr id="2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298700"/>
            <a:ext cx="5267325" cy="3638550"/>
          </a:xfrm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2012950"/>
            <a:ext cx="42100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6118225" y="6273800"/>
            <a:ext cx="6092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800"/>
              <a:t>"Adenomyosis, Hysterectomy Specimen" by Ed Uthman, MD - http://www.flickr.com/photos/euthman/640264025/. Licensed under CC BY-SA 2.0 via Wikimedia Commons - http://commons.wikimedia.org/wiki/File:Adenomyosis,_Hysterectomy_Specimen.jpg#/media/File:Adenomyosis,_Hysterectomy_Specimen.jpg</a:t>
            </a: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792163" y="5969000"/>
            <a:ext cx="6092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800"/>
              <a:t>http://www.paroleauxjeunes.fr/wp-content/uploads/2013/11/adenomyose.jpg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5225" cy="1084262"/>
          </a:xfrm>
        </p:spPr>
        <p:txBody>
          <a:bodyPr/>
          <a:lstStyle/>
          <a:p>
            <a:pPr defTabSz="914126" fontAlgn="auto">
              <a:spcAft>
                <a:spcPts val="0"/>
              </a:spcAft>
              <a:defRPr/>
            </a:pPr>
            <a:r>
              <a:rPr lang="en-US" altLang="en-US" sz="4799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Polycystic Ovarian Disease (PCOD)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5613" y="1701800"/>
            <a:ext cx="5638800" cy="4622800"/>
          </a:xfrm>
        </p:spPr>
        <p:txBody>
          <a:bodyPr>
            <a:normAutofit fontScale="92500" lnSpcReduction="10000"/>
          </a:bodyPr>
          <a:lstStyle/>
          <a:p>
            <a:pPr marL="91413" indent="-91413" defTabSz="914126" fontAlgn="auto">
              <a:buFont typeface="Arial" panose="020B0604020202020204" pitchFamily="34" charset="0"/>
              <a:buChar char="•"/>
              <a:defRPr/>
            </a:pP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Polycystic ovaries are characterized by bilaterally enlargement of ovaries by multiple small cysts, chronic anovulation and clinical manifestations secondary to excessive production of estrogens and androgens, mainly androgens.</a:t>
            </a:r>
          </a:p>
          <a:p>
            <a:pPr marL="91413" indent="-91413" defTabSz="914126" fontAlgn="auto">
              <a:buFont typeface="Arial" panose="020B0604020202020204" pitchFamily="34" charset="0"/>
              <a:buChar char="•"/>
              <a:defRPr/>
            </a:pP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initial abnormality resulting in the syndrome is not known but is believed to be related to hypothalamus-pituitary dysfunction leading to over secretion of luteinizing hormone (LH). </a:t>
            </a:r>
          </a:p>
          <a:p>
            <a:pPr marL="91413" indent="-91413" defTabSz="914126" fontAlgn="auto">
              <a:buFont typeface="Arial" panose="020B0604020202020204" pitchFamily="34" charset="0"/>
              <a:buChar char="•"/>
              <a:defRPr/>
            </a:pP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LH in turn stimulates the ovary to produce excess androgens. Secretion of follicle stimulating hormone (FSH) is inhibited resulting in suppression of ovulation with follicle cyst formation.</a:t>
            </a:r>
          </a:p>
          <a:p>
            <a:pPr marL="91413" indent="-91413" defTabSz="914126" fontAlgn="auto">
              <a:buFont typeface="Arial" panose="020B0604020202020204" pitchFamily="34" charset="0"/>
              <a:buChar char="•"/>
              <a:defRPr/>
            </a:pP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High level of LH and low FSH</a:t>
            </a:r>
          </a:p>
          <a:p>
            <a:pPr marL="91413" indent="-91413" defTabSz="914126" fontAlgn="auto">
              <a:buFont typeface="Arial" panose="020B0604020202020204" pitchFamily="34" charset="0"/>
              <a:buChar char="•"/>
              <a:defRPr/>
            </a:pP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Other names for this syndrome include polycystic ovarian syndrome and </a:t>
            </a:r>
            <a:r>
              <a:rPr lang="en-US" sz="1999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Stein-</a:t>
            </a:r>
            <a:r>
              <a:rPr lang="en-US" sz="1999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Leventhal</a:t>
            </a:r>
            <a:r>
              <a:rPr lang="en-US" sz="1999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syndrome</a:t>
            </a:r>
            <a:endParaRPr lang="en-US" sz="1999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13" indent="-91413" defTabSz="914126" fontAlgn="auto">
              <a:defRPr/>
            </a:pPr>
            <a:endParaRPr lang="en-US" sz="1999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1268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2220913"/>
            <a:ext cx="4144962" cy="3273425"/>
          </a:xfrm>
        </p:spPr>
      </p:pic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6246813" y="5715000"/>
            <a:ext cx="6092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800"/>
              <a:t>http://www.sustainhealth.com.au/wp-content/uploads/2015/02/polycystic-ovarian-syndrome.jpg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096963" y="287339"/>
            <a:ext cx="10055225" cy="1008062"/>
          </a:xfrm>
        </p:spPr>
        <p:txBody>
          <a:bodyPr>
            <a:normAutofit/>
          </a:bodyPr>
          <a:lstStyle/>
          <a:p>
            <a:pPr defTabSz="914126" fontAlgn="auto">
              <a:spcAft>
                <a:spcPts val="0"/>
              </a:spcAft>
              <a:defRPr/>
            </a:pP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Polycystic Ovarian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701800"/>
            <a:ext cx="7848600" cy="4470400"/>
          </a:xfrm>
        </p:spPr>
        <p:txBody>
          <a:bodyPr>
            <a:normAutofit fontScale="92500" lnSpcReduction="10000"/>
          </a:bodyPr>
          <a:lstStyle/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99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Clinical appearances.</a:t>
            </a:r>
            <a:endParaRPr lang="en-US" sz="1999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usual clinical presentation is a young woman (between 15 and 30 years) with </a:t>
            </a: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- secondary amenorrhea with </a:t>
            </a:r>
            <a:r>
              <a:rPr lang="en-US" sz="199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anovulation</a:t>
            </a:r>
            <a:endParaRPr lang="en-US" sz="1999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- </a:t>
            </a:r>
            <a:r>
              <a:rPr lang="en-US" sz="199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oligomenorrhea</a:t>
            </a: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or irregular menses</a:t>
            </a: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- infertility </a:t>
            </a: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- </a:t>
            </a:r>
            <a:r>
              <a:rPr lang="en-US" sz="199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hirsutism</a:t>
            </a:r>
            <a:endParaRPr lang="en-US" sz="1999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- </a:t>
            </a:r>
            <a:r>
              <a:rPr lang="en-US" sz="199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virilism</a:t>
            </a: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due to excessive amounts or effects of androgenic (masculinizing) hormones</a:t>
            </a: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- obesity</a:t>
            </a: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- acne </a:t>
            </a: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999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292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22225"/>
            <a:ext cx="3652838" cy="4470400"/>
          </a:xfrm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4498975"/>
            <a:ext cx="3576638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7"/>
          <p:cNvSpPr>
            <a:spLocks noGrp="1"/>
          </p:cNvSpPr>
          <p:nvPr>
            <p:ph type="title" idx="4294967295"/>
          </p:nvPr>
        </p:nvSpPr>
        <p:spPr>
          <a:xfrm>
            <a:off x="0" y="593725"/>
            <a:ext cx="3198813" cy="4740275"/>
          </a:xfrm>
        </p:spPr>
        <p:txBody>
          <a:bodyPr/>
          <a:lstStyle/>
          <a:p>
            <a:pPr defTabSz="914126" fontAlgn="auto">
              <a:spcAft>
                <a:spcPts val="0"/>
              </a:spcAft>
              <a:defRPr/>
            </a:pPr>
            <a:r>
              <a:rPr lang="en-US" altLang="en-US" sz="1800" dirty="0" smtClean="0"/>
              <a:t>Polycystic ovarian disease. A, The ovarian cortex reveals numerous clear cysts. B, Sectioning of the cortex reveals several subcortical cystic follicles. C, Cystic follicles seen in a low-power microphotograph</a:t>
            </a:r>
            <a:r>
              <a:rPr lang="en-US" altLang="en-US" dirty="0" smtClean="0"/>
              <a:t>. </a:t>
            </a:r>
          </a:p>
        </p:txBody>
      </p:sp>
      <p:pic>
        <p:nvPicPr>
          <p:cNvPr id="13315" name="Content Placeholder 10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838200"/>
            <a:ext cx="7781925" cy="4953000"/>
          </a:xfrm>
        </p:spPr>
      </p:pic>
      <p:sp>
        <p:nvSpPr>
          <p:cNvPr id="13316" name="Text Placeholder 9"/>
          <p:cNvSpPr>
            <a:spLocks noGrp="1"/>
          </p:cNvSpPr>
          <p:nvPr>
            <p:ph type="body" sz="half" idx="4294967295"/>
          </p:nvPr>
        </p:nvSpPr>
        <p:spPr bwMode="auto">
          <a:xfrm>
            <a:off x="0" y="5791200"/>
            <a:ext cx="3351213" cy="584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000" smtClean="0"/>
              <a:t>Picture Taken from Robbins and Cotran Pathologic basis of disease. 8</a:t>
            </a:r>
            <a:r>
              <a:rPr lang="en-US" altLang="en-US" sz="1000" baseline="30000" smtClean="0"/>
              <a:t>th</a:t>
            </a:r>
            <a:r>
              <a:rPr lang="en-US" altLang="en-US" sz="1000" smtClean="0"/>
              <a:t> edition, Chapter 21, 2010 Sanders </a:t>
            </a:r>
          </a:p>
          <a:p>
            <a:endParaRPr lang="en-US" altLang="en-US" smtClean="0"/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3" y="3200400"/>
            <a:ext cx="3667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8280400" y="5683250"/>
            <a:ext cx="6092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800"/>
              <a:t>http://cdns.medindia.net/images/patientinfo/300x250/polycystic-ovarian-syndrome.jpg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5225" cy="1069975"/>
          </a:xfrm>
        </p:spPr>
        <p:txBody>
          <a:bodyPr/>
          <a:lstStyle/>
          <a:p>
            <a:pPr defTabSz="914126" fontAlgn="auto">
              <a:spcAft>
                <a:spcPts val="0"/>
              </a:spcAft>
              <a:defRPr/>
            </a:pPr>
            <a:r>
              <a:rPr lang="en-US" altLang="en-US" sz="4799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Polycystic Ovarian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701800"/>
            <a:ext cx="7239000" cy="4775200"/>
          </a:xfrm>
        </p:spPr>
        <p:txBody>
          <a:bodyPr>
            <a:normAutofit lnSpcReduction="10000"/>
          </a:bodyPr>
          <a:lstStyle/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99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Histology</a:t>
            </a:r>
            <a:endParaRPr lang="en-US" sz="1999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Ovaries:</a:t>
            </a:r>
          </a:p>
          <a:p>
            <a:pPr marL="731784" lvl="1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en-US" sz="1799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Ovaries are 2 times the normal size with many subcortical cysts measuring 0.5 to 1.5 cm in diameter. </a:t>
            </a:r>
          </a:p>
          <a:p>
            <a:pPr marL="731784" lvl="1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en-US" sz="1799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Microscopically, the outer portion of the cortex is thickened and fibrotic (cortical </a:t>
            </a:r>
            <a:r>
              <a:rPr lang="en-US" sz="17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stromal </a:t>
            </a:r>
            <a:r>
              <a:rPr lang="en-US" sz="1799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fibrosis) with multiple cysts underneath. The follicular cysts usually have a prominent theca </a:t>
            </a:r>
            <a:r>
              <a:rPr lang="en-US" sz="1799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interna</a:t>
            </a:r>
            <a:r>
              <a:rPr lang="en-US" sz="1799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layer. </a:t>
            </a:r>
          </a:p>
          <a:p>
            <a:pPr marL="731784" lvl="1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en-US" sz="1799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Corpora </a:t>
            </a:r>
            <a:r>
              <a:rPr lang="en-US" sz="1799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lutea</a:t>
            </a:r>
            <a:r>
              <a:rPr lang="en-US" sz="1799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frequently absent due to the anovulation. </a:t>
            </a: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en-US" sz="1999" dirty="0" smtClean="0">
                <a:solidFill>
                  <a:srgbClr val="FF0000"/>
                </a:solidFill>
              </a:rPr>
              <a:t>Endometrium: </a:t>
            </a:r>
          </a:p>
          <a:p>
            <a:pPr marL="731784" lvl="1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en-US" sz="1799" dirty="0" smtClean="0">
                <a:solidFill>
                  <a:srgbClr val="FF0000"/>
                </a:solidFill>
              </a:rPr>
              <a:t>The </a:t>
            </a:r>
            <a:r>
              <a:rPr lang="en-US" sz="1799" dirty="0">
                <a:solidFill>
                  <a:srgbClr val="FF0000"/>
                </a:solidFill>
              </a:rPr>
              <a:t>unopposed </a:t>
            </a:r>
            <a:r>
              <a:rPr lang="en-US" sz="17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estrogenic </a:t>
            </a:r>
            <a:r>
              <a:rPr lang="en-US" sz="1799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due to chronic anovulation leads to a hyper estrogenic state. As a result endometrium may show a variety of appearances ranging from mild hyperplasia to complex hyperplasia to </a:t>
            </a:r>
            <a:r>
              <a:rPr lang="en-US" sz="1799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atypia</a:t>
            </a:r>
            <a:r>
              <a:rPr lang="en-US" sz="1799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endometrial adenocarcinoma</a:t>
            </a: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endParaRPr lang="en-US" sz="1999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46921" r="48000"/>
          <a:stretch>
            <a:fillRect/>
          </a:stretch>
        </p:blipFill>
        <p:spPr bwMode="auto">
          <a:xfrm>
            <a:off x="7770813" y="2667000"/>
            <a:ext cx="404495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5638800"/>
            <a:ext cx="3352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5225" cy="931862"/>
          </a:xfrm>
        </p:spPr>
        <p:txBody>
          <a:bodyPr/>
          <a:lstStyle/>
          <a:p>
            <a:pPr defTabSz="914126" fontAlgn="auto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Polycystic Ovarian Disease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608013" y="1447800"/>
            <a:ext cx="8643937" cy="4724400"/>
          </a:xfrm>
        </p:spPr>
        <p:txBody>
          <a:bodyPr>
            <a:normAutofit fontScale="92500" lnSpcReduction="10000"/>
          </a:bodyPr>
          <a:lstStyle/>
          <a:p>
            <a:pPr marL="91413" indent="-91413" defTabSz="914126" fontAlgn="auto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sz="1999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Women with PCOS are at risk for the following:</a:t>
            </a:r>
          </a:p>
          <a:p>
            <a:pPr marL="91413" indent="-91413" defTabSz="914126" fontAlgn="auto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9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Endometrial hyperplasia and endometrial cancer</a:t>
            </a:r>
          </a:p>
          <a:p>
            <a:pPr marL="91413" indent="-91413" defTabSz="914126" fontAlgn="auto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9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Insulin resistance/Type II diabetes </a:t>
            </a:r>
          </a:p>
          <a:p>
            <a:pPr marL="91413" indent="-91413" defTabSz="914126" fontAlgn="auto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9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blood pressure </a:t>
            </a:r>
          </a:p>
          <a:p>
            <a:pPr marL="91413" indent="-91413" defTabSz="914126" fontAlgn="auto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9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Depression/Anxiety </a:t>
            </a:r>
          </a:p>
          <a:p>
            <a:pPr marL="91413" indent="-91413" defTabSz="914126" fontAlgn="auto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9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Dyslipidemia</a:t>
            </a:r>
          </a:p>
          <a:p>
            <a:pPr marL="91413" indent="-91413" defTabSz="914126" fontAlgn="auto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9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Cardiovascular disease </a:t>
            </a:r>
          </a:p>
          <a:p>
            <a:pPr marL="91413" indent="-91413" defTabSz="914126" fontAlgn="auto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9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Strokes </a:t>
            </a:r>
          </a:p>
          <a:p>
            <a:pPr marL="91413" indent="-91413" defTabSz="914126" fontAlgn="auto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Weight </a:t>
            </a:r>
            <a:r>
              <a:rPr lang="en-US" sz="19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gain </a:t>
            </a:r>
          </a:p>
          <a:p>
            <a:pPr marL="91413" indent="-91413" defTabSz="914126" fontAlgn="auto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9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Miscarriage </a:t>
            </a:r>
          </a:p>
          <a:p>
            <a:pPr marL="91413" indent="-91413" defTabSz="914126" fontAlgn="auto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9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Acanthosis </a:t>
            </a:r>
            <a:r>
              <a:rPr lang="en-US" sz="199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nigricans</a:t>
            </a:r>
            <a:r>
              <a:rPr lang="en-US" sz="19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(patches of darkened skin under the arms, in the groin area, on the back of the neck) </a:t>
            </a:r>
          </a:p>
          <a:p>
            <a:pPr marL="91413" indent="-91413" defTabSz="914126" fontAlgn="auto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9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Autoimmune thyroiditis  </a:t>
            </a:r>
          </a:p>
          <a:p>
            <a:pPr marL="91413" indent="-91413" defTabSz="914126" fontAlgn="auto">
              <a:defRPr/>
            </a:pPr>
            <a:endParaRPr lang="en-US" sz="1999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096963" y="287339"/>
            <a:ext cx="8731249" cy="1008062"/>
          </a:xfrm>
        </p:spPr>
        <p:txBody>
          <a:bodyPr/>
          <a:lstStyle/>
          <a:p>
            <a:pPr defTabSz="914126" fontAlgn="auto">
              <a:spcAft>
                <a:spcPts val="0"/>
              </a:spcAft>
              <a:defRPr/>
            </a:pPr>
            <a:r>
              <a:rPr lang="en-US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Polycystic Ovarian Disease</a:t>
            </a:r>
            <a:endParaRPr lang="en-US" altLang="en-US" sz="4799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13" indent="-91413" defTabSz="914126" fontAlgn="auto">
              <a:buFont typeface="Arial" panose="020B0604020202020204" pitchFamily="34" charset="0"/>
              <a:buNone/>
              <a:defRPr/>
            </a:pPr>
            <a:r>
              <a:rPr lang="en-US" altLang="en-US" sz="1999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Treatment</a:t>
            </a:r>
          </a:p>
          <a:p>
            <a:pPr marL="91413" indent="-91413" defTabSz="914126" fontAlgn="auto">
              <a:buFont typeface="Arial" panose="020B0604020202020204" pitchFamily="34" charset="0"/>
              <a:buChar char="•"/>
              <a:defRPr/>
            </a:pPr>
            <a:r>
              <a:rPr lang="en-US" alt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Treatment with drugs that either induce ovulation (clomiphene or </a:t>
            </a:r>
            <a:r>
              <a:rPr lang="en-US" altLang="en-US" sz="1999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hCG</a:t>
            </a:r>
            <a:r>
              <a:rPr lang="en-US" alt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or regulate the menstrual cycle restores fertility. </a:t>
            </a:r>
          </a:p>
          <a:p>
            <a:pPr marL="91413" indent="-91413" defTabSz="914126" fontAlgn="auto">
              <a:buFont typeface="Arial" panose="020B0604020202020204" pitchFamily="34" charset="0"/>
              <a:buChar char="•"/>
              <a:defRPr/>
            </a:pPr>
            <a:r>
              <a:rPr lang="en-US" alt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Reduction of ovarian volume by wedge resection of the ovaries is also successful in initiating ovulation and restoring fertility. </a:t>
            </a:r>
          </a:p>
          <a:p>
            <a:pPr marL="91413" indent="-91413" defTabSz="914126" fontAlgn="auto">
              <a:buFont typeface="Arial" panose="020B0604020202020204" pitchFamily="34" charset="0"/>
              <a:buChar char="•"/>
              <a:defRPr/>
            </a:pPr>
            <a:r>
              <a:rPr lang="en-US" altLang="en-US" sz="1999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endometrial changes usually regress once ovulation is achieved.</a:t>
            </a:r>
          </a:p>
          <a:p>
            <a:pPr marL="91413" indent="-91413" defTabSz="914126" fontAlgn="auto">
              <a:defRPr/>
            </a:pPr>
            <a:endParaRPr lang="en-US" altLang="en-US" sz="1999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5225" cy="733425"/>
          </a:xfrm>
        </p:spPr>
        <p:txBody>
          <a:bodyPr/>
          <a:lstStyle/>
          <a:p>
            <a:pPr defTabSz="914126" fontAlgn="auto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Endometriosis</a:t>
            </a:r>
            <a:r>
              <a:rPr lang="en-US" altLang="en-US" sz="4799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219200"/>
            <a:ext cx="5562600" cy="5029200"/>
          </a:xfrm>
        </p:spPr>
        <p:txBody>
          <a:bodyPr>
            <a:normAutofit fontScale="92500" lnSpcReduction="10000"/>
          </a:bodyPr>
          <a:lstStyle/>
          <a:p>
            <a:pPr marL="395478" indent="-285750" defTabSz="1218987" fontAlgn="auto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Normally endometrial glands and endometrial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stroma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are found in the endometrium of the uterus. </a:t>
            </a:r>
          </a:p>
          <a:p>
            <a:pPr marL="395478" indent="-285750" defTabSz="1218987" fontAlgn="auto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Endometriosis is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presence of 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ectopic endometrial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glands and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stroma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outside the uterus. </a:t>
            </a:r>
          </a:p>
          <a:p>
            <a:pPr marL="395478" indent="-285750" defTabSz="1218987" fontAlgn="auto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They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are usually found on the peritoneal surfaces of the reproductive organs and adjacent pelvic organs. </a:t>
            </a:r>
            <a:endParaRPr lang="en-US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95478" indent="-285750" defTabSz="1218987" fontAlgn="auto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most frequent location is the </a:t>
            </a:r>
            <a:r>
              <a:rPr lang="en-US" sz="1500" dirty="0">
                <a:solidFill>
                  <a:srgbClr val="FF0000"/>
                </a:solidFill>
                <a:latin typeface="+mj-lt"/>
              </a:rPr>
              <a:t>ovary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(approx. 50%) followed by the </a:t>
            </a:r>
            <a:r>
              <a:rPr lang="en-US" sz="1500" dirty="0">
                <a:solidFill>
                  <a:srgbClr val="FF0000"/>
                </a:solidFill>
                <a:latin typeface="+mj-lt"/>
              </a:rPr>
              <a:t>pouch of Dougla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s, </a:t>
            </a:r>
            <a:r>
              <a:rPr lang="en-US" sz="1500" dirty="0">
                <a:solidFill>
                  <a:srgbClr val="FF0000"/>
                </a:solidFill>
                <a:latin typeface="+mj-lt"/>
              </a:rPr>
              <a:t>uterine ligaments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Occasionally involve cervix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vagina, perineum, bladder, large bowel and the umbilicus. Rare lesions are seen as far as small bowel, kidneys,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lungs, nose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and brain.</a:t>
            </a:r>
          </a:p>
          <a:p>
            <a:pPr marL="395478" indent="-285750" defTabSz="1218987" fontAlgn="auto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It has been reported in men. The sites involved have been the bladder, scrotum and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prostate</a:t>
            </a:r>
          </a:p>
          <a:p>
            <a:pPr marL="395478" indent="-285750" defTabSz="1218987" fontAlgn="auto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It is non-neoplastic.</a:t>
            </a:r>
          </a:p>
          <a:p>
            <a:pPr marL="395478" indent="-285750" defTabSz="1218987" fontAlgn="auto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Like the uterine endometrium it is responsive to the hormonal variations of the menstrual cycle, and bleeds during menstruation.</a:t>
            </a:r>
          </a:p>
          <a:p>
            <a:pPr marL="395478" indent="-285750" defTabSz="1218987" fontAlgn="auto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Therefore in endometriosis there is 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menstrual type bleeding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 the site of the ectopic endometrium, resulting in blood filled areas (e.g. chocolate cysts).</a:t>
            </a:r>
          </a:p>
          <a:p>
            <a:pPr marL="91413" indent="-91413" defTabSz="914126" fontAlgn="auto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56032" defTabSz="1218987" fontAlgn="auto">
              <a:spcBef>
                <a:spcPts val="1866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56032" defTabSz="1218987" fontAlgn="auto">
              <a:spcBef>
                <a:spcPts val="1866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412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1020763"/>
            <a:ext cx="6262687" cy="4838700"/>
          </a:xfrm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6551613" y="5859463"/>
            <a:ext cx="6092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800"/>
              <a:t>http://upload.wikimedia.org/wikipedia/commons/d/d5/Blausen_0349_Endometriosis.png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5225" cy="1008062"/>
          </a:xfrm>
        </p:spPr>
        <p:txBody>
          <a:bodyPr/>
          <a:lstStyle/>
          <a:p>
            <a:pPr defTabSz="914126" fontAlgn="auto">
              <a:spcAft>
                <a:spcPts val="0"/>
              </a:spcAft>
              <a:defRPr/>
            </a:pPr>
            <a:r>
              <a:rPr lang="en-US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Endometriosis :Clinical features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1096963" y="1846263"/>
            <a:ext cx="4937125" cy="4022725"/>
          </a:xfrm>
        </p:spPr>
        <p:txBody>
          <a:bodyPr>
            <a:normAutofit fontScale="85000" lnSpcReduction="20000"/>
          </a:bodyPr>
          <a:lstStyle/>
          <a:p>
            <a:pPr marL="365125" indent="-255588" defTabSz="914126" fontAlgn="auto">
              <a:buFont typeface="Wingdings 3" panose="05040102010807070707" pitchFamily="18" charset="2"/>
              <a:buChar char="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Clinical features depends on the site of endometriosis. </a:t>
            </a:r>
          </a:p>
          <a:p>
            <a:pPr marL="365125" indent="-255588" defTabSz="914126" fontAlgn="auto">
              <a:buFont typeface="Wingdings 3" panose="05040102010807070707" pitchFamily="18" charset="2"/>
              <a:buChar char="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Dysmenorrhea, cyclic abdominal pain and dyspareunia are common symptoms. Usually there is severe menstrual-related pain.</a:t>
            </a:r>
          </a:p>
          <a:p>
            <a:pPr marL="365125" indent="-255588" defTabSz="914126" fontAlgn="auto">
              <a:buFont typeface="Wingdings 3" panose="05040102010807070707" pitchFamily="18" charset="2"/>
              <a:buChar char="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Often results in infertility.</a:t>
            </a:r>
          </a:p>
          <a:p>
            <a:pPr marL="365125" indent="-255588" defTabSz="914126" fontAlgn="auto">
              <a:buFont typeface="Wingdings 3" panose="05040102010807070707" pitchFamily="18" charset="2"/>
              <a:buChar char="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Endometriosis usually appears as multiple red or brown (due to hemosiderin) 1mm to 5mm nodules (some may form larger masses or cysts). Dense fibrous adhesions may surround the foci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pic>
        <p:nvPicPr>
          <p:cNvPr id="18436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2181225"/>
            <a:ext cx="4935538" cy="3352800"/>
          </a:xfrm>
        </p:spPr>
      </p:pic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6551613" y="5715000"/>
            <a:ext cx="60928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900"/>
              <a:t>http://www.coastalivf.com.au/images/endometriosis.jpg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1111</Words>
  <Application>Microsoft Office PowerPoint</Application>
  <PresentationFormat>Custom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Franklin Gothic Book</vt:lpstr>
      <vt:lpstr>Wingdings 3</vt:lpstr>
      <vt:lpstr>Retrospect</vt:lpstr>
      <vt:lpstr>Polycystic Ovarian Disease and Endometriosis</vt:lpstr>
      <vt:lpstr>Polycystic Ovarian Disease (PCOD)</vt:lpstr>
      <vt:lpstr>Polycystic Ovarian Disease</vt:lpstr>
      <vt:lpstr>Polycystic ovarian disease. A, The ovarian cortex reveals numerous clear cysts. B, Sectioning of the cortex reveals several subcortical cystic follicles. C, Cystic follicles seen in a low-power microphotograph. </vt:lpstr>
      <vt:lpstr>Polycystic Ovarian Disease</vt:lpstr>
      <vt:lpstr>Polycystic Ovarian Disease</vt:lpstr>
      <vt:lpstr>Polycystic Ovarian Disease</vt:lpstr>
      <vt:lpstr>Endometriosis </vt:lpstr>
      <vt:lpstr>Endometriosis :Clinical features</vt:lpstr>
      <vt:lpstr>Endometriosis </vt:lpstr>
      <vt:lpstr>Endometriosis, complications</vt:lpstr>
      <vt:lpstr>Endometriosis: histology</vt:lpstr>
      <vt:lpstr>Adenomyosis</vt:lpstr>
      <vt:lpstr>Adenomyosis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2014-04-11T18:19:07Z</dcterms:created>
  <dcterms:modified xsi:type="dcterms:W3CDTF">2015-04-15T06:53:21Z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