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2"/>
  </p:sldMasterIdLst>
  <p:notesMasterIdLst>
    <p:notesMasterId r:id="rId75"/>
  </p:notesMasterIdLst>
  <p:handoutMasterIdLst>
    <p:handoutMasterId r:id="rId76"/>
  </p:handoutMasterIdLst>
  <p:sldIdLst>
    <p:sldId id="279" r:id="rId3"/>
    <p:sldId id="280" r:id="rId4"/>
    <p:sldId id="281" r:id="rId5"/>
    <p:sldId id="283" r:id="rId6"/>
    <p:sldId id="284"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013" autoAdjust="0"/>
  </p:normalViewPr>
  <p:slideViewPr>
    <p:cSldViewPr>
      <p:cViewPr varScale="1">
        <p:scale>
          <a:sx n="116" d="100"/>
          <a:sy n="116" d="100"/>
        </p:scale>
        <p:origin x="276" y="10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4/22/2015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4/22/2015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95277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7537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28</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3061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F5778A-813B-4095-A664-844A14092241}" type="slidenum">
              <a:rPr lang="en-US">
                <a:latin typeface="Calibri" panose="020F0502020204030204" pitchFamily="34" charset="0"/>
              </a:rPr>
              <a:pPr eaLnBrk="1" hangingPunct="1"/>
              <a:t>34</a:t>
            </a:fld>
            <a:endParaRPr lang="en-US">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type of calcification represents about a 20% chance of malignancy and should be biopsied. This device helps pathologists to sample the areas of greatest concern more heavily.</a:t>
            </a:r>
          </a:p>
        </p:txBody>
      </p:sp>
    </p:spTree>
    <p:extLst>
      <p:ext uri="{BB962C8B-B14F-4D97-AF65-F5344CB8AC3E}">
        <p14:creationId xmlns:p14="http://schemas.microsoft.com/office/powerpoint/2010/main" val="142020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94537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91722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65137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99695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593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13</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16</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99764" y="4455620"/>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673A21-4258-410C-8F27-69A3AD5D8178}" type="datetime1">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11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208ACA-81E9-4F76-855B-617C1594E667}" type="datetime1">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0033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4779"/>
            <a:ext cx="262821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414778"/>
            <a:ext cx="7732286"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2F333B-CB9A-491B-817D-CAD1FC911906}" type="datetime1">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6722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6492FB-472F-444A-B340-0EA2EC020B36}" type="datetime1">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58626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28B6-0061-4A7E-82F9-F95DE138A459}" type="datetime1">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2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6993" y="1845734"/>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C45539-80F4-41B4-B2BE-85FE04C7A18E}" type="datetime1">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2981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E3B456-4ED0-4FD9-9024-AED25627B349}" type="datetime1">
              <a:rPr lang="en-US" smtClean="0"/>
              <a:t>4/22/2015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0416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ECCB55-FF49-462F-A4C5-8DEA3CC04FCB}" type="datetime1">
              <a:rPr lang="en-US" smtClean="0"/>
              <a:t>4/22/2015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5960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1D648C1-6E6B-4A81-B0DB-4B6A79F81A7F}" type="datetime1">
              <a:rPr lang="en-US" smtClean="0"/>
              <a:t>4/22/2015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9218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51B13E46-B5B8-4B05-9803-8E842A410BD6}" type="datetime1">
              <a:rPr lang="en-US" smtClean="0"/>
              <a:t>4/22/2015</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3B167E-EA96-4147-81DE-549160052C22}" type="slidenum">
              <a:rPr lang="en-US" smtClean="0"/>
              <a:t>‹#›</a:t>
            </a:fld>
            <a:endParaRPr lang="en-US"/>
          </a:p>
        </p:txBody>
      </p:sp>
    </p:spTree>
    <p:extLst>
      <p:ext uri="{BB962C8B-B14F-4D97-AF65-F5344CB8AC3E}">
        <p14:creationId xmlns:p14="http://schemas.microsoft.com/office/powerpoint/2010/main" val="13305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5074920"/>
            <a:ext cx="10110630" cy="822960"/>
          </a:xfrm>
        </p:spPr>
        <p:txBody>
          <a:bodyPr lIns="91440" tIns="0" rIns="91440" bIns="0" anchor="b">
            <a:noAutofit/>
          </a:bodyPr>
          <a:lstStyle>
            <a:lvl1pPr>
              <a:defRPr sz="3599"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88810" cy="4915076"/>
          </a:xfrm>
          <a:blipFill>
            <a:blip r:embed="rId2"/>
            <a:stretch>
              <a:fillRect/>
            </a:stretch>
          </a:blipFill>
        </p:spPr>
        <p:txBody>
          <a:bodyPr lIns="457200" tIns="457200"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096994" y="5907023"/>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4BE3C-ED84-4579-AEE1-A32DB945546A}" type="datetime1">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70220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88826"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0AA640CE-0D6A-49A8-898A-5E644A91B69B}" type="datetime1">
              <a:rPr lang="en-US" smtClean="0"/>
              <a:t>4/22/2015</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693B167E-EA96-4147-81DE-549160052C22}" type="slidenum">
              <a:rPr lang="en-US" smtClean="0"/>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4021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www.cancer.gov/Common/PopUps/popDefinition.aspx?id=CDR0000046476&amp;version=Patient&amp;language=English" TargetMode="External"/><Relationship Id="rId13" Type="http://schemas.openxmlformats.org/officeDocument/2006/relationships/hyperlink" Target="http://www.cancer.gov/Common/PopUps/popDefinition.aspx?id=CDR0000045983&amp;version=Patient&amp;language=English" TargetMode="External"/><Relationship Id="rId3" Type="http://schemas.openxmlformats.org/officeDocument/2006/relationships/hyperlink" Target="http://www.cancer.gov/Common/PopUps/popDefinition.aspx?id=CDR0000046742&amp;version=Patient&amp;language=English" TargetMode="External"/><Relationship Id="rId7" Type="http://schemas.openxmlformats.org/officeDocument/2006/relationships/hyperlink" Target="http://www.cancer.gov/Common/PopUps/popDefinition.aspx?id=CDR0000045671&amp;version=Patient&amp;language=English" TargetMode="External"/><Relationship Id="rId12" Type="http://schemas.openxmlformats.org/officeDocument/2006/relationships/hyperlink" Target="http://www.cancer.gov/Common/PopUps/popDefinition.aspx?id=CDR0000445074&amp;version=Patient&amp;language=English" TargetMode="External"/><Relationship Id="rId2" Type="http://schemas.openxmlformats.org/officeDocument/2006/relationships/hyperlink" Target="http://www.cancer.gov/Common/PopUps/popDefinition.aspx?id=CDR0000046047&amp;version=Patient&amp;language=English" TargetMode="External"/><Relationship Id="rId1" Type="http://schemas.openxmlformats.org/officeDocument/2006/relationships/slideLayout" Target="../slideLayouts/slideLayout2.xml"/><Relationship Id="rId6" Type="http://schemas.openxmlformats.org/officeDocument/2006/relationships/hyperlink" Target="http://www.cancer.gov/Common/PopUps/popDefinition.aspx?id=CDR0000046092&amp;version=Patient&amp;language=English" TargetMode="External"/><Relationship Id="rId11" Type="http://schemas.openxmlformats.org/officeDocument/2006/relationships/hyperlink" Target="http://www.cancer.gov/Common/PopUps/popDefinition.aspx?id=CDR0000444971&amp;version=Patient&amp;language=English" TargetMode="External"/><Relationship Id="rId5" Type="http://schemas.openxmlformats.org/officeDocument/2006/relationships/hyperlink" Target="http://www.cancer.gov/Common/PopUps/popDefinition.aspx?id=CDR0000046657&amp;version=Patient&amp;language=English" TargetMode="External"/><Relationship Id="rId10" Type="http://schemas.openxmlformats.org/officeDocument/2006/relationships/hyperlink" Target="http://www.cancer.gov/Common/PopUps/popDefinition.aspx?id=CDR0000046063&amp;version=Patient&amp;language=English" TargetMode="External"/><Relationship Id="rId4" Type="http://schemas.openxmlformats.org/officeDocument/2006/relationships/hyperlink" Target="http://www.cancer.gov/Common/PopUps/popDefinition.aspx?id=CDR0000045693&amp;version=Patient&amp;language=English" TargetMode="External"/><Relationship Id="rId9" Type="http://schemas.openxmlformats.org/officeDocument/2006/relationships/hyperlink" Target="http://www.cancer.gov/Common/PopUps/popDefinition.aspx?id=CDR0000045098&amp;version=Patient&amp;language=Englis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n-US" sz="3700" i="1" dirty="0"/>
              <a:t>Breast Pathology</a:t>
            </a:r>
            <a:br>
              <a:rPr lang="en-US" sz="3700" i="1" dirty="0"/>
            </a:br>
            <a:endParaRPr lang="en-US" sz="3700" i="1" dirty="0"/>
          </a:p>
        </p:txBody>
      </p:sp>
      <p:sp>
        <p:nvSpPr>
          <p:cNvPr id="6147" name="Subtitle 2"/>
          <p:cNvSpPr>
            <a:spLocks noGrp="1"/>
          </p:cNvSpPr>
          <p:nvPr>
            <p:ph type="subTitle" idx="1"/>
          </p:nvPr>
        </p:nvSpPr>
        <p:spPr/>
        <p:txBody>
          <a:bodyPr>
            <a:normAutofit/>
          </a:bodyPr>
          <a:lstStyle/>
          <a:p>
            <a:pPr marL="63500"/>
            <a:r>
              <a:rPr lang="en-US" sz="2400" b="1" dirty="0" smtClean="0"/>
              <a:t>Emad Raddaoui, MD, FCAP, FASC</a:t>
            </a:r>
          </a:p>
        </p:txBody>
      </p:sp>
      <p:sp>
        <p:nvSpPr>
          <p:cNvPr id="2" name="Slide Number Placeholder 1"/>
          <p:cNvSpPr>
            <a:spLocks noGrp="1"/>
          </p:cNvSpPr>
          <p:nvPr>
            <p:ph type="sldNum" sz="quarter" idx="12"/>
          </p:nvPr>
        </p:nvSpPr>
        <p:spPr/>
        <p:txBody>
          <a:bodyPr/>
          <a:lstStyle/>
          <a:p>
            <a:fld id="{693B167E-EA96-4147-81DE-549160052C22}" type="slidenum">
              <a:rPr lang="en-US" smtClean="0"/>
              <a:t>1</a:t>
            </a:fld>
            <a:endParaRPr lang="en-US"/>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90726" y="457200"/>
            <a:ext cx="8675687" cy="1066800"/>
          </a:xfrm>
        </p:spPr>
        <p:txBody>
          <a:bodyPr>
            <a:normAutofit/>
          </a:bodyPr>
          <a:lstStyle/>
          <a:p>
            <a:pPr eaLnBrk="1" hangingPunct="1"/>
            <a:r>
              <a:rPr lang="en-US" sz="2800" b="1" dirty="0">
                <a:solidFill>
                  <a:srgbClr val="FF0000"/>
                </a:solidFill>
              </a:rPr>
              <a:t>Benign epithelial lesions of </a:t>
            </a:r>
            <a:r>
              <a:rPr lang="en-US" sz="2800" b="1" dirty="0" smtClean="0">
                <a:solidFill>
                  <a:srgbClr val="FF0000"/>
                </a:solidFill>
              </a:rPr>
              <a:t>breast</a:t>
            </a:r>
            <a:endParaRPr lang="en-US" sz="5400" dirty="0" smtClean="0">
              <a:solidFill>
                <a:srgbClr val="FF0000"/>
              </a:solidFill>
            </a:endParaRPr>
          </a:p>
        </p:txBody>
      </p:sp>
      <p:sp>
        <p:nvSpPr>
          <p:cNvPr id="3" name="Content Placeholder 2"/>
          <p:cNvSpPr>
            <a:spLocks noGrp="1"/>
          </p:cNvSpPr>
          <p:nvPr>
            <p:ph idx="1"/>
          </p:nvPr>
        </p:nvSpPr>
        <p:spPr>
          <a:xfrm>
            <a:off x="1701801" y="2249488"/>
            <a:ext cx="8785225" cy="4324350"/>
          </a:xfrm>
        </p:spPr>
        <p:txBody>
          <a:bodyPr>
            <a:normAutofit/>
          </a:bodyPr>
          <a:lstStyle/>
          <a:p>
            <a:pPr marL="624078" indent="-514350">
              <a:buClr>
                <a:schemeClr val="accent3"/>
              </a:buClr>
              <a:buFont typeface="+mj-lt"/>
              <a:buAutoNum type="arabicPeriod"/>
              <a:defRPr/>
            </a:pPr>
            <a:endParaRPr lang="en-US" b="1" dirty="0" smtClean="0">
              <a:latin typeface="Times New Roman" pitchFamily="18" charset="0"/>
              <a:cs typeface="Times New Roman" pitchFamily="18" charset="0"/>
            </a:endParaRPr>
          </a:p>
          <a:p>
            <a:pPr marL="109728" indent="0">
              <a:buClr>
                <a:schemeClr val="accent3"/>
              </a:buClr>
              <a:buNone/>
              <a:defRPr/>
            </a:pPr>
            <a:r>
              <a:rPr lang="en-US" sz="2000" b="1" dirty="0" smtClean="0"/>
              <a:t>Divided </a:t>
            </a:r>
            <a:r>
              <a:rPr lang="en-US" sz="2000" b="1" dirty="0"/>
              <a:t>into 3 basic types</a:t>
            </a:r>
            <a:endParaRPr lang="en-US" b="1" dirty="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10</a:t>
            </a:fld>
            <a:endParaRPr lang="en-US"/>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228600"/>
            <a:ext cx="10218738" cy="685800"/>
          </a:xfrm>
        </p:spPr>
        <p:txBody>
          <a:bodyPr/>
          <a:lstStyle/>
          <a:p>
            <a:pPr eaLnBrk="1" hangingPunct="1"/>
            <a:r>
              <a:rPr lang="en-US" sz="2400" b="1" dirty="0">
                <a:solidFill>
                  <a:srgbClr val="FF0000"/>
                </a:solidFill>
              </a:rPr>
              <a:t>1- Non proliferative Breast Changes (Fibrocystic Changes</a:t>
            </a:r>
            <a:r>
              <a:rPr lang="en-US" sz="2400" b="1" dirty="0"/>
              <a:t>)</a:t>
            </a:r>
          </a:p>
        </p:txBody>
      </p:sp>
      <p:sp>
        <p:nvSpPr>
          <p:cNvPr id="11267" name="Rectangle 3"/>
          <p:cNvSpPr>
            <a:spLocks noGrp="1" noChangeArrowheads="1"/>
          </p:cNvSpPr>
          <p:nvPr>
            <p:ph idx="4294967295"/>
          </p:nvPr>
        </p:nvSpPr>
        <p:spPr>
          <a:xfrm>
            <a:off x="455612" y="1143000"/>
            <a:ext cx="8915400" cy="5105400"/>
          </a:xfrm>
        </p:spPr>
        <p:txBody>
          <a:bodyPr>
            <a:normAutofit fontScale="325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7200" dirty="0">
              <a:latin typeface="Times New Roman" pitchFamily="18" charset="0"/>
              <a:cs typeface="Times New Roman" pitchFamily="18" charset="0"/>
            </a:endParaRPr>
          </a:p>
          <a:p>
            <a:pPr marL="365760" indent="-256032">
              <a:buClr>
                <a:schemeClr val="accent3"/>
              </a:buClr>
              <a:buFont typeface="Arial" pitchFamily="34" charset="0"/>
              <a:buChar char="•"/>
              <a:defRPr/>
            </a:pPr>
            <a:r>
              <a:rPr lang="en-US" sz="6200" b="1" dirty="0">
                <a:latin typeface="+mj-lt"/>
                <a:cs typeface="Times New Roman" pitchFamily="18" charset="0"/>
              </a:rPr>
              <a:t>It is the single most common disorder of the breast</a:t>
            </a:r>
            <a:r>
              <a:rPr lang="en-US" sz="6200" b="1" dirty="0" smtClean="0">
                <a:latin typeface="+mj-lt"/>
                <a:cs typeface="Times New Roman" pitchFamily="18" charset="0"/>
              </a:rPr>
              <a:t>.</a:t>
            </a:r>
            <a:endParaRPr lang="en-US" sz="6200" b="1" dirty="0">
              <a:latin typeface="+mj-lt"/>
              <a:cs typeface="Times New Roman" pitchFamily="18" charset="0"/>
            </a:endParaRPr>
          </a:p>
          <a:p>
            <a:pPr marL="365760" indent="-256032">
              <a:buClr>
                <a:schemeClr val="accent3"/>
              </a:buClr>
              <a:buFont typeface="Georgia"/>
              <a:buChar char="•"/>
              <a:defRPr/>
            </a:pPr>
            <a:r>
              <a:rPr lang="en-US" sz="6200" b="1" dirty="0">
                <a:latin typeface="+mj-lt"/>
                <a:cs typeface="Times New Roman" pitchFamily="18" charset="0"/>
              </a:rPr>
              <a:t>Older terminology is fibrocystic changes/disease—more recently referred to as non-proliferative </a:t>
            </a:r>
            <a:r>
              <a:rPr lang="en-US" sz="6200" b="1" dirty="0" smtClean="0">
                <a:latin typeface="+mj-lt"/>
                <a:cs typeface="Times New Roman" pitchFamily="18" charset="0"/>
              </a:rPr>
              <a:t>changes/disease</a:t>
            </a:r>
            <a:endParaRPr lang="en-US" sz="6200" b="1" dirty="0">
              <a:latin typeface="+mj-lt"/>
              <a:cs typeface="Times New Roman" pitchFamily="18" charset="0"/>
            </a:endParaRPr>
          </a:p>
          <a:p>
            <a:pPr marL="365760" indent="-256032">
              <a:buClr>
                <a:schemeClr val="accent3"/>
              </a:buClr>
              <a:buFont typeface="Georgia"/>
              <a:buChar char="•"/>
              <a:defRPr/>
            </a:pPr>
            <a:r>
              <a:rPr lang="en-US" sz="6200" b="1" dirty="0">
                <a:latin typeface="+mj-lt"/>
                <a:cs typeface="Times New Roman" pitchFamily="18" charset="0"/>
              </a:rPr>
              <a:t>“Changes” is generally considered to be more appropriate terminology than “disease” because the alterations are present in most women and are not associated with any risk of progression or development of </a:t>
            </a:r>
            <a:r>
              <a:rPr lang="en-US" sz="6200" b="1" dirty="0" smtClean="0">
                <a:latin typeface="+mj-lt"/>
                <a:cs typeface="Times New Roman" pitchFamily="18" charset="0"/>
              </a:rPr>
              <a:t>cancer</a:t>
            </a:r>
            <a:endParaRPr lang="en-US" sz="6200" b="1" dirty="0">
              <a:latin typeface="+mj-lt"/>
              <a:cs typeface="Times New Roman" pitchFamily="18" charset="0"/>
            </a:endParaRPr>
          </a:p>
          <a:p>
            <a:pPr marL="365760" indent="-256032">
              <a:buClr>
                <a:schemeClr val="accent3"/>
              </a:buClr>
              <a:buFont typeface="Georgia"/>
              <a:buChar char="•"/>
              <a:defRPr/>
            </a:pPr>
            <a:r>
              <a:rPr lang="en-US" sz="6200" b="1" dirty="0">
                <a:latin typeface="+mj-lt"/>
                <a:cs typeface="Times New Roman" pitchFamily="18" charset="0"/>
              </a:rPr>
              <a:t>Thought to be caused by hormonal imbalances e.g. relative </a:t>
            </a:r>
            <a:r>
              <a:rPr lang="en-US" sz="6200" b="1" dirty="0">
                <a:latin typeface="+mj-lt"/>
                <a:cs typeface="Times New Roman" pitchFamily="18" charset="0"/>
                <a:sym typeface="Wingdings 3"/>
              </a:rPr>
              <a:t></a:t>
            </a:r>
            <a:r>
              <a:rPr lang="en-US" sz="6200" b="1" dirty="0">
                <a:latin typeface="+mj-lt"/>
                <a:cs typeface="Times New Roman" pitchFamily="18" charset="0"/>
              </a:rPr>
              <a:t>in estrogens or </a:t>
            </a:r>
            <a:r>
              <a:rPr lang="en-US" sz="6200" b="1" dirty="0">
                <a:latin typeface="+mj-lt"/>
                <a:cs typeface="Times New Roman" pitchFamily="18" charset="0"/>
                <a:sym typeface="Wingdings 3"/>
              </a:rPr>
              <a:t></a:t>
            </a:r>
            <a:r>
              <a:rPr lang="en-US" sz="6200" b="1" dirty="0">
                <a:latin typeface="+mj-lt"/>
                <a:cs typeface="Times New Roman" pitchFamily="18" charset="0"/>
              </a:rPr>
              <a:t>of progesterone, or abnormal end-organ metabolism of the </a:t>
            </a:r>
            <a:r>
              <a:rPr lang="en-US" sz="6200" b="1" dirty="0" smtClean="0">
                <a:latin typeface="+mj-lt"/>
                <a:cs typeface="Times New Roman" pitchFamily="18" charset="0"/>
              </a:rPr>
              <a:t>hormones</a:t>
            </a:r>
            <a:endParaRPr lang="en-US" sz="6200" b="1" dirty="0">
              <a:latin typeface="+mj-lt"/>
              <a:cs typeface="Times New Roman" pitchFamily="18" charset="0"/>
            </a:endParaRPr>
          </a:p>
          <a:p>
            <a:pPr marL="365760" indent="-256032">
              <a:buClr>
                <a:schemeClr val="accent3"/>
              </a:buClr>
              <a:buFont typeface="Arial" pitchFamily="34" charset="0"/>
              <a:buChar char="•"/>
              <a:defRPr/>
            </a:pPr>
            <a:r>
              <a:rPr lang="en-US" sz="6200" b="1" dirty="0">
                <a:latin typeface="+mj-lt"/>
                <a:cs typeface="Times New Roman" pitchFamily="18" charset="0"/>
              </a:rPr>
              <a:t>Between 20-55yrs, decreases progressively after menopause</a:t>
            </a:r>
            <a:r>
              <a:rPr lang="en-US" sz="6200" b="1" dirty="0" smtClean="0">
                <a:latin typeface="+mj-lt"/>
                <a:cs typeface="Times New Roman" pitchFamily="18" charset="0"/>
              </a:rPr>
              <a:t>.</a:t>
            </a:r>
            <a:endParaRPr lang="en-US" sz="6200" b="1" dirty="0">
              <a:latin typeface="+mj-lt"/>
              <a:cs typeface="Times New Roman" pitchFamily="18" charset="0"/>
            </a:endParaRPr>
          </a:p>
          <a:p>
            <a:pPr marL="365760" indent="-256032">
              <a:buClr>
                <a:schemeClr val="accent3"/>
              </a:buClr>
              <a:buFont typeface="Arial" pitchFamily="34" charset="0"/>
              <a:buChar char="•"/>
              <a:defRPr/>
            </a:pPr>
            <a:r>
              <a:rPr lang="en-US" sz="6200" b="1" dirty="0">
                <a:latin typeface="+mj-lt"/>
                <a:cs typeface="Times New Roman" pitchFamily="18" charset="0"/>
              </a:rPr>
              <a:t>Could produce palpable breast mass, mammographic densities, calcifications ,or nipple discharge.</a:t>
            </a:r>
          </a:p>
        </p:txBody>
      </p:sp>
      <p:sp>
        <p:nvSpPr>
          <p:cNvPr id="2" name="Slide Number Placeholder 1"/>
          <p:cNvSpPr>
            <a:spLocks noGrp="1"/>
          </p:cNvSpPr>
          <p:nvPr>
            <p:ph type="sldNum" sz="quarter" idx="12"/>
          </p:nvPr>
        </p:nvSpPr>
        <p:spPr/>
        <p:txBody>
          <a:bodyPr/>
          <a:lstStyle/>
          <a:p>
            <a:fld id="{693B167E-EA96-4147-81DE-549160052C22}" type="slidenum">
              <a:rPr lang="en-US" smtClean="0"/>
              <a:t>11</a:t>
            </a:fld>
            <a:endParaRPr lang="en-US"/>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4212" y="404813"/>
            <a:ext cx="9391650" cy="966787"/>
          </a:xfrm>
        </p:spPr>
        <p:txBody>
          <a:bodyPr>
            <a:noAutofit/>
          </a:bodyPr>
          <a:lstStyle/>
          <a:p>
            <a:pPr eaLnBrk="1" hangingPunct="1"/>
            <a:r>
              <a:rPr lang="en-US" sz="2400" b="1" dirty="0">
                <a:solidFill>
                  <a:srgbClr val="FF0000"/>
                </a:solidFill>
              </a:rPr>
              <a:t>1- </a:t>
            </a:r>
            <a:r>
              <a:rPr lang="en-US" sz="2400" b="1" dirty="0" smtClean="0">
                <a:solidFill>
                  <a:srgbClr val="FF0000"/>
                </a:solidFill>
              </a:rPr>
              <a:t>Non </a:t>
            </a:r>
            <a:r>
              <a:rPr lang="en-US" sz="2400" b="1" dirty="0">
                <a:solidFill>
                  <a:srgbClr val="FF0000"/>
                </a:solidFill>
              </a:rPr>
              <a:t>proliferative Breast Changes (Fibrocystic Changes) contd..</a:t>
            </a:r>
            <a:endParaRPr lang="en-US" sz="2400" dirty="0">
              <a:solidFill>
                <a:srgbClr val="FF0000"/>
              </a:solidFill>
            </a:endParaRPr>
          </a:p>
        </p:txBody>
      </p:sp>
      <p:sp>
        <p:nvSpPr>
          <p:cNvPr id="3" name="Content Placeholder 2"/>
          <p:cNvSpPr>
            <a:spLocks noGrp="1"/>
          </p:cNvSpPr>
          <p:nvPr>
            <p:ph idx="1"/>
          </p:nvPr>
        </p:nvSpPr>
        <p:spPr>
          <a:xfrm>
            <a:off x="760412" y="1755775"/>
            <a:ext cx="8229600" cy="5102225"/>
          </a:xfrm>
        </p:spPr>
        <p:txBody>
          <a:bodyPr>
            <a:normAutofit/>
          </a:bodyPr>
          <a:lstStyle/>
          <a:p>
            <a:pPr marL="365760" indent="-256032">
              <a:buFont typeface="Arial" pitchFamily="34" charset="0"/>
              <a:buChar char="•"/>
              <a:defRPr/>
            </a:pPr>
            <a:r>
              <a:rPr lang="en-US" sz="1800" dirty="0">
                <a:solidFill>
                  <a:prstClr val="black"/>
                </a:solidFill>
                <a:latin typeface="+mj-lt"/>
                <a:cs typeface="Times New Roman" pitchFamily="18" charset="0"/>
              </a:rPr>
              <a:t>The cause of fibrocystic change is not known. </a:t>
            </a:r>
          </a:p>
          <a:p>
            <a:pPr marL="365760" indent="-256032">
              <a:buFont typeface="Arial" pitchFamily="34" charset="0"/>
              <a:buChar char="•"/>
              <a:defRPr/>
            </a:pPr>
            <a:r>
              <a:rPr lang="en-US" sz="1800" dirty="0">
                <a:solidFill>
                  <a:prstClr val="black"/>
                </a:solidFill>
                <a:latin typeface="+mj-lt"/>
                <a:cs typeface="Times New Roman" pitchFamily="18" charset="0"/>
              </a:rPr>
              <a:t>It may also present with pain, which may be cyclical</a:t>
            </a:r>
            <a:r>
              <a:rPr lang="en-US" sz="1800" dirty="0" smtClean="0">
                <a:solidFill>
                  <a:prstClr val="black"/>
                </a:solidFill>
                <a:latin typeface="+mj-lt"/>
                <a:cs typeface="Times New Roman" pitchFamily="18" charset="0"/>
              </a:rPr>
              <a:t>.</a:t>
            </a:r>
            <a:endParaRPr lang="en-US" sz="1800" dirty="0">
              <a:solidFill>
                <a:prstClr val="black"/>
              </a:solidFill>
              <a:latin typeface="+mj-lt"/>
              <a:cs typeface="Times New Roman" pitchFamily="18" charset="0"/>
            </a:endParaRPr>
          </a:p>
          <a:p>
            <a:pPr marL="365760" indent="-256032">
              <a:buFont typeface="Arial" pitchFamily="34" charset="0"/>
              <a:buChar char="•"/>
              <a:defRPr/>
            </a:pPr>
            <a:r>
              <a:rPr lang="en-US" sz="1800" dirty="0">
                <a:solidFill>
                  <a:prstClr val="black"/>
                </a:solidFill>
                <a:latin typeface="+mj-lt"/>
                <a:cs typeface="Times New Roman" pitchFamily="18" charset="0"/>
              </a:rPr>
              <a:t>No increased risk for </a:t>
            </a:r>
            <a:r>
              <a:rPr lang="en-US" sz="1800" dirty="0" smtClean="0">
                <a:solidFill>
                  <a:prstClr val="black"/>
                </a:solidFill>
                <a:latin typeface="+mj-lt"/>
                <a:cs typeface="Times New Roman" pitchFamily="18" charset="0"/>
              </a:rPr>
              <a:t>cancer</a:t>
            </a:r>
            <a:endParaRPr lang="en-US" sz="1800" dirty="0">
              <a:solidFill>
                <a:prstClr val="black"/>
              </a:solidFill>
              <a:latin typeface="+mj-lt"/>
              <a:cs typeface="Times New Roman" pitchFamily="18" charset="0"/>
            </a:endParaRPr>
          </a:p>
          <a:p>
            <a:pPr marL="365760" indent="-256032">
              <a:buFont typeface="Georgia"/>
              <a:buChar char="•"/>
              <a:defRPr/>
            </a:pPr>
            <a:r>
              <a:rPr lang="en-US" sz="1800" b="1" dirty="0">
                <a:solidFill>
                  <a:prstClr val="black"/>
                </a:solidFill>
                <a:latin typeface="+mj-lt"/>
                <a:cs typeface="Times New Roman" pitchFamily="18" charset="0"/>
              </a:rPr>
              <a:t>Three patterns of morphologic changes :</a:t>
            </a:r>
          </a:p>
          <a:p>
            <a:pPr marL="925830" lvl="1" indent="-514350">
              <a:buClr>
                <a:srgbClr val="E40059"/>
              </a:buClr>
              <a:buFont typeface="+mj-lt"/>
              <a:buAutoNum type="arabicPeriod"/>
              <a:defRPr/>
            </a:pPr>
            <a:r>
              <a:rPr lang="en-US" sz="1800" b="1" dirty="0">
                <a:solidFill>
                  <a:prstClr val="black"/>
                </a:solidFill>
                <a:latin typeface="+mj-lt"/>
                <a:cs typeface="Times New Roman" pitchFamily="18" charset="0"/>
              </a:rPr>
              <a:t>Cysts</a:t>
            </a:r>
            <a:r>
              <a:rPr lang="en-US" sz="1800" dirty="0">
                <a:solidFill>
                  <a:prstClr val="black"/>
                </a:solidFill>
                <a:latin typeface="+mj-lt"/>
                <a:cs typeface="Times New Roman" pitchFamily="18" charset="0"/>
              </a:rPr>
              <a:t> formation  and apocrine </a:t>
            </a:r>
            <a:r>
              <a:rPr lang="en-US" sz="1800" dirty="0" err="1">
                <a:solidFill>
                  <a:prstClr val="black"/>
                </a:solidFill>
                <a:latin typeface="+mj-lt"/>
                <a:cs typeface="Times New Roman" pitchFamily="18" charset="0"/>
              </a:rPr>
              <a:t>metaplasia</a:t>
            </a:r>
            <a:r>
              <a:rPr lang="en-US" sz="1800" dirty="0">
                <a:solidFill>
                  <a:prstClr val="black"/>
                </a:solidFill>
                <a:latin typeface="+mj-lt"/>
                <a:cs typeface="Times New Roman" pitchFamily="18" charset="0"/>
              </a:rPr>
              <a:t>: small to big in size, lined by benign  flattened  to columnar epithelium with apocrine metaplasia (large polygonal cells with abundant, </a:t>
            </a:r>
            <a:r>
              <a:rPr lang="en-US" sz="1800" dirty="0" err="1">
                <a:solidFill>
                  <a:prstClr val="black"/>
                </a:solidFill>
                <a:latin typeface="+mj-lt"/>
                <a:cs typeface="Times New Roman" pitchFamily="18" charset="0"/>
              </a:rPr>
              <a:t>eosinophilic</a:t>
            </a:r>
            <a:r>
              <a:rPr lang="en-US" sz="1800" dirty="0">
                <a:solidFill>
                  <a:prstClr val="black"/>
                </a:solidFill>
                <a:latin typeface="+mj-lt"/>
                <a:cs typeface="Times New Roman" pitchFamily="18" charset="0"/>
              </a:rPr>
              <a:t> cytoplasm) containing semi-translucent or turbid fluid. The cysts can rupture and cause inflammation</a:t>
            </a:r>
          </a:p>
          <a:p>
            <a:pPr marL="925830" lvl="1" indent="-514350">
              <a:buClr>
                <a:srgbClr val="E40059"/>
              </a:buClr>
              <a:buFont typeface="+mj-lt"/>
              <a:buAutoNum type="arabicPeriod"/>
              <a:defRPr/>
            </a:pPr>
            <a:r>
              <a:rPr lang="en-US" sz="1800" b="1" dirty="0">
                <a:solidFill>
                  <a:prstClr val="black"/>
                </a:solidFill>
                <a:latin typeface="+mj-lt"/>
                <a:cs typeface="Times New Roman" pitchFamily="18" charset="0"/>
              </a:rPr>
              <a:t>Fibrosis</a:t>
            </a:r>
            <a:r>
              <a:rPr lang="en-US" sz="1800" dirty="0">
                <a:solidFill>
                  <a:prstClr val="black"/>
                </a:solidFill>
                <a:latin typeface="+mj-lt"/>
                <a:cs typeface="Times New Roman" pitchFamily="18" charset="0"/>
              </a:rPr>
              <a:t> : contribute to the palpable firmness of the breast</a:t>
            </a:r>
          </a:p>
          <a:p>
            <a:pPr marL="925830" lvl="1" indent="-514350">
              <a:buClr>
                <a:srgbClr val="E40059"/>
              </a:buClr>
              <a:buFont typeface="+mj-lt"/>
              <a:buAutoNum type="arabicPeriod"/>
              <a:defRPr/>
            </a:pPr>
            <a:r>
              <a:rPr lang="en-US" sz="1800" b="1" dirty="0" err="1">
                <a:solidFill>
                  <a:prstClr val="black"/>
                </a:solidFill>
                <a:latin typeface="+mj-lt"/>
                <a:cs typeface="Times New Roman" pitchFamily="18" charset="0"/>
              </a:rPr>
              <a:t>Adenosis</a:t>
            </a:r>
            <a:r>
              <a:rPr lang="en-US" sz="1800" dirty="0">
                <a:solidFill>
                  <a:prstClr val="black"/>
                </a:solidFill>
                <a:latin typeface="+mj-lt"/>
                <a:cs typeface="Times New Roman" pitchFamily="18" charset="0"/>
              </a:rPr>
              <a:t> : Increase in the number of </a:t>
            </a:r>
            <a:r>
              <a:rPr lang="en-US" sz="1800" dirty="0" err="1">
                <a:solidFill>
                  <a:prstClr val="black"/>
                </a:solidFill>
                <a:latin typeface="+mj-lt"/>
                <a:cs typeface="Times New Roman" pitchFamily="18" charset="0"/>
              </a:rPr>
              <a:t>acini</a:t>
            </a:r>
            <a:r>
              <a:rPr lang="en-US" sz="1800" dirty="0">
                <a:solidFill>
                  <a:prstClr val="black"/>
                </a:solidFill>
                <a:latin typeface="+mj-lt"/>
                <a:cs typeface="Times New Roman" pitchFamily="18" charset="0"/>
              </a:rPr>
              <a:t> per lobule (</a:t>
            </a:r>
            <a:r>
              <a:rPr lang="en-US" sz="1800" dirty="0" smtClean="0">
                <a:solidFill>
                  <a:prstClr val="black"/>
                </a:solidFill>
                <a:latin typeface="+mj-lt"/>
                <a:cs typeface="Times New Roman" pitchFamily="18" charset="0"/>
              </a:rPr>
              <a:t>note: </a:t>
            </a:r>
            <a:r>
              <a:rPr lang="en-US" sz="1800" dirty="0" err="1">
                <a:solidFill>
                  <a:prstClr val="black"/>
                </a:solidFill>
                <a:latin typeface="+mj-lt"/>
                <a:cs typeface="Times New Roman" pitchFamily="18" charset="0"/>
              </a:rPr>
              <a:t>adenosis</a:t>
            </a:r>
            <a:r>
              <a:rPr lang="en-US" sz="1800" dirty="0">
                <a:solidFill>
                  <a:prstClr val="black"/>
                </a:solidFill>
                <a:latin typeface="+mj-lt"/>
                <a:cs typeface="Times New Roman" pitchFamily="18" charset="0"/>
              </a:rPr>
              <a:t> can be seen in pregnancy).</a:t>
            </a:r>
          </a:p>
          <a:p>
            <a:pPr marL="365760" indent="-256032">
              <a:buFont typeface="Georgia"/>
              <a:buChar char="•"/>
              <a:defRPr/>
            </a:pPr>
            <a:endParaRPr lang="en-US" sz="1400" dirty="0">
              <a:solidFill>
                <a:prstClr val="black"/>
              </a:solidFill>
            </a:endParaRPr>
          </a:p>
          <a:p>
            <a:pPr marL="365760" indent="-256032">
              <a:buClr>
                <a:schemeClr val="accent3"/>
              </a:buClr>
              <a:buFont typeface="Georgia"/>
              <a:buChar cha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12</a:t>
            </a:fld>
            <a:endParaRPr lang="en-US"/>
          </a:p>
        </p:txBody>
      </p:sp>
    </p:spTree>
    <p:extLst>
      <p:ext uri="{BB962C8B-B14F-4D97-AF65-F5344CB8AC3E}">
        <p14:creationId xmlns:p14="http://schemas.microsoft.com/office/powerpoint/2010/main" val="311836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
        <p:nvSpPr>
          <p:cNvPr id="2" name="Slide Number Placeholder 1"/>
          <p:cNvSpPr>
            <a:spLocks noGrp="1"/>
          </p:cNvSpPr>
          <p:nvPr>
            <p:ph type="sldNum" sz="quarter" idx="12"/>
          </p:nvPr>
        </p:nvSpPr>
        <p:spPr/>
        <p:txBody>
          <a:bodyPr/>
          <a:lstStyle/>
          <a:p>
            <a:fld id="{693B167E-EA96-4147-81DE-549160052C22}" type="slidenum">
              <a:rPr lang="en-US" smtClean="0"/>
              <a:t>13</a:t>
            </a:fld>
            <a:endParaRPr lang="en-US"/>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900" b="1" dirty="0">
                <a:solidFill>
                  <a:srgbClr val="FF0000"/>
                </a:solidFill>
                <a:latin typeface="Times New Roman" panose="02020603050405020304" pitchFamily="18" charset="0"/>
                <a:cs typeface="Times New Roman" panose="02020603050405020304" pitchFamily="18" charset="0"/>
              </a:rPr>
              <a:t>2- Proliferative Disease without </a:t>
            </a:r>
            <a:r>
              <a:rPr lang="en-US" sz="2900" b="1" dirty="0" err="1">
                <a:solidFill>
                  <a:srgbClr val="FF0000"/>
                </a:solidFill>
                <a:latin typeface="Times New Roman" panose="02020603050405020304" pitchFamily="18" charset="0"/>
                <a:cs typeface="Times New Roman" panose="02020603050405020304" pitchFamily="18" charset="0"/>
              </a:rPr>
              <a:t>Atypia</a:t>
            </a:r>
            <a:endParaRPr lang="en-US" sz="2900" b="1" dirty="0">
              <a:solidFill>
                <a:srgbClr val="FF0000"/>
              </a:solidFill>
              <a:latin typeface="Times New Roman" panose="02020603050405020304" pitchFamily="18" charset="0"/>
              <a:cs typeface="Times New Roman" panose="02020603050405020304" pitchFamily="18" charset="0"/>
            </a:endParaRPr>
          </a:p>
        </p:txBody>
      </p:sp>
      <p:sp>
        <p:nvSpPr>
          <p:cNvPr id="20483" name="Rectangle 3"/>
          <p:cNvSpPr>
            <a:spLocks noGrp="1" noChangeArrowheads="1"/>
          </p:cNvSpPr>
          <p:nvPr>
            <p:ph idx="1"/>
          </p:nvPr>
        </p:nvSpPr>
        <p:spPr/>
        <p:txBody>
          <a:bodyPr>
            <a:normAutofit fontScale="925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mammographic 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Large duct papilloma present in 80% as nipple discharge.</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dirty="0" smtClean="0">
                <a:solidFill>
                  <a:schemeClr val="tx1"/>
                </a:solidFill>
              </a:rPr>
              <a:t>Epithelial hyperplasia</a:t>
            </a:r>
          </a:p>
          <a:p>
            <a:pPr marL="925830" lvl="1" indent="-514350">
              <a:buFont typeface="+mj-lt"/>
              <a:buAutoNum type="alphaLcParenR"/>
              <a:defRPr/>
            </a:pPr>
            <a:r>
              <a:rPr lang="en-US" dirty="0" err="1" smtClean="0">
                <a:solidFill>
                  <a:schemeClr val="tx1"/>
                </a:solidFill>
              </a:rPr>
              <a:t>Sclerosing</a:t>
            </a:r>
            <a:r>
              <a:rPr lang="en-US" dirty="0" smtClean="0">
                <a:solidFill>
                  <a:schemeClr val="tx1"/>
                </a:solidFill>
              </a:rPr>
              <a:t> </a:t>
            </a:r>
            <a:r>
              <a:rPr lang="en-US" dirty="0" err="1" smtClean="0">
                <a:solidFill>
                  <a:schemeClr val="tx1"/>
                </a:solidFill>
              </a:rPr>
              <a:t>adenosis</a:t>
            </a:r>
            <a:endParaRPr lang="en-US" dirty="0" smtClean="0">
              <a:solidFill>
                <a:schemeClr val="tx1"/>
              </a:solidFill>
            </a:endParaRPr>
          </a:p>
          <a:p>
            <a:pPr marL="925830" lvl="1" indent="-514350">
              <a:buFont typeface="+mj-lt"/>
              <a:buAutoNum type="alphaLcParenR"/>
              <a:defRPr/>
            </a:pPr>
            <a:r>
              <a:rPr lang="en-US" dirty="0" smtClean="0">
                <a:solidFill>
                  <a:schemeClr val="tx1"/>
                </a:solidFill>
              </a:rPr>
              <a:t>Complex </a:t>
            </a:r>
            <a:r>
              <a:rPr lang="en-US" dirty="0" err="1" smtClean="0">
                <a:solidFill>
                  <a:schemeClr val="tx1"/>
                </a:solidFill>
              </a:rPr>
              <a:t>sclerosing</a:t>
            </a:r>
            <a:r>
              <a:rPr lang="en-US" dirty="0" smtClean="0">
                <a:solidFill>
                  <a:schemeClr val="tx1"/>
                </a:solidFill>
              </a:rPr>
              <a:t> lesions/radial scar</a:t>
            </a:r>
          </a:p>
          <a:p>
            <a:pPr marL="925830" lvl="1" indent="-514350">
              <a:buFont typeface="+mj-lt"/>
              <a:buAutoNum type="alphaLcParenR"/>
              <a:defRPr/>
            </a:pPr>
            <a:r>
              <a:rPr lang="en-US" dirty="0" err="1" smtClean="0">
                <a:solidFill>
                  <a:schemeClr val="tx1"/>
                </a:solidFill>
              </a:rPr>
              <a:t>Papillomas</a:t>
            </a:r>
            <a:endParaRPr lang="en-US" dirty="0" smtClean="0">
              <a:solidFill>
                <a:schemeClr val="tx1"/>
              </a:solidFill>
            </a:endParaRPr>
          </a:p>
          <a:p>
            <a:pPr marL="925830" lvl="1" indent="-514350">
              <a:buFont typeface="+mj-lt"/>
              <a:buAutoNum type="alphaLcParenR"/>
              <a:defRPr/>
            </a:pPr>
            <a:r>
              <a:rPr lang="en-US"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14</a:t>
            </a:fld>
            <a:endParaRPr lang="en-US"/>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96994" y="286605"/>
            <a:ext cx="10055781" cy="932596"/>
          </a:xfrm>
        </p:spPr>
        <p:txBody>
          <a:bodyPr>
            <a:normAutofit/>
          </a:bodyPr>
          <a:lstStyle/>
          <a:p>
            <a:pPr eaLnBrk="1" hangingPunct="1"/>
            <a:r>
              <a:rPr lang="en-US" sz="2800" b="1" dirty="0">
                <a:solidFill>
                  <a:srgbClr val="FF0000"/>
                </a:solidFill>
                <a:cs typeface="Times New Roman" panose="02020603050405020304" pitchFamily="18" charset="0"/>
              </a:rPr>
              <a:t>2- Proliferative Disease without </a:t>
            </a:r>
            <a:r>
              <a:rPr lang="en-US" sz="2800" b="1" dirty="0" err="1">
                <a:solidFill>
                  <a:srgbClr val="FF0000"/>
                </a:solidFill>
                <a:cs typeface="Times New Roman" panose="02020603050405020304" pitchFamily="18" charset="0"/>
              </a:rPr>
              <a:t>Atypia</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contd</a:t>
            </a:r>
            <a:r>
              <a:rPr lang="en-US" sz="2800" b="1" dirty="0">
                <a:solidFill>
                  <a:srgbClr val="FF0000"/>
                </a:solidFill>
                <a:cs typeface="Times New Roman" panose="02020603050405020304" pitchFamily="18" charset="0"/>
              </a:rPr>
              <a:t>…</a:t>
            </a:r>
            <a:endParaRPr lang="en-US" sz="2800" dirty="0">
              <a:solidFill>
                <a:srgbClr val="FF0000"/>
              </a:solidFill>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624078" indent="-514350">
              <a:buClr>
                <a:schemeClr val="accent3"/>
              </a:buClr>
              <a:buFont typeface="+mj-lt"/>
              <a:buAutoNum type="alphaLcParenR"/>
              <a:defRPr/>
            </a:pPr>
            <a:r>
              <a:rPr lang="en-US" sz="2600" b="1" i="1" dirty="0">
                <a:latin typeface="+mj-lt"/>
              </a:rPr>
              <a:t>Epithelial Hyperplasia (usual epithelial hyperplasia).</a:t>
            </a:r>
          </a:p>
          <a:p>
            <a:pPr marL="365760" indent="-256032">
              <a:buClr>
                <a:schemeClr val="accent3"/>
              </a:buClr>
              <a:buFont typeface="Arial" pitchFamily="34" charset="0"/>
              <a:buChar char="•"/>
              <a:defRPr/>
            </a:pPr>
            <a:r>
              <a:rPr lang="en-US" sz="2600" dirty="0">
                <a:latin typeface="+mj-lt"/>
              </a:rPr>
              <a:t>Normal breast has a 2 layers of cells (epithelial and </a:t>
            </a:r>
            <a:r>
              <a:rPr lang="en-US" sz="2600" dirty="0" err="1">
                <a:latin typeface="+mj-lt"/>
              </a:rPr>
              <a:t>myoepithelial</a:t>
            </a:r>
            <a:r>
              <a:rPr lang="en-US" sz="2600" dirty="0">
                <a:latin typeface="+mj-lt"/>
              </a:rPr>
              <a:t> cells). Epithelial hyperplasia is defined as the presence of more than 2 layers. </a:t>
            </a:r>
          </a:p>
          <a:p>
            <a:pPr marL="365760" indent="-256032">
              <a:buClr>
                <a:schemeClr val="accent3"/>
              </a:buClr>
              <a:buFont typeface="Arial" pitchFamily="34" charset="0"/>
              <a:buChar char="•"/>
              <a:defRPr/>
            </a:pPr>
            <a:r>
              <a:rPr lang="en-US" sz="2600" dirty="0">
                <a:latin typeface="+mj-lt"/>
              </a:rPr>
              <a:t>Hyperplasia ranges from mild, moderate to  florid.</a:t>
            </a:r>
          </a:p>
          <a:p>
            <a:pPr marL="365760" indent="-256032">
              <a:buClr>
                <a:schemeClr val="accent3"/>
              </a:buClr>
              <a:buFont typeface="Arial" pitchFamily="34" charset="0"/>
              <a:buChar char="•"/>
              <a:defRPr/>
            </a:pPr>
            <a:r>
              <a:rPr lang="en-US" sz="2600" dirty="0">
                <a:latin typeface="+mj-lt"/>
              </a:rPr>
              <a:t>Both epithelial and </a:t>
            </a:r>
            <a:r>
              <a:rPr lang="en-US" sz="2600" dirty="0" err="1">
                <a:latin typeface="+mj-lt"/>
              </a:rPr>
              <a:t>myoepithelial</a:t>
            </a:r>
            <a:r>
              <a:rPr lang="en-US" sz="2600" dirty="0">
                <a:latin typeface="+mj-lt"/>
              </a:rPr>
              <a:t> cells proliferate.</a:t>
            </a:r>
          </a:p>
          <a:p>
            <a:pPr marL="365760" indent="-256032">
              <a:buClr>
                <a:schemeClr val="accent3"/>
              </a:buClr>
              <a:buFont typeface="Arial" pitchFamily="34" charset="0"/>
              <a:buChar char="•"/>
              <a:defRPr/>
            </a:pPr>
            <a:r>
              <a:rPr lang="en-US" sz="2600" dirty="0">
                <a:latin typeface="+mj-lt"/>
              </a:rPr>
              <a:t>It can be seen in the ducts and the lobules and may fill and distend them. </a:t>
            </a:r>
          </a:p>
          <a:p>
            <a:pPr marL="365760" indent="-256032">
              <a:buClr>
                <a:schemeClr val="accent3"/>
              </a:buClr>
              <a:buFont typeface="Arial" pitchFamily="34" charset="0"/>
              <a:buChar char="•"/>
              <a:defRPr/>
            </a:pPr>
            <a:r>
              <a:rPr lang="en-US" sz="2600" dirty="0">
                <a:latin typeface="+mj-lt"/>
              </a:rPr>
              <a:t>It can be seen in fibrocystic disease in which case the fibrocystic disease becomes the of the proliferative type. </a:t>
            </a:r>
          </a:p>
          <a:p>
            <a:pPr marL="365760" indent="-256032">
              <a:buClr>
                <a:schemeClr val="accent3"/>
              </a:buClr>
              <a:buFont typeface="Arial" pitchFamily="34" charset="0"/>
              <a:buChar char="•"/>
              <a:defRPr/>
            </a:pPr>
            <a:r>
              <a:rPr lang="en-US" sz="2600" b="1" u="sng" dirty="0">
                <a:latin typeface="+mj-lt"/>
              </a:rPr>
              <a:t>Note:</a:t>
            </a:r>
            <a:r>
              <a:rPr lang="en-US" sz="2600" dirty="0">
                <a:latin typeface="+mj-lt"/>
              </a:rPr>
              <a:t> No atypical architectural or </a:t>
            </a:r>
            <a:r>
              <a:rPr lang="en-US" sz="2600" dirty="0" err="1">
                <a:latin typeface="+mj-lt"/>
              </a:rPr>
              <a:t>cytologic</a:t>
            </a:r>
            <a:r>
              <a:rPr lang="en-US" sz="2600" dirty="0">
                <a:latin typeface="+mj-lt"/>
              </a:rPr>
              <a:t> features are present</a:t>
            </a: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15</a:t>
            </a:fld>
            <a:endParaRPr lang="en-US"/>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16</a:t>
            </a:fld>
            <a:endParaRPr lang="en-US"/>
          </a:p>
        </p:txBody>
      </p:sp>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01800" y="549275"/>
            <a:ext cx="8640762" cy="746125"/>
          </a:xfrm>
        </p:spPr>
        <p:txBody>
          <a:bodyPr/>
          <a:lstStyle/>
          <a:p>
            <a:pPr eaLnBrk="1" hangingPunct="1"/>
            <a:r>
              <a:rPr lang="en-US" sz="3200" b="1" dirty="0">
                <a:solidFill>
                  <a:srgbClr val="FF0000"/>
                </a:solidFill>
                <a:latin typeface="Times New Roman" panose="02020603050405020304" pitchFamily="18" charset="0"/>
                <a:cs typeface="Times New Roman" panose="02020603050405020304" pitchFamily="18" charset="0"/>
              </a:rPr>
              <a:t>2- Proliferative Disease without </a:t>
            </a:r>
            <a:r>
              <a:rPr lang="en-US" sz="3200" b="1" dirty="0" err="1">
                <a:solidFill>
                  <a:srgbClr val="FF0000"/>
                </a:solidFill>
                <a:latin typeface="Times New Roman" panose="02020603050405020304" pitchFamily="18" charset="0"/>
                <a:cs typeface="Times New Roman" panose="02020603050405020304" pitchFamily="18" charset="0"/>
              </a:rPr>
              <a:t>Atypia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contd</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endParaRPr>
          </a:p>
        </p:txBody>
      </p:sp>
      <p:sp>
        <p:nvSpPr>
          <p:cNvPr id="33794" name="Rectangle 3"/>
          <p:cNvSpPr>
            <a:spLocks noGrp="1" noChangeArrowheads="1"/>
          </p:cNvSpPr>
          <p:nvPr>
            <p:ph sz="half" idx="1"/>
          </p:nvPr>
        </p:nvSpPr>
        <p:spPr>
          <a:xfrm>
            <a:off x="531812" y="1844677"/>
            <a:ext cx="5849938" cy="4479924"/>
          </a:xfrm>
        </p:spPr>
        <p:txBody>
          <a:bodyPr rtlCol="0">
            <a:normAutofit lnSpcReduction="10000"/>
          </a:bodyPr>
          <a:lstStyle/>
          <a:p>
            <a:pPr marL="365760" indent="-256032">
              <a:buClr>
                <a:schemeClr val="accent3"/>
              </a:buClr>
              <a:buNone/>
              <a:defRPr/>
            </a:pPr>
            <a:endParaRPr lang="en-US" b="1" i="1" dirty="0" smtClean="0"/>
          </a:p>
          <a:p>
            <a:pPr marL="624078" indent="-514350">
              <a:buClr>
                <a:schemeClr val="accent3"/>
              </a:buClr>
              <a:buFont typeface="+mj-lt"/>
              <a:buAutoNum type="alphaLcParenR" startAt="2"/>
              <a:defRPr/>
            </a:pPr>
            <a:r>
              <a:rPr lang="en-US" b="1" i="1" dirty="0" err="1" smtClean="0"/>
              <a:t>Sclerosing</a:t>
            </a:r>
            <a:r>
              <a:rPr lang="en-US" b="1" i="1" dirty="0" smtClean="0"/>
              <a:t> </a:t>
            </a:r>
            <a:r>
              <a:rPr lang="en-US" b="1" i="1" dirty="0" err="1" smtClean="0"/>
              <a:t>Adenosis</a:t>
            </a:r>
            <a:r>
              <a:rPr lang="en-US" b="1" i="1" dirty="0" smtClean="0"/>
              <a:t>.</a:t>
            </a:r>
            <a:r>
              <a:rPr lang="en-US" dirty="0" smtClean="0"/>
              <a:t> </a:t>
            </a:r>
          </a:p>
          <a:p>
            <a:pPr marL="365760" indent="-256032">
              <a:buClr>
                <a:schemeClr val="accent3"/>
              </a:buClr>
              <a:buFont typeface="Arial" pitchFamily="34" charset="0"/>
              <a:buChar char="•"/>
              <a:defRPr/>
            </a:pPr>
            <a:r>
              <a:rPr lang="en-US" dirty="0" smtClean="0"/>
              <a:t>This condition most often occurs as an incidental microscopic finding but may manifest as a palpable mass that may be mistaken clinically for cancer.</a:t>
            </a:r>
          </a:p>
          <a:p>
            <a:pPr marL="365760" indent="-256032">
              <a:buClr>
                <a:schemeClr val="accent3"/>
              </a:buClr>
              <a:buFont typeface="Arial" pitchFamily="34" charset="0"/>
              <a:buChar char="•"/>
              <a:defRPr/>
            </a:pPr>
            <a:r>
              <a:rPr lang="en-US" dirty="0" smtClean="0"/>
              <a:t> It is almost always associated with other forms of fibrocystic change. </a:t>
            </a:r>
          </a:p>
          <a:p>
            <a:pPr marL="365760" indent="-256032">
              <a:buClr>
                <a:schemeClr val="accent3"/>
              </a:buClr>
              <a:buFont typeface="Arial" pitchFamily="34" charset="0"/>
              <a:buChar char="•"/>
              <a:defRPr/>
            </a:pPr>
            <a:r>
              <a:rPr lang="en-US" dirty="0" smtClean="0"/>
              <a:t>Diffuse </a:t>
            </a:r>
            <a:r>
              <a:rPr lang="en-US" dirty="0" err="1" smtClean="0">
                <a:solidFill>
                  <a:srgbClr val="FF0000"/>
                </a:solidFill>
              </a:rPr>
              <a:t>microcalcifications</a:t>
            </a:r>
            <a:r>
              <a:rPr lang="en-US" dirty="0" smtClean="0">
                <a:solidFill>
                  <a:srgbClr val="FF0000"/>
                </a:solidFill>
              </a:rPr>
              <a:t> </a:t>
            </a:r>
            <a:r>
              <a:rPr lang="en-US" dirty="0" smtClean="0"/>
              <a:t>are commonly seen in the lesion, which may mimic carcinoma on mammography.</a:t>
            </a:r>
          </a:p>
          <a:p>
            <a:pPr marL="365760" indent="-256032">
              <a:buClr>
                <a:schemeClr val="accent3"/>
              </a:buClr>
              <a:buFont typeface="Arial" pitchFamily="34" charset="0"/>
              <a:buChar char="•"/>
              <a:defRPr/>
            </a:pPr>
            <a:r>
              <a:rPr lang="en-US" dirty="0" smtClean="0"/>
              <a:t>Microscopically,  characterized by  increased in number of </a:t>
            </a:r>
            <a:r>
              <a:rPr lang="en-US" dirty="0" err="1" smtClean="0"/>
              <a:t>acini</a:t>
            </a:r>
            <a:r>
              <a:rPr lang="en-US" dirty="0" smtClean="0"/>
              <a:t>  (</a:t>
            </a:r>
            <a:r>
              <a:rPr lang="en-US" dirty="0" err="1" smtClean="0"/>
              <a:t>adenosis</a:t>
            </a:r>
            <a:r>
              <a:rPr lang="en-US" dirty="0" smtClean="0"/>
              <a:t>) and ducts with </a:t>
            </a:r>
            <a:r>
              <a:rPr lang="en-US" dirty="0" err="1" smtClean="0"/>
              <a:t>stromal</a:t>
            </a:r>
            <a:r>
              <a:rPr lang="en-US" dirty="0" smtClean="0"/>
              <a:t> fibrosis within lobules which compresses and distorts the lobule.</a:t>
            </a:r>
          </a:p>
          <a:p>
            <a:pPr marL="365760" indent="-256032">
              <a:buClr>
                <a:schemeClr val="accent3"/>
              </a:buClr>
              <a:buFont typeface="Arial" pitchFamily="34" charset="0"/>
              <a:buChar char="•"/>
              <a:defRPr/>
            </a:pPr>
            <a:endParaRPr lang="en-US" dirty="0" smtClean="0"/>
          </a:p>
        </p:txBody>
      </p:sp>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146578" y="1320114"/>
            <a:ext cx="4038600" cy="3940175"/>
          </a:xfrm>
          <a:ln>
            <a:solidFill>
              <a:schemeClr val="tx1"/>
            </a:solidFill>
            <a:miter lim="800000"/>
            <a:headEnd/>
            <a:tailEnd/>
          </a:ln>
        </p:spPr>
      </p:pic>
      <p:sp>
        <p:nvSpPr>
          <p:cNvPr id="23557" name="Rectangle 5"/>
          <p:cNvSpPr>
            <a:spLocks noChangeArrowheads="1"/>
          </p:cNvSpPr>
          <p:nvPr/>
        </p:nvSpPr>
        <p:spPr bwMode="auto">
          <a:xfrm>
            <a:off x="7008812" y="5181600"/>
            <a:ext cx="525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solidFill>
                  <a:srgbClr val="FF0000"/>
                </a:solidFill>
                <a:latin typeface="Georgia" panose="02040502050405020303" pitchFamily="18" charset="0"/>
              </a:rPr>
              <a:t>The involved terminal duct lobular unit is enlarged, and the </a:t>
            </a:r>
            <a:r>
              <a:rPr lang="en-US" sz="1600" dirty="0" err="1">
                <a:solidFill>
                  <a:srgbClr val="FF0000"/>
                </a:solidFill>
                <a:latin typeface="Georgia" panose="02040502050405020303" pitchFamily="18" charset="0"/>
              </a:rPr>
              <a:t>acini</a:t>
            </a:r>
            <a:r>
              <a:rPr lang="en-US" sz="1600" dirty="0">
                <a:solidFill>
                  <a:srgbClr val="FF0000"/>
                </a:solidFill>
                <a:latin typeface="Georgia" panose="02040502050405020303" pitchFamily="18" charset="0"/>
              </a:rPr>
              <a:t> are compressed and distorted by the surrounding dense </a:t>
            </a:r>
            <a:r>
              <a:rPr lang="en-US" sz="1600" dirty="0" err="1">
                <a:solidFill>
                  <a:srgbClr val="FF0000"/>
                </a:solidFill>
                <a:latin typeface="Georgia" panose="02040502050405020303" pitchFamily="18" charset="0"/>
              </a:rPr>
              <a:t>stroma</a:t>
            </a:r>
            <a:r>
              <a:rPr lang="en-US" sz="1600" dirty="0">
                <a:solidFill>
                  <a:srgbClr val="FF0000"/>
                </a:solidFill>
                <a:latin typeface="Georgia" panose="02040502050405020303" pitchFamily="18" charset="0"/>
              </a:rPr>
              <a:t>.</a:t>
            </a:r>
          </a:p>
        </p:txBody>
      </p:sp>
      <p:sp>
        <p:nvSpPr>
          <p:cNvPr id="2" name="Slide Number Placeholder 1"/>
          <p:cNvSpPr>
            <a:spLocks noGrp="1"/>
          </p:cNvSpPr>
          <p:nvPr>
            <p:ph type="sldNum" sz="quarter" idx="12"/>
          </p:nvPr>
        </p:nvSpPr>
        <p:spPr/>
        <p:txBody>
          <a:bodyPr/>
          <a:lstStyle/>
          <a:p>
            <a:fld id="{693B167E-EA96-4147-81DE-549160052C22}" type="slidenum">
              <a:rPr lang="en-US" smtClean="0"/>
              <a:t>17</a:t>
            </a:fld>
            <a:endParaRPr lang="en-US"/>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1813" y="476250"/>
            <a:ext cx="9883776" cy="666750"/>
          </a:xfrm>
        </p:spPr>
        <p:txBody>
          <a:bodyPr/>
          <a:lstStyle/>
          <a:p>
            <a:pPr eaLnBrk="1" hangingPunct="1"/>
            <a:r>
              <a:rPr lang="en-US" sz="3200" b="1" dirty="0">
                <a:solidFill>
                  <a:srgbClr val="FF0000"/>
                </a:solidFill>
                <a:latin typeface="Times New Roman" panose="02020603050405020304" pitchFamily="18" charset="0"/>
                <a:cs typeface="Times New Roman" panose="02020603050405020304" pitchFamily="18" charset="0"/>
              </a:rPr>
              <a:t>2- Proliferative Disease without </a:t>
            </a:r>
            <a:r>
              <a:rPr lang="en-US" sz="3200" b="1" dirty="0" err="1">
                <a:solidFill>
                  <a:srgbClr val="FF0000"/>
                </a:solidFill>
                <a:latin typeface="Times New Roman" panose="02020603050405020304" pitchFamily="18" charset="0"/>
                <a:cs typeface="Times New Roman" panose="02020603050405020304" pitchFamily="18" charset="0"/>
              </a:rPr>
              <a:t>Atypia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8675" name="Content Placeholder 2"/>
          <p:cNvSpPr>
            <a:spLocks noGrp="1"/>
          </p:cNvSpPr>
          <p:nvPr>
            <p:ph sz="half" idx="1"/>
          </p:nvPr>
        </p:nvSpPr>
        <p:spPr>
          <a:xfrm>
            <a:off x="74612" y="1628776"/>
            <a:ext cx="6019800" cy="5146675"/>
          </a:xfrm>
        </p:spPr>
        <p:txBody>
          <a:bodyPr>
            <a:normAutofit/>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365760" indent="-256032">
              <a:buClr>
                <a:schemeClr val="accent3"/>
              </a:buClr>
              <a:buFont typeface="Georgia"/>
              <a:buChar char="•"/>
              <a:defRPr/>
            </a:pPr>
            <a:r>
              <a:rPr lang="en-US" dirty="0" smtClean="0"/>
              <a:t>Radial scars are stellate lesions characterized by a central </a:t>
            </a:r>
            <a:r>
              <a:rPr lang="en-US" dirty="0" err="1" smtClean="0"/>
              <a:t>nidus</a:t>
            </a:r>
            <a:r>
              <a:rPr lang="en-US" dirty="0" smtClean="0"/>
              <a:t> of entrapped glands in a </a:t>
            </a:r>
            <a:r>
              <a:rPr lang="en-US" dirty="0" err="1" smtClean="0"/>
              <a:t>hyalinized</a:t>
            </a:r>
            <a:r>
              <a:rPr lang="en-US" dirty="0" smtClean="0"/>
              <a:t> </a:t>
            </a:r>
            <a:r>
              <a:rPr lang="en-US" dirty="0" err="1" smtClean="0"/>
              <a:t>stroma</a:t>
            </a:r>
            <a:r>
              <a:rPr lang="en-US" dirty="0" smtClean="0"/>
              <a:t>.</a:t>
            </a:r>
          </a:p>
          <a:p>
            <a:pPr marL="365760" indent="-256032">
              <a:buClr>
                <a:schemeClr val="accent3"/>
              </a:buClr>
              <a:buFont typeface="Georgia"/>
              <a:buChar char="•"/>
              <a:defRPr/>
            </a:pPr>
            <a:r>
              <a:rPr lang="en-US" dirty="0" smtClean="0"/>
              <a:t>These lesions typically present as an irregular mammographic density and closely mimic an invasive carcinoma. can resemble irregular invasive carcinomas </a:t>
            </a:r>
            <a:r>
              <a:rPr lang="en-US" dirty="0" err="1" smtClean="0"/>
              <a:t>mammographically</a:t>
            </a:r>
            <a:r>
              <a:rPr lang="en-US" dirty="0" smtClean="0"/>
              <a:t> or on gross examination.</a:t>
            </a:r>
          </a:p>
          <a:p>
            <a:pPr marL="365760" indent="-256032">
              <a:buClr>
                <a:schemeClr val="accent3"/>
              </a:buClr>
              <a:buFont typeface="Georgia"/>
              <a:buChar char="•"/>
              <a:defRPr/>
            </a:pPr>
            <a:r>
              <a:rPr lang="en-US" dirty="0" smtClean="0"/>
              <a:t>"scar" refers to the morphologic appearance, as these lesions are not associated with prior trauma or surgery. </a:t>
            </a:r>
          </a:p>
          <a:p>
            <a:pPr marL="109728" indent="0">
              <a:buClr>
                <a:schemeClr val="accent3"/>
              </a:buClr>
              <a:buNone/>
              <a:defRPr/>
            </a:pPr>
            <a:endParaRPr lang="en-US" dirty="0" smtClean="0"/>
          </a:p>
        </p:txBody>
      </p:sp>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412876"/>
            <a:ext cx="4038600" cy="3960813"/>
          </a:xfrm>
          <a:ln>
            <a:solidFill>
              <a:schemeClr val="tx1"/>
            </a:solidFill>
            <a:miter lim="800000"/>
            <a:headEnd/>
            <a:tailEnd/>
          </a:ln>
        </p:spPr>
      </p:pic>
      <p:sp>
        <p:nvSpPr>
          <p:cNvPr id="24581" name="Rectangle 5"/>
          <p:cNvSpPr>
            <a:spLocks noChangeArrowheads="1"/>
          </p:cNvSpPr>
          <p:nvPr/>
        </p:nvSpPr>
        <p:spPr bwMode="auto">
          <a:xfrm>
            <a:off x="6526212" y="5380039"/>
            <a:ext cx="558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a:solidFill>
                  <a:srgbClr val="FF0000"/>
                </a:solidFill>
                <a:latin typeface="Georgia" panose="02040502050405020303" pitchFamily="18" charset="0"/>
              </a:rPr>
              <a:t>There is a central </a:t>
            </a:r>
            <a:r>
              <a:rPr lang="en-US" sz="1400" dirty="0" err="1">
                <a:solidFill>
                  <a:srgbClr val="FF0000"/>
                </a:solidFill>
                <a:latin typeface="Georgia" panose="02040502050405020303" pitchFamily="18" charset="0"/>
              </a:rPr>
              <a:t>nidus</a:t>
            </a:r>
            <a:r>
              <a:rPr lang="en-US" sz="1400" dirty="0">
                <a:solidFill>
                  <a:srgbClr val="FF0000"/>
                </a:solidFill>
                <a:latin typeface="Georgia" panose="02040502050405020303" pitchFamily="18" charset="0"/>
              </a:rPr>
              <a:t> consisting of small tubules entrapped in a densely fibrotic </a:t>
            </a:r>
            <a:r>
              <a:rPr lang="en-US" sz="1400" dirty="0" err="1">
                <a:solidFill>
                  <a:srgbClr val="FF0000"/>
                </a:solidFill>
                <a:latin typeface="Georgia" panose="02040502050405020303" pitchFamily="18" charset="0"/>
              </a:rPr>
              <a:t>stroma</a:t>
            </a:r>
            <a:r>
              <a:rPr lang="en-US" sz="1400" dirty="0">
                <a:solidFill>
                  <a:srgbClr val="FF0000"/>
                </a:solidFill>
                <a:latin typeface="Georgia" panose="02040502050405020303" pitchFamily="18" charset="0"/>
              </a:rPr>
              <a:t> surrounded by radiating arms of epithelium with varying degrees of cyst formation and hyperplasia</a:t>
            </a:r>
            <a:r>
              <a:rPr lang="en-US" sz="1400" dirty="0">
                <a:latin typeface="Georgia" panose="02040502050405020303" pitchFamily="18" charset="0"/>
              </a:rPr>
              <a:t>. </a:t>
            </a:r>
          </a:p>
        </p:txBody>
      </p:sp>
      <p:sp>
        <p:nvSpPr>
          <p:cNvPr id="2" name="Slide Number Placeholder 1"/>
          <p:cNvSpPr>
            <a:spLocks noGrp="1"/>
          </p:cNvSpPr>
          <p:nvPr>
            <p:ph type="sldNum" sz="quarter" idx="12"/>
          </p:nvPr>
        </p:nvSpPr>
        <p:spPr/>
        <p:txBody>
          <a:bodyPr/>
          <a:lstStyle/>
          <a:p>
            <a:fld id="{693B167E-EA96-4147-81DE-549160052C22}" type="slidenum">
              <a:rPr lang="en-US" smtClean="0"/>
              <a:t>18</a:t>
            </a:fld>
            <a:endParaRPr lang="en-US"/>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79412" y="228600"/>
            <a:ext cx="9099550" cy="679451"/>
          </a:xfrm>
        </p:spPr>
        <p:txBody>
          <a:bodyPr/>
          <a:lstStyle/>
          <a:p>
            <a:pPr eaLnBrk="1" hangingPunct="1"/>
            <a:r>
              <a:rPr lang="en-US" sz="2800" b="1" dirty="0">
                <a:solidFill>
                  <a:srgbClr val="FF0000"/>
                </a:solidFill>
                <a:latin typeface="Times New Roman" panose="02020603050405020304" pitchFamily="18" charset="0"/>
                <a:cs typeface="Times New Roman" panose="02020603050405020304" pitchFamily="18" charset="0"/>
              </a:rPr>
              <a:t>2- Proliferative Disease without </a:t>
            </a:r>
            <a:r>
              <a:rPr lang="en-US" sz="2800" b="1" dirty="0" err="1">
                <a:solidFill>
                  <a:srgbClr val="FF0000"/>
                </a:solidFill>
                <a:latin typeface="Times New Roman" panose="02020603050405020304" pitchFamily="18" charset="0"/>
                <a:cs typeface="Times New Roman" panose="02020603050405020304" pitchFamily="18" charset="0"/>
              </a:rPr>
              <a:t>Atypia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contd</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endParaRPr>
          </a:p>
        </p:txBody>
      </p:sp>
      <p:sp>
        <p:nvSpPr>
          <p:cNvPr id="39938" name="Rectangle 3"/>
          <p:cNvSpPr>
            <a:spLocks noGrp="1" noChangeArrowheads="1"/>
          </p:cNvSpPr>
          <p:nvPr>
            <p:ph sz="half" idx="1"/>
          </p:nvPr>
        </p:nvSpPr>
        <p:spPr>
          <a:xfrm>
            <a:off x="303212" y="908052"/>
            <a:ext cx="6438900" cy="6553200"/>
          </a:xfrm>
        </p:spPr>
        <p:txBody>
          <a:bodyPr rtlCol="0">
            <a:normAutofit fontScale="47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3600" b="1" i="1" dirty="0" err="1">
                <a:latin typeface="Times New Roman" pitchFamily="18" charset="0"/>
                <a:cs typeface="Times New Roman" pitchFamily="18" charset="0"/>
              </a:rPr>
              <a:t>Papillomas</a:t>
            </a:r>
            <a:r>
              <a:rPr lang="en-US" sz="3600" b="1" i="1" dirty="0">
                <a:latin typeface="Times New Roman" pitchFamily="18" charset="0"/>
                <a:cs typeface="Times New Roman" pitchFamily="18" charset="0"/>
              </a:rPr>
              <a:t> </a:t>
            </a:r>
            <a:r>
              <a:rPr lang="en-US" sz="3600" b="1" dirty="0">
                <a:latin typeface="Times New Roman" pitchFamily="18" charset="0"/>
                <a:cs typeface="Times New Roman" pitchFamily="18" charset="0"/>
              </a:rPr>
              <a:t> </a:t>
            </a:r>
          </a:p>
          <a:p>
            <a:pPr marL="365760" indent="-256032">
              <a:buClr>
                <a:schemeClr val="accent3"/>
              </a:buClr>
              <a:buNone/>
              <a:defRPr/>
            </a:pPr>
            <a:endParaRPr lang="en-US" sz="2600" dirty="0">
              <a:latin typeface="Times New Roman" pitchFamily="18" charset="0"/>
              <a:cs typeface="Times New Roman" pitchFamily="18" charset="0"/>
            </a:endParaRPr>
          </a:p>
          <a:p>
            <a:pPr marL="365760" indent="-256032">
              <a:buClr>
                <a:schemeClr val="accent3"/>
              </a:buClr>
              <a:buFont typeface="Arial" pitchFamily="34" charset="0"/>
              <a:buChar char="•"/>
              <a:defRPr/>
            </a:pPr>
            <a:r>
              <a:rPr lang="en-US" sz="3300" dirty="0" smtClean="0">
                <a:cs typeface="Times New Roman" pitchFamily="18" charset="0"/>
              </a:rPr>
              <a:t> </a:t>
            </a:r>
            <a:r>
              <a:rPr lang="en-US" sz="3300" dirty="0">
                <a:cs typeface="Times New Roman" pitchFamily="18" charset="0"/>
              </a:rPr>
              <a:t>P</a:t>
            </a:r>
            <a:r>
              <a:rPr lang="en-US" sz="3300" dirty="0" smtClean="0">
                <a:cs typeface="Times New Roman" pitchFamily="18" charset="0"/>
              </a:rPr>
              <a:t>apillary </a:t>
            </a:r>
            <a:r>
              <a:rPr lang="en-US" sz="3300" dirty="0">
                <a:cs typeface="Times New Roman" pitchFamily="18" charset="0"/>
              </a:rPr>
              <a:t>tumor that arises from the duct epithelium including large ducts.</a:t>
            </a:r>
          </a:p>
          <a:p>
            <a:pPr marL="365760" indent="-256032">
              <a:buClr>
                <a:schemeClr val="accent3"/>
              </a:buClr>
              <a:buFont typeface="Arial" pitchFamily="34" charset="0"/>
              <a:buChar char="•"/>
              <a:defRPr/>
            </a:pPr>
            <a:r>
              <a:rPr lang="en-US" sz="3300" dirty="0">
                <a:cs typeface="Times New Roman" pitchFamily="18" charset="0"/>
              </a:rPr>
              <a:t>It arises more often in the central part of the breast from the lactiferous ducts (75%) but can occur in any quadrant. </a:t>
            </a:r>
          </a:p>
          <a:p>
            <a:pPr marL="365760" indent="-256032">
              <a:buClr>
                <a:schemeClr val="accent3"/>
              </a:buClr>
              <a:buFont typeface="Arial" pitchFamily="34" charset="0"/>
              <a:buChar char="•"/>
              <a:defRPr/>
            </a:pPr>
            <a:r>
              <a:rPr lang="en-US" sz="3300" dirty="0">
                <a:cs typeface="Times New Roman" pitchFamily="18" charset="0"/>
              </a:rPr>
              <a:t>Commonly solitary, consisting of a single tumor in one duct, but multiple discrete tumors in branches of the </a:t>
            </a:r>
            <a:r>
              <a:rPr lang="en-US" sz="3300" dirty="0" err="1">
                <a:cs typeface="Times New Roman" pitchFamily="18" charset="0"/>
              </a:rPr>
              <a:t>ductal</a:t>
            </a:r>
            <a:r>
              <a:rPr lang="en-US" sz="3300" dirty="0">
                <a:cs typeface="Times New Roman" pitchFamily="18" charset="0"/>
              </a:rPr>
              <a:t> system may occur. </a:t>
            </a:r>
          </a:p>
          <a:p>
            <a:pPr marL="365760" indent="-256032">
              <a:buClr>
                <a:schemeClr val="accent3"/>
              </a:buClr>
              <a:buFont typeface="Georgia"/>
              <a:buChar char="•"/>
              <a:defRPr/>
            </a:pPr>
            <a:r>
              <a:rPr lang="en-US" sz="3300" dirty="0">
                <a:cs typeface="Times New Roman" pitchFamily="18" charset="0"/>
              </a:rPr>
              <a:t>Large duct </a:t>
            </a:r>
            <a:r>
              <a:rPr lang="en-US" sz="3300" dirty="0" err="1">
                <a:cs typeface="Times New Roman" pitchFamily="18" charset="0"/>
              </a:rPr>
              <a:t>papillomas</a:t>
            </a:r>
            <a:r>
              <a:rPr lang="en-US" sz="3300" dirty="0">
                <a:cs typeface="Times New Roman" pitchFamily="18" charset="0"/>
              </a:rPr>
              <a:t> are usually solitary and situated  in the lactiferous sinuses of the nipple. </a:t>
            </a:r>
          </a:p>
          <a:p>
            <a:pPr marL="365760" indent="-256032">
              <a:buClr>
                <a:schemeClr val="accent3"/>
              </a:buClr>
              <a:buFont typeface="Georgia"/>
              <a:buChar char="•"/>
              <a:defRPr/>
            </a:pPr>
            <a:r>
              <a:rPr lang="en-US" sz="3300" dirty="0">
                <a:cs typeface="Times New Roman" pitchFamily="18" charset="0"/>
              </a:rPr>
              <a:t>Small duct </a:t>
            </a:r>
            <a:r>
              <a:rPr lang="en-US" sz="3300" dirty="0" err="1">
                <a:cs typeface="Times New Roman" pitchFamily="18" charset="0"/>
              </a:rPr>
              <a:t>papillomas</a:t>
            </a:r>
            <a:r>
              <a:rPr lang="en-US" sz="3300" dirty="0">
                <a:cs typeface="Times New Roman" pitchFamily="18" charset="0"/>
              </a:rPr>
              <a:t> are commonly multiple and located deeper within the </a:t>
            </a:r>
            <a:r>
              <a:rPr lang="en-US" sz="3300" dirty="0" err="1">
                <a:cs typeface="Times New Roman" pitchFamily="18" charset="0"/>
              </a:rPr>
              <a:t>ductal</a:t>
            </a:r>
            <a:r>
              <a:rPr lang="en-US" sz="3300" dirty="0">
                <a:cs typeface="Times New Roman" pitchFamily="18" charset="0"/>
              </a:rPr>
              <a:t> system. </a:t>
            </a:r>
          </a:p>
          <a:p>
            <a:pPr marL="365760" indent="-256032">
              <a:buClr>
                <a:schemeClr val="accent3"/>
              </a:buClr>
              <a:buFont typeface="Georgia"/>
              <a:buChar char="•"/>
              <a:defRPr/>
            </a:pPr>
            <a:r>
              <a:rPr lang="en-US" sz="3300" dirty="0">
                <a:cs typeface="Times New Roman" pitchFamily="18" charset="0"/>
              </a:rPr>
              <a:t>Small duct </a:t>
            </a:r>
            <a:r>
              <a:rPr lang="en-US" sz="3300" dirty="0" err="1">
                <a:cs typeface="Times New Roman" pitchFamily="18" charset="0"/>
              </a:rPr>
              <a:t>papillomas</a:t>
            </a:r>
            <a:r>
              <a:rPr lang="en-US" sz="3300" dirty="0">
                <a:cs typeface="Times New Roman" pitchFamily="18" charset="0"/>
              </a:rPr>
              <a:t> have been shown to increase the risk of subsequent carcinoma. </a:t>
            </a:r>
          </a:p>
          <a:p>
            <a:pPr marL="365760" indent="-256032">
              <a:buClr>
                <a:schemeClr val="accent3"/>
              </a:buClr>
              <a:buFont typeface="Georgia"/>
              <a:buChar char="•"/>
              <a:defRPr/>
            </a:pPr>
            <a:r>
              <a:rPr lang="en-US" sz="3300" dirty="0">
                <a:cs typeface="Times New Roman" pitchFamily="18" charset="0"/>
              </a:rPr>
              <a:t>Nipple discharge, which may be bloody, is the most common presentation for central </a:t>
            </a:r>
            <a:r>
              <a:rPr lang="en-US" sz="3300" dirty="0" err="1">
                <a:cs typeface="Times New Roman" pitchFamily="18" charset="0"/>
              </a:rPr>
              <a:t>papillomas</a:t>
            </a:r>
            <a:r>
              <a:rPr lang="en-US" sz="3300" dirty="0">
                <a:cs typeface="Times New Roman" pitchFamily="18" charset="0"/>
              </a:rPr>
              <a:t> and less commonly of peripheral tumors. </a:t>
            </a:r>
          </a:p>
          <a:p>
            <a:pPr marL="365760" indent="-256032">
              <a:buClr>
                <a:schemeClr val="accent3"/>
              </a:buClr>
              <a:buFont typeface="Georgia"/>
              <a:buChar char="•"/>
              <a:defRPr/>
            </a:pPr>
            <a:r>
              <a:rPr lang="en-US" sz="3300" dirty="0">
                <a:cs typeface="Times New Roman" pitchFamily="18" charset="0"/>
              </a:rPr>
              <a:t>A </a:t>
            </a:r>
            <a:r>
              <a:rPr lang="en-US" sz="3300" dirty="0" err="1">
                <a:cs typeface="Times New Roman" pitchFamily="18" charset="0"/>
              </a:rPr>
              <a:t>subareolar</a:t>
            </a:r>
            <a:r>
              <a:rPr lang="en-US" sz="3300" dirty="0">
                <a:cs typeface="Times New Roman" pitchFamily="18" charset="0"/>
              </a:rPr>
              <a:t> mass may be palpable. </a:t>
            </a:r>
          </a:p>
          <a:p>
            <a:pPr marL="365760" indent="-256032">
              <a:buClr>
                <a:schemeClr val="accent3"/>
              </a:buClr>
              <a:buFont typeface="Georgia"/>
              <a:buChar char="•"/>
              <a:defRPr/>
            </a:pPr>
            <a:r>
              <a:rPr lang="en-US" sz="3300" dirty="0">
                <a:cs typeface="Times New Roman" pitchFamily="18" charset="0"/>
              </a:rPr>
              <a:t>Age range is from 30 to 50 years.</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012" y="3352800"/>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412" y="838200"/>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19</a:t>
            </a:fld>
            <a:endParaRPr lang="en-US"/>
          </a:p>
        </p:txBody>
      </p:sp>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1522413" y="188914"/>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3212" y="990600"/>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5961062"/>
            <a:ext cx="520541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dirty="0">
                <a:latin typeface="Trebuchet MS" panose="020B0603020202020204" pitchFamily="34" charset="0"/>
              </a:rPr>
              <a:t>Lymphatic drainage of breast</a:t>
            </a:r>
          </a:p>
        </p:txBody>
      </p:sp>
      <p:sp>
        <p:nvSpPr>
          <p:cNvPr id="2" name="Slide Number Placeholder 1"/>
          <p:cNvSpPr>
            <a:spLocks noGrp="1"/>
          </p:cNvSpPr>
          <p:nvPr>
            <p:ph type="sldNum" sz="quarter" idx="12"/>
          </p:nvPr>
        </p:nvSpPr>
        <p:spPr/>
        <p:txBody>
          <a:bodyPr/>
          <a:lstStyle/>
          <a:p>
            <a:fld id="{693B167E-EA96-4147-81DE-549160052C22}" type="slidenum">
              <a:rPr lang="en-US" smtClean="0"/>
              <a:t>2</a:t>
            </a:fld>
            <a:endParaRPr lang="en-US"/>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25" y="69215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20</a:t>
            </a:fld>
            <a:endParaRPr lang="en-US"/>
          </a:p>
        </p:txBody>
      </p:sp>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0812" y="152400"/>
            <a:ext cx="12038013" cy="990600"/>
          </a:xfrm>
        </p:spPr>
        <p:txBody>
          <a:bodyPr/>
          <a:lstStyle/>
          <a:p>
            <a:pPr eaLnBrk="1" hangingPunct="1"/>
            <a:r>
              <a:rPr lang="en-US" sz="2400" b="1" dirty="0">
                <a:solidFill>
                  <a:srgbClr val="FF0000"/>
                </a:solidFill>
                <a:latin typeface="Times New Roman" panose="02020603050405020304" pitchFamily="18" charset="0"/>
                <a:cs typeface="Times New Roman" panose="02020603050405020304" pitchFamily="18" charset="0"/>
              </a:rPr>
              <a:t>3- Proliferative breast disease with </a:t>
            </a:r>
            <a:r>
              <a:rPr lang="en-US" sz="2400" b="1" dirty="0" err="1">
                <a:solidFill>
                  <a:srgbClr val="FF0000"/>
                </a:solidFill>
                <a:latin typeface="Times New Roman" panose="02020603050405020304" pitchFamily="18" charset="0"/>
                <a:cs typeface="Times New Roman" panose="02020603050405020304" pitchFamily="18" charset="0"/>
              </a:rPr>
              <a:t>atypia</a:t>
            </a:r>
            <a:r>
              <a:rPr lang="en-US" sz="2400" b="1" dirty="0">
                <a:solidFill>
                  <a:srgbClr val="FF0000"/>
                </a:solidFill>
                <a:latin typeface="Times New Roman" panose="02020603050405020304" pitchFamily="18" charset="0"/>
                <a:cs typeface="Times New Roman" panose="02020603050405020304" pitchFamily="18" charset="0"/>
              </a:rPr>
              <a:t> (Atypical hyperplasia)</a:t>
            </a:r>
          </a:p>
        </p:txBody>
      </p:sp>
      <p:sp>
        <p:nvSpPr>
          <p:cNvPr id="36867" name="Rectangle 3"/>
          <p:cNvSpPr>
            <a:spLocks noGrp="1" noChangeArrowheads="1"/>
          </p:cNvSpPr>
          <p:nvPr>
            <p:ph idx="4294967295"/>
          </p:nvPr>
        </p:nvSpPr>
        <p:spPr>
          <a:xfrm>
            <a:off x="379412" y="1143000"/>
            <a:ext cx="11809413" cy="4725989"/>
          </a:xfrm>
        </p:spPr>
        <p:txBody>
          <a:bodyPr>
            <a:normAutofit/>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a:t>Risk for cancer is </a:t>
            </a:r>
            <a:r>
              <a:rPr lang="en-US" b="1" dirty="0"/>
              <a:t>4-5 times normal</a:t>
            </a:r>
          </a:p>
          <a:p>
            <a:pPr marL="365760" indent="-256032">
              <a:buClr>
                <a:schemeClr val="accent3"/>
              </a:buClr>
              <a:buFont typeface="Georgia"/>
              <a:buChar char="•"/>
              <a:defRPr/>
            </a:pPr>
            <a:r>
              <a:rPr lang="en-US" dirty="0"/>
              <a:t>Atypical hyperplasia is a cellular proliferation resembling </a:t>
            </a:r>
            <a:r>
              <a:rPr lang="en-US" dirty="0" err="1"/>
              <a:t>ductal</a:t>
            </a:r>
            <a:r>
              <a:rPr lang="en-US" dirty="0"/>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dirty="0"/>
              <a:t>Include two entities </a:t>
            </a:r>
          </a:p>
          <a:p>
            <a:pPr marL="1161288" lvl="2" indent="-457200">
              <a:buFont typeface="+mj-lt"/>
              <a:buAutoNum type="arabicPeriod"/>
              <a:defRPr/>
            </a:pPr>
            <a:r>
              <a:rPr lang="en-US" sz="1600" b="1" dirty="0" smtClean="0"/>
              <a:t>Atypical </a:t>
            </a:r>
            <a:r>
              <a:rPr lang="en-US" sz="1600" b="1" dirty="0" err="1" smtClean="0"/>
              <a:t>ductal</a:t>
            </a:r>
            <a:r>
              <a:rPr lang="en-US" sz="1600" b="1" dirty="0" smtClean="0"/>
              <a:t> hyperplasia</a:t>
            </a:r>
          </a:p>
          <a:p>
            <a:pPr marL="1161288" lvl="2" indent="-457200">
              <a:buFont typeface="+mj-lt"/>
              <a:buAutoNum type="arabicPeriod"/>
              <a:defRPr/>
            </a:pPr>
            <a:r>
              <a:rPr lang="en-US" sz="1600" b="1" dirty="0" smtClean="0"/>
              <a:t>Atypical lobular hyperplasia</a:t>
            </a:r>
          </a:p>
          <a:p>
            <a:pPr marL="365760" indent="-256032">
              <a:buClr>
                <a:schemeClr val="accent3"/>
              </a:buClr>
              <a:buNone/>
              <a:defRPr/>
            </a:pPr>
            <a:r>
              <a:rPr lang="en-US" dirty="0"/>
              <a:t>    Atypical hyperplasia has some of the architectural and </a:t>
            </a:r>
            <a:r>
              <a:rPr lang="en-US" dirty="0" err="1"/>
              <a:t>cytologic</a:t>
            </a:r>
            <a:r>
              <a:rPr lang="en-US" dirty="0"/>
              <a:t> features of carcinoma in situ but lack the complete criteria for that diagnosis and is categorized as </a:t>
            </a:r>
            <a:r>
              <a:rPr lang="en-US" dirty="0" err="1"/>
              <a:t>ductal</a:t>
            </a:r>
            <a:r>
              <a:rPr lang="en-US" dirty="0"/>
              <a:t> or lobular in type</a:t>
            </a:r>
          </a:p>
          <a:p>
            <a:pPr marL="365760" indent="-256032">
              <a:buClr>
                <a:schemeClr val="accent3"/>
              </a:buClr>
              <a:buNone/>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21</a:t>
            </a:fld>
            <a:endParaRPr lang="en-US"/>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17794127"/>
              </p:ext>
            </p:extLst>
          </p:nvPr>
        </p:nvGraphicFramePr>
        <p:xfrm>
          <a:off x="227011" y="0"/>
          <a:ext cx="10820401" cy="6857999"/>
        </p:xfrm>
        <a:graphic>
          <a:graphicData uri="http://schemas.openxmlformats.org/drawingml/2006/table">
            <a:tbl>
              <a:tblPr firstRow="1" bandRow="1">
                <a:tableStyleId>{5C22544A-7EE6-4342-B048-85BDC9FD1C3A}</a:tableStyleId>
              </a:tblPr>
              <a:tblGrid>
                <a:gridCol w="4171957"/>
                <a:gridCol w="3563547"/>
                <a:gridCol w="3084897"/>
              </a:tblGrid>
              <a:tr h="1028059">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1028059">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745763">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1028059">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1028059">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
        <p:nvSpPr>
          <p:cNvPr id="2" name="Slide Number Placeholder 1"/>
          <p:cNvSpPr>
            <a:spLocks noGrp="1"/>
          </p:cNvSpPr>
          <p:nvPr>
            <p:ph type="sldNum" sz="quarter" idx="12"/>
          </p:nvPr>
        </p:nvSpPr>
        <p:spPr/>
        <p:txBody>
          <a:bodyPr/>
          <a:lstStyle/>
          <a:p>
            <a:fld id="{693B167E-EA96-4147-81DE-549160052C22}" type="slidenum">
              <a:rPr lang="en-US" smtClean="0"/>
              <a:t>22</a:t>
            </a:fld>
            <a:endParaRPr lang="en-US"/>
          </a:p>
        </p:txBody>
      </p:sp>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1065213" y="2130425"/>
            <a:ext cx="6248400" cy="1470025"/>
          </a:xfrm>
        </p:spPr>
        <p:txBody>
          <a:bodyPr>
            <a:normAutofit/>
          </a:bodyPr>
          <a:lstStyle/>
          <a:p>
            <a:pPr eaLnBrk="1" hangingPunct="1"/>
            <a:r>
              <a:rPr lang="en-US" sz="5400" b="1" i="1" dirty="0" smtClean="0"/>
              <a:t>Breast cancer</a:t>
            </a:r>
          </a:p>
        </p:txBody>
      </p:sp>
      <p:sp>
        <p:nvSpPr>
          <p:cNvPr id="2" name="Slide Number Placeholder 1"/>
          <p:cNvSpPr>
            <a:spLocks noGrp="1"/>
          </p:cNvSpPr>
          <p:nvPr>
            <p:ph type="sldNum" sz="quarter" idx="12"/>
          </p:nvPr>
        </p:nvSpPr>
        <p:spPr/>
        <p:txBody>
          <a:bodyPr/>
          <a:lstStyle/>
          <a:p>
            <a:fld id="{693B167E-EA96-4147-81DE-549160052C22}" type="slidenum">
              <a:rPr lang="en-US" smtClean="0"/>
              <a:t>23</a:t>
            </a:fld>
            <a:endParaRPr lang="en-US"/>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Breast Carcinoma</a:t>
            </a:r>
          </a:p>
        </p:txBody>
      </p:sp>
      <p:sp>
        <p:nvSpPr>
          <p:cNvPr id="41987" name="Rectangle 3"/>
          <p:cNvSpPr>
            <a:spLocks noGrp="1" noChangeArrowheads="1"/>
          </p:cNvSpPr>
          <p:nvPr>
            <p:ph idx="1"/>
          </p:nvPr>
        </p:nvSpPr>
        <p:spPr/>
        <p:txBody>
          <a:bodyPr>
            <a:normAutofit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The most common malignancy of breast is carcinoma</a:t>
            </a:r>
          </a:p>
          <a:p>
            <a:pPr marL="365760" indent="-256032">
              <a:buClr>
                <a:schemeClr val="accent3"/>
              </a:buClr>
              <a:buFont typeface="Georgia"/>
              <a:buChar char="•"/>
              <a:defRPr/>
            </a:pPr>
            <a:r>
              <a:rPr lang="en-US" dirty="0" smtClean="0"/>
              <a:t>Carcinoma of the breast is the most common cancer in women</a:t>
            </a:r>
          </a:p>
          <a:p>
            <a:pPr marL="365760" indent="-256032">
              <a:buClr>
                <a:schemeClr val="accent3"/>
              </a:buClr>
              <a:buFont typeface="Georgia"/>
              <a:buChar char="•"/>
              <a:defRPr/>
            </a:pPr>
            <a:r>
              <a:rPr lang="en-US" dirty="0" smtClean="0"/>
              <a:t>Women who lives to age 90 has a one in eight chance to have breast cancer</a:t>
            </a:r>
          </a:p>
          <a:p>
            <a:pPr marL="365760" indent="-256032">
              <a:buClr>
                <a:schemeClr val="accent3"/>
              </a:buClr>
              <a:buFont typeface="Georgia"/>
              <a:buChar char="•"/>
              <a:defRPr/>
            </a:pPr>
            <a:r>
              <a:rPr lang="en-US" dirty="0" smtClean="0"/>
              <a:t>Mammographic screening increased dramatically the detection of small invasive cancers</a:t>
            </a:r>
          </a:p>
          <a:p>
            <a:pPr marL="365760" indent="-256032">
              <a:buClr>
                <a:schemeClr val="accent3"/>
              </a:buClr>
              <a:buFont typeface="Georgia"/>
              <a:buChar char="•"/>
              <a:defRPr/>
            </a:pPr>
            <a:r>
              <a:rPr lang="en-US" dirty="0" smtClean="0"/>
              <a:t>DCIS by itself is almost exclusively detected by mammography ,so the incidence of DCIS is increased with the use of mammography.</a:t>
            </a:r>
          </a:p>
          <a:p>
            <a:pPr marL="365760" indent="-256032">
              <a:buClr>
                <a:schemeClr val="accent3"/>
              </a:buClr>
              <a:buFont typeface="Georgia"/>
              <a:buChar char="•"/>
              <a:defRPr/>
            </a:pPr>
            <a:r>
              <a:rPr lang="en-US" dirty="0" smtClean="0"/>
              <a:t>The number of women with an advanced cancer is markedly decreased</a:t>
            </a:r>
          </a:p>
          <a:p>
            <a:pPr marL="365760" indent="-256032">
              <a:buClr>
                <a:schemeClr val="accent3"/>
              </a:buClr>
              <a:buFont typeface="Georgia"/>
              <a:buChar char="•"/>
              <a:defRPr/>
            </a:pPr>
            <a:r>
              <a:rPr lang="en-US" dirty="0" smtClean="0"/>
              <a:t>The mortality rate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24</a:t>
            </a:fld>
            <a:endParaRPr lang="en-US"/>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0"/>
            <a:ext cx="9772650" cy="1219200"/>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p>
        </p:txBody>
      </p:sp>
      <p:sp>
        <p:nvSpPr>
          <p:cNvPr id="45059" name="Rectangle 3"/>
          <p:cNvSpPr>
            <a:spLocks noGrp="1" noChangeArrowheads="1"/>
          </p:cNvSpPr>
          <p:nvPr>
            <p:ph idx="4294967295"/>
          </p:nvPr>
        </p:nvSpPr>
        <p:spPr>
          <a:xfrm>
            <a:off x="608012" y="1557338"/>
            <a:ext cx="8686800" cy="4614862"/>
          </a:xfrm>
        </p:spPr>
        <p:txBody>
          <a:bodyPr>
            <a:normAutofit fontScale="85000" lnSpcReduction="20000"/>
          </a:bodyPr>
          <a:lstStyle/>
          <a:p>
            <a:pPr marL="566928" indent="-457200">
              <a:buClr>
                <a:schemeClr val="accent3"/>
              </a:buClr>
              <a:buFont typeface="+mj-lt"/>
              <a:buAutoNum type="arabicParenR"/>
              <a:defRPr/>
            </a:pPr>
            <a:r>
              <a:rPr lang="en-US" b="1" dirty="0">
                <a:latin typeface="Times New Roman" pitchFamily="18" charset="0"/>
                <a:cs typeface="Times New Roman" pitchFamily="18" charset="0"/>
              </a:rPr>
              <a:t>Age: </a:t>
            </a:r>
            <a:r>
              <a:rPr lang="en-US" dirty="0">
                <a:latin typeface="Times New Roman" pitchFamily="18" charset="0"/>
                <a:cs typeface="Times New Roman" pitchFamily="18" charset="0"/>
              </a:rPr>
              <a:t>increase incidence of breast cancer older women. Breast cancer is rare before 25 yrs, except familial forms . Majority (77%) of cases occur in women &gt;50 yrs of age. </a:t>
            </a:r>
          </a:p>
          <a:p>
            <a:pPr marL="566928" indent="-457200">
              <a:buClr>
                <a:schemeClr val="accent3"/>
              </a:buClr>
              <a:buFont typeface="+mj-lt"/>
              <a:buAutoNum type="arabicParenR"/>
              <a:defRPr/>
            </a:pPr>
            <a:r>
              <a:rPr lang="en-US" b="1" dirty="0">
                <a:latin typeface="Times New Roman" pitchFamily="18" charset="0"/>
                <a:cs typeface="Times New Roman" pitchFamily="18" charset="0"/>
              </a:rPr>
              <a:t>Age at Menarche: </a:t>
            </a:r>
            <a:r>
              <a:rPr lang="en-US" dirty="0">
                <a:latin typeface="Times New Roman" pitchFamily="18" charset="0"/>
                <a:cs typeface="Times New Roman" pitchFamily="18" charset="0"/>
              </a:rPr>
              <a:t>The younger a woman’s age at menarche, the higher her risk of breast cancer. </a:t>
            </a:r>
          </a:p>
          <a:p>
            <a:pPr marL="566928" indent="-457200">
              <a:buClr>
                <a:schemeClr val="accent3"/>
              </a:buClr>
              <a:buFont typeface="+mj-lt"/>
              <a:buAutoNum type="arabicParenR"/>
              <a:defRPr/>
            </a:pPr>
            <a:r>
              <a:rPr lang="en-US" b="1" dirty="0">
                <a:latin typeface="Times New Roman" pitchFamily="18" charset="0"/>
                <a:cs typeface="Times New Roman" pitchFamily="18" charset="0"/>
              </a:rPr>
              <a:t>First Live birth: </a:t>
            </a:r>
            <a:r>
              <a:rPr lang="en-US" dirty="0">
                <a:latin typeface="Times New Roman" pitchFamily="18" charset="0"/>
                <a:cs typeface="Times New Roman" pitchFamily="18" charset="0"/>
              </a:rPr>
              <a:t>The earlier a woman has her first birth, the lower her lifetime risk for breast cancer. A woman who has her first birth after 30 years has an increased risk. </a:t>
            </a:r>
          </a:p>
          <a:p>
            <a:pPr marL="566928" indent="-457200">
              <a:buClr>
                <a:schemeClr val="accent3"/>
              </a:buClr>
              <a:buFont typeface="+mj-lt"/>
              <a:buAutoNum type="arabicParenR"/>
              <a:defRPr/>
            </a:pPr>
            <a:r>
              <a:rPr lang="en-US" b="1" dirty="0">
                <a:latin typeface="Times New Roman" pitchFamily="18" charset="0"/>
                <a:cs typeface="Times New Roman" pitchFamily="18" charset="0"/>
              </a:rPr>
              <a:t>First Degree relative with Breast Cancer </a:t>
            </a:r>
            <a:r>
              <a:rPr lang="en-US" dirty="0">
                <a:latin typeface="Times New Roman" pitchFamily="18" charset="0"/>
                <a:cs typeface="Times New Roman" pitchFamily="18" charset="0"/>
              </a:rPr>
              <a:t>. </a:t>
            </a:r>
          </a:p>
          <a:p>
            <a:pPr marL="859536" lvl="1" indent="-457200">
              <a:buFont typeface="Wingdings" pitchFamily="2" charset="2"/>
              <a:buChar char="Ø"/>
              <a:defRPr/>
            </a:pPr>
            <a:r>
              <a:rPr lang="en-US" sz="2200" dirty="0">
                <a:latin typeface="Times New Roman" pitchFamily="18" charset="0"/>
                <a:cs typeface="Times New Roman" pitchFamily="18" charset="0"/>
              </a:rPr>
              <a:t>Women 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200" dirty="0">
                <a:latin typeface="Times New Roman" pitchFamily="18" charset="0"/>
                <a:cs typeface="Times New Roman" pitchFamily="18" charset="0"/>
              </a:rPr>
              <a:t>NOTE: majority of cancers occur in women without such history. </a:t>
            </a:r>
          </a:p>
          <a:p>
            <a:pPr marL="859536" lvl="1" indent="-457200">
              <a:buFont typeface="Wingdings" pitchFamily="2" charset="2"/>
              <a:buChar char="Ø"/>
              <a:defRPr/>
            </a:pPr>
            <a:r>
              <a:rPr lang="en-US" sz="2200" dirty="0">
                <a:latin typeface="Times New Roman" pitchFamily="18" charset="0"/>
                <a:cs typeface="Times New Roman" pitchFamily="18" charset="0"/>
              </a:rPr>
              <a:t>At least two genes that predispose to breast cancer have been identified—</a:t>
            </a:r>
            <a:r>
              <a:rPr lang="en-US" sz="2200" b="1" i="1" dirty="0">
                <a:latin typeface="Times New Roman" pitchFamily="18" charset="0"/>
                <a:cs typeface="Times New Roman" pitchFamily="18" charset="0"/>
              </a:rPr>
              <a:t>BRCA 1</a:t>
            </a:r>
            <a:r>
              <a:rPr lang="en-US" sz="2200" dirty="0">
                <a:latin typeface="Times New Roman" pitchFamily="18" charset="0"/>
                <a:cs typeface="Times New Roman" pitchFamily="18" charset="0"/>
              </a:rPr>
              <a:t> and</a:t>
            </a:r>
            <a:r>
              <a:rPr lang="en-US" sz="2200" b="1" i="1" dirty="0">
                <a:latin typeface="Times New Roman" pitchFamily="18" charset="0"/>
                <a:cs typeface="Times New Roman" pitchFamily="18" charset="0"/>
              </a:rPr>
              <a:t> 2</a:t>
            </a:r>
            <a:endParaRPr lang="en-US" sz="2200" dirty="0">
              <a:latin typeface="Times New Roman" pitchFamily="18" charset="0"/>
              <a:cs typeface="Times New Roman" pitchFamily="18" charset="0"/>
            </a:endParaRPr>
          </a:p>
          <a:p>
            <a:pPr marL="566928" indent="-457200">
              <a:buClr>
                <a:schemeClr val="accent3"/>
              </a:buClr>
              <a:buFont typeface="+mj-lt"/>
              <a:buAutoNum type="arabicParenR"/>
              <a:defRPr/>
            </a:pPr>
            <a:r>
              <a:rPr lang="en-US" b="1" dirty="0">
                <a:latin typeface="Times New Roman" pitchFamily="18" charset="0"/>
                <a:cs typeface="Times New Roman" pitchFamily="18" charset="0"/>
              </a:rPr>
              <a:t>Breast Biopsy</a:t>
            </a:r>
            <a:r>
              <a:rPr lang="en-US" dirty="0">
                <a:latin typeface="Times New Roman" pitchFamily="18" charset="0"/>
                <a:cs typeface="Times New Roman" pitchFamily="18" charset="0"/>
              </a:rPr>
              <a:t>: Atypical hyperplasia increases the risk for breast cancer </a:t>
            </a:r>
          </a:p>
          <a:p>
            <a:pPr marL="566928" indent="-457200">
              <a:buClr>
                <a:schemeClr val="accent3"/>
              </a:buClr>
              <a:buFont typeface="+mj-lt"/>
              <a:buAutoNum type="arabicParenR"/>
              <a:defRPr/>
            </a:pPr>
            <a:r>
              <a:rPr lang="en-US" b="1" dirty="0">
                <a:latin typeface="Times New Roman" pitchFamily="18" charset="0"/>
                <a:cs typeface="Times New Roman" pitchFamily="18" charset="0"/>
              </a:rPr>
              <a:t>Race: </a:t>
            </a:r>
            <a:r>
              <a:rPr lang="en-US" dirty="0">
                <a:latin typeface="Times New Roman" pitchFamily="18" charset="0"/>
                <a:cs typeface="Times New Roman" pitchFamily="18" charset="0"/>
              </a:rPr>
              <a:t>Overall incidence of breast cancer is lower in African American women</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Generally </a:t>
            </a:r>
            <a:r>
              <a:rPr lang="en-US" dirty="0" err="1">
                <a:latin typeface="Times New Roman" pitchFamily="18" charset="0"/>
                <a:cs typeface="Times New Roman" pitchFamily="18" charset="0"/>
              </a:rPr>
              <a:t>caucasian</a:t>
            </a:r>
            <a:r>
              <a:rPr lang="en-US" dirty="0">
                <a:latin typeface="Times New Roman" pitchFamily="18" charset="0"/>
                <a:cs typeface="Times New Roman" pitchFamily="18" charset="0"/>
              </a:rPr>
              <a:t> have the highest rate of breast cancers</a:t>
            </a:r>
          </a:p>
          <a:p>
            <a:pPr marL="566928" indent="-457200">
              <a:buClr>
                <a:schemeClr val="accent3"/>
              </a:buClr>
              <a:buFont typeface="+mj-lt"/>
              <a:buAutoNum type="arabicParenR"/>
              <a:defRPr/>
            </a:pPr>
            <a:endParaRPr lang="en-US" dirty="0"/>
          </a:p>
          <a:p>
            <a:pPr marL="566928" indent="-457200">
              <a:buClr>
                <a:schemeClr val="accent3"/>
              </a:buClr>
              <a:buFont typeface="+mj-lt"/>
              <a:buAutoNum type="arabicParenR"/>
              <a:defRPr/>
            </a:pPr>
            <a:endParaRPr lang="en-US" dirty="0"/>
          </a:p>
          <a:p>
            <a:pPr marL="566928" indent="-457200">
              <a:buClr>
                <a:schemeClr val="accent3"/>
              </a:buClr>
              <a:buFont typeface="+mj-lt"/>
              <a:buAutoNum type="arabicParen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25</a:t>
            </a:fld>
            <a:endParaRPr lang="en-US"/>
          </a:p>
        </p:txBody>
      </p:sp>
    </p:spTree>
    <p:extLst>
      <p:ext uri="{BB962C8B-B14F-4D97-AF65-F5344CB8AC3E}">
        <p14:creationId xmlns:p14="http://schemas.microsoft.com/office/powerpoint/2010/main" val="19007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531812" y="304800"/>
            <a:ext cx="8382001" cy="932596"/>
          </a:xfrm>
        </p:spPr>
        <p:txBody>
          <a:bodyPr>
            <a:normAutofit/>
          </a:bodyPr>
          <a:lstStyle/>
          <a:p>
            <a:pPr eaLnBrk="1" hangingPunct="1"/>
            <a:r>
              <a:rPr lang="en-US" sz="3600" b="1" dirty="0" smtClean="0">
                <a:solidFill>
                  <a:schemeClr val="tx1"/>
                </a:solidFill>
                <a:latin typeface="Times New Roman" panose="02020603050405020304" pitchFamily="18" charset="0"/>
                <a:cs typeface="Times New Roman" panose="02020603050405020304" pitchFamily="18" charset="0"/>
              </a:rPr>
              <a:t>Breast Cancer: Risk Factors</a:t>
            </a:r>
            <a:endParaRPr lang="en-US" sz="3600" dirty="0" smtClean="0"/>
          </a:p>
        </p:txBody>
      </p:sp>
      <p:sp>
        <p:nvSpPr>
          <p:cNvPr id="2" name="Content Placeholder 1"/>
          <p:cNvSpPr>
            <a:spLocks noGrp="1"/>
          </p:cNvSpPr>
          <p:nvPr>
            <p:ph idx="1"/>
          </p:nvPr>
        </p:nvSpPr>
        <p:spPr/>
        <p:txBody>
          <a:bodyPr rtlCol="0">
            <a:normAutofit fontScale="70000" lnSpcReduction="20000"/>
          </a:bodyPr>
          <a:lstStyle/>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Estrogen Exposure: </a:t>
            </a:r>
            <a:r>
              <a:rPr lang="en-US" sz="2900" dirty="0">
                <a:latin typeface="Times New Roman" pitchFamily="18" charset="0"/>
                <a:cs typeface="Times New Roman" pitchFamily="18" charset="0"/>
              </a:rPr>
              <a:t>Factors associated with exposure to increased levels of estrogen have been shown to increase a woman’s risk for breast cancer. These factors include early age at menarche, late age at menopause, </a:t>
            </a:r>
            <a:r>
              <a:rPr lang="en-US" sz="2900" dirty="0" err="1">
                <a:latin typeface="Times New Roman" pitchFamily="18" charset="0"/>
                <a:cs typeface="Times New Roman" pitchFamily="18" charset="0"/>
              </a:rPr>
              <a:t>nulliparity</a:t>
            </a:r>
            <a:r>
              <a:rPr lang="en-US" sz="2900" dirty="0">
                <a:latin typeface="Times New Roman" pitchFamily="18" charset="0"/>
                <a:cs typeface="Times New Roman" pitchFamily="18" charset="0"/>
              </a:rPr>
              <a:t> and late age at first child-birth. Also postmenopausal hormone replacement slightly increases the risk</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Radiation exposure: </a:t>
            </a:r>
            <a:r>
              <a:rPr lang="en-US" sz="2900" dirty="0">
                <a:latin typeface="Times New Roman" pitchFamily="18" charset="0"/>
                <a:cs typeface="Times New Roman" pitchFamily="18" charset="0"/>
              </a:rPr>
              <a:t>Higher rate of breast cancer</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History of breast cancer: </a:t>
            </a:r>
            <a:r>
              <a:rPr lang="en-US" sz="2900" dirty="0">
                <a:latin typeface="Times New Roman" pitchFamily="18" charset="0"/>
                <a:cs typeface="Times New Roman" pitchFamily="18" charset="0"/>
              </a:rPr>
              <a:t>Women who have had a breast cancer have a 10-fold increased risk of developing a second primary breast cancer.</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History of Other Cancer: </a:t>
            </a:r>
            <a:r>
              <a:rPr lang="en-US" sz="2900" dirty="0">
                <a:latin typeface="Times New Roman" pitchFamily="18" charset="0"/>
                <a:cs typeface="Times New Roman" pitchFamily="18" charset="0"/>
              </a:rPr>
              <a:t>A history of cancer in the other breast or a history of ovarian or endometrial cancer </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Geographic influence: </a:t>
            </a:r>
            <a:r>
              <a:rPr lang="en-US" sz="2900" dirty="0">
                <a:latin typeface="Times New Roman" pitchFamily="18" charset="0"/>
                <a:cs typeface="Times New Roman" pitchFamily="18" charset="0"/>
              </a:rPr>
              <a:t>Breast cancer is more common in Western industrialized countries than in developing countries. Four to seven times in USA and Europe higher than those in other countries.</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Benign Breast Disease: </a:t>
            </a:r>
            <a:r>
              <a:rPr lang="en-US" sz="2900" dirty="0">
                <a:latin typeface="Times New Roman" pitchFamily="18" charset="0"/>
                <a:cs typeface="Times New Roman" pitchFamily="18" charset="0"/>
              </a:rPr>
              <a:t>As noted previously women with certain types of benign breast disease are at risk</a:t>
            </a:r>
          </a:p>
          <a:p>
            <a:pPr marL="624078" indent="-514350">
              <a:buClr>
                <a:schemeClr val="accent3"/>
              </a:buClr>
              <a:buFont typeface="+mj-lt"/>
              <a:buAutoNum type="arabicParenR" startAt="7"/>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 name="Slide Number Placeholder 2"/>
          <p:cNvSpPr>
            <a:spLocks noGrp="1"/>
          </p:cNvSpPr>
          <p:nvPr>
            <p:ph type="sldNum" sz="quarter" idx="12"/>
          </p:nvPr>
        </p:nvSpPr>
        <p:spPr/>
        <p:txBody>
          <a:bodyPr/>
          <a:lstStyle/>
          <a:p>
            <a:fld id="{693B167E-EA96-4147-81DE-549160052C22}" type="slidenum">
              <a:rPr lang="en-US" smtClean="0"/>
              <a:t>26</a:t>
            </a:fld>
            <a:endParaRPr lang="en-US"/>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96994" y="286605"/>
            <a:ext cx="10055781" cy="780196"/>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endParaRPr lang="en-US" sz="2900" dirty="0"/>
          </a:p>
        </p:txBody>
      </p:sp>
      <p:sp>
        <p:nvSpPr>
          <p:cNvPr id="49155" name="Rectangle 3"/>
          <p:cNvSpPr>
            <a:spLocks noGrp="1" noChangeArrowheads="1"/>
          </p:cNvSpPr>
          <p:nvPr>
            <p:ph idx="1"/>
          </p:nvPr>
        </p:nvSpPr>
        <p:spPr>
          <a:xfrm>
            <a:off x="1773238" y="2249488"/>
            <a:ext cx="8435975" cy="4324350"/>
          </a:xfrm>
        </p:spPr>
        <p:txBody>
          <a:bodyPr>
            <a:normAutofit/>
          </a:bodyPr>
          <a:lstStyle/>
          <a:p>
            <a:pPr marL="624078" indent="-514350">
              <a:buClr>
                <a:schemeClr val="accent3"/>
              </a:buClr>
              <a:buFont typeface="+mj-lt"/>
              <a:buAutoNum type="arabicParenR" startAt="13"/>
              <a:defRPr/>
            </a:pPr>
            <a:r>
              <a:rPr lang="en-US" b="1" dirty="0" smtClean="0">
                <a:latin typeface="Times New Roman" pitchFamily="18" charset="0"/>
                <a:cs typeface="Times New Roman" pitchFamily="18" charset="0"/>
              </a:rPr>
              <a:t>Dietary factors </a:t>
            </a:r>
            <a:r>
              <a:rPr lang="en-US" dirty="0" smtClean="0">
                <a:latin typeface="Times New Roman" pitchFamily="18" charset="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13"/>
              <a:defRPr/>
            </a:pPr>
            <a:r>
              <a:rPr lang="en-US" b="1" dirty="0" smtClean="0">
                <a:latin typeface="Times New Roman" pitchFamily="18" charset="0"/>
                <a:cs typeface="Times New Roman" pitchFamily="18" charset="0"/>
              </a:rPr>
              <a:t>Obesity:</a:t>
            </a:r>
            <a:r>
              <a:rPr lang="en-US" dirty="0" smtClean="0">
                <a:latin typeface="Times New Roman" pitchFamily="18" charset="0"/>
                <a:cs typeface="Times New Roman" pitchFamily="18" charset="0"/>
              </a:rPr>
              <a:t> may play a role</a:t>
            </a:r>
          </a:p>
          <a:p>
            <a:pPr marL="624078" indent="-514350">
              <a:buClr>
                <a:schemeClr val="accent3"/>
              </a:buClr>
              <a:buFont typeface="+mj-lt"/>
              <a:buAutoNum type="arabicParenR" startAt="13"/>
              <a:defRPr/>
            </a:pPr>
            <a:r>
              <a:rPr lang="en-US" b="1" dirty="0" smtClean="0"/>
              <a:t>Exercise: </a:t>
            </a:r>
            <a:r>
              <a:rPr lang="en-US" dirty="0" smtClean="0"/>
              <a:t>some studies showed decreased risk with </a:t>
            </a:r>
            <a:r>
              <a:rPr lang="en-US" dirty="0" err="1" smtClean="0"/>
              <a:t>excercise</a:t>
            </a:r>
            <a:endParaRPr lang="en-US" dirty="0" smtClean="0"/>
          </a:p>
          <a:p>
            <a:pPr marL="624078" indent="-514350">
              <a:buClr>
                <a:schemeClr val="accent3"/>
              </a:buClr>
              <a:buFont typeface="+mj-lt"/>
              <a:buAutoNum type="arabicParenR" startAt="13"/>
              <a:defRPr/>
            </a:pPr>
            <a:r>
              <a:rPr lang="en-US" b="1" dirty="0" smtClean="0"/>
              <a:t>Breast feeding: </a:t>
            </a:r>
            <a:r>
              <a:rPr lang="en-US" dirty="0" smtClean="0"/>
              <a:t>the longer the women breast feed, the lower the risk</a:t>
            </a:r>
          </a:p>
          <a:p>
            <a:pPr marL="624078" indent="-514350">
              <a:buClr>
                <a:schemeClr val="accent3"/>
              </a:buClr>
              <a:buFont typeface="+mj-lt"/>
              <a:buAutoNum type="arabicParenR" startAt="13"/>
              <a:defRPr/>
            </a:pPr>
            <a:r>
              <a:rPr lang="en-US" b="1" dirty="0" smtClean="0"/>
              <a:t>Environmental toxins: </a:t>
            </a:r>
            <a:r>
              <a:rPr lang="en-US" dirty="0" smtClean="0"/>
              <a:t>pesticides .</a:t>
            </a:r>
          </a:p>
          <a:p>
            <a:pPr marL="624078" indent="-514350">
              <a:buClr>
                <a:schemeClr val="accent3"/>
              </a:buClr>
              <a:buFont typeface="+mj-lt"/>
              <a:buAutoNum type="arabicParenR" startAt="13"/>
              <a:defRPr/>
            </a:pPr>
            <a:r>
              <a:rPr lang="en-US" b="1" dirty="0" smtClean="0"/>
              <a:t>Tobacco:</a:t>
            </a:r>
            <a:r>
              <a:rPr lang="en-US" dirty="0" smtClean="0"/>
              <a:t> Not associated with breast cancer, but associated with the development of </a:t>
            </a:r>
            <a:r>
              <a:rPr lang="en-US" dirty="0" err="1" smtClean="0"/>
              <a:t>peri-ductal</a:t>
            </a:r>
            <a:r>
              <a:rPr lang="en-US" dirty="0" smtClean="0"/>
              <a:t> mastitis, or  sub-</a:t>
            </a:r>
            <a:r>
              <a:rPr lang="en-US" dirty="0" err="1" smtClean="0"/>
              <a:t>areolar</a:t>
            </a:r>
            <a:r>
              <a:rPr lang="en-US" dirty="0" smtClean="0"/>
              <a:t> abscess.</a:t>
            </a:r>
          </a:p>
          <a:p>
            <a:pPr marL="365760" indent="-256032">
              <a:buClr>
                <a:schemeClr val="accent3"/>
              </a:buClr>
              <a:buNone/>
              <a:defRPr/>
            </a:pPr>
            <a:r>
              <a:rPr lang="en-US" b="1" i="1" dirty="0" smtClean="0"/>
              <a:t>   </a:t>
            </a:r>
          </a:p>
          <a:p>
            <a:pPr marL="365760" indent="-256032">
              <a:buClr>
                <a:schemeClr val="accent3"/>
              </a:buClr>
              <a:buBlip>
                <a:blip r:embed="rId3"/>
              </a:buBlip>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27</a:t>
            </a:fld>
            <a:endParaRPr lang="en-US"/>
          </a:p>
        </p:txBody>
      </p:sp>
    </p:spTree>
    <p:extLst>
      <p:ext uri="{BB962C8B-B14F-4D97-AF65-F5344CB8AC3E}">
        <p14:creationId xmlns:p14="http://schemas.microsoft.com/office/powerpoint/2010/main" val="23021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28</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76200"/>
            <a:ext cx="6627812" cy="609600"/>
          </a:xfrm>
        </p:spPr>
        <p:txBody>
          <a:bodyPr>
            <a:normAutofit/>
          </a:bodyPr>
          <a:lstStyle/>
          <a:p>
            <a:pPr eaLnBrk="1" hangingPunct="1"/>
            <a:r>
              <a:rPr lang="en-US" sz="3600" b="1" dirty="0" smtClean="0">
                <a:solidFill>
                  <a:schemeClr val="tx1"/>
                </a:solidFill>
                <a:latin typeface="Times New Roman" panose="02020603050405020304" pitchFamily="18" charset="0"/>
                <a:cs typeface="Times New Roman" panose="02020603050405020304" pitchFamily="18" charset="0"/>
              </a:rPr>
              <a:t>Breast Cancer: Risk Factors</a:t>
            </a:r>
            <a:endParaRPr lang="en-US" sz="3600" dirty="0" smtClean="0"/>
          </a:p>
        </p:txBody>
      </p:sp>
      <p:sp>
        <p:nvSpPr>
          <p:cNvPr id="51203" name="Rectangle 3"/>
          <p:cNvSpPr>
            <a:spLocks noGrp="1" noChangeArrowheads="1"/>
          </p:cNvSpPr>
          <p:nvPr>
            <p:ph idx="4294967295"/>
          </p:nvPr>
        </p:nvSpPr>
        <p:spPr>
          <a:xfrm>
            <a:off x="455612" y="1143000"/>
            <a:ext cx="8153400" cy="5430838"/>
          </a:xfrm>
        </p:spPr>
        <p:txBody>
          <a:bodyPr>
            <a:normAutofit fontScale="55000" lnSpcReduction="20000"/>
          </a:bodyPr>
          <a:lstStyle/>
          <a:p>
            <a:pPr marL="365760" indent="-256032">
              <a:buClr>
                <a:schemeClr val="accent3"/>
              </a:buClr>
              <a:buFont typeface="Wingdings" pitchFamily="2" charset="2"/>
              <a:buChar char="Ø"/>
              <a:defRPr/>
            </a:pPr>
            <a:r>
              <a:rPr lang="en-US" sz="3300" b="1" i="1" dirty="0"/>
              <a:t>The etiology of breast cancer in most women is unknown but most likely is due to a combination of the risk factors listed above i.e. genetic, hormonal and environmental factors </a:t>
            </a:r>
          </a:p>
          <a:p>
            <a:pPr marL="365760" indent="-256032">
              <a:buClr>
                <a:schemeClr val="accent3"/>
              </a:buClr>
              <a:buFont typeface="Wingdings" pitchFamily="2" charset="2"/>
              <a:buChar char="Ø"/>
              <a:defRPr/>
            </a:pPr>
            <a:r>
              <a:rPr lang="en-US" sz="3300" b="1" i="1" dirty="0"/>
              <a:t>The major risk factors being hormonal and genetic (family history). </a:t>
            </a:r>
          </a:p>
          <a:p>
            <a:pPr marL="365760" indent="-256032">
              <a:buClr>
                <a:schemeClr val="accent3"/>
              </a:buClr>
              <a:buFont typeface="Wingdings" pitchFamily="2" charset="2"/>
              <a:buChar char="Ø"/>
              <a:defRPr/>
            </a:pPr>
            <a:r>
              <a:rPr lang="en-US" sz="3300" b="1" i="1" dirty="0"/>
              <a:t>Breast carcinomas can, therefore, be divided into sporadic cases, possibly related to hormonal exposure, and hereditary cases, associated with family history or germ-line mutations</a:t>
            </a:r>
          </a:p>
          <a:p>
            <a:pPr marL="365760" indent="-256032">
              <a:buClr>
                <a:schemeClr val="accent3"/>
              </a:buClr>
              <a:buNone/>
              <a:defRPr/>
            </a:pPr>
            <a:endParaRPr lang="en-US" sz="3300" b="1" dirty="0"/>
          </a:p>
          <a:p>
            <a:pPr marL="365760" indent="-256032">
              <a:buClr>
                <a:schemeClr val="accent3"/>
              </a:buClr>
              <a:buNone/>
              <a:defRPr/>
            </a:pPr>
            <a:r>
              <a:rPr lang="en-US" sz="3300" b="1" dirty="0"/>
              <a:t>Hereditary Breast Cancer</a:t>
            </a:r>
          </a:p>
          <a:p>
            <a:pPr marL="365760" indent="-256032">
              <a:buClr>
                <a:schemeClr val="accent3"/>
              </a:buClr>
              <a:buFont typeface="Georgia"/>
              <a:buChar char="•"/>
              <a:defRPr/>
            </a:pPr>
            <a:r>
              <a:rPr lang="en-US" sz="3300" dirty="0"/>
              <a:t>A family history of breast cancer in a first-degree relative is reported in 13% of women with the disease</a:t>
            </a:r>
          </a:p>
          <a:p>
            <a:pPr marL="365760" indent="-256032">
              <a:buClr>
                <a:schemeClr val="accent3"/>
              </a:buClr>
              <a:buFont typeface="Georgia"/>
              <a:buChar char="•"/>
              <a:defRPr/>
            </a:pPr>
            <a:r>
              <a:rPr lang="en-US" sz="3300" i="1" dirty="0"/>
              <a:t>About 25% of familial cancers (or around 3% of all breast cancers) can be attributed to two highly </a:t>
            </a:r>
            <a:r>
              <a:rPr lang="en-US" sz="3300" i="1" dirty="0" err="1"/>
              <a:t>penetrant</a:t>
            </a:r>
            <a:r>
              <a:rPr lang="en-US" sz="3300" i="1" dirty="0"/>
              <a:t> </a:t>
            </a:r>
            <a:r>
              <a:rPr lang="en-US" sz="3300" i="1" dirty="0" err="1"/>
              <a:t>autosomal</a:t>
            </a:r>
            <a:r>
              <a:rPr lang="en-US" sz="3300" i="1" dirty="0"/>
              <a:t>-dominant genes: BRCA1 and BRCA2</a:t>
            </a:r>
            <a:r>
              <a:rPr lang="en-US" sz="3300" dirty="0"/>
              <a:t>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i="1" dirty="0"/>
              <a:t>The major risk factors for sporadic breast cancer are related to hormone exposure:</a:t>
            </a:r>
            <a:r>
              <a:rPr lang="en-US" sz="3300" dirty="0"/>
              <a:t> gender, age at menarche and menopause, reproductive history, breast-feeding, and exogenous estrogens. The majority of these cancers occur in postmenopausal women and </a:t>
            </a:r>
            <a:r>
              <a:rPr lang="en-US" sz="3300" dirty="0" err="1"/>
              <a:t>overexpression</a:t>
            </a:r>
            <a:r>
              <a:rPr lang="en-US" sz="3300" dirty="0"/>
              <a:t> of estrogen</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29</a:t>
            </a:fld>
            <a:endParaRPr lang="en-US"/>
          </a:p>
        </p:txBody>
      </p:sp>
    </p:spTree>
    <p:extLst>
      <p:ext uri="{BB962C8B-B14F-4D97-AF65-F5344CB8AC3E}">
        <p14:creationId xmlns:p14="http://schemas.microsoft.com/office/powerpoint/2010/main" val="157259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1"/>
          </p:nvPr>
        </p:nvSpPr>
        <p:spPr>
          <a:xfrm>
            <a:off x="0" y="304800"/>
            <a:ext cx="4395165" cy="1983021"/>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2511095377"/>
              </p:ext>
            </p:extLst>
          </p:nvPr>
        </p:nvGraphicFramePr>
        <p:xfrm>
          <a:off x="478631" y="2287821"/>
          <a:ext cx="3924300" cy="3832225"/>
        </p:xfrm>
        <a:graphic>
          <a:graphicData uri="http://schemas.openxmlformats.org/presentationml/2006/ole">
            <mc:AlternateContent xmlns:mc="http://schemas.openxmlformats.org/markup-compatibility/2006">
              <mc:Choice xmlns:v="urn:schemas-microsoft-com:vml" Requires="v">
                <p:oleObj spid="_x0000_s1112"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 y="2287821"/>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209799" y="4012313"/>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255"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330063" y="1232693"/>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4081430271"/>
              </p:ext>
            </p:extLst>
          </p:nvPr>
        </p:nvGraphicFramePr>
        <p:xfrm>
          <a:off x="6932612" y="3569877"/>
          <a:ext cx="4356100" cy="3267075"/>
        </p:xfrm>
        <a:graphic>
          <a:graphicData uri="http://schemas.openxmlformats.org/presentationml/2006/ole">
            <mc:AlternateContent xmlns:mc="http://schemas.openxmlformats.org/markup-compatibility/2006">
              <mc:Choice xmlns:v="urn:schemas-microsoft-com:vml" Requires="v">
                <p:oleObj spid="_x0000_s1113"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612" y="3569877"/>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1077" y="4132262"/>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3</a:t>
            </a:fld>
            <a:endParaRPr lang="en-US"/>
          </a:p>
        </p:txBody>
      </p:sp>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900"/>
              <a:t>Breast Carcinoma: Classification</a:t>
            </a:r>
          </a:p>
        </p:txBody>
      </p:sp>
      <p:sp>
        <p:nvSpPr>
          <p:cNvPr id="36867" name="Rectangle 3"/>
          <p:cNvSpPr>
            <a:spLocks noGrp="1" noChangeArrowheads="1"/>
          </p:cNvSpPr>
          <p:nvPr>
            <p:ph sz="half" idx="1"/>
          </p:nvPr>
        </p:nvSpPr>
        <p:spPr>
          <a:xfrm>
            <a:off x="1293812" y="1778259"/>
            <a:ext cx="4416552" cy="4267200"/>
          </a:xfrm>
        </p:spPr>
        <p:txBody>
          <a:bodyPr/>
          <a:lstStyle/>
          <a:p>
            <a:pPr eaLnBrk="1" hangingPunct="1"/>
            <a:endParaRPr lang="en-US" dirty="0" smtClean="0"/>
          </a:p>
          <a:p>
            <a:pPr eaLnBrk="1" hangingPunct="1"/>
            <a:r>
              <a:rPr lang="en-US" dirty="0" smtClean="0"/>
              <a:t>Almost all (majority) are Adenocarcinoma</a:t>
            </a:r>
          </a:p>
          <a:p>
            <a:pPr eaLnBrk="1" hangingPunct="1"/>
            <a:r>
              <a:rPr lang="en-US" dirty="0" smtClean="0"/>
              <a:t>Divided into </a:t>
            </a:r>
          </a:p>
          <a:p>
            <a:pPr lvl="1" eaLnBrk="1" hangingPunct="1"/>
            <a:r>
              <a:rPr lang="en-US" dirty="0" smtClean="0"/>
              <a:t>Carcinoma in situ( non-invasive) </a:t>
            </a:r>
          </a:p>
          <a:p>
            <a:pPr lvl="1" eaLnBrk="1" hangingPunct="1"/>
            <a:r>
              <a:rPr lang="en-US" dirty="0" smtClean="0"/>
              <a:t>Invasive carcinoma</a:t>
            </a:r>
          </a:p>
          <a:p>
            <a:pPr eaLnBrk="1" hangingPunct="1"/>
            <a:endParaRPr lang="en-US" dirty="0" smtClean="0"/>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
        <p:nvSpPr>
          <p:cNvPr id="2" name="Slide Number Placeholder 1"/>
          <p:cNvSpPr>
            <a:spLocks noGrp="1"/>
          </p:cNvSpPr>
          <p:nvPr>
            <p:ph type="sldNum" sz="quarter" idx="12"/>
          </p:nvPr>
        </p:nvSpPr>
        <p:spPr/>
        <p:txBody>
          <a:bodyPr/>
          <a:lstStyle/>
          <a:p>
            <a:fld id="{693B167E-EA96-4147-81DE-549160052C22}" type="slidenum">
              <a:rPr lang="en-US" smtClean="0"/>
              <a:t>30</a:t>
            </a:fld>
            <a:endParaRPr lang="en-US"/>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96994" y="286605"/>
            <a:ext cx="10055781" cy="932596"/>
          </a:xfrm>
        </p:spPr>
        <p:txBody>
          <a:bodyPr/>
          <a:lstStyle/>
          <a:p>
            <a:pPr eaLnBrk="1" hangingPunct="1"/>
            <a:r>
              <a:rPr lang="en-US" b="1" dirty="0" smtClean="0">
                <a:solidFill>
                  <a:schemeClr val="tx1"/>
                </a:solidFill>
              </a:rPr>
              <a:t>Carcinoma in situ</a:t>
            </a:r>
          </a:p>
        </p:txBody>
      </p:sp>
      <p:sp>
        <p:nvSpPr>
          <p:cNvPr id="54274" name="Rectangle 3"/>
          <p:cNvSpPr>
            <a:spLocks noGrp="1" noChangeArrowheads="1"/>
          </p:cNvSpPr>
          <p:nvPr>
            <p:ph sz="half" idx="1"/>
          </p:nvPr>
        </p:nvSpPr>
        <p:spPr>
          <a:xfrm>
            <a:off x="1065212" y="1752600"/>
            <a:ext cx="4800600" cy="5022850"/>
          </a:xfrm>
        </p:spPr>
        <p:txBody>
          <a:bodyPr rtlCol="0">
            <a:normAutofit/>
          </a:bodyPr>
          <a:lstStyle/>
          <a:p>
            <a:pPr marL="365760" indent="-256032">
              <a:buClr>
                <a:schemeClr val="accent3"/>
              </a:buClr>
              <a:buNone/>
              <a:defRPr/>
            </a:pPr>
            <a:r>
              <a:rPr lang="en-US" dirty="0" smtClean="0"/>
              <a:t>This is epithelial proliferation that is still confined to the TDLU, has not invaded beyond the basement membrane and is 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err="1" smtClean="0"/>
              <a:t>Ductal</a:t>
            </a:r>
            <a:r>
              <a:rPr lang="en-US" dirty="0" smtClean="0"/>
              <a:t>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The incidence in autopsy studies is about 20%. </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212" y="20574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31</a:t>
            </a:fld>
            <a:endParaRPr lang="en-US"/>
          </a:p>
        </p:txBody>
      </p:sp>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608012" y="274638"/>
            <a:ext cx="7924800" cy="1066800"/>
          </a:xfrm>
        </p:spPr>
        <p:txBody>
          <a:bodyPr>
            <a:normAutofit/>
          </a:bodyPr>
          <a:lstStyle/>
          <a:p>
            <a:pPr eaLnBrk="1" hangingPunct="1"/>
            <a:r>
              <a:rPr lang="en-US" sz="3600" b="1" dirty="0" smtClean="0">
                <a:solidFill>
                  <a:schemeClr val="tx1"/>
                </a:solidFill>
              </a:rPr>
              <a:t>DCIS(Ductal Carcinoma In Situ)</a:t>
            </a:r>
          </a:p>
        </p:txBody>
      </p:sp>
      <p:sp>
        <p:nvSpPr>
          <p:cNvPr id="38915" name="Content Placeholder 1"/>
          <p:cNvSpPr>
            <a:spLocks noGrp="1"/>
          </p:cNvSpPr>
          <p:nvPr>
            <p:ph sz="half" idx="1"/>
          </p:nvPr>
        </p:nvSpPr>
        <p:spPr>
          <a:xfrm>
            <a:off x="760412" y="1828800"/>
            <a:ext cx="4457700" cy="4946650"/>
          </a:xfrm>
        </p:spPr>
        <p:txBody>
          <a:bodyPr>
            <a:normAutofit/>
          </a:bodyPr>
          <a:lstStyle/>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r>
              <a:rPr lang="en-US" dirty="0" smtClean="0"/>
              <a:t>By definition DCIS is a group of neoplastic lesions that are </a:t>
            </a:r>
            <a:r>
              <a:rPr lang="en-US" b="1" u="sng" dirty="0" smtClean="0"/>
              <a:t>non-invasive</a:t>
            </a:r>
            <a:r>
              <a:rPr lang="en-US" dirty="0" smtClean="0"/>
              <a:t> and have proliferating malignant cells within the duct system but </a:t>
            </a:r>
            <a:r>
              <a:rPr lang="en-US" b="1" u="sng" dirty="0" smtClean="0"/>
              <a:t>do not</a:t>
            </a:r>
            <a:r>
              <a:rPr lang="en-US" dirty="0" smtClean="0"/>
              <a:t> breach 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3012" y="28956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
        <p:nvSpPr>
          <p:cNvPr id="3" name="Slide Number Placeholder 2"/>
          <p:cNvSpPr>
            <a:spLocks noGrp="1"/>
          </p:cNvSpPr>
          <p:nvPr>
            <p:ph type="sldNum" sz="quarter" idx="12"/>
          </p:nvPr>
        </p:nvSpPr>
        <p:spPr/>
        <p:txBody>
          <a:bodyPr/>
          <a:lstStyle/>
          <a:p>
            <a:fld id="{693B167E-EA96-4147-81DE-549160052C22}" type="slidenum">
              <a:rPr lang="en-US" smtClean="0"/>
              <a:t>32</a:t>
            </a:fld>
            <a:endParaRPr lang="en-US"/>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760413" y="228601"/>
            <a:ext cx="7848600" cy="990599"/>
          </a:xfrm>
        </p:spPr>
        <p:txBody>
          <a:bodyPr>
            <a:normAutofit/>
          </a:bodyPr>
          <a:lstStyle/>
          <a:p>
            <a:pPr eaLnBrk="1" hangingPunct="1"/>
            <a:r>
              <a:rPr lang="en-US" sz="3600" b="1" dirty="0" smtClean="0">
                <a:solidFill>
                  <a:schemeClr val="tx1"/>
                </a:solidFill>
              </a:rPr>
              <a:t>DCIS(Ductal Carcinoma In Situ)</a:t>
            </a:r>
            <a:endParaRPr lang="en-US" sz="3600" b="1" dirty="0" smtClean="0"/>
          </a:p>
        </p:txBody>
      </p:sp>
      <p:sp>
        <p:nvSpPr>
          <p:cNvPr id="3" name="Content Placeholder 2"/>
          <p:cNvSpPr>
            <a:spLocks noGrp="1"/>
          </p:cNvSpPr>
          <p:nvPr>
            <p:ph idx="1"/>
          </p:nvPr>
        </p:nvSpPr>
        <p:spPr>
          <a:xfrm>
            <a:off x="1096994" y="1845734"/>
            <a:ext cx="10331418" cy="4402666"/>
          </a:xfrm>
        </p:spPr>
        <p:txBody>
          <a:bodyPr>
            <a:normAutofit fontScale="92500" lnSpcReduction="10000"/>
          </a:bodyPr>
          <a:lstStyle/>
          <a:p>
            <a:pPr marL="365760" indent="-256032">
              <a:buClr>
                <a:schemeClr val="accent3"/>
              </a:buClr>
              <a:buFont typeface="Arial" pitchFamily="34" charset="0"/>
              <a:buChar char="•"/>
              <a:defRPr/>
            </a:pPr>
            <a:r>
              <a:rPr lang="en-US" dirty="0"/>
              <a:t>DCIS occurs throughout the age range of breast carcinoma with mean age at diagnosis between 50 and 59 years, similar to the mean age of women with invasive ductal carcinoma.</a:t>
            </a:r>
          </a:p>
          <a:p>
            <a:pPr marL="365760" indent="-256032">
              <a:buClr>
                <a:schemeClr val="accent3"/>
              </a:buClr>
              <a:buFont typeface="Georgia"/>
              <a:buChar char="•"/>
              <a:defRPr/>
            </a:pPr>
            <a:r>
              <a:rPr lang="en-US" dirty="0"/>
              <a:t> Often </a:t>
            </a:r>
            <a:r>
              <a:rPr lang="en-US" b="1" i="1" dirty="0"/>
              <a:t>multifocal</a:t>
            </a:r>
            <a:r>
              <a:rPr lang="en-US" dirty="0"/>
              <a:t>—malignant population can spread widely through the duct system without breaching the basement membrane</a:t>
            </a:r>
          </a:p>
          <a:p>
            <a:pPr marL="365760" indent="-256032">
              <a:buClr>
                <a:schemeClr val="accent3"/>
              </a:buClr>
              <a:buFont typeface="Georgia"/>
              <a:buChar char="•"/>
              <a:defRPr/>
            </a:pPr>
            <a:r>
              <a:rPr lang="en-US" dirty="0"/>
              <a:t>Women with DCIS are at risk of recurrent DCIS following treatment.</a:t>
            </a:r>
          </a:p>
          <a:p>
            <a:pPr marL="365760" indent="-256032">
              <a:buClr>
                <a:schemeClr val="accent3"/>
              </a:buClr>
              <a:buFont typeface="Arial" pitchFamily="34" charset="0"/>
              <a:buChar char="•"/>
              <a:defRPr/>
            </a:pPr>
            <a:r>
              <a:rPr lang="en-US" dirty="0" smtClean="0"/>
              <a:t>Mammography is a very sensitive diagnostic procedure for detecting DCIS, as a substantial proportion is not palpable. </a:t>
            </a:r>
          </a:p>
          <a:p>
            <a:pPr marL="365760" indent="-256032">
              <a:buClr>
                <a:schemeClr val="accent3"/>
              </a:buClr>
              <a:buFont typeface="Arial" pitchFamily="34" charset="0"/>
              <a:buChar char="•"/>
              <a:defRPr/>
            </a:pPr>
            <a:r>
              <a:rPr lang="en-US" dirty="0" err="1" smtClean="0"/>
              <a:t>Mammographically</a:t>
            </a:r>
            <a:r>
              <a:rPr lang="en-US" dirty="0" smtClean="0"/>
              <a:t> detected </a:t>
            </a:r>
            <a:r>
              <a:rPr lang="en-US" dirty="0" err="1" smtClean="0"/>
              <a:t>microcalcifications</a:t>
            </a:r>
            <a:r>
              <a:rPr lang="en-US" dirty="0" smtClean="0"/>
              <a:t> are found in 72 to 98% of DCIS.</a:t>
            </a:r>
          </a:p>
          <a:p>
            <a:pPr marL="365760" indent="-256032">
              <a:buClr>
                <a:schemeClr val="accent3"/>
              </a:buClr>
              <a:buFont typeface="Georgia"/>
              <a:buChar char="•"/>
              <a:defRPr/>
            </a:pPr>
            <a:r>
              <a:rPr lang="en-US" dirty="0" smtClean="0"/>
              <a:t>Rapidly increased in the past two decades</a:t>
            </a:r>
          </a:p>
          <a:p>
            <a:pPr marL="365760" indent="-256032">
              <a:buClr>
                <a:schemeClr val="accent3"/>
              </a:buClr>
              <a:buFont typeface="Georgia"/>
              <a:buChar char="•"/>
              <a:defRPr/>
            </a:pPr>
            <a:r>
              <a:rPr lang="en-US" dirty="0" smtClean="0"/>
              <a:t>Half of </a:t>
            </a:r>
            <a:r>
              <a:rPr lang="en-US" dirty="0" err="1" smtClean="0"/>
              <a:t>mammographically</a:t>
            </a:r>
            <a:r>
              <a:rPr lang="en-US" dirty="0" smtClean="0"/>
              <a:t> detected cancers</a:t>
            </a:r>
          </a:p>
          <a:p>
            <a:pPr marL="365760" indent="-256032">
              <a:buClr>
                <a:schemeClr val="accent3"/>
              </a:buClr>
              <a:buFont typeface="Georgia"/>
              <a:buChar char="•"/>
              <a:defRPr/>
            </a:pPr>
            <a:r>
              <a:rPr lang="en-US" dirty="0" smtClean="0"/>
              <a:t>Most frequently as a calcifications</a:t>
            </a:r>
          </a:p>
          <a:p>
            <a:pPr marL="365760" indent="-256032">
              <a:buClr>
                <a:schemeClr val="accent3"/>
              </a:buClr>
              <a:buFont typeface="Georgia"/>
              <a:buChar char="•"/>
              <a:defRPr/>
            </a:pPr>
            <a:r>
              <a:rPr lang="en-US" dirty="0" smtClean="0"/>
              <a:t>Less frequently as a density or a </a:t>
            </a:r>
            <a:r>
              <a:rPr lang="en-US" dirty="0" err="1" smtClean="0"/>
              <a:t>vaquely</a:t>
            </a:r>
            <a:r>
              <a:rPr lang="en-US" dirty="0" smtClean="0"/>
              <a:t> palpable mass or nipple discharge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33</a:t>
            </a:fld>
            <a:endParaRPr lang="en-US"/>
          </a:p>
        </p:txBody>
      </p:sp>
    </p:spTree>
    <p:extLst>
      <p:ext uri="{BB962C8B-B14F-4D97-AF65-F5344CB8AC3E}">
        <p14:creationId xmlns:p14="http://schemas.microsoft.com/office/powerpoint/2010/main" val="255287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40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1522412" y="5181600"/>
            <a:ext cx="9144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6600">
                <a:solidFill>
                  <a:srgbClr val="3333FF"/>
                </a:solidFill>
                <a:latin typeface="Georgia" panose="02040502050405020303" pitchFamily="18" charset="0"/>
              </a:rPr>
              <a:t>DCIS, </a:t>
            </a:r>
            <a:r>
              <a:rPr lang="en-US" sz="4800">
                <a:solidFill>
                  <a:srgbClr val="3333FF"/>
                </a:solidFill>
                <a:latin typeface="Georgia" panose="02040502050405020303" pitchFamily="18" charset="0"/>
              </a:rPr>
              <a:t>microcalcifications</a:t>
            </a:r>
          </a:p>
        </p:txBody>
      </p:sp>
      <p:sp>
        <p:nvSpPr>
          <p:cNvPr id="2" name="Slide Number Placeholder 1"/>
          <p:cNvSpPr>
            <a:spLocks noGrp="1"/>
          </p:cNvSpPr>
          <p:nvPr>
            <p:ph type="sldNum" sz="quarter" idx="12"/>
          </p:nvPr>
        </p:nvSpPr>
        <p:spPr/>
        <p:txBody>
          <a:bodyPr/>
          <a:lstStyle/>
          <a:p>
            <a:fld id="{693B167E-EA96-4147-81DE-549160052C22}" type="slidenum">
              <a:rPr lang="en-US" smtClean="0"/>
              <a:t>34</a:t>
            </a:fld>
            <a:endParaRPr lang="en-US"/>
          </a:p>
        </p:txBody>
      </p:sp>
    </p:spTree>
    <p:extLst>
      <p:ext uri="{BB962C8B-B14F-4D97-AF65-F5344CB8AC3E}">
        <p14:creationId xmlns:p14="http://schemas.microsoft.com/office/powerpoint/2010/main" val="107559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DCIS( Ductal Carcinoma In Situ)</a:t>
            </a:r>
          </a:p>
        </p:txBody>
      </p:sp>
      <p:sp>
        <p:nvSpPr>
          <p:cNvPr id="41987" name="Rectangle 3"/>
          <p:cNvSpPr>
            <a:spLocks noGrp="1" noChangeArrowheads="1"/>
          </p:cNvSpPr>
          <p:nvPr>
            <p:ph sz="half" idx="1"/>
          </p:nvPr>
        </p:nvSpPr>
        <p:spPr>
          <a:xfrm>
            <a:off x="1979612" y="2249488"/>
            <a:ext cx="8002588" cy="4525962"/>
          </a:xfrm>
        </p:spPr>
        <p:txBody>
          <a:bodyPr>
            <a:normAutofit/>
          </a:bodyPr>
          <a:lstStyle/>
          <a:p>
            <a:pPr eaLnBrk="1" hangingPunct="1"/>
            <a:r>
              <a:rPr lang="en-US" b="1" i="1" smtClean="0"/>
              <a:t>Different patterns/subtypes</a:t>
            </a:r>
            <a:r>
              <a:rPr lang="en-US" smtClean="0"/>
              <a:t> of DCIS can be seen e.g. </a:t>
            </a:r>
          </a:p>
          <a:p>
            <a:pPr lvl="1" eaLnBrk="1" hangingPunct="1">
              <a:buFont typeface="Wingdings" panose="05000000000000000000" pitchFamily="2" charset="2"/>
              <a:buChar char="Ø"/>
            </a:pPr>
            <a:r>
              <a:rPr lang="en-US" b="1" i="1" smtClean="0">
                <a:solidFill>
                  <a:schemeClr val="tx1"/>
                </a:solidFill>
              </a:rPr>
              <a:t>comedo</a:t>
            </a:r>
            <a:r>
              <a:rPr lang="en-US" smtClean="0">
                <a:solidFill>
                  <a:schemeClr val="tx1"/>
                </a:solidFill>
              </a:rPr>
              <a:t> (central necrosis</a:t>
            </a:r>
            <a:r>
              <a:rPr lang="en-US" b="1" i="1" smtClean="0">
                <a:solidFill>
                  <a:schemeClr val="tx1"/>
                </a:solidFill>
              </a:rPr>
              <a:t>); </a:t>
            </a:r>
          </a:p>
          <a:p>
            <a:pPr lvl="1" eaLnBrk="1" hangingPunct="1">
              <a:buFont typeface="Wingdings" panose="05000000000000000000" pitchFamily="2" charset="2"/>
              <a:buChar char="Ø"/>
            </a:pPr>
            <a:r>
              <a:rPr lang="en-US" b="1" i="1" smtClean="0">
                <a:solidFill>
                  <a:schemeClr val="tx1"/>
                </a:solidFill>
              </a:rPr>
              <a:t>cribiform </a:t>
            </a:r>
            <a:r>
              <a:rPr lang="en-US" smtClean="0">
                <a:solidFill>
                  <a:schemeClr val="tx1"/>
                </a:solidFill>
              </a:rPr>
              <a:t>(cells arranged around “punched-out” spaces);</a:t>
            </a:r>
            <a:r>
              <a:rPr lang="en-US" b="1" i="1" smtClean="0">
                <a:solidFill>
                  <a:schemeClr val="tx1"/>
                </a:solidFill>
              </a:rPr>
              <a:t> papillary, </a:t>
            </a:r>
          </a:p>
          <a:p>
            <a:pPr lvl="1" eaLnBrk="1" hangingPunct="1">
              <a:buFont typeface="Wingdings" panose="05000000000000000000" pitchFamily="2" charset="2"/>
              <a:buChar char="Ø"/>
            </a:pPr>
            <a:r>
              <a:rPr lang="en-US" b="1" i="1" smtClean="0">
                <a:solidFill>
                  <a:schemeClr val="tx1"/>
                </a:solidFill>
              </a:rPr>
              <a:t>micropapillary </a:t>
            </a:r>
            <a:r>
              <a:rPr lang="en-US" smtClean="0">
                <a:solidFill>
                  <a:schemeClr val="tx1"/>
                </a:solidFill>
              </a:rPr>
              <a:t>and </a:t>
            </a:r>
          </a:p>
          <a:p>
            <a:pPr lvl="1" eaLnBrk="1" hangingPunct="1">
              <a:buFont typeface="Wingdings" panose="05000000000000000000" pitchFamily="2" charset="2"/>
              <a:buChar char="Ø"/>
            </a:pPr>
            <a:r>
              <a:rPr lang="en-US" b="1" i="1" smtClean="0">
                <a:solidFill>
                  <a:schemeClr val="tx1"/>
                </a:solidFill>
              </a:rPr>
              <a:t>solid</a:t>
            </a:r>
            <a:r>
              <a:rPr lang="en-US" smtClean="0">
                <a:solidFill>
                  <a:schemeClr val="tx1"/>
                </a:solidFill>
              </a:rPr>
              <a:t> (cells fill spaces) </a:t>
            </a:r>
          </a:p>
          <a:p>
            <a:pPr lvl="1" eaLnBrk="1" hangingPunct="1">
              <a:buFont typeface="Georgia" panose="02040502050405020303" pitchFamily="18" charset="0"/>
              <a:buNone/>
            </a:pPr>
            <a:endParaRPr lang="en-US" smtClean="0">
              <a:solidFill>
                <a:schemeClr val="tx1"/>
              </a:solidFill>
            </a:endParaRPr>
          </a:p>
          <a:p>
            <a:pPr eaLnBrk="1" hangingPunct="1"/>
            <a:r>
              <a:rPr lang="en-US" smtClean="0"/>
              <a:t>DCIS can be of </a:t>
            </a:r>
            <a:r>
              <a:rPr lang="en-US" b="1" i="1" smtClean="0"/>
              <a:t>different grades</a:t>
            </a:r>
            <a:r>
              <a:rPr lang="en-US" smtClean="0"/>
              <a:t> i.e. low, intermediate and high grade (e.g. comedo=high)</a:t>
            </a:r>
          </a:p>
          <a:p>
            <a:pPr eaLnBrk="1" hangingPunct="1">
              <a:buFont typeface="Wingdings" panose="05000000000000000000" pitchFamily="2" charset="2"/>
              <a:buChar char="Ø"/>
            </a:pPr>
            <a:endParaRPr lang="en-US" smtClean="0"/>
          </a:p>
          <a:p>
            <a:pPr eaLnBrk="1" hangingPunct="1">
              <a:buFont typeface="Wingdings" panose="05000000000000000000" pitchFamily="2" charset="2"/>
              <a:buNone/>
            </a:pPr>
            <a:endParaRPr lang="en-US" smtClean="0"/>
          </a:p>
          <a:p>
            <a:pPr eaLnBrk="1" hangingPunct="1">
              <a:buFont typeface="Wingdings" panose="05000000000000000000" pitchFamily="2" charset="2"/>
              <a:buNone/>
            </a:pPr>
            <a:endParaRPr lang="en-US" smtClean="0"/>
          </a:p>
        </p:txBody>
      </p:sp>
      <p:sp>
        <p:nvSpPr>
          <p:cNvPr id="2" name="Slide Number Placeholder 1"/>
          <p:cNvSpPr>
            <a:spLocks noGrp="1"/>
          </p:cNvSpPr>
          <p:nvPr>
            <p:ph type="sldNum" sz="quarter" idx="12"/>
          </p:nvPr>
        </p:nvSpPr>
        <p:spPr/>
        <p:txBody>
          <a:bodyPr/>
          <a:lstStyle/>
          <a:p>
            <a:fld id="{693B167E-EA96-4147-81DE-549160052C22}" type="slidenum">
              <a:rPr lang="en-US" smtClean="0"/>
              <a:t>35</a:t>
            </a:fld>
            <a:endParaRPr lang="en-US"/>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
        <p:nvSpPr>
          <p:cNvPr id="4" name="Slide Number Placeholder 3"/>
          <p:cNvSpPr>
            <a:spLocks noGrp="1"/>
          </p:cNvSpPr>
          <p:nvPr>
            <p:ph type="sldNum" sz="quarter" idx="12"/>
          </p:nvPr>
        </p:nvSpPr>
        <p:spPr/>
        <p:txBody>
          <a:bodyPr/>
          <a:lstStyle/>
          <a:p>
            <a:fld id="{693B167E-EA96-4147-81DE-549160052C22}" type="slidenum">
              <a:rPr lang="en-US" smtClean="0"/>
              <a:t>36</a:t>
            </a:fld>
            <a:endParaRPr lang="en-US"/>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2133601" y="5527675"/>
            <a:ext cx="7921625"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8" name="Picture 6"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descr="20FF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212" y="1557338"/>
            <a:ext cx="4140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522412" y="4826000"/>
            <a:ext cx="7620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err="1">
                <a:latin typeface="Georgia" panose="02040502050405020303" pitchFamily="18" charset="0"/>
              </a:rPr>
              <a:t>Comedo</a:t>
            </a:r>
            <a:r>
              <a:rPr lang="en-US" dirty="0">
                <a:latin typeface="Georgia" panose="02040502050405020303" pitchFamily="18" charset="0"/>
              </a:rPr>
              <a:t> DCIS fills several adjacent ducts (or completely replaced lobules) and is characterized by large central zones of necrosis with calcified debris. This type of DCIS is most frequently detected as radiologic calcifications. Less commonly, the surrounding </a:t>
            </a:r>
            <a:r>
              <a:rPr lang="en-US" dirty="0" err="1">
                <a:latin typeface="Georgia" panose="02040502050405020303" pitchFamily="18" charset="0"/>
              </a:rPr>
              <a:t>desmoplastic</a:t>
            </a:r>
            <a:r>
              <a:rPr lang="en-US" dirty="0">
                <a:latin typeface="Georgia" panose="02040502050405020303" pitchFamily="18" charset="0"/>
              </a:rPr>
              <a:t> response results in an ill-defined palpable mass or a mammographic density.</a:t>
            </a:r>
          </a:p>
        </p:txBody>
      </p:sp>
      <p:sp>
        <p:nvSpPr>
          <p:cNvPr id="2" name="Slide Number Placeholder 1"/>
          <p:cNvSpPr>
            <a:spLocks noGrp="1"/>
          </p:cNvSpPr>
          <p:nvPr>
            <p:ph type="sldNum" sz="quarter" idx="12"/>
          </p:nvPr>
        </p:nvSpPr>
        <p:spPr/>
        <p:txBody>
          <a:bodyPr/>
          <a:lstStyle/>
          <a:p>
            <a:fld id="{693B167E-EA96-4147-81DE-549160052C22}" type="slidenum">
              <a:rPr lang="en-US" smtClean="0"/>
              <a:t>37</a:t>
            </a:fld>
            <a:endParaRPr lang="en-US"/>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518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379412" y="5373688"/>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err="1">
                <a:latin typeface="Georgia" panose="02040502050405020303" pitchFamily="18" charset="0"/>
              </a:rPr>
              <a:t>Micropapillary</a:t>
            </a:r>
            <a:r>
              <a:rPr lang="en-US" dirty="0">
                <a:latin typeface="Georgia" panose="02040502050405020303" pitchFamily="18" charset="0"/>
              </a:rPr>
              <a:t>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
        <p:nvSpPr>
          <p:cNvPr id="2" name="Slide Number Placeholder 1"/>
          <p:cNvSpPr>
            <a:spLocks noGrp="1"/>
          </p:cNvSpPr>
          <p:nvPr>
            <p:ph type="sldNum" sz="quarter" idx="12"/>
          </p:nvPr>
        </p:nvSpPr>
        <p:spPr/>
        <p:txBody>
          <a:bodyPr/>
          <a:lstStyle/>
          <a:p>
            <a:fld id="{693B167E-EA96-4147-81DE-549160052C22}" type="slidenum">
              <a:rPr lang="en-US" smtClean="0"/>
              <a:t>38</a:t>
            </a:fld>
            <a:endParaRPr lang="en-US"/>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6"/>
          <p:cNvSpPr>
            <a:spLocks noGrp="1"/>
          </p:cNvSpPr>
          <p:nvPr>
            <p:ph type="title"/>
          </p:nvPr>
        </p:nvSpPr>
        <p:spPr>
          <a:xfrm>
            <a:off x="1096994" y="286605"/>
            <a:ext cx="10055781" cy="1008796"/>
          </a:xfrm>
        </p:spPr>
        <p:txBody>
          <a:bodyPr/>
          <a:lstStyle/>
          <a:p>
            <a:pPr eaLnBrk="1" hangingPunct="1"/>
            <a:r>
              <a:rPr lang="en-US" dirty="0" smtClean="0">
                <a:solidFill>
                  <a:schemeClr val="tx1"/>
                </a:solidFill>
              </a:rPr>
              <a:t>DCIS</a:t>
            </a:r>
          </a:p>
        </p:txBody>
      </p:sp>
      <p:sp>
        <p:nvSpPr>
          <p:cNvPr id="46083" name="Content Placeholder 7"/>
          <p:cNvSpPr>
            <a:spLocks noGrp="1"/>
          </p:cNvSpPr>
          <p:nvPr>
            <p:ph idx="1"/>
          </p:nvPr>
        </p:nvSpPr>
        <p:spPr>
          <a:xfrm>
            <a:off x="912812" y="1845734"/>
            <a:ext cx="10239963" cy="4023360"/>
          </a:xfrm>
        </p:spPr>
        <p:txBody>
          <a:bodyPr/>
          <a:lstStyle/>
          <a:p>
            <a:pPr eaLnBrk="1" hangingPunct="1">
              <a:buFont typeface="Arial" panose="020B0604020202020204" pitchFamily="34" charset="0"/>
              <a:buChar char="•"/>
            </a:pPr>
            <a:endParaRPr lang="en-US" b="1" dirty="0" smtClean="0"/>
          </a:p>
          <a:p>
            <a:pPr eaLnBrk="1" hangingPunct="1">
              <a:buFont typeface="Arial" panose="020B0604020202020204" pitchFamily="34" charset="0"/>
              <a:buChar char="•"/>
            </a:pPr>
            <a:r>
              <a:rPr lang="en-US" b="1" dirty="0" smtClean="0"/>
              <a:t>Clinical behavior: </a:t>
            </a:r>
            <a:r>
              <a:rPr lang="en-US" dirty="0" smtClean="0"/>
              <a:t>may vary depending on the subtype and the grade</a:t>
            </a:r>
          </a:p>
          <a:p>
            <a:pPr lvl="1" eaLnBrk="1" hangingPunct="1">
              <a:buFont typeface="Wingdings" panose="05000000000000000000" pitchFamily="2" charset="2"/>
              <a:buChar char="Ø"/>
            </a:pPr>
            <a:r>
              <a:rPr lang="en-US" dirty="0" err="1" smtClean="0">
                <a:solidFill>
                  <a:schemeClr val="tx1"/>
                </a:solidFill>
              </a:rPr>
              <a:t>Comedocarcinoma</a:t>
            </a:r>
            <a:r>
              <a:rPr lang="en-US" dirty="0" smtClean="0">
                <a:solidFill>
                  <a:schemeClr val="tx1"/>
                </a:solidFill>
              </a:rPr>
              <a:t> has essentially a 100% chance of becoming invasive if left untreated. </a:t>
            </a:r>
          </a:p>
          <a:p>
            <a:pPr lvl="1" eaLnBrk="1" hangingPunct="1">
              <a:buFont typeface="Wingdings" panose="05000000000000000000" pitchFamily="2" charset="2"/>
              <a:buChar char="Ø"/>
            </a:pPr>
            <a:r>
              <a:rPr lang="en-US" dirty="0" smtClean="0">
                <a:solidFill>
                  <a:schemeClr val="tx1"/>
                </a:solidFill>
              </a:rPr>
              <a:t>Pure cribriform/</a:t>
            </a:r>
            <a:r>
              <a:rPr lang="en-US" dirty="0" err="1" smtClean="0">
                <a:solidFill>
                  <a:schemeClr val="tx1"/>
                </a:solidFill>
              </a:rPr>
              <a:t>micropapillary</a:t>
            </a:r>
            <a:r>
              <a:rPr lang="en-US" dirty="0" smtClean="0">
                <a:solidFill>
                  <a:schemeClr val="tx1"/>
                </a:solidFill>
              </a:rPr>
              <a:t> carries only a 30% chance of  becoming invasive carcinoma</a:t>
            </a:r>
            <a:r>
              <a:rPr lang="en-US" dirty="0" smtClean="0"/>
              <a:t>. </a:t>
            </a:r>
          </a:p>
          <a:p>
            <a:pPr marL="201108" lvl="1" indent="0" eaLnBrk="1" hangingPunct="1">
              <a:buNone/>
            </a:pPr>
            <a:endParaRPr lang="en-US" dirty="0" smtClean="0"/>
          </a:p>
          <a:p>
            <a:pPr eaLnBrk="1" hangingPunct="1">
              <a:buFont typeface="Arial" panose="020B0604020202020204" pitchFamily="34" charset="0"/>
              <a:buChar char="•"/>
            </a:pPr>
            <a:r>
              <a:rPr lang="en-US" b="1" dirty="0" smtClean="0"/>
              <a:t>Treatment: </a:t>
            </a:r>
          </a:p>
          <a:p>
            <a:pPr lvl="1" eaLnBrk="1" hangingPunct="1">
              <a:buFont typeface="Wingdings" panose="05000000000000000000" pitchFamily="2" charset="2"/>
              <a:buChar char="Ø"/>
            </a:pPr>
            <a:r>
              <a:rPr lang="en-US" dirty="0" smtClean="0">
                <a:solidFill>
                  <a:schemeClr val="tx1"/>
                </a:solidFill>
              </a:rPr>
              <a:t>Wide local excision</a:t>
            </a:r>
          </a:p>
          <a:p>
            <a:pPr lvl="1" eaLnBrk="1" hangingPunct="1">
              <a:buFont typeface="Wingdings" panose="05000000000000000000" pitchFamily="2" charset="2"/>
              <a:buChar char="Ø"/>
            </a:pPr>
            <a:r>
              <a:rPr lang="en-US" dirty="0" smtClean="0">
                <a:solidFill>
                  <a:schemeClr val="tx1"/>
                </a:solidFill>
              </a:rPr>
              <a:t>mastectomy</a:t>
            </a:r>
          </a:p>
        </p:txBody>
      </p:sp>
      <p:sp>
        <p:nvSpPr>
          <p:cNvPr id="2" name="Slide Number Placeholder 1"/>
          <p:cNvSpPr>
            <a:spLocks noGrp="1"/>
          </p:cNvSpPr>
          <p:nvPr>
            <p:ph type="sldNum" sz="quarter" idx="12"/>
          </p:nvPr>
        </p:nvSpPr>
        <p:spPr/>
        <p:txBody>
          <a:bodyPr/>
          <a:lstStyle/>
          <a:p>
            <a:fld id="{693B167E-EA96-4147-81DE-549160052C22}" type="slidenum">
              <a:rPr lang="en-US" smtClean="0"/>
              <a:t>39</a:t>
            </a:fld>
            <a:endParaRPr lang="en-US"/>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7"/>
          <p:cNvSpPr>
            <a:spLocks noGrp="1"/>
          </p:cNvSpPr>
          <p:nvPr>
            <p:ph type="title"/>
          </p:nvPr>
        </p:nvSpPr>
        <p:spPr>
          <a:xfrm>
            <a:off x="455612" y="549275"/>
            <a:ext cx="9620250" cy="593725"/>
          </a:xfrm>
        </p:spPr>
        <p:txBody>
          <a:bodyPr>
            <a:normAutofit fontScale="90000"/>
          </a:bodyPr>
          <a:lstStyle/>
          <a:p>
            <a:pPr eaLnBrk="1" hangingPunct="1"/>
            <a:r>
              <a:rPr lang="en-US" b="1" dirty="0" smtClean="0"/>
              <a:t>DUCTS</a:t>
            </a:r>
          </a:p>
        </p:txBody>
      </p:sp>
      <p:sp>
        <p:nvSpPr>
          <p:cNvPr id="9219" name="Content Placeholder 8"/>
          <p:cNvSpPr>
            <a:spLocks noGrp="1"/>
          </p:cNvSpPr>
          <p:nvPr>
            <p:ph sz="half" idx="1"/>
          </p:nvPr>
        </p:nvSpPr>
        <p:spPr>
          <a:xfrm>
            <a:off x="1522412" y="1752601"/>
            <a:ext cx="4800600" cy="1905000"/>
          </a:xfrm>
        </p:spPr>
        <p:txBody>
          <a:bodyPr>
            <a:normAutofit fontScale="92500" lnSpcReduction="1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040" y="113077"/>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3657601"/>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618412" y="3699058"/>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
        <p:nvSpPr>
          <p:cNvPr id="3" name="Slide Number Placeholder 2"/>
          <p:cNvSpPr>
            <a:spLocks noGrp="1"/>
          </p:cNvSpPr>
          <p:nvPr>
            <p:ph type="sldNum" sz="quarter" idx="12"/>
          </p:nvPr>
        </p:nvSpPr>
        <p:spPr/>
        <p:txBody>
          <a:bodyPr/>
          <a:lstStyle/>
          <a:p>
            <a:fld id="{693B167E-EA96-4147-81DE-549160052C22}" type="slidenum">
              <a:rPr lang="en-US" smtClean="0"/>
              <a:t>4</a:t>
            </a:fld>
            <a:endParaRPr lang="en-US"/>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096994" y="286605"/>
            <a:ext cx="10055781" cy="1008796"/>
          </a:xfrm>
        </p:spPr>
        <p:txBody>
          <a:bodyPr/>
          <a:lstStyle/>
          <a:p>
            <a:pPr eaLnBrk="1" hangingPunct="1"/>
            <a:r>
              <a:rPr lang="en-US" dirty="0" smtClean="0"/>
              <a:t>Paget’s Disease </a:t>
            </a:r>
          </a:p>
        </p:txBody>
      </p:sp>
      <p:sp>
        <p:nvSpPr>
          <p:cNvPr id="75778" name="Rectangle 3"/>
          <p:cNvSpPr>
            <a:spLocks noGrp="1" noChangeArrowheads="1"/>
          </p:cNvSpPr>
          <p:nvPr>
            <p:ph idx="1"/>
          </p:nvPr>
        </p:nvSpPr>
        <p:spPr>
          <a:xfrm>
            <a:off x="836613" y="1752600"/>
            <a:ext cx="5202666" cy="4495800"/>
          </a:xfrm>
        </p:spPr>
        <p:txBody>
          <a:bodyPr rtlCol="0">
            <a:normAutofit/>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lesion on the nipple and surrounding areola(1 to 2 %).</a:t>
            </a:r>
          </a:p>
          <a:p>
            <a:pPr marL="365760" indent="-256032">
              <a:buClr>
                <a:schemeClr val="accent3"/>
              </a:buClr>
              <a:buFont typeface="Arial" pitchFamily="34" charset="0"/>
              <a:buChar char="•"/>
              <a:defRPr/>
            </a:pPr>
            <a:r>
              <a:rPr lang="en-US" dirty="0" smtClean="0"/>
              <a:t>Paget’s disease of the nipple presents with an eczematous area of the nipple, which may be subtle or form an obviously eroded, weeping lesion.</a:t>
            </a:r>
          </a:p>
          <a:p>
            <a:pPr marL="365760" indent="-256032">
              <a:buClr>
                <a:schemeClr val="accent3"/>
              </a:buClr>
              <a:buFont typeface="Arial" pitchFamily="34" charset="0"/>
              <a:buChar char="•"/>
              <a:defRPr/>
            </a:pPr>
            <a:r>
              <a:rPr lang="en-US" dirty="0" smtClean="0"/>
              <a:t>Pruritus is common, might be mistaken for Eczema, presents as a unilateral erythematous eruption with a scale crust.</a:t>
            </a:r>
          </a:p>
          <a:p>
            <a:pPr marL="365760" indent="-256032">
              <a:buClr>
                <a:schemeClr val="accent3"/>
              </a:buClr>
              <a:buFont typeface="Arial" pitchFamily="34" charset="0"/>
              <a:buChar char="•"/>
              <a:defRPr/>
            </a:pPr>
            <a:r>
              <a:rPr lang="en-US" dirty="0" smtClean="0"/>
              <a:t>Malignant cells, referred to as Paget cells and are found scattered in the epidermis.</a:t>
            </a:r>
          </a:p>
          <a:p>
            <a:pPr marL="365760" indent="-256032">
              <a:buClr>
                <a:schemeClr val="accent3"/>
              </a:buClr>
              <a:buFont typeface="Arial" pitchFamily="34" charset="0"/>
              <a:buChar char="•"/>
              <a:defRPr/>
            </a:pPr>
            <a:endParaRPr lang="en-US" dirty="0" smtClean="0"/>
          </a:p>
        </p:txBody>
      </p:sp>
      <p:pic>
        <p:nvPicPr>
          <p:cNvPr id="2" name="Picture 1"/>
          <p:cNvPicPr>
            <a:picLocks noChangeAspect="1"/>
          </p:cNvPicPr>
          <p:nvPr/>
        </p:nvPicPr>
        <p:blipFill>
          <a:blip r:embed="rId3"/>
          <a:stretch>
            <a:fillRect/>
          </a:stretch>
        </p:blipFill>
        <p:spPr>
          <a:xfrm>
            <a:off x="6068582" y="2438400"/>
            <a:ext cx="3456732" cy="3048264"/>
          </a:xfrm>
          <a:prstGeom prst="rect">
            <a:avLst/>
          </a:prstGeom>
        </p:spPr>
      </p:pic>
      <p:sp>
        <p:nvSpPr>
          <p:cNvPr id="3" name="Rectangle 2"/>
          <p:cNvSpPr/>
          <p:nvPr/>
        </p:nvSpPr>
        <p:spPr>
          <a:xfrm>
            <a:off x="5942012" y="5515496"/>
            <a:ext cx="6092825" cy="215444"/>
          </a:xfrm>
          <a:prstGeom prst="rect">
            <a:avLst/>
          </a:prstGeom>
        </p:spPr>
        <p:txBody>
          <a:bodyPr>
            <a:spAutoFit/>
          </a:bodyPr>
          <a:lstStyle/>
          <a:p>
            <a:r>
              <a:rPr lang="en-US" sz="800" dirty="0"/>
              <a:t>http://img.medscape.com/pi/emed/ckb/dermatology/1048885-1101235-854tn.jpg</a:t>
            </a:r>
          </a:p>
        </p:txBody>
      </p:sp>
      <p:sp>
        <p:nvSpPr>
          <p:cNvPr id="4" name="Slide Number Placeholder 3"/>
          <p:cNvSpPr>
            <a:spLocks noGrp="1"/>
          </p:cNvSpPr>
          <p:nvPr>
            <p:ph type="sldNum" sz="quarter" idx="12"/>
          </p:nvPr>
        </p:nvSpPr>
        <p:spPr/>
        <p:txBody>
          <a:bodyPr/>
          <a:lstStyle/>
          <a:p>
            <a:fld id="{693B167E-EA96-4147-81DE-549160052C22}" type="slidenum">
              <a:rPr lang="en-US" smtClean="0"/>
              <a:t>40</a:t>
            </a:fld>
            <a:endParaRPr lang="en-US"/>
          </a:p>
        </p:txBody>
      </p:sp>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2" y="1752600"/>
            <a:ext cx="77406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41</a:t>
            </a:fld>
            <a:endParaRPr lang="en-US"/>
          </a:p>
        </p:txBody>
      </p:sp>
    </p:spTree>
    <p:extLst>
      <p:ext uri="{BB962C8B-B14F-4D97-AF65-F5344CB8AC3E}">
        <p14:creationId xmlns:p14="http://schemas.microsoft.com/office/powerpoint/2010/main" val="41157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idx="4294967295"/>
          </p:nvPr>
        </p:nvSpPr>
        <p:spPr>
          <a:xfrm>
            <a:off x="0" y="147638"/>
            <a:ext cx="4800600" cy="766762"/>
          </a:xfrm>
        </p:spPr>
        <p:txBody>
          <a:bodyPr/>
          <a:lstStyle/>
          <a:p>
            <a:pPr eaLnBrk="1" hangingPunct="1"/>
            <a:r>
              <a:rPr lang="en-US" dirty="0" smtClean="0"/>
              <a:t>Paget's disease</a:t>
            </a:r>
          </a:p>
        </p:txBody>
      </p:sp>
      <p:sp>
        <p:nvSpPr>
          <p:cNvPr id="7" name="Rectangle 3"/>
          <p:cNvSpPr txBox="1">
            <a:spLocks noChangeArrowheads="1"/>
          </p:cNvSpPr>
          <p:nvPr/>
        </p:nvSpPr>
        <p:spPr>
          <a:xfrm>
            <a:off x="455612" y="1371601"/>
            <a:ext cx="5494338" cy="5029200"/>
          </a:xfrm>
          <a:prstGeom prst="rect">
            <a:avLst/>
          </a:prstGeom>
        </p:spPr>
        <p:txBody>
          <a:bodyPr>
            <a:normAutofit lnSpcReduction="10000"/>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a:t>
            </a:r>
            <a:r>
              <a:rPr lang="en-US" sz="2400" dirty="0" err="1"/>
              <a:t>histologic</a:t>
            </a:r>
            <a:r>
              <a:rPr lang="en-US" sz="2400" dirty="0"/>
              <a:t> hallmark of Paget’s disease of the nipple is the infiltration of the epidermis by large </a:t>
            </a:r>
            <a:r>
              <a:rPr lang="en-US" sz="2400" dirty="0" err="1"/>
              <a:t>ductal</a:t>
            </a:r>
            <a:r>
              <a:rPr lang="en-US" sz="2400" dirty="0"/>
              <a:t> </a:t>
            </a:r>
            <a:r>
              <a:rPr lang="en-US" sz="2400" dirty="0" err="1"/>
              <a:t>neoplastic</a:t>
            </a:r>
            <a:r>
              <a:rPr lang="en-US" sz="2400" dirty="0"/>
              <a:t> cells with abundant clear or pale cytoplasm and nuclei with 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is present in 50 to 60% of women with Paget disease indicating an underlying invasive carcinoma.</a:t>
            </a:r>
          </a:p>
        </p:txBody>
      </p:sp>
      <p:sp>
        <p:nvSpPr>
          <p:cNvPr id="2" name="Rectangle 1"/>
          <p:cNvSpPr/>
          <p:nvPr/>
        </p:nvSpPr>
        <p:spPr>
          <a:xfrm>
            <a:off x="7694612" y="3099409"/>
            <a:ext cx="4102786"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760" y="136571"/>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933298" y="3437963"/>
            <a:ext cx="3891344" cy="3143250"/>
          </a:xfrm>
          <a:prstGeom prst="rect">
            <a:avLst/>
          </a:prstGeom>
        </p:spPr>
      </p:pic>
      <p:sp>
        <p:nvSpPr>
          <p:cNvPr id="4" name="Slide Number Placeholder 3"/>
          <p:cNvSpPr>
            <a:spLocks noGrp="1"/>
          </p:cNvSpPr>
          <p:nvPr>
            <p:ph type="sldNum" sz="quarter" idx="12"/>
          </p:nvPr>
        </p:nvSpPr>
        <p:spPr/>
        <p:txBody>
          <a:bodyPr/>
          <a:lstStyle/>
          <a:p>
            <a:fld id="{693B167E-EA96-4147-81DE-549160052C22}" type="slidenum">
              <a:rPr lang="en-US" smtClean="0"/>
              <a:t>42</a:t>
            </a:fld>
            <a:endParaRPr lang="en-US"/>
          </a:p>
        </p:txBody>
      </p:sp>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LCIS -Lobular Carcinoma in Situ</a:t>
            </a:r>
          </a:p>
        </p:txBody>
      </p:sp>
      <p:sp>
        <p:nvSpPr>
          <p:cNvPr id="71683" name="Rectangle 3"/>
          <p:cNvSpPr>
            <a:spLocks noGrp="1" noChangeArrowheads="1"/>
          </p:cNvSpPr>
          <p:nvPr>
            <p:ph idx="1"/>
          </p:nvPr>
        </p:nvSpPr>
        <p:spPr/>
        <p:txBody>
          <a:bodyPr>
            <a:normAutofit/>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Always an incidental finding in a biopsy performed for another reason</a:t>
            </a:r>
          </a:p>
          <a:p>
            <a:pPr marL="365760" indent="-256032">
              <a:buClr>
                <a:schemeClr val="accent3"/>
              </a:buClr>
              <a:buFont typeface="Georgia"/>
              <a:buChar char="•"/>
              <a:defRPr/>
            </a:pPr>
            <a:r>
              <a:rPr lang="en-US" dirty="0" smtClean="0"/>
              <a:t>Infrequent (1% to 6% )of all carcinomas</a:t>
            </a:r>
          </a:p>
          <a:p>
            <a:pPr marL="365760" indent="-256032">
              <a:buClr>
                <a:schemeClr val="accent3"/>
              </a:buClr>
              <a:buFont typeface="Georgia"/>
              <a:buChar char="•"/>
              <a:defRPr/>
            </a:pPr>
            <a:r>
              <a:rPr lang="en-US" dirty="0" smtClean="0"/>
              <a:t>Bilateral in 20% to 40% of women when both breasts are biopsied</a:t>
            </a:r>
          </a:p>
          <a:p>
            <a:pPr marL="365760" indent="-256032">
              <a:buClr>
                <a:schemeClr val="accent3"/>
              </a:buClr>
              <a:buFont typeface="Georgia"/>
              <a:buChar char="•"/>
              <a:defRPr/>
            </a:pPr>
            <a:r>
              <a:rPr lang="en-US" dirty="0" smtClean="0"/>
              <a:t>LCIS is frequently </a:t>
            </a:r>
            <a:r>
              <a:rPr lang="en-US" dirty="0" err="1" smtClean="0"/>
              <a:t>multicentric</a:t>
            </a:r>
            <a:r>
              <a:rPr lang="en-US" dirty="0" smtClean="0"/>
              <a:t> and bilateral and subsequent carcinomas occur at equal frequency in both breasts </a:t>
            </a:r>
          </a:p>
          <a:p>
            <a:pPr marL="365760" indent="-256032">
              <a:buClr>
                <a:schemeClr val="accent3"/>
              </a:buClr>
              <a:buFont typeface="Arial" pitchFamily="34" charset="0"/>
              <a:buChar char="•"/>
              <a:defRPr/>
            </a:pPr>
            <a:r>
              <a:rPr lang="en-US" dirty="0" smtClean="0"/>
              <a:t>Lobular carcinoma in situ (LCIS) does not form a palpable mass and cannot be detected clinically, felt at operation or seen grossly on pathological examination. </a:t>
            </a:r>
          </a:p>
          <a:p>
            <a:pPr marL="365760" indent="-256032">
              <a:buClr>
                <a:schemeClr val="accent3"/>
              </a:buClr>
              <a:buFont typeface="Arial" pitchFamily="34" charset="0"/>
              <a:buChar char="•"/>
              <a:defRPr/>
            </a:pPr>
            <a:r>
              <a:rPr lang="en-US" dirty="0" smtClean="0"/>
              <a:t>Although LCIS may have </a:t>
            </a:r>
            <a:r>
              <a:rPr lang="en-US" dirty="0" err="1" smtClean="0"/>
              <a:t>microcalcifications</a:t>
            </a:r>
            <a:r>
              <a:rPr lang="en-US" dirty="0" smtClean="0"/>
              <a:t>, these are infrequent and so mammography has not been useful for detecting it. </a:t>
            </a:r>
          </a:p>
          <a:p>
            <a:pPr marL="365760" indent="-256032">
              <a:buClr>
                <a:schemeClr val="accent3"/>
              </a:buClr>
              <a:buFont typeface="Georgia"/>
              <a:buChar char="•"/>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43</a:t>
            </a:fld>
            <a:endParaRPr lang="en-US"/>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0" y="1588"/>
            <a:ext cx="9628188" cy="836612"/>
          </a:xfrm>
        </p:spPr>
        <p:txBody>
          <a:bodyPr>
            <a:normAutofit/>
          </a:bodyPr>
          <a:lstStyle/>
          <a:p>
            <a:pPr eaLnBrk="1" hangingPunct="1"/>
            <a:r>
              <a:rPr lang="en-US" dirty="0" smtClean="0"/>
              <a:t>LCIS </a:t>
            </a:r>
          </a:p>
        </p:txBody>
      </p:sp>
      <p:sp>
        <p:nvSpPr>
          <p:cNvPr id="82946" name="Content Placeholder 1"/>
          <p:cNvSpPr>
            <a:spLocks noGrp="1"/>
          </p:cNvSpPr>
          <p:nvPr>
            <p:ph sz="half" idx="4294967295"/>
          </p:nvPr>
        </p:nvSpPr>
        <p:spPr>
          <a:xfrm>
            <a:off x="0" y="1219200"/>
            <a:ext cx="5789612" cy="5494338"/>
          </a:xfrm>
        </p:spPr>
        <p:txBody>
          <a:bodyPr rtlCol="0">
            <a:normAutofit/>
          </a:bodyPr>
          <a:lstStyle/>
          <a:p>
            <a:pPr marL="365760" indent="-256032">
              <a:buClr>
                <a:schemeClr val="accent3"/>
              </a:buClr>
              <a:buFont typeface="Arial" pitchFamily="34" charset="0"/>
              <a:buChar char="•"/>
              <a:defRPr/>
            </a:pPr>
            <a:r>
              <a:rPr lang="en-US" dirty="0" smtClean="0"/>
              <a:t>The tumor presents as a coincidental finding in breast tissue removed for other reasons.  The disease tends to be bilateral and </a:t>
            </a:r>
            <a:r>
              <a:rPr lang="en-US" dirty="0" err="1" smtClean="0"/>
              <a:t>multicentric</a:t>
            </a:r>
            <a:r>
              <a:rPr lang="en-US" dirty="0" smtClean="0"/>
              <a:t>. </a:t>
            </a:r>
          </a:p>
          <a:p>
            <a:pPr marL="365760" indent="-256032">
              <a:buClr>
                <a:schemeClr val="accent3"/>
              </a:buClr>
              <a:buFont typeface="Arial" pitchFamily="34" charset="0"/>
              <a:buChar char="•"/>
              <a:defRPr/>
            </a:pPr>
            <a:r>
              <a:rPr lang="en-US" dirty="0" smtClean="0"/>
              <a:t>Histology: </a:t>
            </a:r>
            <a:r>
              <a:rPr lang="en-US" dirty="0" err="1" smtClean="0"/>
              <a:t>monomorphic</a:t>
            </a:r>
            <a:r>
              <a:rPr lang="en-US" dirty="0" smtClean="0"/>
              <a:t> population of small, rounded, loosely cohesive cells fills and expands the </a:t>
            </a:r>
            <a:r>
              <a:rPr lang="en-US" dirty="0" err="1" smtClean="0"/>
              <a:t>acini</a:t>
            </a:r>
            <a:r>
              <a:rPr lang="en-US" dirty="0" smtClean="0"/>
              <a:t> of a lobule. The underlying lobular architecture can still be recognized.</a:t>
            </a:r>
          </a:p>
          <a:p>
            <a:pPr marL="365760" indent="-256032">
              <a:buClr>
                <a:schemeClr val="accent3"/>
              </a:buClr>
              <a:buNone/>
              <a:defRPr/>
            </a:pPr>
            <a:r>
              <a:rPr lang="en-US" b="1" dirty="0" smtClean="0"/>
              <a:t>Clinical behavior </a:t>
            </a:r>
            <a:endParaRPr lang="en-US" dirty="0" smtClean="0"/>
          </a:p>
          <a:p>
            <a:pPr marL="365760" indent="-256032">
              <a:buClr>
                <a:schemeClr val="accent3"/>
              </a:buClr>
              <a:buFont typeface="Georgia"/>
              <a:buChar char="•"/>
              <a:defRPr/>
            </a:pPr>
            <a:r>
              <a:rPr lang="en-US" dirty="0" smtClean="0"/>
              <a:t>If LCIS is left untreated, about 30% of women develop an invasive cancer within 20 years of diagnosis. The invasive cancer may be </a:t>
            </a:r>
            <a:r>
              <a:rPr lang="en-US" dirty="0" err="1" smtClean="0"/>
              <a:t>ductal</a:t>
            </a:r>
            <a:r>
              <a:rPr lang="en-US" dirty="0" smtClean="0"/>
              <a:t> or lobular. LCIS is a marker of increased cancer in both breasts</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950" y="1088"/>
            <a:ext cx="47148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950" y="3248025"/>
            <a:ext cx="47148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18212" y="6627168"/>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7473949" y="2601695"/>
            <a:ext cx="3189415" cy="954107"/>
          </a:xfrm>
          <a:prstGeom prst="rect">
            <a:avLst/>
          </a:prstGeom>
        </p:spPr>
        <p:txBody>
          <a:bodyPr wrap="square">
            <a:spAutoFit/>
          </a:bodyPr>
          <a:lstStyle/>
          <a:p>
            <a:r>
              <a:rPr lang="en-US" sz="800" dirty="0"/>
              <a:t>FROM:</a:t>
            </a:r>
          </a:p>
          <a:p>
            <a:r>
              <a:rPr lang="en-US" sz="800" b="1" dirty="0"/>
              <a:t>Lobular Carcinoma </a:t>
            </a:r>
            <a:r>
              <a:rPr lang="en-US" sz="800" b="1" i="1" dirty="0"/>
              <a:t>In Situ</a:t>
            </a:r>
            <a:r>
              <a:rPr lang="en-US" sz="800" b="1" dirty="0"/>
              <a:t> Diagnosed By Core Needle Biopsy: When Should It Be Excised?</a:t>
            </a:r>
          </a:p>
          <a:p>
            <a:r>
              <a:rPr lang="en-US" sz="800" dirty="0" err="1"/>
              <a:t>Lavinia</a:t>
            </a:r>
            <a:r>
              <a:rPr lang="en-US" sz="800" dirty="0"/>
              <a:t>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2003;16(2):120–129n</a:t>
            </a:r>
          </a:p>
          <a:p>
            <a:r>
              <a:rPr lang="en-US" sz="800" dirty="0" smtClean="0"/>
              <a:t>http</a:t>
            </a:r>
            <a:r>
              <a:rPr lang="en-US" sz="800" dirty="0"/>
              <a:t>://www.nature.com/modpathol/journal/v16/n2/images/3880726f2.jpg</a:t>
            </a:r>
          </a:p>
        </p:txBody>
      </p:sp>
      <p:sp>
        <p:nvSpPr>
          <p:cNvPr id="4" name="Slide Number Placeholder 3"/>
          <p:cNvSpPr>
            <a:spLocks noGrp="1"/>
          </p:cNvSpPr>
          <p:nvPr>
            <p:ph type="sldNum" sz="quarter" idx="12"/>
          </p:nvPr>
        </p:nvSpPr>
        <p:spPr/>
        <p:txBody>
          <a:bodyPr/>
          <a:lstStyle/>
          <a:p>
            <a:fld id="{693B167E-EA96-4147-81DE-549160052C22}" type="slidenum">
              <a:rPr lang="en-US" smtClean="0"/>
              <a:t>44</a:t>
            </a:fld>
            <a:endParaRPr lang="en-US"/>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tgmouse.ucdavis.edu/preprint/lcis/865322x2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76200"/>
            <a:ext cx="79248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484812" y="6053323"/>
            <a:ext cx="2988319" cy="246221"/>
          </a:xfrm>
          <a:prstGeom prst="rect">
            <a:avLst/>
          </a:prstGeom>
        </p:spPr>
        <p:txBody>
          <a:bodyPr wrap="none">
            <a:spAutoFit/>
          </a:bodyPr>
          <a:lstStyle/>
          <a:p>
            <a:r>
              <a:rPr lang="en-US" sz="1000" dirty="0"/>
              <a:t>http://tgmouse.ucdavis.edu/preprint/LCIS/LCIS.HTML</a:t>
            </a:r>
          </a:p>
        </p:txBody>
      </p:sp>
      <p:sp>
        <p:nvSpPr>
          <p:cNvPr id="2" name="Slide Number Placeholder 1"/>
          <p:cNvSpPr>
            <a:spLocks noGrp="1"/>
          </p:cNvSpPr>
          <p:nvPr>
            <p:ph type="sldNum" sz="quarter" idx="12"/>
          </p:nvPr>
        </p:nvSpPr>
        <p:spPr/>
        <p:txBody>
          <a:bodyPr/>
          <a:lstStyle/>
          <a:p>
            <a:fld id="{693B167E-EA96-4147-81DE-549160052C22}" type="slidenum">
              <a:rPr lang="en-US" smtClean="0"/>
              <a:t>45</a:t>
            </a:fld>
            <a:endParaRPr lang="en-US"/>
          </a:p>
        </p:txBody>
      </p:sp>
    </p:spTree>
    <p:extLst>
      <p:ext uri="{BB962C8B-B14F-4D97-AF65-F5344CB8AC3E}">
        <p14:creationId xmlns:p14="http://schemas.microsoft.com/office/powerpoint/2010/main" val="31277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152400"/>
            <a:ext cx="6813550" cy="1066800"/>
          </a:xfrm>
        </p:spPr>
        <p:txBody>
          <a:bodyPr/>
          <a:lstStyle/>
          <a:p>
            <a:pPr eaLnBrk="1" hangingPunct="1"/>
            <a:r>
              <a:rPr lang="en-US" sz="2900" b="1" dirty="0"/>
              <a:t>Invasive Breast Carcinoma: Classification </a:t>
            </a:r>
          </a:p>
        </p:txBody>
      </p:sp>
      <p:sp>
        <p:nvSpPr>
          <p:cNvPr id="88066" name="Rectangle 3"/>
          <p:cNvSpPr>
            <a:spLocks noGrp="1" noChangeArrowheads="1"/>
          </p:cNvSpPr>
          <p:nvPr>
            <p:ph sz="half" idx="4294967295"/>
          </p:nvPr>
        </p:nvSpPr>
        <p:spPr>
          <a:xfrm>
            <a:off x="379412" y="1700213"/>
            <a:ext cx="8915400" cy="5075237"/>
          </a:xfrm>
        </p:spPr>
        <p:txBody>
          <a:bodyPr rtlCol="0">
            <a:normAutofit/>
          </a:bodyPr>
          <a:lstStyle/>
          <a:p>
            <a:pPr marL="365760" indent="-256032">
              <a:buClr>
                <a:schemeClr val="accent3"/>
              </a:buClr>
              <a:buFont typeface="Arial" pitchFamily="34" charset="0"/>
              <a:buChar char="•"/>
              <a:defRPr/>
            </a:pPr>
            <a:r>
              <a:rPr lang="en-US" dirty="0"/>
              <a:t>Invasive breast carcinoma is tumor that has extended across the basement membrane. This permits access to </a:t>
            </a:r>
            <a:r>
              <a:rPr lang="en-US" dirty="0" err="1"/>
              <a:t>lymphatics</a:t>
            </a:r>
            <a:r>
              <a:rPr lang="en-US" dirty="0"/>
              <a:t> and vessels and the potential distant metastases and thereby a lethal outcome. There are several different types of invasive carcinoma. Invasive breast carcinoma is subdivided into</a:t>
            </a:r>
          </a:p>
          <a:p>
            <a:pPr marL="365760" indent="-256032">
              <a:buClr>
                <a:schemeClr val="accent3"/>
              </a:buClr>
              <a:buNone/>
              <a:defRPr/>
            </a:pPr>
            <a:r>
              <a:rPr lang="en-US" dirty="0"/>
              <a:t>1- NOS </a:t>
            </a:r>
            <a:r>
              <a:rPr lang="en-US" dirty="0" err="1"/>
              <a:t>Ductal</a:t>
            </a:r>
            <a:r>
              <a:rPr lang="en-US" dirty="0"/>
              <a:t> 80% (NOS= no otherwise specified)</a:t>
            </a:r>
          </a:p>
          <a:p>
            <a:pPr marL="365760" indent="-256032">
              <a:buClr>
                <a:schemeClr val="accent3"/>
              </a:buClr>
              <a:buNone/>
              <a:defRPr/>
            </a:pPr>
            <a:r>
              <a:rPr lang="en-US" dirty="0"/>
              <a:t>2- Lobular 10%</a:t>
            </a:r>
          </a:p>
          <a:p>
            <a:pPr marL="365760" indent="-256032">
              <a:buClr>
                <a:schemeClr val="accent3"/>
              </a:buClr>
              <a:buNone/>
              <a:defRPr/>
            </a:pPr>
            <a:r>
              <a:rPr lang="en-US" dirty="0"/>
              <a:t>3- tubular 6%</a:t>
            </a:r>
          </a:p>
          <a:p>
            <a:pPr marL="365760" indent="-256032">
              <a:buClr>
                <a:schemeClr val="accent3"/>
              </a:buClr>
              <a:buNone/>
              <a:defRPr/>
            </a:pPr>
            <a:r>
              <a:rPr lang="en-US" dirty="0"/>
              <a:t>4-Mucinous(Colloid) 2%</a:t>
            </a:r>
          </a:p>
          <a:p>
            <a:pPr marL="365760" indent="-256032">
              <a:buClr>
                <a:schemeClr val="accent3"/>
              </a:buClr>
              <a:buNone/>
              <a:defRPr/>
            </a:pPr>
            <a:r>
              <a:rPr lang="en-US" dirty="0"/>
              <a:t>5- </a:t>
            </a:r>
            <a:r>
              <a:rPr lang="en-US" dirty="0" err="1"/>
              <a:t>Medullary</a:t>
            </a:r>
            <a:r>
              <a:rPr lang="en-US" dirty="0"/>
              <a:t> 2%</a:t>
            </a:r>
          </a:p>
          <a:p>
            <a:pPr marL="365760" indent="-256032">
              <a:buClr>
                <a:schemeClr val="accent3"/>
              </a:buClr>
              <a:buNone/>
              <a:defRPr/>
            </a:pPr>
            <a:r>
              <a:rPr lang="en-US" dirty="0"/>
              <a:t>6- Papillary 1%</a:t>
            </a:r>
          </a:p>
          <a:p>
            <a:pPr marL="365760" indent="-256032">
              <a:buClr>
                <a:schemeClr val="accent3"/>
              </a:buClr>
              <a:buNone/>
              <a:defRPr/>
            </a:pPr>
            <a:r>
              <a:rPr lang="en-US" dirty="0"/>
              <a:t>7- </a:t>
            </a:r>
            <a:r>
              <a:rPr lang="en-US" dirty="0" err="1"/>
              <a:t>Metaplastic</a:t>
            </a:r>
            <a:r>
              <a:rPr lang="en-US" dirty="0"/>
              <a:t> Carcinoma 1%</a:t>
            </a:r>
          </a:p>
          <a:p>
            <a:pPr marL="365760" indent="-256032">
              <a:buClr>
                <a:schemeClr val="accent3"/>
              </a:buClr>
              <a:buFont typeface="Arial" pitchFamily="34" charset="0"/>
              <a:buChar char="•"/>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46</a:t>
            </a:fld>
            <a:endParaRPr lang="en-US"/>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0812" y="692150"/>
            <a:ext cx="9996488" cy="374650"/>
          </a:xfrm>
        </p:spPr>
        <p:txBody>
          <a:bodyPr>
            <a:normAutofit fontScale="90000"/>
          </a:bodyPr>
          <a:lstStyle/>
          <a:p>
            <a:pPr eaLnBrk="1" hangingPunct="1"/>
            <a:r>
              <a:rPr lang="en-US" sz="2800" dirty="0"/>
              <a:t>CLINICAL FEATURES OF INVASIVE BREAST CANCER</a:t>
            </a:r>
          </a:p>
        </p:txBody>
      </p:sp>
      <p:sp>
        <p:nvSpPr>
          <p:cNvPr id="54275" name="Rectangle 3"/>
          <p:cNvSpPr>
            <a:spLocks noGrp="1" noChangeArrowheads="1"/>
          </p:cNvSpPr>
          <p:nvPr>
            <p:ph idx="1"/>
          </p:nvPr>
        </p:nvSpPr>
        <p:spPr>
          <a:xfrm>
            <a:off x="608012" y="1557338"/>
            <a:ext cx="5702300" cy="5016500"/>
          </a:xfrm>
        </p:spPr>
        <p:txBody>
          <a:bodyPr>
            <a:normAutofit/>
          </a:bodyPr>
          <a:lstStyle/>
          <a:p>
            <a:pPr eaLnBrk="1" hangingPunct="1">
              <a:lnSpc>
                <a:spcPct val="80000"/>
              </a:lnSpc>
            </a:pPr>
            <a:endParaRPr lang="en-US" sz="2200" dirty="0">
              <a:latin typeface="Calibri" panose="020F0502020204030204" pitchFamily="34" charset="0"/>
              <a:cs typeface="Calibri" panose="020F0502020204030204" pitchFamily="34" charset="0"/>
            </a:endParaRPr>
          </a:p>
          <a:p>
            <a:pPr eaLnBrk="1" hangingPunct="1">
              <a:lnSpc>
                <a:spcPct val="80000"/>
              </a:lnSpc>
              <a:buFont typeface="Arial" panose="020B0604020202020204" pitchFamily="34" charset="0"/>
              <a:buChar char="•"/>
            </a:pPr>
            <a:r>
              <a:rPr lang="en-US" sz="2200" dirty="0">
                <a:latin typeface="Calibri" panose="020F0502020204030204" pitchFamily="34" charset="0"/>
                <a:cs typeface="Calibri" panose="020F0502020204030204" pitchFamily="34" charset="0"/>
              </a:rPr>
              <a:t>Palpable mass. </a:t>
            </a:r>
          </a:p>
          <a:p>
            <a:pPr eaLnBrk="1" hangingPunct="1">
              <a:lnSpc>
                <a:spcPct val="80000"/>
              </a:lnSpc>
            </a:pPr>
            <a:r>
              <a:rPr lang="en-US" sz="2200" i="1" dirty="0">
                <a:latin typeface="Calibri" panose="020F0502020204030204" pitchFamily="34" charset="0"/>
                <a:cs typeface="Calibri" panose="020F0502020204030204" pitchFamily="34" charset="0"/>
              </a:rPr>
              <a:t>By the time a cancer becomes palpable, over half the patients will have axillary lymph node metastases</a:t>
            </a:r>
            <a:r>
              <a:rPr lang="en-US" sz="2200" dirty="0">
                <a:latin typeface="Calibri" panose="020F0502020204030204" pitchFamily="34" charset="0"/>
                <a:cs typeface="Calibri" panose="020F0502020204030204" pitchFamily="34" charset="0"/>
              </a:rPr>
              <a:t>.</a:t>
            </a:r>
          </a:p>
          <a:p>
            <a:pPr eaLnBrk="1" hangingPunct="1">
              <a:lnSpc>
                <a:spcPct val="80000"/>
              </a:lnSpc>
              <a:buFont typeface="Arial" panose="020B0604020202020204" pitchFamily="34" charset="0"/>
              <a:buChar char="•"/>
            </a:pPr>
            <a:r>
              <a:rPr lang="en-US" sz="2200" dirty="0">
                <a:latin typeface="Calibri" panose="020F0502020204030204" pitchFamily="34" charset="0"/>
                <a:cs typeface="Calibri" panose="020F0502020204030204" pitchFamily="34" charset="0"/>
              </a:rPr>
              <a:t>Larger carcinomas may be fixed to the chest wall or cause dimpling of the skin. </a:t>
            </a:r>
          </a:p>
          <a:p>
            <a:pPr eaLnBrk="1" hangingPunct="1">
              <a:lnSpc>
                <a:spcPct val="80000"/>
              </a:lnSpc>
              <a:buFont typeface="Arial" panose="020B0604020202020204" pitchFamily="34" charset="0"/>
              <a:buChar char="•"/>
            </a:pPr>
            <a:r>
              <a:rPr lang="en-US" sz="2200" dirty="0">
                <a:latin typeface="Calibri" panose="020F0502020204030204" pitchFamily="34" charset="0"/>
                <a:cs typeface="Calibri" panose="020F0502020204030204" pitchFamily="34" charset="0"/>
              </a:rPr>
              <a:t>Lymphatics may become so involved as to block the local area of skin drainage and cause lymphedema and thickening of the skin, a change referred to as </a:t>
            </a:r>
            <a:r>
              <a:rPr lang="en-US" sz="2200" i="1" dirty="0" err="1">
                <a:latin typeface="Calibri" panose="020F0502020204030204" pitchFamily="34" charset="0"/>
                <a:cs typeface="Calibri" panose="020F0502020204030204" pitchFamily="34" charset="0"/>
              </a:rPr>
              <a:t>peau</a:t>
            </a:r>
            <a:r>
              <a:rPr lang="en-US" sz="2200" i="1" dirty="0">
                <a:latin typeface="Calibri" panose="020F0502020204030204" pitchFamily="34" charset="0"/>
                <a:cs typeface="Calibri" panose="020F0502020204030204" pitchFamily="34" charset="0"/>
              </a:rPr>
              <a:t> </a:t>
            </a:r>
            <a:r>
              <a:rPr lang="en-US" sz="2200" i="1" dirty="0" err="1">
                <a:latin typeface="Calibri" panose="020F0502020204030204" pitchFamily="34" charset="0"/>
                <a:cs typeface="Calibri" panose="020F0502020204030204" pitchFamily="34" charset="0"/>
              </a:rPr>
              <a:t>d'orange</a:t>
            </a:r>
            <a:r>
              <a:rPr lang="en-US" sz="2200" dirty="0">
                <a:latin typeface="Calibri" panose="020F0502020204030204" pitchFamily="34" charset="0"/>
                <a:cs typeface="Calibri" panose="020F0502020204030204" pitchFamily="34" charset="0"/>
              </a:rPr>
              <a:t>. </a:t>
            </a:r>
          </a:p>
          <a:p>
            <a:pPr eaLnBrk="1" hangingPunct="1">
              <a:lnSpc>
                <a:spcPct val="80000"/>
              </a:lnSpc>
              <a:buFont typeface="Arial" panose="020B0604020202020204" pitchFamily="34" charset="0"/>
              <a:buChar char="•"/>
            </a:pPr>
            <a:r>
              <a:rPr lang="en-US" sz="2200" dirty="0">
                <a:latin typeface="Calibri" panose="020F0502020204030204" pitchFamily="34" charset="0"/>
                <a:cs typeface="Calibri" panose="020F0502020204030204" pitchFamily="34" charset="0"/>
              </a:rPr>
              <a:t> When the tumor involves the central portion of the breast, retraction of the nipple may develop. </a:t>
            </a:r>
          </a:p>
          <a:p>
            <a:pPr eaLnBrk="1" hangingPunct="1">
              <a:lnSpc>
                <a:spcPct val="80000"/>
              </a:lnSpc>
            </a:pPr>
            <a:endParaRPr lang="en-US" sz="2200" dirty="0">
              <a:latin typeface="Calibri" panose="020F0502020204030204" pitchFamily="34" charset="0"/>
              <a:cs typeface="Calibri" panose="020F0502020204030204" pitchFamily="34" charset="0"/>
            </a:endParaRP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012" y="381000"/>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1412" y="4300794"/>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47</a:t>
            </a:fld>
            <a:endParaRPr lang="en-US"/>
          </a:p>
        </p:txBody>
      </p:sp>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96994" y="286605"/>
            <a:ext cx="10055781" cy="856396"/>
          </a:xfrm>
        </p:spPr>
        <p:txBody>
          <a:bodyPr/>
          <a:lstStyle/>
          <a:p>
            <a:pPr eaLnBrk="1" hangingPunct="1"/>
            <a:r>
              <a:rPr lang="en-US" sz="2800" dirty="0"/>
              <a:t>CLINICAL FEATURES OF BREAST CANCER</a:t>
            </a:r>
          </a:p>
        </p:txBody>
      </p:sp>
      <p:sp>
        <p:nvSpPr>
          <p:cNvPr id="79875" name="Rectangle 3"/>
          <p:cNvSpPr>
            <a:spLocks noGrp="1" noChangeArrowheads="1"/>
          </p:cNvSpPr>
          <p:nvPr>
            <p:ph idx="1"/>
          </p:nvPr>
        </p:nvSpPr>
        <p:spPr/>
        <p:txBody>
          <a:bodyPr>
            <a:normAutofit/>
          </a:bodyPr>
          <a:lstStyle/>
          <a:p>
            <a:pPr marL="365760" indent="-256032">
              <a:buClr>
                <a:schemeClr val="accent3"/>
              </a:buClr>
              <a:buFont typeface="Georgia"/>
              <a:buChar char="•"/>
              <a:defRPr/>
            </a:pPr>
            <a:r>
              <a:rPr lang="en-US" dirty="0" smtClean="0">
                <a:latin typeface="+mj-lt"/>
              </a:rPr>
              <a:t>In older women undergoing mammography, invasive carcinomas most commonly present as a density.</a:t>
            </a:r>
          </a:p>
          <a:p>
            <a:pPr marL="365760" indent="-256032">
              <a:buClr>
                <a:schemeClr val="accent3"/>
              </a:buClr>
              <a:buFont typeface="Georgia"/>
              <a:buChar char="•"/>
              <a:defRPr/>
            </a:pPr>
            <a:r>
              <a:rPr lang="en-US" dirty="0" smtClean="0">
                <a:latin typeface="+mj-lt"/>
              </a:rPr>
              <a:t>Invasive carcinomas presenting as mammographic calcifications without an associated density are usually very small in size.</a:t>
            </a:r>
          </a:p>
          <a:p>
            <a:pPr marL="365760" indent="-256032">
              <a:lnSpc>
                <a:spcPct val="80000"/>
              </a:lnSpc>
              <a:buClr>
                <a:schemeClr val="accent3"/>
              </a:buClr>
              <a:buFont typeface="Georgia"/>
              <a:buChar char="•"/>
              <a:defRPr/>
            </a:pPr>
            <a:r>
              <a:rPr lang="en-US" dirty="0" smtClean="0">
                <a:latin typeface="+mj-lt"/>
              </a:rPr>
              <a:t>The term "</a:t>
            </a:r>
            <a:r>
              <a:rPr lang="en-US" b="1" dirty="0" smtClean="0">
                <a:latin typeface="+mj-lt"/>
              </a:rPr>
              <a:t>inflammatory carcinoma</a:t>
            </a:r>
            <a:r>
              <a:rPr lang="en-US" dirty="0" smtClean="0">
                <a:latin typeface="+mj-lt"/>
              </a:rPr>
              <a:t>" refers to the clinical presentation of a carcinoma extensively involving dermal </a:t>
            </a:r>
            <a:r>
              <a:rPr lang="en-US" dirty="0" err="1" smtClean="0">
                <a:latin typeface="+mj-lt"/>
              </a:rPr>
              <a:t>lymphatics</a:t>
            </a:r>
            <a:r>
              <a:rPr lang="en-US" dirty="0" smtClean="0">
                <a:latin typeface="+mj-lt"/>
              </a:rPr>
              <a:t>, resulting in an enlarged </a:t>
            </a:r>
            <a:r>
              <a:rPr lang="en-US" dirty="0" err="1" smtClean="0">
                <a:latin typeface="+mj-lt"/>
              </a:rPr>
              <a:t>erythematous</a:t>
            </a:r>
            <a:r>
              <a:rPr lang="en-US" dirty="0" smtClean="0">
                <a:latin typeface="+mj-lt"/>
              </a:rPr>
              <a:t> breast. The diagnosis is made on clinical grounds and does not correlate with a specific </a:t>
            </a:r>
            <a:r>
              <a:rPr lang="en-US" dirty="0" err="1" smtClean="0">
                <a:latin typeface="+mj-lt"/>
              </a:rPr>
              <a:t>histologic</a:t>
            </a:r>
            <a:r>
              <a:rPr lang="en-US" dirty="0" smtClean="0">
                <a:latin typeface="+mj-lt"/>
              </a:rPr>
              <a:t> type of carcinoma </a:t>
            </a:r>
          </a:p>
          <a:p>
            <a:pPr marL="109728" indent="0">
              <a:buClr>
                <a:schemeClr val="accent3"/>
              </a:buClr>
              <a:buNone/>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48</a:t>
            </a:fld>
            <a:endParaRPr lang="en-US"/>
          </a:p>
        </p:txBody>
      </p:sp>
    </p:spTree>
    <p:extLst>
      <p:ext uri="{BB962C8B-B14F-4D97-AF65-F5344CB8AC3E}">
        <p14:creationId xmlns:p14="http://schemas.microsoft.com/office/powerpoint/2010/main" val="378336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49500"/>
            <a:ext cx="6092825" cy="215444"/>
          </a:xfrm>
          <a:prstGeom prst="rect">
            <a:avLst/>
          </a:prstGeom>
        </p:spPr>
        <p:txBody>
          <a:bodyPr>
            <a:spAutoFit/>
          </a:bodyPr>
          <a:lstStyle/>
          <a:p>
            <a:r>
              <a:rPr lang="en-US" sz="800" dirty="0"/>
              <a:t>http://upload.wikimedia.org/wikipedia/commons/3/3f/BreastCancer.jpg</a:t>
            </a:r>
          </a:p>
        </p:txBody>
      </p:sp>
      <p:sp>
        <p:nvSpPr>
          <p:cNvPr id="3" name="Slide Number Placeholder 2"/>
          <p:cNvSpPr>
            <a:spLocks noGrp="1"/>
          </p:cNvSpPr>
          <p:nvPr>
            <p:ph type="sldNum" sz="quarter" idx="12"/>
          </p:nvPr>
        </p:nvSpPr>
        <p:spPr/>
        <p:txBody>
          <a:bodyPr/>
          <a:lstStyle/>
          <a:p>
            <a:fld id="{693B167E-EA96-4147-81DE-549160052C22}" type="slidenum">
              <a:rPr lang="en-US" smtClean="0"/>
              <a:t>49</a:t>
            </a:fld>
            <a:endParaRPr lang="en-US"/>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33600" y="287338"/>
            <a:ext cx="10055225" cy="703262"/>
          </a:xfrm>
        </p:spPr>
        <p:txBody>
          <a:bodyPr>
            <a:normAutofit fontScale="90000"/>
          </a:bodyPr>
          <a:lstStyle/>
          <a:p>
            <a:pPr eaLnBrk="1" hangingPunct="1"/>
            <a:r>
              <a:rPr lang="en-US" dirty="0" smtClean="0"/>
              <a:t>Objectives </a:t>
            </a:r>
          </a:p>
        </p:txBody>
      </p:sp>
      <p:sp>
        <p:nvSpPr>
          <p:cNvPr id="3" name="Content Placeholder 2"/>
          <p:cNvSpPr>
            <a:spLocks noGrp="1"/>
          </p:cNvSpPr>
          <p:nvPr>
            <p:ph idx="4294967295"/>
          </p:nvPr>
        </p:nvSpPr>
        <p:spPr>
          <a:xfrm>
            <a:off x="836612" y="1219200"/>
            <a:ext cx="8307388" cy="5105400"/>
          </a:xfrm>
        </p:spPr>
        <p:txBody>
          <a:bodyPr>
            <a:normAutofit fontScale="475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5</a:t>
            </a:fld>
            <a:endParaRPr lang="en-US"/>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303212" y="152400"/>
            <a:ext cx="8229600" cy="1066800"/>
          </a:xfrm>
        </p:spPr>
        <p:txBody>
          <a:bodyPr>
            <a:normAutofit/>
          </a:bodyPr>
          <a:lstStyle/>
          <a:p>
            <a:pPr eaLnBrk="1" hangingPunct="1"/>
            <a:r>
              <a:rPr lang="en-US" sz="3600" b="1" dirty="0" smtClean="0"/>
              <a:t>Invasive Ductal Carcinoma ,NOS</a:t>
            </a:r>
          </a:p>
        </p:txBody>
      </p:sp>
      <p:sp>
        <p:nvSpPr>
          <p:cNvPr id="94210" name="Content Placeholder 1"/>
          <p:cNvSpPr>
            <a:spLocks noGrp="1"/>
          </p:cNvSpPr>
          <p:nvPr>
            <p:ph sz="half" idx="1"/>
          </p:nvPr>
        </p:nvSpPr>
        <p:spPr>
          <a:xfrm>
            <a:off x="303212" y="1752600"/>
            <a:ext cx="5715000" cy="5022850"/>
          </a:xfrm>
        </p:spPr>
        <p:txBody>
          <a:bodyPr rtlCol="0">
            <a:normAutofit/>
          </a:bodyPr>
          <a:lstStyle/>
          <a:p>
            <a:pPr marL="365760" indent="-256032">
              <a:buClr>
                <a:schemeClr val="accent3"/>
              </a:buClr>
              <a:buFont typeface="Arial" pitchFamily="34" charset="0"/>
              <a:buChar char="•"/>
              <a:defRPr/>
            </a:pPr>
            <a:r>
              <a:rPr lang="en-US" dirty="0" smtClean="0"/>
              <a:t>It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excite a pronounced fibroblastic </a:t>
            </a:r>
            <a:r>
              <a:rPr lang="en-US" dirty="0" err="1" smtClean="0"/>
              <a:t>stromal</a:t>
            </a:r>
            <a:r>
              <a:rPr lang="en-US" dirty="0" smtClean="0"/>
              <a:t> reaction to the invading tumor cells producing a palpable mass with hard consistency (</a:t>
            </a:r>
            <a:r>
              <a:rPr lang="en-US" dirty="0" err="1" smtClean="0"/>
              <a:t>scirrhous</a:t>
            </a:r>
            <a:r>
              <a:rPr lang="en-US" dirty="0" smtClean="0"/>
              <a:t> carcinoma), which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23212" y="1752600"/>
            <a:ext cx="3657600" cy="4549551"/>
          </a:xfrm>
        </p:spPr>
      </p:pic>
      <p:sp>
        <p:nvSpPr>
          <p:cNvPr id="2" name="Slide Number Placeholder 1"/>
          <p:cNvSpPr>
            <a:spLocks noGrp="1"/>
          </p:cNvSpPr>
          <p:nvPr>
            <p:ph type="sldNum" sz="quarter" idx="12"/>
          </p:nvPr>
        </p:nvSpPr>
        <p:spPr/>
        <p:txBody>
          <a:bodyPr/>
          <a:lstStyle/>
          <a:p>
            <a:fld id="{693B167E-EA96-4147-81DE-549160052C22}" type="slidenum">
              <a:rPr lang="en-US" smtClean="0"/>
              <a:t>50</a:t>
            </a:fld>
            <a:endParaRPr lang="en-US"/>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
        <p:nvSpPr>
          <p:cNvPr id="2" name="Slide Number Placeholder 1"/>
          <p:cNvSpPr>
            <a:spLocks noGrp="1"/>
          </p:cNvSpPr>
          <p:nvPr>
            <p:ph type="sldNum" sz="quarter" idx="12"/>
          </p:nvPr>
        </p:nvSpPr>
        <p:spPr/>
        <p:txBody>
          <a:bodyPr/>
          <a:lstStyle/>
          <a:p>
            <a:fld id="{693B167E-EA96-4147-81DE-549160052C22}" type="slidenum">
              <a:rPr lang="en-US" smtClean="0"/>
              <a:t>51</a:t>
            </a:fld>
            <a:endParaRPr lang="en-US"/>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0813" y="228600"/>
            <a:ext cx="7167564" cy="990600"/>
          </a:xfrm>
        </p:spPr>
        <p:txBody>
          <a:bodyPr>
            <a:normAutofit/>
          </a:bodyPr>
          <a:lstStyle/>
          <a:p>
            <a:pPr>
              <a:defRPr/>
            </a:pPr>
            <a:r>
              <a:rPr lang="en-US" sz="3600" dirty="0" smtClean="0"/>
              <a:t>Invasive </a:t>
            </a:r>
            <a:r>
              <a:rPr lang="en-US" sz="3600" dirty="0" err="1" smtClean="0"/>
              <a:t>Ductal</a:t>
            </a:r>
            <a:r>
              <a:rPr lang="en-US" sz="3600" dirty="0" smtClean="0"/>
              <a:t> Carcinoma ,NOS</a:t>
            </a:r>
          </a:p>
        </p:txBody>
      </p:sp>
      <p:sp>
        <p:nvSpPr>
          <p:cNvPr id="95234" name="Rectangle 3"/>
          <p:cNvSpPr>
            <a:spLocks noGrp="1" noChangeArrowheads="1"/>
          </p:cNvSpPr>
          <p:nvPr>
            <p:ph sz="half" idx="1"/>
          </p:nvPr>
        </p:nvSpPr>
        <p:spPr>
          <a:xfrm>
            <a:off x="531812" y="1752600"/>
            <a:ext cx="5130800" cy="5022850"/>
          </a:xfrm>
        </p:spPr>
        <p:txBody>
          <a:bodyPr rtlCol="0">
            <a:normAutofit/>
          </a:bodyPr>
          <a:lstStyle/>
          <a:p>
            <a:pPr marL="365760" indent="-256032">
              <a:buClr>
                <a:schemeClr val="accent3"/>
              </a:buClr>
              <a:buFont typeface="Arial" pitchFamily="34" charset="0"/>
              <a:buChar char="•"/>
              <a:defRPr/>
            </a:pPr>
            <a:r>
              <a:rPr lang="en-US" dirty="0" smtClean="0"/>
              <a:t>Grossly ,firm ,hard, and have an irregular border</a:t>
            </a:r>
          </a:p>
          <a:p>
            <a:pPr marL="365760" indent="-256032">
              <a:buClr>
                <a:schemeClr val="accent3"/>
              </a:buClr>
              <a:buFont typeface="Arial" pitchFamily="34" charset="0"/>
              <a:buChar char="•"/>
              <a:defRPr/>
            </a:pPr>
            <a:r>
              <a:rPr lang="en-US" dirty="0" smtClean="0"/>
              <a:t>Cut surface is gritty and shows irregular margins with </a:t>
            </a:r>
            <a:r>
              <a:rPr lang="en-US" dirty="0" err="1" smtClean="0"/>
              <a:t>stellate</a:t>
            </a:r>
            <a:r>
              <a:rPr lang="en-US" dirty="0" smtClean="0"/>
              <a:t> infiltration and in the center there are small foci of chalky white </a:t>
            </a:r>
            <a:r>
              <a:rPr lang="en-US" dirty="0" err="1" smtClean="0"/>
              <a:t>stroma</a:t>
            </a:r>
            <a:r>
              <a:rPr lang="en-US" dirty="0" smtClean="0"/>
              <a:t>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Could be soft and well demarcated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pic>
        <p:nvPicPr>
          <p:cNvPr id="59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2812" y="203886"/>
            <a:ext cx="31067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20FF6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3084040"/>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52</a:t>
            </a:fld>
            <a:endParaRPr lang="en-US"/>
          </a:p>
        </p:txBody>
      </p:sp>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4612" y="228600"/>
            <a:ext cx="7467599" cy="609600"/>
          </a:xfrm>
        </p:spPr>
        <p:txBody>
          <a:bodyPr>
            <a:normAutofit fontScale="90000"/>
          </a:bodyPr>
          <a:lstStyle/>
          <a:p>
            <a:pPr>
              <a:defRPr/>
            </a:pPr>
            <a:r>
              <a:rPr lang="en-US" dirty="0" smtClean="0"/>
              <a:t>Invasive </a:t>
            </a:r>
            <a:r>
              <a:rPr lang="en-US" dirty="0" err="1" smtClean="0"/>
              <a:t>Ductal</a:t>
            </a:r>
            <a:r>
              <a:rPr lang="en-US" dirty="0" smtClean="0"/>
              <a:t> </a:t>
            </a:r>
            <a:r>
              <a:rPr lang="en-US" dirty="0" err="1" smtClean="0"/>
              <a:t>Carcinoma,NOS</a:t>
            </a:r>
            <a:endParaRPr lang="en-US" dirty="0" smtClean="0"/>
          </a:p>
        </p:txBody>
      </p:sp>
      <p:sp>
        <p:nvSpPr>
          <p:cNvPr id="96258" name="Rectangle 3"/>
          <p:cNvSpPr>
            <a:spLocks noGrp="1" noChangeArrowheads="1"/>
          </p:cNvSpPr>
          <p:nvPr>
            <p:ph sz="half" idx="1"/>
          </p:nvPr>
        </p:nvSpPr>
        <p:spPr>
          <a:xfrm>
            <a:off x="531812" y="1524000"/>
            <a:ext cx="5715000" cy="5251450"/>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err="1" smtClean="0"/>
              <a:t>Histologically</a:t>
            </a:r>
            <a:r>
              <a:rPr lang="en-US" dirty="0" smtClean="0"/>
              <a:t>, the tumor cells are larger than normal epithelium, and can assume a variety of patterns such as glandular formation, cords of cells, broad sheets of cells or a mixture of all these, usually within a dense </a:t>
            </a:r>
            <a:r>
              <a:rPr lang="en-US" dirty="0" err="1" smtClean="0"/>
              <a:t>stroma</a:t>
            </a:r>
            <a:r>
              <a:rPr lang="en-US" dirty="0" smtClean="0"/>
              <a:t>. </a:t>
            </a:r>
          </a:p>
          <a:p>
            <a:pPr marL="365760" indent="-256032">
              <a:buClr>
                <a:schemeClr val="accent3"/>
              </a:buClr>
              <a:buFont typeface="Arial" pitchFamily="34" charset="0"/>
              <a:buChar char="•"/>
              <a:defRPr/>
            </a:pPr>
            <a:r>
              <a:rPr lang="en-US" dirty="0" smtClean="0"/>
              <a:t>The tumors range from well differentiated, in which there is glandular formation, to poorly differentiated, containing solid sheets of </a:t>
            </a:r>
            <a:r>
              <a:rPr lang="en-US" dirty="0" err="1" smtClean="0"/>
              <a:t>pleomorphic</a:t>
            </a:r>
            <a:r>
              <a:rPr lang="en-US" dirty="0" smtClean="0"/>
              <a:t> </a:t>
            </a:r>
            <a:r>
              <a:rPr lang="en-US" dirty="0" err="1" smtClean="0"/>
              <a:t>neoplastic</a:t>
            </a:r>
            <a:r>
              <a:rPr lang="en-US" dirty="0" smtClean="0"/>
              <a:t> cells.</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942262" y="1599128"/>
            <a:ext cx="4038600" cy="2679700"/>
          </a:xfrm>
        </p:spPr>
      </p:pic>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99612" y="76200"/>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8611" y="40576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53</a:t>
            </a:fld>
            <a:endParaRPr lang="en-US"/>
          </a:p>
        </p:txBody>
      </p:sp>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2" y="0"/>
            <a:ext cx="9372600" cy="63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54</a:t>
            </a:fld>
            <a:endParaRPr lang="en-US"/>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a:xfrm>
            <a:off x="1096994" y="286605"/>
            <a:ext cx="10055781" cy="1008796"/>
          </a:xfrm>
        </p:spPr>
        <p:txBody>
          <a:bodyPr/>
          <a:lstStyle/>
          <a:p>
            <a:pPr eaLnBrk="1" hangingPunct="1"/>
            <a:r>
              <a:rPr lang="en-US" dirty="0" smtClean="0"/>
              <a:t>Invasive Lobular Carcinoma</a:t>
            </a:r>
          </a:p>
        </p:txBody>
      </p:sp>
      <p:sp>
        <p:nvSpPr>
          <p:cNvPr id="99330" name="Content Placeholder 1"/>
          <p:cNvSpPr>
            <a:spLocks noGrp="1"/>
          </p:cNvSpPr>
          <p:nvPr>
            <p:ph idx="1"/>
          </p:nvPr>
        </p:nvSpPr>
        <p:spPr>
          <a:xfrm>
            <a:off x="1096994" y="1752600"/>
            <a:ext cx="7054818" cy="4776788"/>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It is the second most common type of invasive breast cancer forming up to 10% of breast cancers. </a:t>
            </a:r>
          </a:p>
          <a:p>
            <a:pPr marL="365760" indent="-256032">
              <a:buClr>
                <a:schemeClr val="accent3"/>
              </a:buClr>
              <a:buFont typeface="Arial" pitchFamily="34" charset="0"/>
              <a:buChar char="•"/>
              <a:defRPr/>
            </a:pPr>
            <a:r>
              <a:rPr lang="en-US" dirty="0" smtClean="0"/>
              <a:t>The tumor may occur alone or in combination with </a:t>
            </a:r>
            <a:r>
              <a:rPr lang="en-US" dirty="0" err="1" smtClean="0"/>
              <a:t>ductal</a:t>
            </a:r>
            <a:r>
              <a:rPr lang="en-US" dirty="0" smtClean="0"/>
              <a:t> carcinoma. </a:t>
            </a:r>
          </a:p>
          <a:p>
            <a:pPr marL="365760" indent="-256032">
              <a:buClr>
                <a:schemeClr val="accent3"/>
              </a:buClr>
              <a:buFont typeface="Arial" pitchFamily="34" charset="0"/>
              <a:buChar char="•"/>
              <a:defRPr/>
            </a:pPr>
            <a:r>
              <a:rPr lang="en-US" dirty="0" smtClean="0"/>
              <a:t>It tends to be </a:t>
            </a:r>
            <a:r>
              <a:rPr lang="en-US" b="1" dirty="0" smtClean="0"/>
              <a:t>bilateral</a:t>
            </a:r>
            <a:r>
              <a:rPr lang="en-US" dirty="0" smtClean="0"/>
              <a:t> more often than </a:t>
            </a:r>
            <a:r>
              <a:rPr lang="en-US" dirty="0" err="1" smtClean="0"/>
              <a:t>ductal</a:t>
            </a:r>
            <a:r>
              <a:rPr lang="en-US" dirty="0" smtClean="0"/>
              <a:t> carcinoma and </a:t>
            </a:r>
            <a:r>
              <a:rPr lang="en-US" b="1" dirty="0" err="1" smtClean="0"/>
              <a:t>multicentric</a:t>
            </a:r>
            <a:r>
              <a:rPr lang="en-US" b="1" dirty="0" smtClean="0"/>
              <a:t>.</a:t>
            </a:r>
          </a:p>
          <a:p>
            <a:pPr marL="365760" indent="-256032">
              <a:buClr>
                <a:schemeClr val="accent3"/>
              </a:buClr>
              <a:buFont typeface="Arial" pitchFamily="34" charset="0"/>
              <a:buChar char="•"/>
              <a:defRPr/>
            </a:pPr>
            <a:r>
              <a:rPr lang="en-US" dirty="0" smtClean="0"/>
              <a:t>The amount of </a:t>
            </a:r>
            <a:r>
              <a:rPr lang="en-US" dirty="0" err="1" smtClean="0"/>
              <a:t>stromal</a:t>
            </a:r>
            <a:r>
              <a:rPr lang="en-US" dirty="0" smtClean="0"/>
              <a:t> reaction to the tumor varies from dense </a:t>
            </a:r>
            <a:r>
              <a:rPr lang="en-US" dirty="0" err="1" smtClean="0"/>
              <a:t>desmoplasia</a:t>
            </a:r>
            <a:r>
              <a:rPr lang="en-US" dirty="0" smtClean="0"/>
              <a:t> to little reaction and therefore the presentation varies from a discrete mass to a subtle, diffuse </a:t>
            </a:r>
            <a:r>
              <a:rPr lang="en-US" dirty="0" err="1" smtClean="0"/>
              <a:t>indurated</a:t>
            </a:r>
            <a:r>
              <a:rPr lang="en-US" dirty="0" smtClean="0"/>
              <a:t> area.</a:t>
            </a:r>
          </a:p>
        </p:txBody>
      </p:sp>
      <p:sp>
        <p:nvSpPr>
          <p:cNvPr id="2" name="Slide Number Placeholder 1"/>
          <p:cNvSpPr>
            <a:spLocks noGrp="1"/>
          </p:cNvSpPr>
          <p:nvPr>
            <p:ph type="sldNum" sz="quarter" idx="12"/>
          </p:nvPr>
        </p:nvSpPr>
        <p:spPr/>
        <p:txBody>
          <a:bodyPr/>
          <a:lstStyle/>
          <a:p>
            <a:fld id="{693B167E-EA96-4147-81DE-549160052C22}" type="slidenum">
              <a:rPr lang="en-US" smtClean="0"/>
              <a:t>55</a:t>
            </a:fld>
            <a:endParaRPr lang="en-US"/>
          </a:p>
        </p:txBody>
      </p:sp>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7012" y="533400"/>
            <a:ext cx="7162799" cy="547621"/>
          </a:xfrm>
        </p:spPr>
        <p:txBody>
          <a:bodyPr>
            <a:normAutofit fontScale="90000"/>
          </a:bodyPr>
          <a:lstStyle/>
          <a:p>
            <a:pPr>
              <a:defRPr/>
            </a:pPr>
            <a:r>
              <a:rPr lang="en-US" dirty="0" smtClean="0"/>
              <a:t>Invasive Lobular Carcinoma</a:t>
            </a:r>
          </a:p>
        </p:txBody>
      </p:sp>
      <p:sp>
        <p:nvSpPr>
          <p:cNvPr id="63491" name="Rectangle 3"/>
          <p:cNvSpPr>
            <a:spLocks noGrp="1" noChangeArrowheads="1"/>
          </p:cNvSpPr>
          <p:nvPr>
            <p:ph sz="half" idx="1"/>
          </p:nvPr>
        </p:nvSpPr>
        <p:spPr>
          <a:xfrm>
            <a:off x="608012" y="1676400"/>
            <a:ext cx="4343400" cy="5099050"/>
          </a:xfrm>
        </p:spPr>
        <p:txBody>
          <a:bodyPr>
            <a:normAutofit/>
          </a:bodyPr>
          <a:lstStyle/>
          <a:p>
            <a:pPr eaLnBrk="1" hangingPunct="1"/>
            <a:endParaRPr lang="en-US" dirty="0" smtClean="0"/>
          </a:p>
          <a:p>
            <a:pPr eaLnBrk="1" hangingPunct="1">
              <a:buFont typeface="Arial" panose="020B0604020202020204" pitchFamily="34" charset="0"/>
              <a:buChar char="•"/>
            </a:pPr>
            <a:r>
              <a:rPr lang="en-US" dirty="0" smtClean="0"/>
              <a:t>Most are firm to hard with irregular margins</a:t>
            </a:r>
          </a:p>
          <a:p>
            <a:pPr eaLnBrk="1" hangingPunct="1">
              <a:buFont typeface="Arial" panose="020B0604020202020204" pitchFamily="34" charset="0"/>
              <a:buChar char="•"/>
            </a:pPr>
            <a:r>
              <a:rPr lang="en-US" dirty="0" smtClean="0"/>
              <a:t>Single infiltrating cells, often one cell width (</a:t>
            </a:r>
            <a:r>
              <a:rPr lang="en-US" dirty="0" err="1" smtClean="0"/>
              <a:t>indian</a:t>
            </a:r>
            <a:r>
              <a:rPr lang="en-US" dirty="0" smtClean="0"/>
              <a:t> file pattern)</a:t>
            </a:r>
          </a:p>
          <a:p>
            <a:pPr eaLnBrk="1" hangingPunct="1">
              <a:buFont typeface="Arial" panose="020B0604020202020204" pitchFamily="34" charset="0"/>
              <a:buChar char="•"/>
            </a:pPr>
            <a:r>
              <a:rPr lang="en-US" dirty="0" smtClean="0"/>
              <a:t>No tubules or papillary formation </a:t>
            </a:r>
          </a:p>
          <a:p>
            <a:pPr eaLnBrk="1" hangingPunct="1">
              <a:buFont typeface="Arial" panose="020B0604020202020204" pitchFamily="34" charset="0"/>
              <a:buChar char="•"/>
            </a:pPr>
            <a:r>
              <a:rPr lang="en-US" dirty="0" smtClean="0"/>
              <a:t>In about 10% of cases, tumors have mixed features of invasive ductal and lobular carcinomas. </a:t>
            </a:r>
          </a:p>
          <a:p>
            <a:pPr eaLnBrk="1" hangingPunct="1">
              <a:buFont typeface="Georgia" panose="02040502050405020303" pitchFamily="18" charset="0"/>
              <a:buNone/>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buFont typeface="Wingdings" panose="05000000000000000000" pitchFamily="2" charset="2"/>
              <a:buNone/>
            </a:pPr>
            <a:endParaRPr lang="en-US" dirty="0" smtClean="0"/>
          </a:p>
        </p:txBody>
      </p:sp>
      <p:pic>
        <p:nvPicPr>
          <p:cNvPr id="3" name="Picture 2"/>
          <p:cNvPicPr>
            <a:picLocks noChangeAspect="1"/>
          </p:cNvPicPr>
          <p:nvPr/>
        </p:nvPicPr>
        <p:blipFill>
          <a:blip r:embed="rId3"/>
          <a:stretch>
            <a:fillRect/>
          </a:stretch>
        </p:blipFill>
        <p:spPr>
          <a:xfrm>
            <a:off x="5561012" y="1828800"/>
            <a:ext cx="5749026" cy="4322439"/>
          </a:xfrm>
          <a:prstGeom prst="rect">
            <a:avLst/>
          </a:prstGeom>
        </p:spPr>
      </p:pic>
      <p:sp>
        <p:nvSpPr>
          <p:cNvPr id="5" name="Rectangle 4"/>
          <p:cNvSpPr/>
          <p:nvPr/>
        </p:nvSpPr>
        <p:spPr>
          <a:xfrm>
            <a:off x="5789612" y="5888427"/>
            <a:ext cx="6092825" cy="215444"/>
          </a:xfrm>
          <a:prstGeom prst="rect">
            <a:avLst/>
          </a:prstGeom>
        </p:spPr>
        <p:txBody>
          <a:bodyPr>
            <a:spAutoFit/>
          </a:bodyPr>
          <a:lstStyle/>
          <a:p>
            <a:r>
              <a:rPr lang="en-US" sz="800" dirty="0"/>
              <a:t>http://www.breastpathology.info/Lobular%20Carcinoma%20Variants.html</a:t>
            </a:r>
          </a:p>
        </p:txBody>
      </p:sp>
      <p:sp>
        <p:nvSpPr>
          <p:cNvPr id="2" name="Slide Number Placeholder 1"/>
          <p:cNvSpPr>
            <a:spLocks noGrp="1"/>
          </p:cNvSpPr>
          <p:nvPr>
            <p:ph type="sldNum" sz="quarter" idx="12"/>
          </p:nvPr>
        </p:nvSpPr>
        <p:spPr/>
        <p:txBody>
          <a:bodyPr/>
          <a:lstStyle/>
          <a:p>
            <a:fld id="{693B167E-EA96-4147-81DE-549160052C22}" type="slidenum">
              <a:rPr lang="en-US" smtClean="0"/>
              <a:t>56</a:t>
            </a:fld>
            <a:endParaRPr lang="en-US"/>
          </a:p>
        </p:txBody>
      </p:sp>
    </p:spTree>
    <p:extLst>
      <p:ext uri="{BB962C8B-B14F-4D97-AF65-F5344CB8AC3E}">
        <p14:creationId xmlns:p14="http://schemas.microsoft.com/office/powerpoint/2010/main" val="256717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2360612" y="1023740"/>
            <a:ext cx="5097463"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989012" y="2568148"/>
            <a:ext cx="4386745" cy="2923346"/>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7812" y="2568147"/>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10312" y="4545697"/>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2132012" y="5292525"/>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
        <p:nvSpPr>
          <p:cNvPr id="3" name="Slide Number Placeholder 2"/>
          <p:cNvSpPr>
            <a:spLocks noGrp="1"/>
          </p:cNvSpPr>
          <p:nvPr>
            <p:ph type="sldNum" sz="quarter" idx="12"/>
          </p:nvPr>
        </p:nvSpPr>
        <p:spPr/>
        <p:txBody>
          <a:bodyPr/>
          <a:lstStyle/>
          <a:p>
            <a:fld id="{693B167E-EA96-4147-81DE-549160052C22}" type="slidenum">
              <a:rPr lang="en-US" smtClean="0"/>
              <a:t>57</a:t>
            </a:fld>
            <a:endParaRPr lang="en-US"/>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531812" y="0"/>
            <a:ext cx="5106988" cy="914400"/>
          </a:xfrm>
        </p:spPr>
        <p:txBody>
          <a:bodyPr>
            <a:normAutofit fontScale="90000"/>
          </a:bodyPr>
          <a:lstStyle/>
          <a:p>
            <a:pPr eaLnBrk="1" hangingPunct="1"/>
            <a:r>
              <a:rPr lang="en-US" dirty="0" smtClean="0"/>
              <a:t>Medullary Carcinoma</a:t>
            </a:r>
          </a:p>
        </p:txBody>
      </p:sp>
      <p:sp>
        <p:nvSpPr>
          <p:cNvPr id="104450" name="Rectangle 3"/>
          <p:cNvSpPr>
            <a:spLocks noGrp="1" noChangeArrowheads="1"/>
          </p:cNvSpPr>
          <p:nvPr>
            <p:ph sz="half" idx="4294967295"/>
          </p:nvPr>
        </p:nvSpPr>
        <p:spPr>
          <a:xfrm>
            <a:off x="531812" y="1600200"/>
            <a:ext cx="5181600" cy="4724400"/>
          </a:xfrm>
        </p:spPr>
        <p:txBody>
          <a:bodyPr rtlCol="0">
            <a:normAutofit/>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a:t>
            </a:r>
            <a:r>
              <a:rPr lang="en-US" dirty="0" err="1" smtClean="0"/>
              <a:t>desmoplastic</a:t>
            </a:r>
            <a:r>
              <a:rPr lang="en-US" dirty="0" smtClean="0"/>
              <a:t>) reaction and therefore is soft and fleshy (</a:t>
            </a:r>
            <a:r>
              <a:rPr lang="en-US" dirty="0" err="1" smtClean="0"/>
              <a:t>encephaloid</a:t>
            </a:r>
            <a:r>
              <a:rPr lang="en-US" dirty="0" smtClean="0"/>
              <a:t>). On section foci of necrosis and hemorrhage are evident.</a:t>
            </a:r>
          </a:p>
          <a:p>
            <a:pPr marL="365760" indent="-256032">
              <a:buClr>
                <a:schemeClr val="accent3"/>
              </a:buClr>
              <a:buFont typeface="Arial" pitchFamily="34" charset="0"/>
              <a:buChar char="•"/>
              <a:defRPr/>
            </a:pPr>
            <a:r>
              <a:rPr lang="en-US" dirty="0" smtClean="0"/>
              <a:t>Microscopically, the tumor is composed of solid sheets of malignant cells and frequent mitoses. There is scant fibrous </a:t>
            </a:r>
            <a:r>
              <a:rPr lang="en-US" dirty="0" err="1" smtClean="0"/>
              <a:t>stroma</a:t>
            </a:r>
            <a:r>
              <a:rPr lang="en-US" dirty="0" smtClean="0"/>
              <a:t>. Lymphocytes and plasma cells surround the tumor cells.</a:t>
            </a:r>
          </a:p>
          <a:p>
            <a:pPr marL="365760" indent="-256032">
              <a:buClr>
                <a:schemeClr val="accent3"/>
              </a:buClr>
              <a:buNone/>
              <a:defRPr/>
            </a:pPr>
            <a:endParaRPr lang="en-US" dirty="0" smtClean="0"/>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6012" y="1676400"/>
            <a:ext cx="44929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36754" y="6547649"/>
            <a:ext cx="6092825" cy="215444"/>
          </a:xfrm>
          <a:prstGeom prst="rect">
            <a:avLst/>
          </a:prstGeom>
        </p:spPr>
        <p:txBody>
          <a:bodyPr>
            <a:spAutoFit/>
          </a:bodyPr>
          <a:lstStyle/>
          <a:p>
            <a:r>
              <a:rPr lang="en-US" sz="800" dirty="0"/>
              <a:t>http://tgmouse.ucdavis.edu/JENSEN-MAMM2000/BRCA-3/BRCA-3.HTML</a:t>
            </a:r>
          </a:p>
        </p:txBody>
      </p:sp>
      <p:sp>
        <p:nvSpPr>
          <p:cNvPr id="3" name="Slide Number Placeholder 2"/>
          <p:cNvSpPr>
            <a:spLocks noGrp="1"/>
          </p:cNvSpPr>
          <p:nvPr>
            <p:ph type="sldNum" sz="quarter" idx="12"/>
          </p:nvPr>
        </p:nvSpPr>
        <p:spPr/>
        <p:txBody>
          <a:bodyPr/>
          <a:lstStyle/>
          <a:p>
            <a:fld id="{693B167E-EA96-4147-81DE-549160052C22}" type="slidenum">
              <a:rPr lang="en-US" smtClean="0"/>
              <a:t>58</a:t>
            </a:fld>
            <a:endParaRPr lang="en-US"/>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609600"/>
            <a:ext cx="8229600" cy="609600"/>
          </a:xfrm>
        </p:spPr>
        <p:txBody>
          <a:bodyPr/>
          <a:lstStyle/>
          <a:p>
            <a:pPr eaLnBrk="1" hangingPunct="1"/>
            <a:r>
              <a:rPr lang="en-US" sz="3200" dirty="0"/>
              <a:t>Colloid Carcinoma/ Mucinous carcinoma </a:t>
            </a:r>
          </a:p>
        </p:txBody>
      </p:sp>
      <p:sp>
        <p:nvSpPr>
          <p:cNvPr id="105474" name="Rectangle 3"/>
          <p:cNvSpPr>
            <a:spLocks noGrp="1" noChangeArrowheads="1"/>
          </p:cNvSpPr>
          <p:nvPr>
            <p:ph sz="half" idx="1"/>
          </p:nvPr>
        </p:nvSpPr>
        <p:spPr>
          <a:xfrm>
            <a:off x="836612" y="1752600"/>
            <a:ext cx="5029200" cy="5022850"/>
          </a:xfrm>
        </p:spPr>
        <p:txBody>
          <a:bodyPr rtlCol="0">
            <a:normAutofit/>
          </a:bodyPr>
          <a:lstStyle/>
          <a:p>
            <a:pPr marL="365760" indent="-256032">
              <a:buClr>
                <a:schemeClr val="accent3"/>
              </a:buClr>
              <a:buFont typeface="Arial" pitchFamily="34" charset="0"/>
              <a:buChar char="•"/>
              <a:defRPr/>
            </a:pPr>
            <a:r>
              <a:rPr lang="en-US" dirty="0"/>
              <a:t>T</a:t>
            </a:r>
            <a:r>
              <a:rPr lang="en-US" dirty="0" smtClean="0"/>
              <a: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a:t>
            </a:r>
            <a:r>
              <a:rPr lang="en-US" dirty="0" err="1" smtClean="0"/>
              <a:t>mucinous</a:t>
            </a:r>
            <a:r>
              <a:rPr lang="en-US" dirty="0" smtClean="0"/>
              <a:t> or mixed in which it is associated with other types of invasive breast carcinoma. </a:t>
            </a:r>
          </a:p>
          <a:p>
            <a:pPr marL="365760" indent="-256032">
              <a:buClr>
                <a:schemeClr val="accent3"/>
              </a:buClr>
              <a:buFont typeface="Arial" pitchFamily="34" charset="0"/>
              <a:buChar char="•"/>
              <a:defRPr/>
            </a:pPr>
            <a:r>
              <a:rPr lang="en-US" dirty="0" smtClean="0"/>
              <a:t>The </a:t>
            </a:r>
            <a:r>
              <a:rPr lang="en-US" dirty="0" err="1" smtClean="0"/>
              <a:t>mucinous</a:t>
            </a:r>
            <a:r>
              <a:rPr lang="en-US" dirty="0" smtClean="0"/>
              <a:t> tumor is composed of small islands of tumors cells (occasionally forming glands), and isolated tumor cells floating in pools of extracellular </a:t>
            </a:r>
            <a:r>
              <a:rPr lang="en-US" dirty="0" err="1" smtClean="0"/>
              <a:t>mucin</a:t>
            </a:r>
            <a:endParaRPr lang="en-US" dirty="0" smtClean="0"/>
          </a:p>
        </p:txBody>
      </p:sp>
      <p:pic>
        <p:nvPicPr>
          <p:cNvPr id="3" name="Content Placeholder 2"/>
          <p:cNvPicPr>
            <a:picLocks noGrp="1" noChangeAspect="1"/>
          </p:cNvPicPr>
          <p:nvPr>
            <p:ph sz="half" idx="2"/>
          </p:nvPr>
        </p:nvPicPr>
        <p:blipFill>
          <a:blip r:embed="rId3"/>
          <a:stretch>
            <a:fillRect/>
          </a:stretch>
        </p:blipFill>
        <p:spPr>
          <a:xfrm>
            <a:off x="6856412" y="1905000"/>
            <a:ext cx="4935538" cy="333423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
        <p:nvSpPr>
          <p:cNvPr id="2" name="Slide Number Placeholder 1"/>
          <p:cNvSpPr>
            <a:spLocks noGrp="1"/>
          </p:cNvSpPr>
          <p:nvPr>
            <p:ph type="sldNum" sz="quarter" idx="12"/>
          </p:nvPr>
        </p:nvSpPr>
        <p:spPr/>
        <p:txBody>
          <a:bodyPr/>
          <a:lstStyle/>
          <a:p>
            <a:fld id="{693B167E-EA96-4147-81DE-549160052C22}" type="slidenum">
              <a:rPr lang="en-US" smtClean="0"/>
              <a:t>59</a:t>
            </a:fld>
            <a:endParaRPr lang="en-US"/>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symptom  and may be cyclical with menses 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but, rarely, can 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2" name="Slide Number Placeholder 1"/>
          <p:cNvSpPr>
            <a:spLocks noGrp="1"/>
          </p:cNvSpPr>
          <p:nvPr>
            <p:ph type="sldNum" sz="quarter" idx="12"/>
          </p:nvPr>
        </p:nvSpPr>
        <p:spPr/>
        <p:txBody>
          <a:bodyPr/>
          <a:lstStyle/>
          <a:p>
            <a:fld id="{693B167E-EA96-4147-81DE-549160052C22}" type="slidenum">
              <a:rPr lang="en-US" smtClean="0"/>
              <a:t>6</a:t>
            </a:fld>
            <a:endParaRPr lang="en-US"/>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p:cNvSpPr>
            <a:spLocks noGrp="1"/>
          </p:cNvSpPr>
          <p:nvPr>
            <p:ph type="title"/>
          </p:nvPr>
        </p:nvSpPr>
        <p:spPr>
          <a:xfrm>
            <a:off x="379412" y="488950"/>
            <a:ext cx="9512300" cy="650877"/>
          </a:xfrm>
        </p:spPr>
        <p:txBody>
          <a:bodyPr>
            <a:normAutofit fontScale="90000"/>
          </a:bodyPr>
          <a:lstStyle/>
          <a:p>
            <a:pPr eaLnBrk="1" hangingPunct="1"/>
            <a:r>
              <a:rPr lang="en-US" dirty="0"/>
              <a:t>T</a:t>
            </a:r>
            <a:r>
              <a:rPr lang="en-US" dirty="0" smtClean="0"/>
              <a:t>reatment</a:t>
            </a:r>
          </a:p>
        </p:txBody>
      </p:sp>
      <p:sp>
        <p:nvSpPr>
          <p:cNvPr id="67587" name="Content Placeholder 3"/>
          <p:cNvSpPr>
            <a:spLocks noGrp="1"/>
          </p:cNvSpPr>
          <p:nvPr>
            <p:ph idx="1"/>
          </p:nvPr>
        </p:nvSpPr>
        <p:spPr>
          <a:xfrm>
            <a:off x="303212" y="1905000"/>
            <a:ext cx="6172200" cy="3813176"/>
          </a:xfrm>
        </p:spPr>
        <p:txBody>
          <a:bodyPr/>
          <a:lstStyle/>
          <a:p>
            <a:pPr eaLnBrk="1" hangingPunct="1">
              <a:buFont typeface="Arial" panose="020B0604020202020204" pitchFamily="34" charset="0"/>
              <a:buChar char="•"/>
            </a:pPr>
            <a:r>
              <a:rPr lang="en-US" dirty="0" smtClean="0"/>
              <a:t>Wide local excision</a:t>
            </a:r>
          </a:p>
          <a:p>
            <a:pPr eaLnBrk="1" hangingPunct="1">
              <a:buFont typeface="Arial" panose="020B0604020202020204" pitchFamily="34" charset="0"/>
              <a:buChar char="•"/>
            </a:pPr>
            <a:r>
              <a:rPr lang="en-US" dirty="0" smtClean="0"/>
              <a:t>Radical mastectomy</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5212" y="1295400"/>
            <a:ext cx="30480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6630" y="4045381"/>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8888" y="193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44" y="3270249"/>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68703" y="4495800"/>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93B167E-EA96-4147-81DE-549160052C22}" type="slidenum">
              <a:rPr lang="en-US" smtClean="0"/>
              <a:t>60</a:t>
            </a:fld>
            <a:endParaRPr lang="en-US"/>
          </a:p>
        </p:txBody>
      </p:sp>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86605"/>
            <a:ext cx="8075613" cy="932596"/>
          </a:xfrm>
        </p:spPr>
        <p:txBody>
          <a:bodyPr/>
          <a:lstStyle/>
          <a:p>
            <a:pPr eaLnBrk="1" hangingPunct="1"/>
            <a:r>
              <a:rPr lang="en-US" sz="2900" b="1" dirty="0"/>
              <a:t>Breast Carcinoma , Major Prognostic Factors</a:t>
            </a:r>
          </a:p>
        </p:txBody>
      </p:sp>
      <p:sp>
        <p:nvSpPr>
          <p:cNvPr id="107522" name="Rectangle 3"/>
          <p:cNvSpPr>
            <a:spLocks noGrp="1" noChangeArrowheads="1"/>
          </p:cNvSpPr>
          <p:nvPr>
            <p:ph idx="1"/>
          </p:nvPr>
        </p:nvSpPr>
        <p:spPr>
          <a:xfrm>
            <a:off x="1065212" y="1752600"/>
            <a:ext cx="9672638" cy="4868863"/>
          </a:xfrm>
        </p:spPr>
        <p:txBody>
          <a:bodyPr rtlCol="0">
            <a:normAutofit fontScale="92500"/>
          </a:bodyPr>
          <a:lstStyle/>
          <a:p>
            <a:pPr marL="365760" indent="-256032">
              <a:buClr>
                <a:schemeClr val="accent3"/>
              </a:buClr>
              <a:buNone/>
              <a:defRPr/>
            </a:pPr>
            <a:r>
              <a:rPr lang="en-US" dirty="0">
                <a:latin typeface="+mj-lt"/>
              </a:rPr>
              <a:t> </a:t>
            </a:r>
            <a:endParaRPr lang="en-US" sz="2100" dirty="0">
              <a:latin typeface="+mj-lt"/>
            </a:endParaRPr>
          </a:p>
          <a:p>
            <a:pPr marL="566928" indent="-457200">
              <a:buClr>
                <a:schemeClr val="accent3"/>
              </a:buClr>
              <a:buFont typeface="+mj-lt"/>
              <a:buAutoNum type="arabicPeriod"/>
              <a:defRPr/>
            </a:pPr>
            <a:r>
              <a:rPr lang="en-US" sz="2100" dirty="0">
                <a:solidFill>
                  <a:srgbClr val="FF0000"/>
                </a:solidFill>
                <a:latin typeface="+mj-lt"/>
              </a:rPr>
              <a:t>Invasive or In situ disease: </a:t>
            </a:r>
            <a:r>
              <a:rPr lang="en-US" sz="2100" dirty="0">
                <a:latin typeface="+mj-lt"/>
              </a:rPr>
              <a:t>By definition, in situ carcinoma is confined to the ductal system and cannot metastasize. Breast cancer deaths associated with DCIS are due to the subsequent development of invasive carcinoma or areas of invasion undetected at the time of diagnosis. The great majority of women with adequately treated DCIS will be cured. In contrast, at least half of invasive carcinomas will have metastasized locally or distantly at the time of diagnosis. </a:t>
            </a:r>
          </a:p>
          <a:p>
            <a:pPr marL="566928" indent="-457200">
              <a:buClr>
                <a:schemeClr val="accent3"/>
              </a:buClr>
              <a:buFont typeface="+mj-lt"/>
              <a:buAutoNum type="arabicPeriod"/>
              <a:defRPr/>
            </a:pPr>
            <a:r>
              <a:rPr lang="en-US" sz="2100" dirty="0">
                <a:solidFill>
                  <a:srgbClr val="FF0000"/>
                </a:solidFill>
                <a:latin typeface="+mj-lt"/>
              </a:rPr>
              <a:t>Distant metastasis: </a:t>
            </a:r>
            <a:r>
              <a:rPr lang="en-US" sz="2100" dirty="0">
                <a:latin typeface="+mj-lt"/>
              </a:rPr>
              <a:t>Once distant metastases are present, cure is unlikely, although long-term remissions and palliation can be achieved. Favored sites for dissemination are the lungs, bones, liver, adrenals, brain, and meninges. </a:t>
            </a:r>
          </a:p>
          <a:p>
            <a:pPr marL="566928" indent="-457200">
              <a:buClr>
                <a:schemeClr val="accent3"/>
              </a:buClr>
              <a:buFont typeface="+mj-lt"/>
              <a:buAutoNum type="arabicPeriod"/>
              <a:defRPr/>
            </a:pPr>
            <a:r>
              <a:rPr lang="en-US" sz="2100" dirty="0">
                <a:solidFill>
                  <a:srgbClr val="FF0000"/>
                </a:solidFill>
                <a:latin typeface="+mj-lt"/>
              </a:rPr>
              <a:t>Lymph node metastasis: </a:t>
            </a:r>
            <a:r>
              <a:rPr lang="en-US" sz="2100" dirty="0">
                <a:latin typeface="+mj-lt"/>
              </a:rPr>
              <a:t>Axillary lymph node status is the most important prognostic factor for invasive carcinoma in the absence of distant metastases. The clinical assessment of nodal involvement is very inaccurate, therefore, biopsy is necessary for accurate assessment.</a:t>
            </a:r>
            <a:br>
              <a:rPr lang="en-US" sz="2100" dirty="0">
                <a:latin typeface="+mj-lt"/>
              </a:rPr>
            </a:br>
            <a:r>
              <a:rPr lang="en-US" sz="2100" dirty="0">
                <a:latin typeface="+mj-lt"/>
              </a:rPr>
              <a:t>With no involvement, the 10-year disease-free survival rate is close to 70% to 80%; the rate falls to 35% to 40% with one to three positive nodes and 10% to 15% in the presence of more than 10 positive nodes.</a:t>
            </a:r>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2" name="Slide Number Placeholder 1"/>
          <p:cNvSpPr>
            <a:spLocks noGrp="1"/>
          </p:cNvSpPr>
          <p:nvPr>
            <p:ph type="sldNum" sz="quarter" idx="12"/>
          </p:nvPr>
        </p:nvSpPr>
        <p:spPr/>
        <p:txBody>
          <a:bodyPr/>
          <a:lstStyle/>
          <a:p>
            <a:fld id="{693B167E-EA96-4147-81DE-549160052C22}" type="slidenum">
              <a:rPr lang="en-US" smtClean="0"/>
              <a:t>61</a:t>
            </a:fld>
            <a:endParaRPr lang="en-US"/>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7012" y="476250"/>
            <a:ext cx="9982200" cy="590550"/>
          </a:xfrm>
        </p:spPr>
        <p:txBody>
          <a:bodyPr/>
          <a:lstStyle/>
          <a:p>
            <a:pPr eaLnBrk="1" hangingPunct="1"/>
            <a:r>
              <a:rPr lang="en-US" sz="2800" dirty="0"/>
              <a:t>Breast Carcinoma , Major Prognostic Factors</a:t>
            </a:r>
          </a:p>
        </p:txBody>
      </p:sp>
      <p:sp>
        <p:nvSpPr>
          <p:cNvPr id="99331" name="Rectangle 3"/>
          <p:cNvSpPr>
            <a:spLocks noGrp="1" noChangeArrowheads="1"/>
          </p:cNvSpPr>
          <p:nvPr>
            <p:ph idx="1"/>
          </p:nvPr>
        </p:nvSpPr>
        <p:spPr>
          <a:xfrm>
            <a:off x="608012" y="1412875"/>
            <a:ext cx="9601200" cy="4324350"/>
          </a:xfrm>
        </p:spPr>
        <p:txBody>
          <a:bodyPr>
            <a:noAutofit/>
          </a:bodyPr>
          <a:lstStyle/>
          <a:p>
            <a:pPr marL="365760" indent="-256032">
              <a:buClr>
                <a:schemeClr val="accent3"/>
              </a:buClr>
              <a:buFont typeface="Georgia"/>
              <a:buChar char="•"/>
              <a:defRPr/>
            </a:pPr>
            <a:endParaRPr lang="en-US" sz="1800" u="sng" dirty="0">
              <a:latin typeface="+mj-lt"/>
            </a:endParaRPr>
          </a:p>
          <a:p>
            <a:pPr marL="566928" indent="-457200">
              <a:buClr>
                <a:schemeClr val="accent3"/>
              </a:buClr>
              <a:buFont typeface="+mj-lt"/>
              <a:buAutoNum type="arabicPeriod" startAt="4"/>
              <a:defRPr/>
            </a:pPr>
            <a:r>
              <a:rPr lang="en-US" sz="1800" b="1" dirty="0">
                <a:solidFill>
                  <a:srgbClr val="FF0000"/>
                </a:solidFill>
                <a:latin typeface="+mj-lt"/>
              </a:rPr>
              <a:t>Tumor Size: </a:t>
            </a:r>
            <a:r>
              <a:rPr lang="en-US" sz="1800" dirty="0">
                <a:latin typeface="+mj-lt"/>
              </a:rPr>
              <a:t>The size of the carcinoma is the second most important prognostic factor. The risk of axillary lymph node metastases increases with the size of the carcinoma. </a:t>
            </a:r>
          </a:p>
          <a:p>
            <a:pPr marL="109728" indent="0">
              <a:buClr>
                <a:schemeClr val="accent3"/>
              </a:buClr>
              <a:buNone/>
              <a:defRPr/>
            </a:pPr>
            <a:r>
              <a:rPr lang="en-US" sz="1800" b="1" dirty="0">
                <a:latin typeface="+mj-lt"/>
              </a:rPr>
              <a:t>Note</a:t>
            </a:r>
            <a:r>
              <a:rPr lang="en-US" sz="1800" dirty="0">
                <a:latin typeface="+mj-lt"/>
              </a:rPr>
              <a:t> :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624078" indent="-514350">
              <a:buClr>
                <a:schemeClr val="accent3"/>
              </a:buClr>
              <a:buFont typeface="+mj-lt"/>
              <a:buAutoNum type="arabicPeriod" startAt="5"/>
              <a:defRPr/>
            </a:pPr>
            <a:r>
              <a:rPr lang="en-US" sz="1800" b="1" dirty="0">
                <a:solidFill>
                  <a:srgbClr val="FF0000"/>
                </a:solidFill>
                <a:latin typeface="+mj-lt"/>
              </a:rPr>
              <a:t>Locally advanced disease: </a:t>
            </a:r>
            <a:r>
              <a:rPr lang="en-US" sz="1800" dirty="0">
                <a:latin typeface="+mj-lt"/>
              </a:rPr>
              <a:t>Tumors invading into skin or skeletal muscle are frequently associated with concurrent or subsequent distant disease. With increased awareness of breast cancer detection, such cases have fortunately decreased in frequency and are now rare at initial presentation. </a:t>
            </a:r>
          </a:p>
          <a:p>
            <a:pPr marL="624078" indent="-514350">
              <a:buClr>
                <a:schemeClr val="accent3"/>
              </a:buClr>
              <a:buFont typeface="+mj-lt"/>
              <a:buAutoNum type="arabicPeriod" startAt="5"/>
              <a:defRPr/>
            </a:pPr>
            <a:r>
              <a:rPr lang="en-US" sz="1800" b="1" dirty="0">
                <a:solidFill>
                  <a:srgbClr val="FF0000"/>
                </a:solidFill>
                <a:latin typeface="+mj-lt"/>
              </a:rPr>
              <a:t>Inflammatory Carcinoma: </a:t>
            </a:r>
            <a:r>
              <a:rPr lang="en-US" sz="1800" dirty="0">
                <a:latin typeface="+mj-lt"/>
              </a:rPr>
              <a:t>Women presenting with the clinical appearance of breast swelling and skin thickening have a particularly poor prognosis with a 3-year survival rate of only 3% to 10%. </a:t>
            </a:r>
          </a:p>
          <a:p>
            <a:pPr marL="109728" indent="0">
              <a:buClr>
                <a:schemeClr val="accent3"/>
              </a:buClr>
              <a:buNone/>
              <a:defRPr/>
            </a:pPr>
            <a:r>
              <a:rPr lang="en-US" sz="1800" dirty="0">
                <a:latin typeface="+mj-lt"/>
              </a:rPr>
              <a:t/>
            </a:r>
            <a:br>
              <a:rPr lang="en-US" sz="1800" dirty="0">
                <a:latin typeface="+mj-lt"/>
              </a:rPr>
            </a:br>
            <a:endParaRPr lang="en-US" sz="1800" dirty="0">
              <a:latin typeface="+mj-lt"/>
            </a:endParaRPr>
          </a:p>
        </p:txBody>
      </p:sp>
      <p:sp>
        <p:nvSpPr>
          <p:cNvPr id="2" name="Slide Number Placeholder 1"/>
          <p:cNvSpPr>
            <a:spLocks noGrp="1"/>
          </p:cNvSpPr>
          <p:nvPr>
            <p:ph type="sldNum" sz="quarter" idx="12"/>
          </p:nvPr>
        </p:nvSpPr>
        <p:spPr/>
        <p:txBody>
          <a:bodyPr/>
          <a:lstStyle/>
          <a:p>
            <a:fld id="{693B167E-EA96-4147-81DE-549160052C22}" type="slidenum">
              <a:rPr lang="en-US" smtClean="0"/>
              <a:t>62</a:t>
            </a:fld>
            <a:endParaRPr lang="en-US"/>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96994" y="286605"/>
            <a:ext cx="10055781" cy="856396"/>
          </a:xfrm>
        </p:spPr>
        <p:txBody>
          <a:bodyPr/>
          <a:lstStyle/>
          <a:p>
            <a:pPr eaLnBrk="1" hangingPunct="1"/>
            <a:r>
              <a:rPr lang="en-US" sz="2900" b="1" dirty="0"/>
              <a:t>Breast Carcinoma , Minor Prognostic Factors</a:t>
            </a:r>
          </a:p>
        </p:txBody>
      </p:sp>
      <p:sp>
        <p:nvSpPr>
          <p:cNvPr id="104451" name="Rectangle 3"/>
          <p:cNvSpPr>
            <a:spLocks noGrp="1" noChangeArrowheads="1"/>
          </p:cNvSpPr>
          <p:nvPr>
            <p:ph idx="1"/>
          </p:nvPr>
        </p:nvSpPr>
        <p:spPr/>
        <p:txBody>
          <a:bodyPr>
            <a:normAutofit/>
          </a:bodyPr>
          <a:lstStyle/>
          <a:p>
            <a:pPr marL="566928" indent="-457200">
              <a:buClr>
                <a:schemeClr val="accent3"/>
              </a:buClr>
              <a:buFont typeface="+mj-lt"/>
              <a:buAutoNum type="arabicPeriod"/>
              <a:defRPr/>
            </a:pPr>
            <a:r>
              <a:rPr lang="en-US" b="1" dirty="0">
                <a:solidFill>
                  <a:srgbClr val="FF0000"/>
                </a:solidFill>
                <a:latin typeface="+mj-lt"/>
              </a:rPr>
              <a:t>Histologic Subtype</a:t>
            </a:r>
            <a:r>
              <a:rPr lang="en-US" dirty="0">
                <a:solidFill>
                  <a:srgbClr val="FF0000"/>
                </a:solidFill>
                <a:latin typeface="+mj-lt"/>
              </a:rPr>
              <a:t>: </a:t>
            </a:r>
            <a:r>
              <a:rPr lang="en-US" dirty="0">
                <a:latin typeface="+mj-lt"/>
              </a:rPr>
              <a:t>Infiltrating ductal and lobular carcinomas have the worst prognosis. Medullary and mucinous have intermediate and tubular and cribriform have the most favorable prognoses</a:t>
            </a:r>
          </a:p>
          <a:p>
            <a:pPr marL="566928" indent="-457200">
              <a:buClr>
                <a:schemeClr val="accent3"/>
              </a:buClr>
              <a:buFont typeface="+mj-lt"/>
              <a:buAutoNum type="arabicPeriod"/>
              <a:defRPr/>
            </a:pPr>
            <a:r>
              <a:rPr lang="en-US" b="1" dirty="0">
                <a:solidFill>
                  <a:srgbClr val="FF0000"/>
                </a:solidFill>
                <a:latin typeface="+mj-lt"/>
              </a:rPr>
              <a:t>Tumor Grade:</a:t>
            </a:r>
            <a:r>
              <a:rPr lang="en-US" b="1" dirty="0">
                <a:latin typeface="+mj-lt"/>
              </a:rPr>
              <a:t> </a:t>
            </a:r>
            <a:r>
              <a:rPr lang="en-US" dirty="0">
                <a:latin typeface="+mj-lt"/>
              </a:rPr>
              <a:t>This is calculated by the pathologist. Grading separates tumors into three categories according to the amount of well formed tubules, the degree of nuclear </a:t>
            </a:r>
            <a:r>
              <a:rPr lang="en-US" dirty="0" err="1">
                <a:latin typeface="+mj-lt"/>
              </a:rPr>
              <a:t>pleomorphism</a:t>
            </a:r>
            <a:r>
              <a:rPr lang="en-US" dirty="0">
                <a:latin typeface="+mj-lt"/>
              </a:rPr>
              <a:t>, and the mitotic rate. The most commonly used grading system to assess the degree of tumor differentiation (</a:t>
            </a:r>
            <a:r>
              <a:rPr lang="en-US" i="1" dirty="0">
                <a:latin typeface="+mj-lt"/>
              </a:rPr>
              <a:t>Bloom Richardson</a:t>
            </a:r>
            <a:r>
              <a:rPr lang="en-US" dirty="0">
                <a:latin typeface="+mj-lt"/>
              </a:rPr>
              <a:t>). There are three grades with grade 1 having better prognosis and grade3 having poorer prognosis.</a:t>
            </a:r>
          </a:p>
          <a:p>
            <a:pPr marL="566928" indent="-457200">
              <a:buClr>
                <a:schemeClr val="accent3"/>
              </a:buClr>
              <a:buFont typeface="+mj-lt"/>
              <a:buAutoNum type="arabicPeriod"/>
              <a:defRPr/>
            </a:pPr>
            <a:r>
              <a:rPr lang="en-US" b="1" dirty="0">
                <a:solidFill>
                  <a:srgbClr val="FF0000"/>
                </a:solidFill>
                <a:latin typeface="+mj-lt"/>
              </a:rPr>
              <a:t>Estrogen and </a:t>
            </a:r>
            <a:r>
              <a:rPr lang="en-US" b="1" dirty="0" err="1">
                <a:solidFill>
                  <a:srgbClr val="FF0000"/>
                </a:solidFill>
                <a:latin typeface="+mj-lt"/>
              </a:rPr>
              <a:t>progesteron</a:t>
            </a:r>
            <a:r>
              <a:rPr lang="en-US" b="1" dirty="0">
                <a:solidFill>
                  <a:srgbClr val="FF0000"/>
                </a:solidFill>
                <a:latin typeface="+mj-lt"/>
              </a:rPr>
              <a:t> receptors: </a:t>
            </a:r>
            <a:r>
              <a:rPr lang="en-US" dirty="0">
                <a:latin typeface="+mj-lt"/>
              </a:rPr>
              <a:t>50% to 85% of carcinomas express estrogen receptors, such tumors are more common in postmenopausal women. Such hormone positive cancers have better prognosis. They respond well to specific </a:t>
            </a:r>
            <a:r>
              <a:rPr lang="en-US" dirty="0" err="1">
                <a:latin typeface="+mj-lt"/>
              </a:rPr>
              <a:t>chemotherapuetic</a:t>
            </a:r>
            <a:r>
              <a:rPr lang="en-US" dirty="0">
                <a:latin typeface="+mj-lt"/>
              </a:rPr>
              <a:t> drugs </a:t>
            </a:r>
            <a:r>
              <a:rPr lang="en-US" dirty="0" err="1">
                <a:latin typeface="+mj-lt"/>
              </a:rPr>
              <a:t>eg</a:t>
            </a:r>
            <a:r>
              <a:rPr lang="en-US" dirty="0">
                <a:latin typeface="+mj-lt"/>
              </a:rPr>
              <a:t>. </a:t>
            </a:r>
            <a:r>
              <a:rPr lang="en-US" dirty="0" err="1">
                <a:latin typeface="+mj-lt"/>
              </a:rPr>
              <a:t>Tamoxifen</a:t>
            </a:r>
            <a:r>
              <a:rPr lang="en-US" dirty="0">
                <a:latin typeface="+mj-lt"/>
              </a:rPr>
              <a:t>. Therefore reporting of ER/PR positivity is important when reporting breast cancer.</a:t>
            </a:r>
          </a:p>
          <a:p>
            <a:pPr marL="566928" indent="-457200">
              <a:buClr>
                <a:schemeClr val="accent3"/>
              </a:buClr>
              <a:buFont typeface="+mj-lt"/>
              <a:buAutoNum type="arabicPeriod"/>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63</a:t>
            </a:fld>
            <a:endParaRPr lang="en-US"/>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96994" y="286605"/>
            <a:ext cx="10055781" cy="1084996"/>
          </a:xfrm>
        </p:spPr>
        <p:txBody>
          <a:bodyPr/>
          <a:lstStyle/>
          <a:p>
            <a:pPr eaLnBrk="1" hangingPunct="1"/>
            <a:r>
              <a:rPr lang="en-US" sz="2800" b="1" dirty="0"/>
              <a:t>Breast Carcinoma , Minor Prognostic Factors</a:t>
            </a:r>
          </a:p>
        </p:txBody>
      </p:sp>
      <p:sp>
        <p:nvSpPr>
          <p:cNvPr id="105475" name="Rectangle 3"/>
          <p:cNvSpPr>
            <a:spLocks noGrp="1" noChangeArrowheads="1"/>
          </p:cNvSpPr>
          <p:nvPr>
            <p:ph idx="1"/>
          </p:nvPr>
        </p:nvSpPr>
        <p:spPr/>
        <p:txBody>
          <a:bodyPr>
            <a:normAutofit fontScale="92500"/>
          </a:bodyPr>
          <a:lstStyle/>
          <a:p>
            <a:pPr marL="624078" indent="-514350">
              <a:buClr>
                <a:schemeClr val="accent3"/>
              </a:buClr>
              <a:buFont typeface="+mj-lt"/>
              <a:buAutoNum type="arabicPeriod" startAt="4"/>
              <a:defRPr/>
            </a:pPr>
            <a:r>
              <a:rPr lang="en-US" b="1" i="1" dirty="0" smtClean="0">
                <a:solidFill>
                  <a:srgbClr val="FF0000"/>
                </a:solidFill>
                <a:latin typeface="+mj-lt"/>
              </a:rPr>
              <a:t>HER2/</a:t>
            </a:r>
            <a:r>
              <a:rPr lang="en-US" b="1" i="1" dirty="0" err="1" smtClean="0">
                <a:solidFill>
                  <a:srgbClr val="FF0000"/>
                </a:solidFill>
                <a:latin typeface="+mj-lt"/>
              </a:rPr>
              <a:t>neu</a:t>
            </a:r>
            <a:r>
              <a:rPr lang="en-US" i="1" dirty="0">
                <a:solidFill>
                  <a:srgbClr val="FF0000"/>
                </a:solidFill>
                <a:latin typeface="+mj-lt"/>
              </a:rPr>
              <a:t>.</a:t>
            </a:r>
            <a:r>
              <a:rPr lang="en-US" dirty="0">
                <a:solidFill>
                  <a:srgbClr val="FF0000"/>
                </a:solidFill>
                <a:latin typeface="+mj-lt"/>
              </a:rPr>
              <a:t> </a:t>
            </a:r>
            <a:r>
              <a:rPr lang="en-US" dirty="0">
                <a:latin typeface="+mj-lt"/>
              </a:rPr>
              <a:t>(human epidermal growth factor receptor 2 or c-</a:t>
            </a:r>
            <a:r>
              <a:rPr lang="en-US" i="1" dirty="0" err="1">
                <a:latin typeface="+mj-lt"/>
              </a:rPr>
              <a:t>erb</a:t>
            </a:r>
            <a:r>
              <a:rPr lang="en-US" i="1" dirty="0">
                <a:latin typeface="+mj-lt"/>
              </a:rPr>
              <a:t> B2</a:t>
            </a:r>
            <a:r>
              <a:rPr lang="en-US" dirty="0">
                <a:latin typeface="+mj-lt"/>
              </a:rPr>
              <a:t> or </a:t>
            </a:r>
            <a:r>
              <a:rPr lang="en-US" i="1" dirty="0" err="1">
                <a:latin typeface="+mj-lt"/>
              </a:rPr>
              <a:t>neu</a:t>
            </a:r>
            <a:r>
              <a:rPr lang="en-US" dirty="0">
                <a:latin typeface="+mj-lt"/>
              </a:rPr>
              <a:t>) is a glycoprotein  overexpressed in 20% to 30% of breast </a:t>
            </a:r>
            <a:r>
              <a:rPr lang="en-US" dirty="0" smtClean="0">
                <a:latin typeface="+mj-lt"/>
              </a:rPr>
              <a:t>carcinomas. Many </a:t>
            </a:r>
            <a:r>
              <a:rPr lang="en-US" dirty="0">
                <a:latin typeface="+mj-lt"/>
              </a:rPr>
              <a:t>studies have shown that  overexpression of </a:t>
            </a:r>
            <a:r>
              <a:rPr lang="en-US" i="1" dirty="0">
                <a:latin typeface="+mj-lt"/>
              </a:rPr>
              <a:t>HER2</a:t>
            </a:r>
            <a:r>
              <a:rPr lang="en-US" dirty="0">
                <a:latin typeface="+mj-lt"/>
              </a:rPr>
              <a:t>/</a:t>
            </a:r>
            <a:r>
              <a:rPr lang="en-US" i="1" dirty="0" err="1">
                <a:latin typeface="+mj-lt"/>
              </a:rPr>
              <a:t>neu</a:t>
            </a:r>
            <a:r>
              <a:rPr lang="en-US" dirty="0">
                <a:latin typeface="+mj-lt"/>
              </a:rPr>
              <a:t> is associated with a poor prognosis</a:t>
            </a:r>
            <a:r>
              <a:rPr lang="en-US" dirty="0" smtClean="0">
                <a:latin typeface="+mj-lt"/>
              </a:rPr>
              <a:t>. </a:t>
            </a:r>
            <a:r>
              <a:rPr lang="en-US" dirty="0">
                <a:latin typeface="+mj-lt"/>
              </a:rPr>
              <a:t>In addition, ongoing studies have shown   that </a:t>
            </a:r>
            <a:r>
              <a:rPr lang="en-US" i="1" dirty="0">
                <a:latin typeface="+mj-lt"/>
              </a:rPr>
              <a:t>HER2</a:t>
            </a:r>
            <a:r>
              <a:rPr lang="en-US" dirty="0">
                <a:latin typeface="+mj-lt"/>
              </a:rPr>
              <a:t>/</a:t>
            </a:r>
            <a:r>
              <a:rPr lang="en-US" i="1" dirty="0" err="1">
                <a:latin typeface="+mj-lt"/>
              </a:rPr>
              <a:t>neu</a:t>
            </a:r>
            <a:r>
              <a:rPr lang="en-US" dirty="0">
                <a:latin typeface="+mj-lt"/>
              </a:rPr>
              <a:t>-overexpressing tumors respond very well to hormonal or </a:t>
            </a:r>
            <a:r>
              <a:rPr lang="en-US" dirty="0" err="1">
                <a:latin typeface="+mj-lt"/>
              </a:rPr>
              <a:t>anthracycline</a:t>
            </a:r>
            <a:r>
              <a:rPr lang="en-US" dirty="0">
                <a:latin typeface="+mj-lt"/>
              </a:rPr>
              <a:t> chemotherapy regimens  </a:t>
            </a:r>
            <a:r>
              <a:rPr lang="en-US" dirty="0" err="1" smtClean="0">
                <a:latin typeface="+mj-lt"/>
              </a:rPr>
              <a:t>eg</a:t>
            </a:r>
            <a:r>
              <a:rPr lang="en-US" dirty="0">
                <a:latin typeface="+mj-lt"/>
              </a:rPr>
              <a:t>. </a:t>
            </a:r>
            <a:r>
              <a:rPr lang="en-US" dirty="0" err="1">
                <a:latin typeface="+mj-lt"/>
              </a:rPr>
              <a:t>Trastuzumab</a:t>
            </a:r>
            <a:r>
              <a:rPr lang="en-US" dirty="0">
                <a:latin typeface="+mj-lt"/>
              </a:rPr>
              <a:t> (Herceptin). </a:t>
            </a:r>
            <a:r>
              <a:rPr lang="en-US" dirty="0" smtClean="0">
                <a:latin typeface="+mj-lt"/>
              </a:rPr>
              <a:t>Therefore </a:t>
            </a:r>
            <a:r>
              <a:rPr lang="en-US" dirty="0">
                <a:latin typeface="+mj-lt"/>
              </a:rPr>
              <a:t>evaluation of HER2/</a:t>
            </a:r>
            <a:r>
              <a:rPr lang="en-US" dirty="0" err="1">
                <a:latin typeface="+mj-lt"/>
              </a:rPr>
              <a:t>neu</a:t>
            </a:r>
            <a:r>
              <a:rPr lang="en-US" dirty="0">
                <a:latin typeface="+mj-lt"/>
              </a:rPr>
              <a:t> is </a:t>
            </a:r>
            <a:r>
              <a:rPr lang="en-US" dirty="0" smtClean="0">
                <a:latin typeface="+mj-lt"/>
              </a:rPr>
              <a:t>important </a:t>
            </a:r>
            <a:r>
              <a:rPr lang="en-US" dirty="0">
                <a:latin typeface="+mj-lt"/>
              </a:rPr>
              <a:t>when reporting breast </a:t>
            </a:r>
            <a:r>
              <a:rPr lang="en-US" dirty="0" smtClean="0">
                <a:latin typeface="+mj-lt"/>
              </a:rPr>
              <a:t>cancer in order to help decide the chemotherapy plan.</a:t>
            </a:r>
          </a:p>
          <a:p>
            <a:pPr marL="624078" indent="-514350">
              <a:buClr>
                <a:schemeClr val="accent3"/>
              </a:buClr>
              <a:buFont typeface="+mj-lt"/>
              <a:buAutoNum type="arabicPeriod" startAt="4"/>
              <a:defRPr/>
            </a:pPr>
            <a:r>
              <a:rPr lang="en-US" b="1" dirty="0" err="1" smtClean="0">
                <a:solidFill>
                  <a:srgbClr val="FF0000"/>
                </a:solidFill>
                <a:latin typeface="+mj-lt"/>
              </a:rPr>
              <a:t>Lymphovascular</a:t>
            </a:r>
            <a:r>
              <a:rPr lang="en-US" b="1" dirty="0" smtClean="0">
                <a:solidFill>
                  <a:srgbClr val="FF0000"/>
                </a:solidFill>
                <a:latin typeface="+mj-lt"/>
              </a:rPr>
              <a:t> </a:t>
            </a:r>
            <a:r>
              <a:rPr lang="en-US" b="1" dirty="0">
                <a:solidFill>
                  <a:srgbClr val="FF0000"/>
                </a:solidFill>
                <a:latin typeface="+mj-lt"/>
              </a:rPr>
              <a:t>invasion: </a:t>
            </a:r>
            <a:r>
              <a:rPr lang="en-US" dirty="0">
                <a:latin typeface="+mj-lt"/>
              </a:rPr>
              <a:t>Tumor cells may be seen within vascular spaces (either </a:t>
            </a:r>
            <a:r>
              <a:rPr lang="en-US" dirty="0" err="1">
                <a:latin typeface="+mj-lt"/>
              </a:rPr>
              <a:t>lymphatics</a:t>
            </a:r>
            <a:r>
              <a:rPr lang="en-US" dirty="0">
                <a:latin typeface="+mj-lt"/>
              </a:rPr>
              <a:t> or small capillaries) surrounding tumors. This finding is strongly associated with the presence of lymph node metastases and is a poor prognostic factor in women without lymph node metastases. </a:t>
            </a:r>
            <a:endParaRPr lang="en-US" dirty="0" smtClean="0">
              <a:latin typeface="+mj-lt"/>
            </a:endParaRPr>
          </a:p>
          <a:p>
            <a:pPr marL="624078" indent="-514350">
              <a:buClr>
                <a:schemeClr val="accent3"/>
              </a:buClr>
              <a:buFont typeface="+mj-lt"/>
              <a:buAutoNum type="arabicPeriod" startAt="4"/>
              <a:defRPr/>
            </a:pPr>
            <a:r>
              <a:rPr lang="en-US" b="1" dirty="0" smtClean="0">
                <a:solidFill>
                  <a:srgbClr val="FF0000"/>
                </a:solidFill>
                <a:latin typeface="+mj-lt"/>
              </a:rPr>
              <a:t>Proliferative </a:t>
            </a:r>
            <a:r>
              <a:rPr lang="en-US" b="1" dirty="0">
                <a:solidFill>
                  <a:srgbClr val="FF0000"/>
                </a:solidFill>
                <a:latin typeface="+mj-lt"/>
              </a:rPr>
              <a:t>rates </a:t>
            </a:r>
          </a:p>
          <a:p>
            <a:pPr marL="365760" indent="-256032">
              <a:buClr>
                <a:schemeClr val="accent3"/>
              </a:buClr>
              <a:buNone/>
              <a:defRPr/>
            </a:pPr>
            <a:r>
              <a:rPr lang="en-US" dirty="0">
                <a:latin typeface="+mj-lt"/>
              </a:rPr>
              <a:t/>
            </a:r>
            <a:br>
              <a:rPr lang="en-US" dirty="0">
                <a:latin typeface="+mj-lt"/>
              </a:rPr>
            </a:br>
            <a:endParaRPr lang="en-US" dirty="0">
              <a:latin typeface="+mj-lt"/>
            </a:endParaRPr>
          </a:p>
          <a:p>
            <a:pPr marL="624078" indent="-514350">
              <a:buClr>
                <a:schemeClr val="accent3"/>
              </a:buClr>
              <a:buFont typeface="+mj-lt"/>
              <a:buAutoNum type="arabicPeriod" startAt="3"/>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64</a:t>
            </a:fld>
            <a:endParaRPr lang="en-US"/>
          </a:p>
        </p:txBody>
      </p:sp>
    </p:spTree>
    <p:extLst>
      <p:ext uri="{BB962C8B-B14F-4D97-AF65-F5344CB8AC3E}">
        <p14:creationId xmlns:p14="http://schemas.microsoft.com/office/powerpoint/2010/main" val="346947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2" y="1905000"/>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a:xfrm>
            <a:off x="1096994" y="286605"/>
            <a:ext cx="10055781" cy="1084996"/>
          </a:xfrm>
        </p:spPr>
        <p:txBody>
          <a:bodyPr/>
          <a:lstStyle/>
          <a:p>
            <a:pPr eaLnBrk="1" hangingPunct="1"/>
            <a:r>
              <a:rPr lang="en-US" dirty="0" smtClean="0"/>
              <a:t>Metastasis to vertebra</a:t>
            </a:r>
          </a:p>
        </p:txBody>
      </p:sp>
      <p:sp>
        <p:nvSpPr>
          <p:cNvPr id="2" name="Slide Number Placeholder 1"/>
          <p:cNvSpPr>
            <a:spLocks noGrp="1"/>
          </p:cNvSpPr>
          <p:nvPr>
            <p:ph type="sldNum" sz="quarter" idx="12"/>
          </p:nvPr>
        </p:nvSpPr>
        <p:spPr/>
        <p:txBody>
          <a:bodyPr/>
          <a:lstStyle/>
          <a:p>
            <a:fld id="{693B167E-EA96-4147-81DE-549160052C22}" type="slidenum">
              <a:rPr lang="en-US" smtClean="0"/>
              <a:t>65</a:t>
            </a:fld>
            <a:endParaRPr lang="en-US"/>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ctrTitle"/>
          </p:nvPr>
        </p:nvSpPr>
        <p:spPr/>
        <p:txBody>
          <a:bodyPr/>
          <a:lstStyle/>
          <a:p>
            <a:pPr eaLnBrk="1" hangingPunct="1"/>
            <a:r>
              <a:rPr lang="en-US" dirty="0" smtClean="0"/>
              <a:t>STROMAL TUMORS </a:t>
            </a:r>
          </a:p>
        </p:txBody>
      </p:sp>
      <p:sp>
        <p:nvSpPr>
          <p:cNvPr id="73731" name="Rectangle 5"/>
          <p:cNvSpPr>
            <a:spLocks noGrp="1" noChangeArrowheads="1"/>
          </p:cNvSpPr>
          <p:nvPr>
            <p:ph type="subTitle" idx="1"/>
          </p:nvPr>
        </p:nvSpPr>
        <p:spPr/>
        <p:txBody>
          <a:bodyPr/>
          <a:lstStyle/>
          <a:p>
            <a:pPr marL="63500"/>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66</a:t>
            </a:fld>
            <a:endParaRPr lang="en-US"/>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STROMAL TUMORS </a:t>
            </a:r>
            <a:endParaRPr lang="en-US" dirty="0" smtClean="0"/>
          </a:p>
        </p:txBody>
      </p:sp>
      <p:sp>
        <p:nvSpPr>
          <p:cNvPr id="74755" name="Rectangle 3"/>
          <p:cNvSpPr>
            <a:spLocks noGrp="1" noChangeArrowheads="1"/>
          </p:cNvSpPr>
          <p:nvPr>
            <p:ph idx="1"/>
          </p:nvPr>
        </p:nvSpPr>
        <p:spPr/>
        <p:txBody>
          <a:bodyPr/>
          <a:lstStyle/>
          <a:p>
            <a:pPr eaLnBrk="1" hangingPunct="1"/>
            <a:endParaRPr lang="en-US" dirty="0" smtClean="0"/>
          </a:p>
          <a:p>
            <a:pPr eaLnBrk="1" hangingPunct="1"/>
            <a:endParaRPr lang="en-US" dirty="0" smtClean="0"/>
          </a:p>
          <a:p>
            <a:pPr eaLnBrk="1" hangingPunct="1"/>
            <a:r>
              <a:rPr lang="en-US" dirty="0" smtClean="0"/>
              <a:t>Two basic stromal tumors are</a:t>
            </a:r>
          </a:p>
          <a:p>
            <a:pPr eaLnBrk="1" hangingPunct="1">
              <a:buFont typeface="Wingdings" panose="05000000000000000000" pitchFamily="2" charset="2"/>
              <a:buNone/>
            </a:pPr>
            <a:r>
              <a:rPr lang="en-US" dirty="0" smtClean="0"/>
              <a:t>  - </a:t>
            </a:r>
            <a:r>
              <a:rPr lang="en-US" dirty="0" err="1"/>
              <a:t>F</a:t>
            </a:r>
            <a:r>
              <a:rPr lang="en-US" dirty="0" err="1" smtClean="0"/>
              <a:t>ibroadenoma</a:t>
            </a:r>
            <a:endParaRPr lang="en-US" dirty="0" smtClean="0"/>
          </a:p>
          <a:p>
            <a:pPr eaLnBrk="1" hangingPunct="1">
              <a:buFont typeface="Wingdings" panose="05000000000000000000" pitchFamily="2" charset="2"/>
              <a:buNone/>
            </a:pPr>
            <a:r>
              <a:rPr lang="en-US" dirty="0" smtClean="0"/>
              <a:t>  - </a:t>
            </a:r>
            <a:r>
              <a:rPr lang="en-US" dirty="0" err="1" smtClean="0"/>
              <a:t>Phylloids</a:t>
            </a:r>
            <a:r>
              <a:rPr lang="en-US" dirty="0" smtClean="0"/>
              <a:t> tumor</a:t>
            </a:r>
          </a:p>
        </p:txBody>
      </p:sp>
      <p:sp>
        <p:nvSpPr>
          <p:cNvPr id="2" name="Slide Number Placeholder 1"/>
          <p:cNvSpPr>
            <a:spLocks noGrp="1"/>
          </p:cNvSpPr>
          <p:nvPr>
            <p:ph type="sldNum" sz="quarter" idx="12"/>
          </p:nvPr>
        </p:nvSpPr>
        <p:spPr/>
        <p:txBody>
          <a:bodyPr/>
          <a:lstStyle/>
          <a:p>
            <a:fld id="{693B167E-EA96-4147-81DE-549160052C22}" type="slidenum">
              <a:rPr lang="en-US" smtClean="0"/>
              <a:t>67</a:t>
            </a:fld>
            <a:endParaRPr lang="en-US"/>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1598613" y="533400"/>
            <a:ext cx="5181600" cy="838200"/>
          </a:xfrm>
        </p:spPr>
        <p:txBody>
          <a:bodyPr/>
          <a:lstStyle/>
          <a:p>
            <a:pPr eaLnBrk="1" hangingPunct="1"/>
            <a:r>
              <a:rPr lang="en-US" dirty="0" err="1" smtClean="0"/>
              <a:t>Fibroadenoma</a:t>
            </a:r>
            <a:endParaRPr lang="en-US" dirty="0" smtClean="0"/>
          </a:p>
        </p:txBody>
      </p:sp>
      <p:sp>
        <p:nvSpPr>
          <p:cNvPr id="111619" name="Rectangle 5"/>
          <p:cNvSpPr>
            <a:spLocks noGrp="1" noChangeArrowheads="1"/>
          </p:cNvSpPr>
          <p:nvPr>
            <p:ph type="body" idx="4294967295"/>
          </p:nvPr>
        </p:nvSpPr>
        <p:spPr>
          <a:xfrm>
            <a:off x="0" y="1844675"/>
            <a:ext cx="9599612" cy="4038600"/>
          </a:xfrm>
        </p:spPr>
        <p:txBody>
          <a:bodyPr>
            <a:normAutofit/>
          </a:bodyPr>
          <a:lstStyle/>
          <a:p>
            <a:pPr marL="365760" indent="-256032">
              <a:buClr>
                <a:schemeClr val="accent3"/>
              </a:buClr>
              <a:buFont typeface="Georgia"/>
              <a:buChar char="•"/>
              <a:defRPr/>
            </a:pPr>
            <a:r>
              <a:rPr lang="en-US" sz="1800" dirty="0">
                <a:latin typeface="+mj-lt"/>
              </a:rPr>
              <a:t>The most common benign tumor of the female breast and is composed of benign proliferation of both epithelial and stromal elements. </a:t>
            </a:r>
          </a:p>
          <a:p>
            <a:pPr marL="365760" indent="-256032">
              <a:buClr>
                <a:schemeClr val="accent3"/>
              </a:buClr>
              <a:buFont typeface="Georgia"/>
              <a:buChar char="•"/>
              <a:defRPr/>
            </a:pPr>
            <a:r>
              <a:rPr lang="en-US" sz="1800" dirty="0">
                <a:latin typeface="+mj-lt"/>
              </a:rPr>
              <a:t>Any age, most common before age 30</a:t>
            </a:r>
          </a:p>
          <a:p>
            <a:pPr marL="365760" indent="-256032">
              <a:buClr>
                <a:schemeClr val="accent3"/>
              </a:buClr>
              <a:buFont typeface="Georgia"/>
              <a:buChar char="•"/>
              <a:defRPr/>
            </a:pPr>
            <a:r>
              <a:rPr lang="en-US" sz="1800" dirty="0">
                <a:latin typeface="+mj-lt"/>
              </a:rPr>
              <a:t>classic presentation is that of a firm, mobile lump (“breast mouse”)</a:t>
            </a:r>
          </a:p>
          <a:p>
            <a:pPr marL="365760" indent="-256032">
              <a:buClr>
                <a:schemeClr val="accent3"/>
              </a:buClr>
              <a:buFont typeface="Georgia"/>
              <a:buChar char="•"/>
              <a:defRPr/>
            </a:pPr>
            <a:r>
              <a:rPr lang="en-US" sz="1800" dirty="0">
                <a:latin typeface="+mj-lt"/>
              </a:rPr>
              <a:t>Giant forms can occur, especially in younger patients</a:t>
            </a:r>
          </a:p>
          <a:p>
            <a:pPr marL="365760" indent="-256032">
              <a:buClr>
                <a:schemeClr val="accent3"/>
              </a:buClr>
              <a:buFont typeface="Georgia"/>
              <a:buChar char="•"/>
              <a:defRPr/>
            </a:pPr>
            <a:r>
              <a:rPr lang="en-US" sz="1800" dirty="0">
                <a:latin typeface="+mj-lt"/>
              </a:rPr>
              <a:t>It  may increase in size during pregnancy and cease to grow and regress  after menopause. </a:t>
            </a:r>
          </a:p>
          <a:p>
            <a:pPr marL="365760" indent="-256032">
              <a:buClr>
                <a:schemeClr val="accent3"/>
              </a:buClr>
              <a:buFont typeface="Georgia"/>
              <a:buChar char="•"/>
              <a:defRPr/>
            </a:pPr>
            <a:r>
              <a:rPr lang="en-US" sz="1800" dirty="0">
                <a:latin typeface="+mj-lt"/>
              </a:rPr>
              <a:t>The tumor is usually solitary but may be multiple and involve both breasts.</a:t>
            </a:r>
          </a:p>
          <a:p>
            <a:pPr marL="365760" indent="-256032">
              <a:buClr>
                <a:schemeClr val="accent3"/>
              </a:buClr>
              <a:buFont typeface="Georgia"/>
              <a:buChar char="•"/>
              <a:defRPr/>
            </a:pPr>
            <a:r>
              <a:rPr lang="en-US" sz="1800" dirty="0">
                <a:latin typeface="+mj-lt"/>
              </a:rPr>
              <a:t>The tumor is completely benign. </a:t>
            </a:r>
          </a:p>
          <a:p>
            <a:pPr marL="365760" indent="-256032">
              <a:buClr>
                <a:schemeClr val="accent3"/>
              </a:buClr>
              <a:buFont typeface="Georgia"/>
              <a:buChar char="•"/>
              <a:defRPr/>
            </a:pPr>
            <a:r>
              <a:rPr lang="en-US" sz="1800" dirty="0">
                <a:latin typeface="+mj-lt"/>
              </a:rPr>
              <a:t>Rarely, carcinoma may arise within a </a:t>
            </a:r>
            <a:r>
              <a:rPr lang="en-US" sz="1800" dirty="0" err="1">
                <a:latin typeface="+mj-lt"/>
              </a:rPr>
              <a:t>fibroadenoma</a:t>
            </a:r>
            <a:r>
              <a:rPr lang="en-US" sz="1800" dirty="0">
                <a:latin typeface="+mj-lt"/>
              </a:rPr>
              <a:t>. The predominant type has been lobular carcinoma</a:t>
            </a:r>
          </a:p>
          <a:p>
            <a:pPr marL="365760" indent="-256032">
              <a:buClr>
                <a:schemeClr val="accent3"/>
              </a:buClr>
              <a:buFont typeface="Georgia"/>
              <a:buChar char="•"/>
              <a:defRPr/>
            </a:pPr>
            <a:endParaRPr lang="en-US" sz="1800" dirty="0">
              <a:latin typeface="+mj-lt"/>
            </a:endParaRPr>
          </a:p>
          <a:p>
            <a:pPr marL="365760" indent="-256032">
              <a:buClr>
                <a:schemeClr val="accent3"/>
              </a:buClr>
              <a:buFont typeface="Georgia"/>
              <a:buChar char="•"/>
              <a:defRPr/>
            </a:pPr>
            <a:endParaRPr lang="en-US" sz="1900" dirty="0"/>
          </a:p>
          <a:p>
            <a:pPr marL="365760" indent="-256032">
              <a:buClr>
                <a:schemeClr val="accent3"/>
              </a:buClr>
              <a:buNone/>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68</a:t>
            </a:fld>
            <a:endParaRPr lang="en-US"/>
          </a:p>
        </p:txBody>
      </p:sp>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096995" y="286605"/>
            <a:ext cx="3930617" cy="1008796"/>
          </a:xfrm>
        </p:spPr>
        <p:txBody>
          <a:bodyPr/>
          <a:lstStyle/>
          <a:p>
            <a:pPr eaLnBrk="1" hangingPunct="1"/>
            <a:r>
              <a:rPr lang="en-US" dirty="0" err="1" smtClean="0"/>
              <a:t>Fibroadenoma</a:t>
            </a:r>
            <a:endParaRPr lang="en-US" dirty="0" smtClean="0"/>
          </a:p>
        </p:txBody>
      </p:sp>
      <p:sp>
        <p:nvSpPr>
          <p:cNvPr id="113667" name="Rectangle 3"/>
          <p:cNvSpPr>
            <a:spLocks noGrp="1" noChangeArrowheads="1"/>
          </p:cNvSpPr>
          <p:nvPr>
            <p:ph sz="half" idx="1"/>
          </p:nvPr>
        </p:nvSpPr>
        <p:spPr/>
        <p:txBody>
          <a:bodyPr>
            <a:normAutofit fontScale="92500"/>
          </a:bodyPr>
          <a:lstStyle/>
          <a:p>
            <a:pPr marL="365760" indent="-256032">
              <a:buClr>
                <a:schemeClr val="accent3"/>
              </a:buClr>
              <a:buFont typeface="Georgia"/>
              <a:buChar char="•"/>
              <a:defRPr/>
            </a:pPr>
            <a:r>
              <a:rPr lang="en-US" dirty="0" smtClean="0"/>
              <a:t>Spherical nodules</a:t>
            </a:r>
          </a:p>
          <a:p>
            <a:pPr marL="365760" indent="-256032">
              <a:buClr>
                <a:schemeClr val="accent3"/>
              </a:buClr>
              <a:buFont typeface="Georgia"/>
              <a:buChar char="•"/>
              <a:defRPr/>
            </a:pPr>
            <a:r>
              <a:rPr lang="en-US" dirty="0" smtClean="0"/>
              <a:t>Sharply demarcated and </a:t>
            </a:r>
            <a:r>
              <a:rPr lang="en-US" dirty="0"/>
              <a:t>circumscribed from the surrounding breast tissue and so is freely movable and can be shelled out</a:t>
            </a:r>
            <a:endParaRPr lang="en-US" dirty="0" smtClean="0"/>
          </a:p>
          <a:p>
            <a:pPr marL="365760" indent="-256032">
              <a:buClr>
                <a:schemeClr val="accent3"/>
              </a:buClr>
              <a:buFont typeface="Georgia"/>
              <a:buChar char="•"/>
              <a:defRPr/>
            </a:pPr>
            <a:r>
              <a:rPr lang="en-US" dirty="0" smtClean="0"/>
              <a:t>Freely movable (breast mouse)</a:t>
            </a:r>
          </a:p>
          <a:p>
            <a:pPr marL="365760" indent="-256032">
              <a:buClr>
                <a:schemeClr val="accent3"/>
              </a:buClr>
              <a:buFont typeface="Georgia"/>
              <a:buChar char="•"/>
              <a:defRPr/>
            </a:pPr>
            <a:r>
              <a:rPr lang="en-US" dirty="0" smtClean="0"/>
              <a:t>Size vary </a:t>
            </a:r>
          </a:p>
          <a:p>
            <a:pPr marL="365760" indent="-256032">
              <a:buClr>
                <a:schemeClr val="accent3"/>
              </a:buClr>
              <a:buFont typeface="Georgia"/>
              <a:buChar char="•"/>
              <a:defRPr/>
            </a:pPr>
            <a:r>
              <a:rPr lang="en-US" dirty="0"/>
              <a:t>The cut surface is </a:t>
            </a:r>
            <a:r>
              <a:rPr lang="en-US" dirty="0" smtClean="0"/>
              <a:t>pearl-white and whorled.</a:t>
            </a:r>
            <a:endParaRPr lang="en-US" dirty="0"/>
          </a:p>
          <a:p>
            <a:pPr marL="365760" indent="-256032">
              <a:buClr>
                <a:schemeClr val="accent3"/>
              </a:buClr>
              <a:buFont typeface="Georgia"/>
              <a:buChar char="•"/>
              <a:defRPr/>
            </a:pPr>
            <a:r>
              <a:rPr lang="en-US" dirty="0"/>
              <a:t>Histologically, the tumor is composed of a mixture of ducts and fibrous connective tissue</a:t>
            </a:r>
          </a:p>
          <a:p>
            <a:pPr marL="365760" indent="-256032">
              <a:buClr>
                <a:schemeClr val="accent3"/>
              </a:buClr>
              <a:buFont typeface="Georgia"/>
              <a:buChar char="•"/>
              <a:defRPr/>
            </a:pPr>
            <a:r>
              <a:rPr lang="en-US" dirty="0" smtClean="0"/>
              <a:t>Treatment: lumpectomy (only the lump is removed)</a:t>
            </a:r>
          </a:p>
        </p:txBody>
      </p:sp>
      <p:pic>
        <p:nvPicPr>
          <p:cNvPr id="76804"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770812" y="286605"/>
            <a:ext cx="4184650" cy="3140473"/>
          </a:xfrm>
        </p:spPr>
      </p:pic>
      <p:pic>
        <p:nvPicPr>
          <p:cNvPr id="2" name="Picture 1"/>
          <p:cNvPicPr>
            <a:picLocks noChangeAspect="1"/>
          </p:cNvPicPr>
          <p:nvPr/>
        </p:nvPicPr>
        <p:blipFill>
          <a:blip r:embed="rId4"/>
          <a:stretch>
            <a:fillRect/>
          </a:stretch>
        </p:blipFill>
        <p:spPr>
          <a:xfrm>
            <a:off x="7724471" y="3733800"/>
            <a:ext cx="4230991" cy="2688569"/>
          </a:xfrm>
          <a:prstGeom prst="rect">
            <a:avLst/>
          </a:prstGeom>
        </p:spPr>
      </p:pic>
      <p:sp>
        <p:nvSpPr>
          <p:cNvPr id="3" name="Slide Number Placeholder 2"/>
          <p:cNvSpPr>
            <a:spLocks noGrp="1"/>
          </p:cNvSpPr>
          <p:nvPr>
            <p:ph type="sldNum" sz="quarter" idx="12"/>
          </p:nvPr>
        </p:nvSpPr>
        <p:spPr/>
        <p:txBody>
          <a:bodyPr/>
          <a:lstStyle/>
          <a:p>
            <a:fld id="{693B167E-EA96-4147-81DE-549160052C22}" type="slidenum">
              <a:rPr lang="en-US" smtClean="0"/>
              <a:t>69</a:t>
            </a:fld>
            <a:endParaRPr lang="en-US"/>
          </a:p>
        </p:txBody>
      </p:sp>
    </p:spTree>
    <p:extLst>
      <p:ext uri="{BB962C8B-B14F-4D97-AF65-F5344CB8AC3E}">
        <p14:creationId xmlns:p14="http://schemas.microsoft.com/office/powerpoint/2010/main" val="363381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065212" y="692150"/>
            <a:ext cx="11123613" cy="527050"/>
          </a:xfrm>
        </p:spPr>
        <p:txBody>
          <a:bodyPr/>
          <a:lstStyle/>
          <a:p>
            <a:pPr eaLnBrk="1" hangingPunct="1"/>
            <a:r>
              <a:rPr lang="en-US" sz="3200" dirty="0"/>
              <a:t>Mammographic screening</a:t>
            </a:r>
            <a:endParaRPr lang="en-US" sz="2900" dirty="0"/>
          </a:p>
        </p:txBody>
      </p:sp>
      <p:sp>
        <p:nvSpPr>
          <p:cNvPr id="8195" name="Rectangle 3"/>
          <p:cNvSpPr>
            <a:spLocks noGrp="1" noChangeArrowheads="1"/>
          </p:cNvSpPr>
          <p:nvPr>
            <p:ph idx="4294967295"/>
          </p:nvPr>
        </p:nvSpPr>
        <p:spPr>
          <a:xfrm>
            <a:off x="760412" y="1219200"/>
            <a:ext cx="8229600" cy="6097588"/>
          </a:xfrm>
        </p:spPr>
        <p:txBody>
          <a:bodyPr>
            <a:normAutofit fontScale="40000" lnSpcReduction="20000"/>
          </a:bodyPr>
          <a:lstStyle/>
          <a:p>
            <a:pPr marL="365760" indent="-256032">
              <a:buClr>
                <a:schemeClr val="accent3"/>
              </a:buClr>
              <a:buFont typeface="Georgia"/>
              <a:buChar char="•"/>
              <a:defRPr/>
            </a:pPr>
            <a:endParaRPr lang="en-US" sz="3800" dirty="0">
              <a:latin typeface="Times New Roman" pitchFamily="18" charset="0"/>
              <a:cs typeface="Times New Roman" pitchFamily="18" charset="0"/>
            </a:endParaRPr>
          </a:p>
          <a:p>
            <a:pPr marL="365760" indent="-256032">
              <a:buClr>
                <a:schemeClr val="accent3"/>
              </a:buClr>
              <a:buNone/>
              <a:defRPr/>
            </a:pPr>
            <a:r>
              <a:rPr lang="en-US" sz="3800" b="1" i="1" dirty="0">
                <a:latin typeface="Times New Roman" pitchFamily="18" charset="0"/>
                <a:cs typeface="Times New Roman" pitchFamily="18" charset="0"/>
              </a:rPr>
              <a:t>     </a:t>
            </a:r>
            <a:r>
              <a:rPr lang="en-US" sz="4500" dirty="0">
                <a:cs typeface="Times New Roman" pitchFamily="18" charset="0"/>
              </a:rPr>
              <a:t>Mammographic screening was introduced in the 1980s as a means to detect small, </a:t>
            </a:r>
            <a:r>
              <a:rPr lang="en-US" sz="4500" dirty="0" err="1">
                <a:cs typeface="Times New Roman" pitchFamily="18" charset="0"/>
              </a:rPr>
              <a:t>nonpalpable</a:t>
            </a:r>
            <a:r>
              <a:rPr lang="en-US" sz="4500" dirty="0">
                <a:cs typeface="Times New Roman" pitchFamily="18" charset="0"/>
              </a:rPr>
              <a:t>, asymptomatic breast carcinomas. The value of mammography lies in its ability to identify small, </a:t>
            </a:r>
            <a:r>
              <a:rPr lang="en-US" sz="4500" dirty="0" err="1">
                <a:cs typeface="Times New Roman" pitchFamily="18" charset="0"/>
              </a:rPr>
              <a:t>nonpalpable</a:t>
            </a:r>
            <a:r>
              <a:rPr lang="en-US" sz="4500" dirty="0">
                <a:cs typeface="Times New Roman" pitchFamily="18" charset="0"/>
              </a:rPr>
              <a:t> cancers. The principal mammographic </a:t>
            </a:r>
            <a:r>
              <a:rPr lang="en-US" sz="4500" dirty="0" smtClean="0">
                <a:cs typeface="Times New Roman" pitchFamily="18" charset="0"/>
              </a:rPr>
              <a:t>findings </a:t>
            </a:r>
            <a:r>
              <a:rPr lang="en-US" sz="4500" dirty="0">
                <a:cs typeface="Times New Roman" pitchFamily="18" charset="0"/>
              </a:rPr>
              <a:t>of breast carcinoma are densities and calcifications:   </a:t>
            </a:r>
            <a:endParaRPr lang="en-US" sz="4500" dirty="0" smtClean="0">
              <a:cs typeface="Times New Roman" pitchFamily="18" charset="0"/>
            </a:endParaRPr>
          </a:p>
          <a:p>
            <a:pPr marL="365760" indent="-256032">
              <a:buClr>
                <a:schemeClr val="accent3"/>
              </a:buClr>
              <a:buNone/>
              <a:defRPr/>
            </a:pPr>
            <a:endParaRPr lang="en-US" sz="4500" dirty="0">
              <a:cs typeface="Times New Roman" pitchFamily="18" charset="0"/>
            </a:endParaRPr>
          </a:p>
          <a:p>
            <a:pPr marL="925830" lvl="1" indent="-514350">
              <a:buFont typeface="+mj-lt"/>
              <a:buAutoNum type="arabicPeriod"/>
              <a:defRPr/>
            </a:pPr>
            <a:r>
              <a:rPr lang="en-US" sz="4500" b="1" dirty="0" smtClean="0">
                <a:cs typeface="Times New Roman" pitchFamily="18" charset="0"/>
              </a:rPr>
              <a:t>Densities(mass</a:t>
            </a:r>
            <a:r>
              <a:rPr lang="en-US" sz="4500" b="1" dirty="0">
                <a:cs typeface="Times New Roman" pitchFamily="18" charset="0"/>
              </a:rPr>
              <a:t>): </a:t>
            </a:r>
            <a:r>
              <a:rPr lang="en-US" sz="4500" dirty="0">
                <a:cs typeface="Times New Roman" pitchFamily="18" charset="0"/>
              </a:rPr>
              <a:t>Mammographic densities </a:t>
            </a:r>
            <a:r>
              <a:rPr lang="en-US" sz="4500" dirty="0" smtClean="0">
                <a:cs typeface="Times New Roman" pitchFamily="18" charset="0"/>
              </a:rPr>
              <a:t>are due </a:t>
            </a:r>
            <a:r>
              <a:rPr lang="en-US" sz="4500" dirty="0">
                <a:cs typeface="Times New Roman" pitchFamily="18" charset="0"/>
              </a:rPr>
              <a:t>invasive carcinomas, </a:t>
            </a:r>
            <a:r>
              <a:rPr lang="en-US" sz="4500" dirty="0" err="1">
                <a:cs typeface="Times New Roman" pitchFamily="18" charset="0"/>
              </a:rPr>
              <a:t>fibroadenomas</a:t>
            </a:r>
            <a:r>
              <a:rPr lang="en-US" sz="4500" dirty="0">
                <a:cs typeface="Times New Roman" pitchFamily="18" charset="0"/>
              </a:rPr>
              <a:t>, or cysts . Most </a:t>
            </a:r>
            <a:r>
              <a:rPr lang="en-US" sz="4500" dirty="0" smtClean="0">
                <a:cs typeface="Times New Roman" pitchFamily="18" charset="0"/>
              </a:rPr>
              <a:t>tumors appear </a:t>
            </a:r>
            <a:r>
              <a:rPr lang="en-US" sz="4500" dirty="0" err="1" smtClean="0">
                <a:cs typeface="Times New Roman" pitchFamily="18" charset="0"/>
              </a:rPr>
              <a:t>radiologically</a:t>
            </a:r>
            <a:r>
              <a:rPr lang="en-US" sz="4500" dirty="0" smtClean="0">
                <a:cs typeface="Times New Roman" pitchFamily="18" charset="0"/>
              </a:rPr>
              <a:t> </a:t>
            </a:r>
            <a:r>
              <a:rPr lang="en-US" sz="4500" dirty="0">
                <a:cs typeface="Times New Roman" pitchFamily="18" charset="0"/>
              </a:rPr>
              <a:t>denser than the </a:t>
            </a:r>
            <a:r>
              <a:rPr lang="en-US" sz="4500" dirty="0" smtClean="0">
                <a:cs typeface="Times New Roman" pitchFamily="18" charset="0"/>
              </a:rPr>
              <a:t>normal breast. </a:t>
            </a:r>
            <a:endParaRPr lang="en-US" sz="4500" dirty="0">
              <a:cs typeface="Times New Roman" pitchFamily="18" charset="0"/>
            </a:endParaRPr>
          </a:p>
          <a:p>
            <a:pPr marL="925830" lvl="1" indent="-514350">
              <a:buFont typeface="+mj-lt"/>
              <a:buAutoNum type="arabicPeriod"/>
              <a:defRPr/>
            </a:pPr>
            <a:endParaRPr lang="en-US" sz="4500" dirty="0">
              <a:cs typeface="Times New Roman" pitchFamily="18" charset="0"/>
            </a:endParaRPr>
          </a:p>
          <a:p>
            <a:pPr marL="925830" lvl="1" indent="-514350">
              <a:buFont typeface="+mj-lt"/>
              <a:buAutoNum type="arabicPeriod"/>
              <a:defRPr/>
            </a:pPr>
            <a:r>
              <a:rPr lang="en-US" sz="4500" b="1" dirty="0">
                <a:cs typeface="Times New Roman" pitchFamily="18" charset="0"/>
              </a:rPr>
              <a:t>Calcifications: </a:t>
            </a:r>
            <a:r>
              <a:rPr lang="en-US" sz="4500" dirty="0" smtClean="0">
                <a:cs typeface="Times New Roman" pitchFamily="18" charset="0"/>
              </a:rPr>
              <a:t>Calcium gets deposited on </a:t>
            </a:r>
            <a:r>
              <a:rPr lang="en-US" sz="4500" dirty="0">
                <a:cs typeface="Times New Roman" pitchFamily="18" charset="0"/>
              </a:rPr>
              <a:t>secretions, necrotic debris, or </a:t>
            </a:r>
            <a:r>
              <a:rPr lang="en-US" sz="4500" dirty="0" err="1">
                <a:cs typeface="Times New Roman" pitchFamily="18" charset="0"/>
              </a:rPr>
              <a:t>hyalinized</a:t>
            </a:r>
            <a:r>
              <a:rPr lang="en-US" sz="4500" dirty="0">
                <a:cs typeface="Times New Roman" pitchFamily="18" charset="0"/>
              </a:rPr>
              <a:t> </a:t>
            </a:r>
            <a:r>
              <a:rPr lang="en-US" sz="4500" dirty="0" err="1">
                <a:cs typeface="Times New Roman" pitchFamily="18" charset="0"/>
              </a:rPr>
              <a:t>stroma</a:t>
            </a:r>
            <a:r>
              <a:rPr lang="en-US" sz="4500" dirty="0">
                <a:cs typeface="Times New Roman" pitchFamily="18" charset="0"/>
              </a:rPr>
              <a:t>. </a:t>
            </a:r>
            <a:r>
              <a:rPr lang="en-US" sz="4500" dirty="0" smtClean="0">
                <a:cs typeface="Times New Roman" pitchFamily="18" charset="0"/>
              </a:rPr>
              <a:t>Can be seen in benign and malignant conditions</a:t>
            </a:r>
            <a:endParaRPr lang="en-US" sz="4500" dirty="0">
              <a:cs typeface="Times New Roman" pitchFamily="18" charset="0"/>
            </a:endParaRPr>
          </a:p>
          <a:p>
            <a:pPr marL="1191006" lvl="2" indent="-514350">
              <a:buFont typeface="Wingdings" pitchFamily="2" charset="2"/>
              <a:buChar char="Ø"/>
              <a:defRPr/>
            </a:pPr>
            <a:r>
              <a:rPr lang="en-US" sz="4500" dirty="0" smtClean="0">
                <a:cs typeface="Times New Roman" pitchFamily="18" charset="0"/>
              </a:rPr>
              <a:t>Benign conditions </a:t>
            </a:r>
            <a:r>
              <a:rPr lang="en-US" sz="4500" dirty="0">
                <a:cs typeface="Times New Roman" pitchFamily="18" charset="0"/>
              </a:rPr>
              <a:t>are </a:t>
            </a:r>
            <a:r>
              <a:rPr lang="en-US" sz="4500" dirty="0" smtClean="0">
                <a:cs typeface="Times New Roman" pitchFamily="18" charset="0"/>
              </a:rPr>
              <a:t>apocrine </a:t>
            </a:r>
            <a:r>
              <a:rPr lang="en-US" sz="4500" dirty="0">
                <a:cs typeface="Times New Roman" pitchFamily="18" charset="0"/>
              </a:rPr>
              <a:t>cysts, </a:t>
            </a:r>
            <a:r>
              <a:rPr lang="en-US" sz="4500" dirty="0" err="1">
                <a:cs typeface="Times New Roman" pitchFamily="18" charset="0"/>
              </a:rPr>
              <a:t>fibroadenomas</a:t>
            </a:r>
            <a:r>
              <a:rPr lang="en-US" sz="4500" dirty="0">
                <a:cs typeface="Times New Roman" pitchFamily="18" charset="0"/>
              </a:rPr>
              <a:t>, and </a:t>
            </a:r>
            <a:r>
              <a:rPr lang="en-US" sz="4500" dirty="0" err="1">
                <a:cs typeface="Times New Roman" pitchFamily="18" charset="0"/>
              </a:rPr>
              <a:t>sclerosing</a:t>
            </a:r>
            <a:r>
              <a:rPr lang="en-US" sz="4500" dirty="0">
                <a:cs typeface="Times New Roman" pitchFamily="18" charset="0"/>
              </a:rPr>
              <a:t> </a:t>
            </a:r>
            <a:r>
              <a:rPr lang="en-US" sz="4500" dirty="0" err="1">
                <a:cs typeface="Times New Roman" pitchFamily="18" charset="0"/>
              </a:rPr>
              <a:t>adenosis</a:t>
            </a:r>
            <a:r>
              <a:rPr lang="en-US" sz="4500" dirty="0">
                <a:cs typeface="Times New Roman" pitchFamily="18" charset="0"/>
              </a:rPr>
              <a:t>. </a:t>
            </a:r>
          </a:p>
          <a:p>
            <a:pPr marL="1191006" lvl="2" indent="-514350">
              <a:buFont typeface="Wingdings" pitchFamily="2" charset="2"/>
              <a:buChar char="Ø"/>
              <a:defRPr/>
            </a:pPr>
            <a:r>
              <a:rPr lang="en-US" sz="4500" dirty="0">
                <a:cs typeface="Times New Roman" pitchFamily="18" charset="0"/>
              </a:rPr>
              <a:t>Calcifications associated with malignancy are usually small, irregular, numerous, and clustered. </a:t>
            </a:r>
            <a:r>
              <a:rPr lang="en-US" sz="4500" dirty="0" err="1">
                <a:cs typeface="Times New Roman" pitchFamily="18" charset="0"/>
              </a:rPr>
              <a:t>Ductal</a:t>
            </a:r>
            <a:r>
              <a:rPr lang="en-US" sz="4500" dirty="0">
                <a:cs typeface="Times New Roman" pitchFamily="18" charset="0"/>
              </a:rPr>
              <a:t> carcinoma in situ (DCIS) is most commonly detected as mammographic calcifications. Mammographic screening has increased the diagnosis of DCIS.</a:t>
            </a:r>
          </a:p>
          <a:p>
            <a:pPr marL="925830" lvl="1" indent="-514350">
              <a:buNone/>
              <a:defRPr/>
            </a:pPr>
            <a:r>
              <a:rPr lang="en-US" sz="4500" dirty="0" err="1" smtClean="0">
                <a:cs typeface="Times New Roman" pitchFamily="18" charset="0"/>
              </a:rPr>
              <a:t>Mamographic</a:t>
            </a:r>
            <a:r>
              <a:rPr lang="en-US" sz="4500" dirty="0" smtClean="0">
                <a:cs typeface="Times New Roman" pitchFamily="18" charset="0"/>
              </a:rPr>
              <a:t> </a:t>
            </a:r>
            <a:r>
              <a:rPr lang="en-US" sz="4500" dirty="0">
                <a:cs typeface="Times New Roman" pitchFamily="18" charset="0"/>
              </a:rPr>
              <a:t>s</a:t>
            </a:r>
            <a:r>
              <a:rPr lang="en-US" sz="4500" dirty="0" smtClean="0">
                <a:cs typeface="Times New Roman" pitchFamily="18" charset="0"/>
              </a:rPr>
              <a:t>creening </a:t>
            </a:r>
            <a:r>
              <a:rPr lang="en-US" sz="4500" dirty="0">
                <a:cs typeface="Times New Roman" pitchFamily="18" charset="0"/>
              </a:rPr>
              <a:t>is generally recommended to start at age 40. </a:t>
            </a:r>
            <a:r>
              <a:rPr lang="en-US" sz="4500" dirty="0" smtClean="0">
                <a:cs typeface="Times New Roman" pitchFamily="18" charset="0"/>
              </a:rPr>
              <a:t>Younger</a:t>
            </a:r>
          </a:p>
          <a:p>
            <a:pPr marL="925830" lvl="1" indent="-514350">
              <a:buNone/>
              <a:defRPr/>
            </a:pPr>
            <a:r>
              <a:rPr lang="en-US" sz="4500" dirty="0" smtClean="0">
                <a:cs typeface="Times New Roman" pitchFamily="18" charset="0"/>
              </a:rPr>
              <a:t>women undergo </a:t>
            </a:r>
            <a:r>
              <a:rPr lang="en-US" sz="4500" dirty="0">
                <a:cs typeface="Times New Roman" pitchFamily="18" charset="0"/>
              </a:rPr>
              <a:t>mammography only if they are at high risk for </a:t>
            </a:r>
            <a:r>
              <a:rPr lang="en-US" sz="4500" dirty="0" smtClean="0">
                <a:cs typeface="Times New Roman" pitchFamily="18" charset="0"/>
              </a:rPr>
              <a:t>developing</a:t>
            </a:r>
          </a:p>
          <a:p>
            <a:pPr marL="925830" lvl="1" indent="-514350">
              <a:buNone/>
              <a:defRPr/>
            </a:pPr>
            <a:r>
              <a:rPr lang="en-US" sz="4500" dirty="0" smtClean="0">
                <a:cs typeface="Times New Roman" pitchFamily="18" charset="0"/>
              </a:rPr>
              <a:t>carcinoma</a:t>
            </a:r>
            <a:r>
              <a:rPr lang="en-US" sz="4500" i="1" dirty="0">
                <a:cs typeface="Times New Roman" pitchFamily="18" charset="0"/>
              </a:rPr>
              <a:t>.</a:t>
            </a:r>
            <a:r>
              <a:rPr lang="en-US" sz="4500" dirty="0">
                <a:cs typeface="Times New Roman" pitchFamily="18" charset="0"/>
              </a:rPr>
              <a:t> </a:t>
            </a:r>
          </a:p>
          <a:p>
            <a:pPr marL="1191006" lvl="2" indent="-514350">
              <a:buNone/>
              <a:defRPr/>
            </a:pPr>
            <a:endParaRPr lang="en-US" sz="3100" dirty="0">
              <a:cs typeface="Times New Roman" pitchFamily="18" charset="0"/>
            </a:endParaRPr>
          </a:p>
          <a:p>
            <a:pPr marL="365760" indent="-256032">
              <a:buClr>
                <a:schemeClr val="accent3"/>
              </a:buClr>
              <a:buNone/>
              <a:defRPr/>
            </a:pPr>
            <a:r>
              <a:rPr lang="en-US" b="1" i="1" dirty="0" smtClean="0"/>
              <a:t> </a:t>
            </a: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7</a:t>
            </a:fld>
            <a:endParaRPr lang="en-US"/>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212" y="1812891"/>
            <a:ext cx="740727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513012" y="614330"/>
            <a:ext cx="4041775" cy="1069975"/>
          </a:xfrm>
        </p:spPr>
        <p:txBody>
          <a:bodyPr>
            <a:normAutofit/>
          </a:bodyPr>
          <a:lstStyle/>
          <a:p>
            <a:pPr>
              <a:defRPr/>
            </a:pPr>
            <a:r>
              <a:rPr lang="en-US" sz="1600" dirty="0"/>
              <a:t>The lesion consists of a proliferation of </a:t>
            </a:r>
            <a:r>
              <a:rPr lang="en-US" sz="1600" dirty="0" err="1"/>
              <a:t>intralobular</a:t>
            </a:r>
            <a:r>
              <a:rPr lang="en-US" sz="1600" dirty="0"/>
              <a:t> </a:t>
            </a:r>
            <a:r>
              <a:rPr lang="en-US" sz="1600" dirty="0" err="1"/>
              <a:t>stroma</a:t>
            </a:r>
            <a:r>
              <a:rPr lang="en-US" sz="1600" dirty="0"/>
              <a:t> surrounding and often pushing and distorting the associated epithelium. The border is sharply delimited.</a:t>
            </a: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70</a:t>
            </a:fld>
            <a:endParaRPr lang="en-US"/>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96995" y="286605"/>
            <a:ext cx="6140418" cy="856396"/>
          </a:xfrm>
        </p:spPr>
        <p:txBody>
          <a:bodyPr/>
          <a:lstStyle/>
          <a:p>
            <a:pPr eaLnBrk="1" hangingPunct="1"/>
            <a:r>
              <a:rPr lang="en-US" dirty="0" err="1" smtClean="0"/>
              <a:t>Phylloides</a:t>
            </a:r>
            <a:r>
              <a:rPr lang="en-US" dirty="0" smtClean="0"/>
              <a:t> tumor</a:t>
            </a:r>
          </a:p>
        </p:txBody>
      </p:sp>
      <p:sp>
        <p:nvSpPr>
          <p:cNvPr id="121859" name="Rectangle 3"/>
          <p:cNvSpPr>
            <a:spLocks noGrp="1" noChangeArrowheads="1"/>
          </p:cNvSpPr>
          <p:nvPr>
            <p:ph idx="1"/>
          </p:nvPr>
        </p:nvSpPr>
        <p:spPr/>
        <p:txBody>
          <a:bodyPr>
            <a:normAutofit fontScale="925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tumors, like </a:t>
            </a:r>
            <a:r>
              <a:rPr lang="en-US" dirty="0" err="1" smtClean="0"/>
              <a:t>fibroadenomas</a:t>
            </a:r>
            <a:r>
              <a:rPr lang="en-US" dirty="0" smtClean="0"/>
              <a:t>, arise from </a:t>
            </a:r>
            <a:r>
              <a:rPr lang="en-US" dirty="0" err="1" smtClean="0"/>
              <a:t>intralobular</a:t>
            </a:r>
            <a:r>
              <a:rPr lang="en-US" dirty="0" smtClean="0"/>
              <a:t> </a:t>
            </a:r>
            <a:r>
              <a:rPr lang="en-US" dirty="0" err="1" smtClean="0"/>
              <a:t>stroma</a:t>
            </a:r>
            <a:r>
              <a:rPr lang="en-US" dirty="0" smtClean="0"/>
              <a:t>. Although they can occur at any age, most present in the sixth decade, 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smtClean="0"/>
              <a:t> Most present as large palpable masses</a:t>
            </a:r>
          </a:p>
          <a:p>
            <a:pPr marL="365760" indent="-256032">
              <a:buClr>
                <a:schemeClr val="accent3"/>
              </a:buClr>
              <a:buFont typeface="Georgia"/>
              <a:buChar char="•"/>
              <a:defRPr/>
            </a:pPr>
            <a:r>
              <a:rPr lang="en-US" dirty="0" smtClean="0"/>
              <a:t>They are </a:t>
            </a:r>
            <a:r>
              <a:rPr lang="en-US" b="1" dirty="0" err="1" smtClean="0"/>
              <a:t>fibroepthelial</a:t>
            </a:r>
            <a:r>
              <a:rPr lang="en-US" dirty="0" smtClean="0"/>
              <a:t> tumors  arranged in leaf like pattern with cellular </a:t>
            </a:r>
            <a:r>
              <a:rPr lang="en-US" dirty="0" err="1" smtClean="0"/>
              <a:t>stroma</a:t>
            </a:r>
            <a:r>
              <a:rPr lang="en-US" dirty="0" smtClean="0"/>
              <a:t>. They can be </a:t>
            </a:r>
            <a:r>
              <a:rPr lang="en-US" dirty="0" err="1" smtClean="0"/>
              <a:t>myxoid</a:t>
            </a:r>
            <a:r>
              <a:rPr lang="en-US" dirty="0" smtClean="0"/>
              <a:t> too.</a:t>
            </a:r>
          </a:p>
          <a:p>
            <a:pPr marL="365760" indent="-256032">
              <a:buClr>
                <a:schemeClr val="accent3"/>
              </a:buClr>
              <a:buFont typeface="Georgia"/>
              <a:buChar char="•"/>
              <a:defRPr/>
            </a:pPr>
            <a:r>
              <a:rPr lang="en-US" dirty="0" err="1" smtClean="0"/>
              <a:t>Phyllodes</a:t>
            </a:r>
            <a:r>
              <a:rPr lang="en-US" dirty="0" smtClean="0"/>
              <a:t> </a:t>
            </a:r>
            <a:r>
              <a:rPr lang="en-US" dirty="0"/>
              <a:t>tumors must be excised with wide margins to avoid the high risk of local recurrences.</a:t>
            </a:r>
          </a:p>
          <a:p>
            <a:pPr marL="365760" indent="-256032">
              <a:buClr>
                <a:schemeClr val="accent3"/>
              </a:buClr>
              <a:buFont typeface="Georgia"/>
              <a:buChar char="•"/>
              <a:defRPr/>
            </a:pPr>
            <a:r>
              <a:rPr lang="en-US" dirty="0"/>
              <a:t>The majority are low-grade tumors that may recur locally but only rarely metastasize. </a:t>
            </a:r>
            <a:endParaRPr lang="en-US" dirty="0" smtClean="0"/>
          </a:p>
          <a:p>
            <a:pPr marL="365760" indent="-256032">
              <a:buClr>
                <a:schemeClr val="accent3"/>
              </a:buClr>
              <a:buFont typeface="Georgia"/>
              <a:buChar char="•"/>
              <a:defRPr/>
            </a:pPr>
            <a:r>
              <a:rPr lang="en-US" dirty="0" smtClean="0"/>
              <a:t>Rare are </a:t>
            </a:r>
            <a:r>
              <a:rPr lang="en-US" dirty="0"/>
              <a:t>high-grade lesions </a:t>
            </a:r>
            <a:r>
              <a:rPr lang="en-US" dirty="0" smtClean="0"/>
              <a:t>which behave </a:t>
            </a:r>
            <a:r>
              <a:rPr lang="en-US" dirty="0"/>
              <a:t>aggressively, with frequent local recurrences and distant </a:t>
            </a:r>
            <a:r>
              <a:rPr lang="en-US" dirty="0" err="1"/>
              <a:t>hematogenous</a:t>
            </a:r>
            <a:r>
              <a:rPr lang="en-US" dirty="0"/>
              <a:t> metastases in about one third of cases. </a:t>
            </a:r>
          </a:p>
          <a:p>
            <a:pPr marL="365760" indent="-256032">
              <a:buClr>
                <a:schemeClr val="accent3"/>
              </a:buClr>
              <a:buFont typeface="Georgia"/>
              <a:buChar char="•"/>
              <a:defRPr/>
            </a:pPr>
            <a:endParaRPr lang="en-US" dirty="0" smtClean="0"/>
          </a:p>
        </p:txBody>
      </p:sp>
      <p:sp>
        <p:nvSpPr>
          <p:cNvPr id="2" name="Slide Number Placeholder 1"/>
          <p:cNvSpPr>
            <a:spLocks noGrp="1"/>
          </p:cNvSpPr>
          <p:nvPr>
            <p:ph type="sldNum" sz="quarter" idx="12"/>
          </p:nvPr>
        </p:nvSpPr>
        <p:spPr/>
        <p:txBody>
          <a:bodyPr/>
          <a:lstStyle/>
          <a:p>
            <a:fld id="{693B167E-EA96-4147-81DE-549160052C22}" type="slidenum">
              <a:rPr lang="en-US" smtClean="0"/>
              <a:t>71</a:t>
            </a:fld>
            <a:endParaRPr lang="en-US"/>
          </a:p>
        </p:txBody>
      </p:sp>
    </p:spTree>
    <p:extLst>
      <p:ext uri="{BB962C8B-B14F-4D97-AF65-F5344CB8AC3E}">
        <p14:creationId xmlns:p14="http://schemas.microsoft.com/office/powerpoint/2010/main" val="37184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BRCA1 and BRCA2</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pPr>
              <a:buFont typeface="Arial" panose="020B0604020202020204" pitchFamily="34" charset="0"/>
              <a:buChar char="•"/>
            </a:pPr>
            <a:r>
              <a:rPr lang="en-US" dirty="0" smtClean="0">
                <a:solidFill>
                  <a:schemeClr val="tx1"/>
                </a:solidFill>
              </a:rPr>
              <a:t>Stand for Breast cancer 1 and 2</a:t>
            </a:r>
          </a:p>
          <a:p>
            <a:pPr>
              <a:buFont typeface="Arial" panose="020B0604020202020204" pitchFamily="34" charset="0"/>
              <a:buChar char="•"/>
            </a:pPr>
            <a:r>
              <a:rPr lang="en-US" i="1" dirty="0">
                <a:solidFill>
                  <a:schemeClr val="tx1"/>
                </a:solidFill>
                <a:hlinkClick r:id="rId2"/>
              </a:rPr>
              <a:t>BRCA1</a:t>
            </a:r>
            <a:r>
              <a:rPr lang="en-US" dirty="0">
                <a:solidFill>
                  <a:schemeClr val="tx1"/>
                </a:solidFill>
              </a:rPr>
              <a:t> and </a:t>
            </a:r>
            <a:r>
              <a:rPr lang="en-US" i="1" dirty="0">
                <a:solidFill>
                  <a:schemeClr val="tx1"/>
                </a:solidFill>
                <a:hlinkClick r:id="rId3"/>
              </a:rPr>
              <a:t>BRCA2</a:t>
            </a:r>
            <a:r>
              <a:rPr lang="en-US" dirty="0">
                <a:solidFill>
                  <a:schemeClr val="tx1"/>
                </a:solidFill>
              </a:rPr>
              <a:t> are human </a:t>
            </a:r>
            <a:r>
              <a:rPr lang="en-US" dirty="0">
                <a:solidFill>
                  <a:schemeClr val="tx1"/>
                </a:solidFill>
                <a:hlinkClick r:id="rId4"/>
              </a:rPr>
              <a:t>genes</a:t>
            </a:r>
            <a:r>
              <a:rPr lang="en-US" dirty="0">
                <a:solidFill>
                  <a:schemeClr val="tx1"/>
                </a:solidFill>
              </a:rPr>
              <a:t> that produce </a:t>
            </a:r>
            <a:r>
              <a:rPr lang="en-US" dirty="0">
                <a:solidFill>
                  <a:schemeClr val="tx1"/>
                </a:solidFill>
                <a:hlinkClick r:id="rId5"/>
              </a:rPr>
              <a:t>tumor suppressor</a:t>
            </a:r>
            <a:r>
              <a:rPr lang="en-US" dirty="0">
                <a:solidFill>
                  <a:schemeClr val="tx1"/>
                </a:solidFill>
              </a:rPr>
              <a:t> </a:t>
            </a:r>
            <a:r>
              <a:rPr lang="en-US" dirty="0" smtClean="0">
                <a:solidFill>
                  <a:schemeClr val="tx1"/>
                </a:solidFill>
                <a:hlinkClick r:id="rId6"/>
              </a:rPr>
              <a:t>proteins</a:t>
            </a:r>
            <a:r>
              <a:rPr lang="en-US" dirty="0" smtClean="0">
                <a:solidFill>
                  <a:schemeClr val="tx1"/>
                </a:solidFill>
              </a:rPr>
              <a:t>.</a:t>
            </a:r>
          </a:p>
          <a:p>
            <a:pPr>
              <a:buFont typeface="Arial" panose="020B0604020202020204" pitchFamily="34" charset="0"/>
              <a:buChar char="•"/>
            </a:pPr>
            <a:r>
              <a:rPr lang="en-US" dirty="0">
                <a:solidFill>
                  <a:schemeClr val="tx1"/>
                </a:solidFill>
              </a:rPr>
              <a:t>These proteins help repair damaged </a:t>
            </a:r>
            <a:r>
              <a:rPr lang="en-US" dirty="0">
                <a:solidFill>
                  <a:schemeClr val="tx1"/>
                </a:solidFill>
                <a:hlinkClick r:id="rId7"/>
              </a:rPr>
              <a:t>DNA</a:t>
            </a:r>
            <a:r>
              <a:rPr lang="en-US" dirty="0">
                <a:solidFill>
                  <a:schemeClr val="tx1"/>
                </a:solidFill>
              </a:rPr>
              <a:t> and, therefore, play a role in ensuring the stability of the </a:t>
            </a:r>
            <a:r>
              <a:rPr lang="en-US" dirty="0">
                <a:solidFill>
                  <a:schemeClr val="tx1"/>
                </a:solidFill>
                <a:hlinkClick r:id="rId8"/>
              </a:rPr>
              <a:t>cell</a:t>
            </a:r>
            <a:r>
              <a:rPr lang="en-US" dirty="0">
                <a:solidFill>
                  <a:schemeClr val="tx1"/>
                </a:solidFill>
              </a:rPr>
              <a:t>’s genetic </a:t>
            </a:r>
            <a:r>
              <a:rPr lang="en-US" dirty="0" smtClean="0">
                <a:solidFill>
                  <a:schemeClr val="tx1"/>
                </a:solidFill>
              </a:rPr>
              <a:t>material</a:t>
            </a:r>
          </a:p>
          <a:p>
            <a:pPr>
              <a:buFont typeface="Arial" panose="020B0604020202020204" pitchFamily="34" charset="0"/>
              <a:buChar char="•"/>
            </a:pPr>
            <a:r>
              <a:rPr lang="en-US" dirty="0">
                <a:solidFill>
                  <a:schemeClr val="tx1"/>
                </a:solidFill>
              </a:rPr>
              <a:t>Specific </a:t>
            </a:r>
            <a:r>
              <a:rPr lang="en-US" dirty="0">
                <a:solidFill>
                  <a:schemeClr val="tx1"/>
                </a:solidFill>
                <a:hlinkClick r:id="rId9"/>
              </a:rPr>
              <a:t>inherited</a:t>
            </a:r>
            <a:r>
              <a:rPr lang="en-US" dirty="0">
                <a:solidFill>
                  <a:schemeClr val="tx1"/>
                </a:solidFill>
              </a:rPr>
              <a:t> </a:t>
            </a:r>
            <a:r>
              <a:rPr lang="en-US" dirty="0">
                <a:solidFill>
                  <a:schemeClr val="tx1"/>
                </a:solidFill>
                <a:hlinkClick r:id="rId10"/>
              </a:rPr>
              <a:t>mutations</a:t>
            </a:r>
            <a:r>
              <a:rPr lang="en-US" dirty="0">
                <a:solidFill>
                  <a:schemeClr val="tx1"/>
                </a:solidFill>
              </a:rPr>
              <a:t> in </a:t>
            </a:r>
            <a:r>
              <a:rPr lang="en-US" i="1" dirty="0">
                <a:solidFill>
                  <a:schemeClr val="tx1"/>
                </a:solidFill>
              </a:rPr>
              <a:t>BRCA1</a:t>
            </a:r>
            <a:r>
              <a:rPr lang="en-US" dirty="0">
                <a:solidFill>
                  <a:schemeClr val="tx1"/>
                </a:solidFill>
              </a:rPr>
              <a:t> and </a:t>
            </a:r>
            <a:r>
              <a:rPr lang="en-US" i="1" dirty="0">
                <a:solidFill>
                  <a:schemeClr val="tx1"/>
                </a:solidFill>
              </a:rPr>
              <a:t>BRCA2</a:t>
            </a:r>
            <a:r>
              <a:rPr lang="en-US" dirty="0">
                <a:solidFill>
                  <a:schemeClr val="tx1"/>
                </a:solidFill>
              </a:rPr>
              <a:t> increase the risk of female </a:t>
            </a:r>
            <a:r>
              <a:rPr lang="en-US" dirty="0">
                <a:solidFill>
                  <a:schemeClr val="tx1"/>
                </a:solidFill>
                <a:hlinkClick r:id="rId11"/>
              </a:rPr>
              <a:t>breast</a:t>
            </a:r>
            <a:r>
              <a:rPr lang="en-US" dirty="0">
                <a:solidFill>
                  <a:schemeClr val="tx1"/>
                </a:solidFill>
              </a:rPr>
              <a:t> and </a:t>
            </a:r>
            <a:r>
              <a:rPr lang="en-US" dirty="0">
                <a:solidFill>
                  <a:schemeClr val="tx1"/>
                </a:solidFill>
                <a:hlinkClick r:id="rId12"/>
              </a:rPr>
              <a:t>ovarian cancers</a:t>
            </a:r>
            <a:r>
              <a:rPr lang="en-US" dirty="0">
                <a:solidFill>
                  <a:schemeClr val="tx1"/>
                </a:solidFill>
              </a:rPr>
              <a:t>, and they have been associated with increased risks of several additional types of cancer. Together, </a:t>
            </a:r>
            <a:r>
              <a:rPr lang="en-US" i="1" dirty="0">
                <a:solidFill>
                  <a:schemeClr val="tx1"/>
                </a:solidFill>
              </a:rPr>
              <a:t>BRCA1</a:t>
            </a:r>
            <a:r>
              <a:rPr lang="en-US" dirty="0">
                <a:solidFill>
                  <a:schemeClr val="tx1"/>
                </a:solidFill>
              </a:rPr>
              <a:t> and </a:t>
            </a:r>
            <a:r>
              <a:rPr lang="en-US" i="1" dirty="0">
                <a:solidFill>
                  <a:schemeClr val="tx1"/>
                </a:solidFill>
              </a:rPr>
              <a:t>BRCA2</a:t>
            </a:r>
            <a:r>
              <a:rPr lang="en-US" dirty="0">
                <a:solidFill>
                  <a:schemeClr val="tx1"/>
                </a:solidFill>
              </a:rPr>
              <a:t> mutations account for about 20 to 25 percent of </a:t>
            </a:r>
            <a:r>
              <a:rPr lang="en-US" i="1" dirty="0" err="1">
                <a:solidFill>
                  <a:schemeClr val="tx1"/>
                </a:solidFill>
                <a:hlinkClick r:id="rId13"/>
              </a:rPr>
              <a:t>hereditary</a:t>
            </a:r>
            <a:r>
              <a:rPr lang="en-US" dirty="0" err="1">
                <a:solidFill>
                  <a:schemeClr val="tx1"/>
                </a:solidFill>
              </a:rPr>
              <a:t>breast</a:t>
            </a:r>
            <a:r>
              <a:rPr lang="en-US" dirty="0">
                <a:solidFill>
                  <a:schemeClr val="tx1"/>
                </a:solidFill>
              </a:rPr>
              <a:t> </a:t>
            </a:r>
            <a:r>
              <a:rPr lang="en-US" dirty="0" smtClean="0">
                <a:solidFill>
                  <a:schemeClr val="tx1"/>
                </a:solidFill>
              </a:rPr>
              <a:t>cancers</a:t>
            </a:r>
          </a:p>
          <a:p>
            <a:pPr>
              <a:buFont typeface="Arial" panose="020B0604020202020204" pitchFamily="34" charset="0"/>
              <a:buChar char="•"/>
            </a:pPr>
            <a:r>
              <a:rPr lang="en-US" dirty="0">
                <a:solidFill>
                  <a:schemeClr val="tx1"/>
                </a:solidFill>
              </a:rPr>
              <a:t> </a:t>
            </a:r>
            <a:r>
              <a:rPr lang="en-US" i="1" dirty="0">
                <a:solidFill>
                  <a:schemeClr val="tx1"/>
                </a:solidFill>
              </a:rPr>
              <a:t>BRCA1</a:t>
            </a:r>
            <a:r>
              <a:rPr lang="en-US" dirty="0">
                <a:solidFill>
                  <a:schemeClr val="tx1"/>
                </a:solidFill>
              </a:rPr>
              <a:t> and </a:t>
            </a:r>
            <a:r>
              <a:rPr lang="en-US" i="1" dirty="0">
                <a:solidFill>
                  <a:schemeClr val="tx1"/>
                </a:solidFill>
              </a:rPr>
              <a:t>BRCA2</a:t>
            </a:r>
            <a:r>
              <a:rPr lang="en-US" dirty="0">
                <a:solidFill>
                  <a:schemeClr val="tx1"/>
                </a:solidFill>
              </a:rPr>
              <a:t> mutations account for about 20 to 25 percent of </a:t>
            </a:r>
            <a:r>
              <a:rPr lang="en-US" i="1" dirty="0" err="1">
                <a:solidFill>
                  <a:schemeClr val="tx1"/>
                </a:solidFill>
                <a:hlinkClick r:id="rId13"/>
              </a:rPr>
              <a:t>hereditary</a:t>
            </a:r>
            <a:r>
              <a:rPr lang="en-US" dirty="0" err="1">
                <a:solidFill>
                  <a:schemeClr val="tx1"/>
                </a:solidFill>
              </a:rPr>
              <a:t>breast</a:t>
            </a:r>
            <a:r>
              <a:rPr lang="en-US" dirty="0">
                <a:solidFill>
                  <a:schemeClr val="tx1"/>
                </a:solidFill>
              </a:rPr>
              <a:t> cancers </a:t>
            </a:r>
            <a:r>
              <a:rPr lang="en-US" dirty="0" smtClean="0">
                <a:solidFill>
                  <a:schemeClr val="tx1"/>
                </a:solidFill>
              </a:rPr>
              <a:t>and</a:t>
            </a:r>
            <a:r>
              <a:rPr lang="en-US" dirty="0">
                <a:solidFill>
                  <a:schemeClr val="tx1"/>
                </a:solidFill>
              </a:rPr>
              <a:t> account for around 15 percent of ovarian cancers overall </a:t>
            </a:r>
            <a:endParaRPr lang="en-US" dirty="0" smtClean="0">
              <a:solidFill>
                <a:schemeClr val="tx1"/>
              </a:solidFill>
            </a:endParaRPr>
          </a:p>
          <a:p>
            <a:pPr>
              <a:buFont typeface="Arial" panose="020B0604020202020204" pitchFamily="34" charset="0"/>
              <a:buChar char="•"/>
            </a:pPr>
            <a:r>
              <a:rPr lang="en-US" dirty="0"/>
              <a:t>A</a:t>
            </a:r>
            <a:r>
              <a:rPr lang="en-US" dirty="0" smtClean="0"/>
              <a:t>ccording </a:t>
            </a:r>
            <a:r>
              <a:rPr lang="en-US" dirty="0"/>
              <a:t>to the most recent estimates, 55 to 65 percent of women who inherit a harmful </a:t>
            </a:r>
            <a:r>
              <a:rPr lang="en-US" i="1" dirty="0"/>
              <a:t>BRCA1</a:t>
            </a:r>
            <a:r>
              <a:rPr lang="en-US" dirty="0"/>
              <a:t> mutation and around 45 percent of women who inherit a harmful </a:t>
            </a:r>
            <a:r>
              <a:rPr lang="en-US" i="1" dirty="0"/>
              <a:t>BRCA2</a:t>
            </a:r>
            <a:r>
              <a:rPr lang="en-US" dirty="0"/>
              <a:t> mutation will develop breast cancer by age 70 years</a:t>
            </a:r>
            <a:endParaRPr lang="en-US" dirty="0" smtClean="0">
              <a:solidFill>
                <a:schemeClr val="tx1"/>
              </a:solidFill>
            </a:endParaRPr>
          </a:p>
          <a:p>
            <a:endParaRPr lang="en-US" dirty="0" smtClean="0">
              <a:solidFill>
                <a:schemeClr val="tx1"/>
              </a:solidFill>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US" smtClean="0"/>
              <a:t>72</a:t>
            </a:fld>
            <a:endParaRPr lang="en-US"/>
          </a:p>
        </p:txBody>
      </p:sp>
    </p:spTree>
    <p:extLst>
      <p:ext uri="{BB962C8B-B14F-4D97-AF65-F5344CB8AC3E}">
        <p14:creationId xmlns:p14="http://schemas.microsoft.com/office/powerpoint/2010/main" val="235556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0" y="76201"/>
            <a:ext cx="8229600" cy="380999"/>
          </a:xfrm>
        </p:spPr>
        <p:txBody>
          <a:bodyPr>
            <a:noAutofit/>
          </a:bodyPr>
          <a:lstStyle/>
          <a:p>
            <a:pPr eaLnBrk="1" hangingPunct="1"/>
            <a:r>
              <a:rPr lang="en-US" sz="3600" dirty="0" smtClean="0">
                <a:solidFill>
                  <a:srgbClr val="FF0000"/>
                </a:solidFill>
              </a:rPr>
              <a:t>Breast lesions</a:t>
            </a:r>
          </a:p>
        </p:txBody>
      </p:sp>
      <p:sp>
        <p:nvSpPr>
          <p:cNvPr id="3" name="Content Placeholder 2"/>
          <p:cNvSpPr>
            <a:spLocks noGrp="1"/>
          </p:cNvSpPr>
          <p:nvPr>
            <p:ph idx="4294967295"/>
          </p:nvPr>
        </p:nvSpPr>
        <p:spPr>
          <a:xfrm>
            <a:off x="-3648" y="533401"/>
            <a:ext cx="11889259" cy="5715000"/>
          </a:xfrm>
        </p:spPr>
        <p:txBody>
          <a:bodyPr>
            <a:normAutofit fontScale="92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err="1">
                <a:latin typeface="Times New Roman" pitchFamily="18" charset="0"/>
                <a:cs typeface="Times New Roman" pitchFamily="18" charset="0"/>
              </a:rPr>
              <a:t>Granulomatous</a:t>
            </a:r>
            <a:r>
              <a:rPr lang="en-US" sz="2200" dirty="0">
                <a:latin typeface="Times New Roman" pitchFamily="18" charset="0"/>
                <a:cs typeface="Times New Roman" pitchFamily="18" charset="0"/>
              </a:rPr>
              <a:t> mastitis </a:t>
            </a:r>
            <a:r>
              <a:rPr lang="en-US" sz="2200" dirty="0" err="1">
                <a:latin typeface="Times New Roman" pitchFamily="18" charset="0"/>
                <a:cs typeface="Times New Roman" pitchFamily="18" charset="0"/>
              </a:rPr>
              <a:t>sarcoid</a:t>
            </a:r>
            <a:r>
              <a:rPr lang="en-US" sz="2200" dirty="0">
                <a:latin typeface="Times New Roman" pitchFamily="18" charset="0"/>
                <a:cs typeface="Times New Roman" pitchFamily="18" charset="0"/>
              </a:rPr>
              <a:t>, TB, etc., but mostly idiopathic</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a:latin typeface="Times New Roman" pitchFamily="18" charset="0"/>
                <a:cs typeface="Times New Roman" pitchFamily="18" charset="0"/>
              </a:rPr>
              <a:t>Non 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2" name="Slide Number Placeholder 1"/>
          <p:cNvSpPr>
            <a:spLocks noGrp="1"/>
          </p:cNvSpPr>
          <p:nvPr>
            <p:ph type="sldNum" sz="quarter" idx="12"/>
          </p:nvPr>
        </p:nvSpPr>
        <p:spPr/>
        <p:txBody>
          <a:bodyPr/>
          <a:lstStyle/>
          <a:p>
            <a:fld id="{693B167E-EA96-4147-81DE-549160052C22}" type="slidenum">
              <a:rPr lang="en-US" smtClean="0"/>
              <a:t>8</a:t>
            </a:fld>
            <a:endParaRPr lang="en-US"/>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96994" y="286605"/>
            <a:ext cx="10055781" cy="856396"/>
          </a:xfrm>
        </p:spPr>
        <p:txBody>
          <a:bodyPr/>
          <a:lstStyle/>
          <a:p>
            <a:pPr eaLnBrk="1" hangingPunct="1"/>
            <a:r>
              <a:rPr lang="en-US" dirty="0" smtClean="0"/>
              <a:t>Mastitis</a:t>
            </a:r>
          </a:p>
        </p:txBody>
      </p:sp>
      <p:sp>
        <p:nvSpPr>
          <p:cNvPr id="15363" name="Content Placeholder 2"/>
          <p:cNvSpPr>
            <a:spLocks noGrp="1"/>
          </p:cNvSpPr>
          <p:nvPr>
            <p:ph idx="1"/>
          </p:nvPr>
        </p:nvSpPr>
        <p:spPr/>
        <p:txBody>
          <a:bodyPr/>
          <a:lstStyle/>
          <a:p>
            <a:pPr eaLnBrk="1" hangingPunct="1">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Acute mastitis: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r>
              <a:rPr lang="en-US" dirty="0" smtClean="0">
                <a:latin typeface="Times New Roman" panose="02020603050405020304" pitchFamily="18" charset="0"/>
                <a:cs typeface="Times New Roman" panose="02020603050405020304" pitchFamily="18" charset="0"/>
              </a:rPr>
              <a:t>.</a:t>
            </a:r>
          </a:p>
          <a:p>
            <a:pPr marL="0" indent="0" eaLnBrk="1" hangingPunct="1">
              <a:buNone/>
            </a:pPr>
            <a:endParaRPr lang="en-US"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Periductal</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mastitis: </a:t>
            </a:r>
            <a:r>
              <a:rPr lang="en-US" dirty="0">
                <a:latin typeface="Times New Roman" panose="02020603050405020304" pitchFamily="18" charset="0"/>
                <a:cs typeface="Times New Roman" panose="02020603050405020304" pitchFamily="18" charset="0"/>
              </a:rPr>
              <a:t>This condition is not associated with lactation. There is strong association with cigarette smoking. It has been suggested that the vitamin A deficiency associated with smoking or toxic substances in tobacco smoke alter the differentiation of the ductal epithelium</a:t>
            </a:r>
          </a:p>
        </p:txBody>
      </p:sp>
      <p:sp>
        <p:nvSpPr>
          <p:cNvPr id="2" name="Slide Number Placeholder 1"/>
          <p:cNvSpPr>
            <a:spLocks noGrp="1"/>
          </p:cNvSpPr>
          <p:nvPr>
            <p:ph type="sldNum" sz="quarter" idx="12"/>
          </p:nvPr>
        </p:nvSpPr>
        <p:spPr/>
        <p:txBody>
          <a:bodyPr/>
          <a:lstStyle/>
          <a:p>
            <a:fld id="{693B167E-EA96-4147-81DE-549160052C22}" type="slidenum">
              <a:rPr lang="en-US" smtClean="0"/>
              <a:t>9</a:t>
            </a:fld>
            <a:endParaRPr lang="en-US"/>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5353</Words>
  <Application>Microsoft Office PowerPoint</Application>
  <PresentationFormat>Custom</PresentationFormat>
  <Paragraphs>543</Paragraphs>
  <Slides>72</Slides>
  <Notes>49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3" baseType="lpstr">
      <vt:lpstr>Arial</vt:lpstr>
      <vt:lpstr>Calibri</vt:lpstr>
      <vt:lpstr>Calibri Light</vt:lpstr>
      <vt:lpstr>Corbel</vt:lpstr>
      <vt:lpstr>Georgia</vt:lpstr>
      <vt:lpstr>Times New Roman</vt:lpstr>
      <vt:lpstr>Trebuchet MS</vt:lpstr>
      <vt:lpstr>Wingdings</vt:lpstr>
      <vt:lpstr>Wingdings 3</vt:lpstr>
      <vt:lpstr>Retrospect</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vt:lpstr>
      <vt:lpstr>1- Non proliferative Breast Changes (Fibrocystic Changes)</vt:lpstr>
      <vt:lpstr>1- Non proliferative Breast Changes (Fibrocystic Changes) contd..</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Cancer: Risk Factors</vt:lpstr>
      <vt:lpstr>Breast Carcinoma: Classification</vt:lpstr>
      <vt:lpstr>Carcinoma in situ</vt:lpstr>
      <vt:lpstr>DCIS(Ductal Carcinoma In Situ)</vt:lpstr>
      <vt:lpstr>DCIS(Ductal Carcinoma In Situ)</vt:lpstr>
      <vt:lpstr>PowerPoint Presentation</vt:lpstr>
      <vt:lpstr>DCIS( Ductal Carcinoma In Situ)</vt:lpstr>
      <vt:lpstr>DCIS</vt:lpstr>
      <vt:lpstr>PowerPoint Presentation</vt:lpstr>
      <vt:lpstr>DCIS</vt:lpstr>
      <vt:lpstr>DCIS</vt:lpstr>
      <vt:lpstr>Paget’s Disease </vt:lpstr>
      <vt:lpstr>PowerPoint Presentation</vt:lpstr>
      <vt:lpstr>Paget's disease</vt:lpstr>
      <vt:lpstr>LCIS -Lobular Carcinoma in Situ</vt:lpstr>
      <vt:lpstr>LCIS </vt:lpstr>
      <vt:lpstr>PowerPoint Presentation</vt:lpstr>
      <vt:lpstr>Invasive Breast Carcinoma: Classification </vt:lpstr>
      <vt:lpstr>CLINICAL FEATURES OF INVASIVE BREAST CANCER</vt:lpstr>
      <vt:lpstr>CLINICAL FEATURES OF BREAST CANCER</vt:lpstr>
      <vt:lpstr>Invasive carcinoma</vt:lpstr>
      <vt:lpstr>Invasive Ductal Carcinoma ,NOS</vt:lpstr>
      <vt:lpstr>Invasive Ductal Carcinoma</vt:lpstr>
      <vt:lpstr>Invasive Ductal Carcinoma ,NOS</vt:lpstr>
      <vt:lpstr>Invasive Ductal Carcinoma,NOS</vt:lpstr>
      <vt:lpstr>PowerPoint Presentation</vt:lpstr>
      <vt:lpstr>Invasive Lobular Carcinoma</vt:lpstr>
      <vt:lpstr>Invasive Lobular Carcinoma</vt:lpstr>
      <vt:lpstr>Invasive lobular carcinoma with area of lobular carcinoma in situ also</vt:lpstr>
      <vt:lpstr>Medullary Carcinoma</vt:lpstr>
      <vt:lpstr>Colloid Carcinoma/ Mucinous carcinoma </vt:lpstr>
      <vt:lpstr>Treatment</vt:lpstr>
      <vt:lpstr>Breast Carcinoma , Major Prognostic Factors</vt:lpstr>
      <vt:lpstr>Breast Carcinoma , Major Prognostic Factors</vt:lpstr>
      <vt:lpstr>Breast Carcinoma , Minor Prognostic Factors</vt:lpstr>
      <vt:lpstr>Breast Carcinoma , Minor Prognostic Factors</vt:lpstr>
      <vt:lpstr>Metastasis to vertebra</vt:lpstr>
      <vt:lpstr>STROMAL TUMORS </vt:lpstr>
      <vt:lpstr>STROMAL TUMORS </vt:lpstr>
      <vt:lpstr>Fibroadenoma</vt:lpstr>
      <vt:lpstr>Fibroadenoma</vt:lpstr>
      <vt:lpstr>The lesion consists of a proliferation of intralobular stroma surrounding and often pushing and distorting the associated epithelium. The border is sharply delimited.</vt:lpstr>
      <vt:lpstr>Phylloides tumor</vt:lpstr>
      <vt:lpstr>BRCA1 and BRCA2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2015-04-22T07:05:01Z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