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122"/>
  </p:notesMasterIdLst>
  <p:sldIdLst>
    <p:sldId id="403" r:id="rId2"/>
    <p:sldId id="605" r:id="rId3"/>
    <p:sldId id="460" r:id="rId4"/>
    <p:sldId id="405" r:id="rId5"/>
    <p:sldId id="436" r:id="rId6"/>
    <p:sldId id="440" r:id="rId7"/>
    <p:sldId id="441" r:id="rId8"/>
    <p:sldId id="406" r:id="rId9"/>
    <p:sldId id="459" r:id="rId10"/>
    <p:sldId id="407" r:id="rId11"/>
    <p:sldId id="457" r:id="rId12"/>
    <p:sldId id="446" r:id="rId13"/>
    <p:sldId id="449" r:id="rId14"/>
    <p:sldId id="426" r:id="rId15"/>
    <p:sldId id="450" r:id="rId16"/>
    <p:sldId id="506" r:id="rId17"/>
    <p:sldId id="507" r:id="rId18"/>
    <p:sldId id="448" r:id="rId19"/>
    <p:sldId id="508" r:id="rId20"/>
    <p:sldId id="509" r:id="rId21"/>
    <p:sldId id="510" r:id="rId22"/>
    <p:sldId id="411" r:id="rId23"/>
    <p:sldId id="396" r:id="rId24"/>
    <p:sldId id="315" r:id="rId25"/>
    <p:sldId id="393" r:id="rId26"/>
    <p:sldId id="394" r:id="rId27"/>
    <p:sldId id="471" r:id="rId28"/>
    <p:sldId id="470" r:id="rId29"/>
    <p:sldId id="469" r:id="rId30"/>
    <p:sldId id="512" r:id="rId31"/>
    <p:sldId id="609" r:id="rId32"/>
    <p:sldId id="513" r:id="rId33"/>
    <p:sldId id="515" r:id="rId34"/>
    <p:sldId id="516" r:id="rId35"/>
    <p:sldId id="517" r:id="rId36"/>
    <p:sldId id="518" r:id="rId37"/>
    <p:sldId id="519" r:id="rId38"/>
    <p:sldId id="521" r:id="rId39"/>
    <p:sldId id="523" r:id="rId40"/>
    <p:sldId id="524" r:id="rId41"/>
    <p:sldId id="611" r:id="rId42"/>
    <p:sldId id="612" r:id="rId43"/>
    <p:sldId id="613" r:id="rId44"/>
    <p:sldId id="614" r:id="rId45"/>
    <p:sldId id="615" r:id="rId46"/>
    <p:sldId id="616" r:id="rId47"/>
    <p:sldId id="617" r:id="rId48"/>
    <p:sldId id="618" r:id="rId49"/>
    <p:sldId id="619" r:id="rId50"/>
    <p:sldId id="620" r:id="rId51"/>
    <p:sldId id="621" r:id="rId52"/>
    <p:sldId id="622" r:id="rId53"/>
    <p:sldId id="623" r:id="rId54"/>
    <p:sldId id="624" r:id="rId55"/>
    <p:sldId id="625" r:id="rId56"/>
    <p:sldId id="626" r:id="rId57"/>
    <p:sldId id="627" r:id="rId58"/>
    <p:sldId id="628" r:id="rId59"/>
    <p:sldId id="629" r:id="rId60"/>
    <p:sldId id="630" r:id="rId61"/>
    <p:sldId id="693" r:id="rId62"/>
    <p:sldId id="632" r:id="rId63"/>
    <p:sldId id="633" r:id="rId64"/>
    <p:sldId id="634" r:id="rId65"/>
    <p:sldId id="635" r:id="rId66"/>
    <p:sldId id="636" r:id="rId67"/>
    <p:sldId id="637" r:id="rId68"/>
    <p:sldId id="638" r:id="rId69"/>
    <p:sldId id="639" r:id="rId70"/>
    <p:sldId id="640" r:id="rId71"/>
    <p:sldId id="641" r:id="rId72"/>
    <p:sldId id="642" r:id="rId73"/>
    <p:sldId id="643" r:id="rId74"/>
    <p:sldId id="644" r:id="rId75"/>
    <p:sldId id="645" r:id="rId76"/>
    <p:sldId id="646" r:id="rId77"/>
    <p:sldId id="647" r:id="rId78"/>
    <p:sldId id="648" r:id="rId79"/>
    <p:sldId id="649" r:id="rId80"/>
    <p:sldId id="652" r:id="rId81"/>
    <p:sldId id="653" r:id="rId82"/>
    <p:sldId id="654" r:id="rId83"/>
    <p:sldId id="655" r:id="rId84"/>
    <p:sldId id="656" r:id="rId85"/>
    <p:sldId id="657" r:id="rId86"/>
    <p:sldId id="658" r:id="rId87"/>
    <p:sldId id="659" r:id="rId88"/>
    <p:sldId id="660" r:id="rId89"/>
    <p:sldId id="661" r:id="rId90"/>
    <p:sldId id="662" r:id="rId91"/>
    <p:sldId id="663" r:id="rId92"/>
    <p:sldId id="664" r:id="rId93"/>
    <p:sldId id="665" r:id="rId94"/>
    <p:sldId id="666" r:id="rId95"/>
    <p:sldId id="667" r:id="rId96"/>
    <p:sldId id="668" r:id="rId97"/>
    <p:sldId id="669" r:id="rId98"/>
    <p:sldId id="670" r:id="rId99"/>
    <p:sldId id="671" r:id="rId100"/>
    <p:sldId id="672" r:id="rId101"/>
    <p:sldId id="673" r:id="rId102"/>
    <p:sldId id="674" r:id="rId103"/>
    <p:sldId id="675" r:id="rId104"/>
    <p:sldId id="676" r:id="rId105"/>
    <p:sldId id="677" r:id="rId106"/>
    <p:sldId id="678" r:id="rId107"/>
    <p:sldId id="679" r:id="rId108"/>
    <p:sldId id="680" r:id="rId109"/>
    <p:sldId id="681" r:id="rId110"/>
    <p:sldId id="682" r:id="rId111"/>
    <p:sldId id="683" r:id="rId112"/>
    <p:sldId id="684" r:id="rId113"/>
    <p:sldId id="685" r:id="rId114"/>
    <p:sldId id="686" r:id="rId115"/>
    <p:sldId id="687" r:id="rId116"/>
    <p:sldId id="688" r:id="rId117"/>
    <p:sldId id="689" r:id="rId118"/>
    <p:sldId id="690" r:id="rId119"/>
    <p:sldId id="691" r:id="rId120"/>
    <p:sldId id="692" r:id="rId1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66"/>
    <a:srgbClr val="800000"/>
    <a:srgbClr val="99FF99"/>
    <a:srgbClr val="150F87"/>
    <a:srgbClr val="FF00FF"/>
    <a:srgbClr val="251BE5"/>
    <a:srgbClr val="0000FF"/>
    <a:srgbClr val="FF6600"/>
    <a:srgbClr val="FF3300"/>
    <a:srgbClr val="5525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32" autoAdjust="0"/>
    <p:restoredTop sz="97359" autoAdjust="0"/>
  </p:normalViewPr>
  <p:slideViewPr>
    <p:cSldViewPr>
      <p:cViewPr varScale="1">
        <p:scale>
          <a:sx n="82" d="100"/>
          <a:sy n="82" d="100"/>
        </p:scale>
        <p:origin x="586"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BEB934-2DCB-46D1-8F8C-652230C2F7D5}" type="datetimeFigureOut">
              <a:rPr lang="en-US" smtClean="0"/>
              <a:pPr/>
              <a:t>8/26/2014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A6EB6B-38F2-4D0B-A1E4-90E3B6920F58}" type="slidenum">
              <a:rPr lang="en-US" smtClean="0"/>
              <a:pPr/>
              <a:t>‹#›</a:t>
            </a:fld>
            <a:endParaRPr lang="en-US"/>
          </a:p>
        </p:txBody>
      </p:sp>
    </p:spTree>
    <p:extLst>
      <p:ext uri="{BB962C8B-B14F-4D97-AF65-F5344CB8AC3E}">
        <p14:creationId xmlns:p14="http://schemas.microsoft.com/office/powerpoint/2010/main" val="406143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6EB6B-38F2-4D0B-A1E4-90E3B6920F58}" type="slidenum">
              <a:rPr lang="en-US" smtClean="0"/>
              <a:pPr/>
              <a:t>2</a:t>
            </a:fld>
            <a:endParaRPr lang="en-US"/>
          </a:p>
        </p:txBody>
      </p:sp>
    </p:spTree>
    <p:extLst>
      <p:ext uri="{BB962C8B-B14F-4D97-AF65-F5344CB8AC3E}">
        <p14:creationId xmlns:p14="http://schemas.microsoft.com/office/powerpoint/2010/main" val="1630976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792CA0-7049-40A8-B82A-4C2DBE92DC07}" type="slidenum">
              <a:rPr lang="en-US"/>
              <a:pPr/>
              <a:t>33</a:t>
            </a:fld>
            <a:endParaRPr lang="en-US"/>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24736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Slide Image Placeholder 1"/>
          <p:cNvSpPr>
            <a:spLocks noGrp="1" noRot="1" noChangeAspect="1" noTextEdit="1"/>
          </p:cNvSpPr>
          <p:nvPr>
            <p:ph type="sldImg"/>
          </p:nvPr>
        </p:nvSpPr>
        <p:spPr bwMode="auto">
          <a:noFill/>
          <a:ln>
            <a:solidFill>
              <a:srgbClr val="000000"/>
            </a:solidFill>
            <a:miter lim="800000"/>
            <a:headEnd/>
            <a:tailEnd/>
          </a:ln>
        </p:spPr>
      </p:sp>
      <p:sp>
        <p:nvSpPr>
          <p:cNvPr id="5529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52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AF2DEC-F3A9-4CEA-B7B0-711068210D8B}" type="slidenum">
              <a:rPr lang="en-US"/>
              <a:pPr fontAlgn="base">
                <a:spcBef>
                  <a:spcPct val="0"/>
                </a:spcBef>
                <a:spcAft>
                  <a:spcPct val="0"/>
                </a:spcAft>
              </a:pPr>
              <a:t>36</a:t>
            </a:fld>
            <a:endParaRPr lang="en-US"/>
          </a:p>
        </p:txBody>
      </p:sp>
    </p:spTree>
    <p:extLst>
      <p:ext uri="{BB962C8B-B14F-4D97-AF65-F5344CB8AC3E}">
        <p14:creationId xmlns:p14="http://schemas.microsoft.com/office/powerpoint/2010/main" val="3969932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9CAA98-A2D1-405C-94F3-7029EED6D608}" type="slidenum">
              <a:rPr lang="en-US"/>
              <a:pPr/>
              <a:t>43</a:t>
            </a:fld>
            <a:endParaRPr lang="en-US"/>
          </a:p>
        </p:txBody>
      </p:sp>
      <p:sp>
        <p:nvSpPr>
          <p:cNvPr id="151859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185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2553204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lide Image Placeholder 1"/>
          <p:cNvSpPr>
            <a:spLocks noGrp="1" noRot="1" noChangeAspect="1" noTextEdit="1"/>
          </p:cNvSpPr>
          <p:nvPr>
            <p:ph type="sldImg"/>
          </p:nvPr>
        </p:nvSpPr>
        <p:spPr bwMode="auto">
          <a:noFill/>
          <a:ln>
            <a:solidFill>
              <a:srgbClr val="000000"/>
            </a:solidFill>
            <a:miter lim="800000"/>
            <a:headEnd/>
            <a:tailEnd/>
          </a:ln>
        </p:spPr>
      </p:sp>
      <p:sp>
        <p:nvSpPr>
          <p:cNvPr id="411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11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B32C362-4916-4E1B-950F-87E7D4E1945E}" type="slidenum">
              <a:rPr lang="en-US"/>
              <a:pPr fontAlgn="base">
                <a:spcBef>
                  <a:spcPct val="0"/>
                </a:spcBef>
                <a:spcAft>
                  <a:spcPct val="0"/>
                </a:spcAft>
              </a:pPr>
              <a:t>51</a:t>
            </a:fld>
            <a:endParaRPr lang="en-US"/>
          </a:p>
        </p:txBody>
      </p:sp>
    </p:spTree>
    <p:extLst>
      <p:ext uri="{BB962C8B-B14F-4D97-AF65-F5344CB8AC3E}">
        <p14:creationId xmlns:p14="http://schemas.microsoft.com/office/powerpoint/2010/main" val="4267441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lide Image Placeholder 1"/>
          <p:cNvSpPr>
            <a:spLocks noGrp="1" noRot="1" noChangeAspect="1" noTextEdit="1"/>
          </p:cNvSpPr>
          <p:nvPr>
            <p:ph type="sldImg"/>
          </p:nvPr>
        </p:nvSpPr>
        <p:spPr bwMode="auto">
          <a:noFill/>
          <a:ln>
            <a:solidFill>
              <a:srgbClr val="000000"/>
            </a:solidFill>
            <a:miter lim="800000"/>
            <a:headEnd/>
            <a:tailEnd/>
          </a:ln>
        </p:spPr>
      </p:sp>
      <p:sp>
        <p:nvSpPr>
          <p:cNvPr id="412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12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69C0D6-1E4B-417A-9E8C-E0514C7715C0}" type="slidenum">
              <a:rPr lang="en-US"/>
              <a:pPr fontAlgn="base">
                <a:spcBef>
                  <a:spcPct val="0"/>
                </a:spcBef>
                <a:spcAft>
                  <a:spcPct val="0"/>
                </a:spcAft>
              </a:pPr>
              <a:t>52</a:t>
            </a:fld>
            <a:endParaRPr lang="en-US"/>
          </a:p>
        </p:txBody>
      </p:sp>
    </p:spTree>
    <p:extLst>
      <p:ext uri="{BB962C8B-B14F-4D97-AF65-F5344CB8AC3E}">
        <p14:creationId xmlns:p14="http://schemas.microsoft.com/office/powerpoint/2010/main" val="1557837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7950A431-7BC2-4088-8702-81CFF64ED621}" type="slidenum">
              <a:rPr lang="en-US" smtClean="0"/>
              <a:pPr/>
              <a:t>79</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001234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Slide Image Placeholder 1"/>
          <p:cNvSpPr>
            <a:spLocks noGrp="1" noRot="1" noChangeAspect="1" noTextEdit="1"/>
          </p:cNvSpPr>
          <p:nvPr>
            <p:ph type="sldImg"/>
          </p:nvPr>
        </p:nvSpPr>
        <p:spPr bwMode="auto">
          <a:noFill/>
          <a:ln>
            <a:solidFill>
              <a:srgbClr val="000000"/>
            </a:solidFill>
            <a:miter lim="800000"/>
            <a:headEnd/>
            <a:tailEnd/>
          </a:ln>
        </p:spPr>
      </p:sp>
      <p:sp>
        <p:nvSpPr>
          <p:cNvPr id="5652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 </a:t>
            </a:r>
          </a:p>
        </p:txBody>
      </p:sp>
      <p:sp>
        <p:nvSpPr>
          <p:cNvPr id="565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8A09898-0236-41F2-BCD7-1EF8BF3F834A}" type="slidenum">
              <a:rPr lang="en-US"/>
              <a:pPr fontAlgn="base">
                <a:spcBef>
                  <a:spcPct val="0"/>
                </a:spcBef>
                <a:spcAft>
                  <a:spcPct val="0"/>
                </a:spcAft>
              </a:pPr>
              <a:t>90</a:t>
            </a:fld>
            <a:endParaRPr lang="en-US"/>
          </a:p>
        </p:txBody>
      </p:sp>
    </p:spTree>
    <p:extLst>
      <p:ext uri="{BB962C8B-B14F-4D97-AF65-F5344CB8AC3E}">
        <p14:creationId xmlns:p14="http://schemas.microsoft.com/office/powerpoint/2010/main" val="192588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182FE0-E962-4146-A2F8-823DF8D45663}" type="slidenum">
              <a:rPr lang="en-US"/>
              <a:pPr fontAlgn="base">
                <a:spcBef>
                  <a:spcPct val="0"/>
                </a:spcBef>
                <a:spcAft>
                  <a:spcPct val="0"/>
                </a:spcAft>
              </a:pPr>
              <a:t>93</a:t>
            </a:fld>
            <a:endParaRPr lang="en-US"/>
          </a:p>
        </p:txBody>
      </p:sp>
    </p:spTree>
    <p:extLst>
      <p:ext uri="{BB962C8B-B14F-4D97-AF65-F5344CB8AC3E}">
        <p14:creationId xmlns:p14="http://schemas.microsoft.com/office/powerpoint/2010/main" val="4190119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7950A431-7BC2-4088-8702-81CFF64ED621}" type="slidenum">
              <a:rPr lang="en-US" smtClean="0"/>
              <a:pPr/>
              <a:t>95</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108222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E4A93264-479B-45B2-9FFA-75E1185EB88A}" type="slidenum">
              <a:rPr lang="en-US" smtClean="0"/>
              <a:pPr/>
              <a:t>97</a:t>
            </a:fld>
            <a:endParaRPr 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47278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A6EB6B-38F2-4D0B-A1E4-90E3B6920F58}" type="slidenum">
              <a:rPr lang="en-US" smtClean="0"/>
              <a:pPr/>
              <a:t>10</a:t>
            </a:fld>
            <a:endParaRPr lang="en-US"/>
          </a:p>
        </p:txBody>
      </p:sp>
    </p:spTree>
    <p:extLst>
      <p:ext uri="{BB962C8B-B14F-4D97-AF65-F5344CB8AC3E}">
        <p14:creationId xmlns:p14="http://schemas.microsoft.com/office/powerpoint/2010/main" val="20750417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0C648A71-02D0-4F3C-A31C-3749CAA720E4}" type="slidenum">
              <a:rPr lang="en-US" smtClean="0"/>
              <a:pPr/>
              <a:t>98</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r>
              <a:rPr lang="en-US" dirty="0" smtClean="0"/>
              <a:t>.</a:t>
            </a:r>
          </a:p>
        </p:txBody>
      </p:sp>
    </p:spTree>
    <p:extLst>
      <p:ext uri="{BB962C8B-B14F-4D97-AF65-F5344CB8AC3E}">
        <p14:creationId xmlns:p14="http://schemas.microsoft.com/office/powerpoint/2010/main" val="2975273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3402D8EF-EBDC-426D-B32D-129111C20D3F}" type="slidenum">
              <a:rPr lang="en-US" smtClean="0"/>
              <a:pPr/>
              <a:t>99</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06984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Slide Image Placeholder 1"/>
          <p:cNvSpPr>
            <a:spLocks noGrp="1" noRot="1" noChangeAspect="1" noTextEdit="1"/>
          </p:cNvSpPr>
          <p:nvPr>
            <p:ph type="sldImg"/>
          </p:nvPr>
        </p:nvSpPr>
        <p:spPr bwMode="auto">
          <a:noFill/>
          <a:ln>
            <a:solidFill>
              <a:srgbClr val="000000"/>
            </a:solidFill>
            <a:miter lim="800000"/>
            <a:headEnd/>
            <a:tailEnd/>
          </a:ln>
        </p:spPr>
      </p:sp>
      <p:sp>
        <p:nvSpPr>
          <p:cNvPr id="5713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71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D83ED3-7FEF-4836-B319-1CC62EF8BED9}" type="slidenum">
              <a:rPr lang="en-US"/>
              <a:pPr fontAlgn="base">
                <a:spcBef>
                  <a:spcPct val="0"/>
                </a:spcBef>
                <a:spcAft>
                  <a:spcPct val="0"/>
                </a:spcAft>
              </a:pPr>
              <a:t>101</a:t>
            </a:fld>
            <a:endParaRPr lang="en-US"/>
          </a:p>
        </p:txBody>
      </p:sp>
    </p:spTree>
    <p:extLst>
      <p:ext uri="{BB962C8B-B14F-4D97-AF65-F5344CB8AC3E}">
        <p14:creationId xmlns:p14="http://schemas.microsoft.com/office/powerpoint/2010/main" val="2206996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A6EB6B-38F2-4D0B-A1E4-90E3B6920F58}" type="slidenum">
              <a:rPr lang="en-US" smtClean="0"/>
              <a:pPr/>
              <a:t>102</a:t>
            </a:fld>
            <a:endParaRPr lang="en-US"/>
          </a:p>
        </p:txBody>
      </p:sp>
    </p:spTree>
    <p:extLst>
      <p:ext uri="{BB962C8B-B14F-4D97-AF65-F5344CB8AC3E}">
        <p14:creationId xmlns:p14="http://schemas.microsoft.com/office/powerpoint/2010/main" val="2763087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p:spPr>
      </p:sp>
      <p:sp>
        <p:nvSpPr>
          <p:cNvPr id="163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3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1F2C740-66D0-461E-82E3-8C07D0898FEB}" type="slidenum">
              <a:rPr lang="en-US"/>
              <a:pPr fontAlgn="base">
                <a:spcBef>
                  <a:spcPct val="0"/>
                </a:spcBef>
                <a:spcAft>
                  <a:spcPct val="0"/>
                </a:spcAft>
              </a:pPr>
              <a:t>103</a:t>
            </a:fld>
            <a:endParaRPr lang="en-US"/>
          </a:p>
        </p:txBody>
      </p:sp>
    </p:spTree>
    <p:extLst>
      <p:ext uri="{BB962C8B-B14F-4D97-AF65-F5344CB8AC3E}">
        <p14:creationId xmlns:p14="http://schemas.microsoft.com/office/powerpoint/2010/main" val="28650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4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730221-C0FE-4762-8E8B-0E8B37B0D15D}" type="slidenum">
              <a:rPr lang="en-US"/>
              <a:pPr fontAlgn="base">
                <a:spcBef>
                  <a:spcPct val="0"/>
                </a:spcBef>
                <a:spcAft>
                  <a:spcPct val="0"/>
                </a:spcAft>
              </a:pPr>
              <a:t>104</a:t>
            </a:fld>
            <a:endParaRPr lang="en-US"/>
          </a:p>
        </p:txBody>
      </p:sp>
    </p:spTree>
    <p:extLst>
      <p:ext uri="{BB962C8B-B14F-4D97-AF65-F5344CB8AC3E}">
        <p14:creationId xmlns:p14="http://schemas.microsoft.com/office/powerpoint/2010/main" val="3010089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Slide Image Placeholder 1"/>
          <p:cNvSpPr>
            <a:spLocks noGrp="1" noRot="1" noChangeAspect="1" noTextEdit="1"/>
          </p:cNvSpPr>
          <p:nvPr>
            <p:ph type="sldImg"/>
          </p:nvPr>
        </p:nvSpPr>
        <p:spPr bwMode="auto">
          <a:noFill/>
          <a:ln>
            <a:solidFill>
              <a:srgbClr val="000000"/>
            </a:solidFill>
            <a:miter lim="800000"/>
            <a:headEnd/>
            <a:tailEnd/>
          </a:ln>
        </p:spPr>
      </p:sp>
      <p:sp>
        <p:nvSpPr>
          <p:cNvPr id="5662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66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7D2049-3449-49D9-97DC-0AD1BB06E350}" type="slidenum">
              <a:rPr lang="en-US"/>
              <a:pPr fontAlgn="base">
                <a:spcBef>
                  <a:spcPct val="0"/>
                </a:spcBef>
                <a:spcAft>
                  <a:spcPct val="0"/>
                </a:spcAft>
              </a:pPr>
              <a:t>106</a:t>
            </a:fld>
            <a:endParaRPr lang="en-US"/>
          </a:p>
        </p:txBody>
      </p:sp>
    </p:spTree>
    <p:extLst>
      <p:ext uri="{BB962C8B-B14F-4D97-AF65-F5344CB8AC3E}">
        <p14:creationId xmlns:p14="http://schemas.microsoft.com/office/powerpoint/2010/main" val="2520323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23A6EB6B-38F2-4D0B-A1E4-90E3B6920F58}" type="slidenum">
              <a:rPr lang="en-US" smtClean="0"/>
              <a:pPr/>
              <a:t>108</a:t>
            </a:fld>
            <a:endParaRPr lang="en-US"/>
          </a:p>
        </p:txBody>
      </p:sp>
    </p:spTree>
    <p:extLst>
      <p:ext uri="{BB962C8B-B14F-4D97-AF65-F5344CB8AC3E}">
        <p14:creationId xmlns:p14="http://schemas.microsoft.com/office/powerpoint/2010/main" val="2268763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5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A368914-DF85-48CD-A1F9-9C465D3391A0}" type="slidenum">
              <a:rPr lang="en-US"/>
              <a:pPr fontAlgn="base">
                <a:spcBef>
                  <a:spcPct val="0"/>
                </a:spcBef>
                <a:spcAft>
                  <a:spcPct val="0"/>
                </a:spcAft>
              </a:pPr>
              <a:t>109</a:t>
            </a:fld>
            <a:endParaRPr lang="en-US"/>
          </a:p>
        </p:txBody>
      </p:sp>
    </p:spTree>
    <p:extLst>
      <p:ext uri="{BB962C8B-B14F-4D97-AF65-F5344CB8AC3E}">
        <p14:creationId xmlns:p14="http://schemas.microsoft.com/office/powerpoint/2010/main" val="28333517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6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207379B-1422-41B6-BFC6-A87F68FC8665}" type="slidenum">
              <a:rPr lang="en-US"/>
              <a:pPr fontAlgn="base">
                <a:spcBef>
                  <a:spcPct val="0"/>
                </a:spcBef>
                <a:spcAft>
                  <a:spcPct val="0"/>
                </a:spcAft>
              </a:pPr>
              <a:t>110</a:t>
            </a:fld>
            <a:endParaRPr lang="en-US"/>
          </a:p>
        </p:txBody>
      </p:sp>
    </p:spTree>
    <p:extLst>
      <p:ext uri="{BB962C8B-B14F-4D97-AF65-F5344CB8AC3E}">
        <p14:creationId xmlns:p14="http://schemas.microsoft.com/office/powerpoint/2010/main" val="4235477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Slide Image Placeholder 1"/>
          <p:cNvSpPr>
            <a:spLocks noGrp="1" noRot="1" noChangeAspect="1" noTextEdit="1"/>
          </p:cNvSpPr>
          <p:nvPr>
            <p:ph type="sldImg"/>
          </p:nvPr>
        </p:nvSpPr>
        <p:spPr bwMode="auto">
          <a:noFill/>
          <a:ln>
            <a:solidFill>
              <a:srgbClr val="000000"/>
            </a:solidFill>
            <a:miter lim="800000"/>
            <a:headEnd/>
            <a:tailEnd/>
          </a:ln>
        </p:spPr>
      </p:sp>
      <p:sp>
        <p:nvSpPr>
          <p:cNvPr id="549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49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E92A1F-6ECD-4937-A374-5561288D5402}" type="slidenum">
              <a:rPr lang="en-US"/>
              <a:pPr fontAlgn="base">
                <a:spcBef>
                  <a:spcPct val="0"/>
                </a:spcBef>
                <a:spcAft>
                  <a:spcPct val="0"/>
                </a:spcAft>
              </a:pPr>
              <a:t>22</a:t>
            </a:fld>
            <a:endParaRPr lang="en-US"/>
          </a:p>
        </p:txBody>
      </p:sp>
    </p:spTree>
    <p:extLst>
      <p:ext uri="{BB962C8B-B14F-4D97-AF65-F5344CB8AC3E}">
        <p14:creationId xmlns:p14="http://schemas.microsoft.com/office/powerpoint/2010/main" val="2329378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Slide Image Placeholder 1"/>
          <p:cNvSpPr>
            <a:spLocks noGrp="1" noRot="1" noChangeAspect="1" noTextEdit="1"/>
          </p:cNvSpPr>
          <p:nvPr>
            <p:ph type="sldImg"/>
          </p:nvPr>
        </p:nvSpPr>
        <p:spPr bwMode="auto">
          <a:noFill/>
          <a:ln>
            <a:solidFill>
              <a:srgbClr val="000000"/>
            </a:solidFill>
            <a:miter lim="800000"/>
            <a:headEnd/>
            <a:tailEnd/>
          </a:ln>
        </p:spPr>
      </p:sp>
      <p:sp>
        <p:nvSpPr>
          <p:cNvPr id="5662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66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7D2049-3449-49D9-97DC-0AD1BB06E350}" type="slidenum">
              <a:rPr lang="en-US"/>
              <a:pPr fontAlgn="base">
                <a:spcBef>
                  <a:spcPct val="0"/>
                </a:spcBef>
                <a:spcAft>
                  <a:spcPct val="0"/>
                </a:spcAft>
              </a:pPr>
              <a:t>111</a:t>
            </a:fld>
            <a:endParaRPr lang="en-US"/>
          </a:p>
        </p:txBody>
      </p:sp>
    </p:spTree>
    <p:extLst>
      <p:ext uri="{BB962C8B-B14F-4D97-AF65-F5344CB8AC3E}">
        <p14:creationId xmlns:p14="http://schemas.microsoft.com/office/powerpoint/2010/main" val="6880091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69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36628B-1AA9-497C-9F0B-39D74651E19F}" type="slidenum">
              <a:rPr lang="en-US"/>
              <a:pPr fontAlgn="base">
                <a:spcBef>
                  <a:spcPct val="0"/>
                </a:spcBef>
                <a:spcAft>
                  <a:spcPct val="0"/>
                </a:spcAft>
              </a:pPr>
              <a:t>114</a:t>
            </a:fld>
            <a:endParaRPr lang="en-US"/>
          </a:p>
        </p:txBody>
      </p:sp>
    </p:spTree>
    <p:extLst>
      <p:ext uri="{BB962C8B-B14F-4D97-AF65-F5344CB8AC3E}">
        <p14:creationId xmlns:p14="http://schemas.microsoft.com/office/powerpoint/2010/main" val="5887863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Slide Image Placeholder 1"/>
          <p:cNvSpPr>
            <a:spLocks noGrp="1" noRot="1" noChangeAspect="1" noTextEdit="1"/>
          </p:cNvSpPr>
          <p:nvPr>
            <p:ph type="sldImg"/>
          </p:nvPr>
        </p:nvSpPr>
        <p:spPr bwMode="auto">
          <a:noFill/>
          <a:ln>
            <a:solidFill>
              <a:srgbClr val="000000"/>
            </a:solidFill>
            <a:miter lim="800000"/>
            <a:headEnd/>
            <a:tailEnd/>
          </a:ln>
        </p:spPr>
      </p:sp>
      <p:sp>
        <p:nvSpPr>
          <p:cNvPr id="5662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566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7D2049-3449-49D9-97DC-0AD1BB06E350}" type="slidenum">
              <a:rPr lang="en-US"/>
              <a:pPr fontAlgn="base">
                <a:spcBef>
                  <a:spcPct val="0"/>
                </a:spcBef>
                <a:spcAft>
                  <a:spcPct val="0"/>
                </a:spcAft>
              </a:pPr>
              <a:t>116</a:t>
            </a:fld>
            <a:endParaRPr lang="en-US"/>
          </a:p>
        </p:txBody>
      </p:sp>
    </p:spTree>
    <p:extLst>
      <p:ext uri="{BB962C8B-B14F-4D97-AF65-F5344CB8AC3E}">
        <p14:creationId xmlns:p14="http://schemas.microsoft.com/office/powerpoint/2010/main" val="365955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endParaRPr lang="en-US" dirty="0" smtClean="0"/>
          </a:p>
        </p:txBody>
      </p:sp>
      <p:sp>
        <p:nvSpPr>
          <p:cNvPr id="71684" name="Slide Number Placeholder 3"/>
          <p:cNvSpPr>
            <a:spLocks noGrp="1"/>
          </p:cNvSpPr>
          <p:nvPr>
            <p:ph type="sldNum" sz="quarter" idx="5"/>
          </p:nvPr>
        </p:nvSpPr>
        <p:spPr>
          <a:noFill/>
        </p:spPr>
        <p:txBody>
          <a:bodyPr/>
          <a:lstStyle/>
          <a:p>
            <a:fld id="{2C89F952-2D2F-4F97-9CB0-572814DC83A3}" type="slidenum">
              <a:rPr lang="en-US" smtClean="0"/>
              <a:pPr/>
              <a:t>23</a:t>
            </a:fld>
            <a:endParaRPr lang="en-US" smtClean="0"/>
          </a:p>
        </p:txBody>
      </p:sp>
    </p:spTree>
    <p:extLst>
      <p:ext uri="{BB962C8B-B14F-4D97-AF65-F5344CB8AC3E}">
        <p14:creationId xmlns:p14="http://schemas.microsoft.com/office/powerpoint/2010/main" val="2027600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8BCCE670-D825-446A-BAA8-0E4D1F6B2738}" type="slidenum">
              <a:rPr lang="en-US" smtClean="0"/>
              <a:pPr/>
              <a:t>24</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130672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Slide Image Placeholder 1"/>
          <p:cNvSpPr>
            <a:spLocks noGrp="1" noRot="1" noChangeAspect="1" noTextEdit="1"/>
          </p:cNvSpPr>
          <p:nvPr>
            <p:ph type="sldImg"/>
          </p:nvPr>
        </p:nvSpPr>
        <p:spPr bwMode="auto">
          <a:noFill/>
          <a:ln>
            <a:solidFill>
              <a:srgbClr val="000000"/>
            </a:solidFill>
            <a:miter lim="800000"/>
            <a:headEnd/>
            <a:tailEnd/>
          </a:ln>
        </p:spPr>
      </p:sp>
      <p:sp>
        <p:nvSpPr>
          <p:cNvPr id="549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49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E92A1F-6ECD-4937-A374-5561288D5402}" type="slidenum">
              <a:rPr lang="en-US"/>
              <a:pPr fontAlgn="base">
                <a:spcBef>
                  <a:spcPct val="0"/>
                </a:spcBef>
                <a:spcAft>
                  <a:spcPct val="0"/>
                </a:spcAft>
              </a:pPr>
              <a:t>27</a:t>
            </a:fld>
            <a:endParaRPr lang="en-US"/>
          </a:p>
        </p:txBody>
      </p:sp>
    </p:spTree>
    <p:extLst>
      <p:ext uri="{BB962C8B-B14F-4D97-AF65-F5344CB8AC3E}">
        <p14:creationId xmlns:p14="http://schemas.microsoft.com/office/powerpoint/2010/main" val="4113954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Slide Image Placeholder 1"/>
          <p:cNvSpPr>
            <a:spLocks noGrp="1" noRot="1" noChangeAspect="1" noTextEdit="1"/>
          </p:cNvSpPr>
          <p:nvPr>
            <p:ph type="sldImg"/>
          </p:nvPr>
        </p:nvSpPr>
        <p:spPr bwMode="auto">
          <a:noFill/>
          <a:ln>
            <a:solidFill>
              <a:srgbClr val="000000"/>
            </a:solidFill>
            <a:miter lim="800000"/>
            <a:headEnd/>
            <a:tailEnd/>
          </a:ln>
        </p:spPr>
      </p:sp>
      <p:sp>
        <p:nvSpPr>
          <p:cNvPr id="5529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52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AF2DEC-F3A9-4CEA-B7B0-711068210D8B}" type="slidenum">
              <a:rPr lang="en-US"/>
              <a:pPr fontAlgn="base">
                <a:spcBef>
                  <a:spcPct val="0"/>
                </a:spcBef>
                <a:spcAft>
                  <a:spcPct val="0"/>
                </a:spcAft>
              </a:pPr>
              <a:t>30</a:t>
            </a:fld>
            <a:endParaRPr lang="en-US"/>
          </a:p>
        </p:txBody>
      </p:sp>
    </p:spTree>
    <p:extLst>
      <p:ext uri="{BB962C8B-B14F-4D97-AF65-F5344CB8AC3E}">
        <p14:creationId xmlns:p14="http://schemas.microsoft.com/office/powerpoint/2010/main" val="2820932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Slide Image Placeholder 1"/>
          <p:cNvSpPr>
            <a:spLocks noGrp="1" noRot="1" noChangeAspect="1" noTextEdit="1"/>
          </p:cNvSpPr>
          <p:nvPr>
            <p:ph type="sldImg"/>
          </p:nvPr>
        </p:nvSpPr>
        <p:spPr bwMode="auto">
          <a:noFill/>
          <a:ln>
            <a:solidFill>
              <a:srgbClr val="000000"/>
            </a:solidFill>
            <a:miter lim="800000"/>
            <a:headEnd/>
            <a:tailEnd/>
          </a:ln>
        </p:spPr>
      </p:sp>
      <p:sp>
        <p:nvSpPr>
          <p:cNvPr id="5529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52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AF2DEC-F3A9-4CEA-B7B0-711068210D8B}" type="slidenum">
              <a:rPr lang="en-US"/>
              <a:pPr fontAlgn="base">
                <a:spcBef>
                  <a:spcPct val="0"/>
                </a:spcBef>
                <a:spcAft>
                  <a:spcPct val="0"/>
                </a:spcAft>
              </a:pPr>
              <a:t>31</a:t>
            </a:fld>
            <a:endParaRPr lang="en-US"/>
          </a:p>
        </p:txBody>
      </p:sp>
    </p:spTree>
    <p:extLst>
      <p:ext uri="{BB962C8B-B14F-4D97-AF65-F5344CB8AC3E}">
        <p14:creationId xmlns:p14="http://schemas.microsoft.com/office/powerpoint/2010/main" val="1589499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AD6535-4DCB-4AAD-A1F3-EDFF997B9A9F}" type="slidenum">
              <a:rPr lang="en-US"/>
              <a:pPr/>
              <a:t>32</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12460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F45B2754-8EEB-4A0A-8EF1-0F34824F1038}" type="datetimeFigureOut">
              <a:rPr lang="en-US" smtClean="0"/>
              <a:pPr/>
              <a:t>8/26/2014</a:t>
            </a:fld>
            <a:endParaRPr lang="en-US"/>
          </a:p>
        </p:txBody>
      </p:sp>
      <p:sp>
        <p:nvSpPr>
          <p:cNvPr id="5" name="Footer Placeholder 4"/>
          <p:cNvSpPr>
            <a:spLocks noGrp="1"/>
          </p:cNvSpPr>
          <p:nvPr>
            <p:ph type="ftr" sz="quarter" idx="11"/>
          </p:nvPr>
        </p:nvSpPr>
        <p:spPr>
          <a:xfrm>
            <a:off x="3623733" y="6117336"/>
            <a:ext cx="3609438" cy="365125"/>
          </a:xfrm>
        </p:spPr>
        <p:txBody>
          <a:bodyPr/>
          <a:lstStyle/>
          <a:p>
            <a:endParaRPr lang="en-US"/>
          </a:p>
        </p:txBody>
      </p:sp>
      <p:sp>
        <p:nvSpPr>
          <p:cNvPr id="6" name="Slide Number Placeholder 5"/>
          <p:cNvSpPr>
            <a:spLocks noGrp="1"/>
          </p:cNvSpPr>
          <p:nvPr>
            <p:ph type="sldNum" sz="quarter" idx="12"/>
          </p:nvPr>
        </p:nvSpPr>
        <p:spPr>
          <a:xfrm>
            <a:off x="8275320" y="6117336"/>
            <a:ext cx="411480" cy="365125"/>
          </a:xfrm>
        </p:spPr>
        <p:txBody>
          <a:bodyPr/>
          <a:lstStyle/>
          <a:p>
            <a:fld id="{8E189058-DC61-46AF-8503-23257CDEB006}" type="slidenum">
              <a:rPr lang="en-US" smtClean="0"/>
              <a:pPr/>
              <a:t>‹#›</a:t>
            </a:fld>
            <a:endParaRPr lang="en-US"/>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val="3584503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5B2754-8EEB-4A0A-8EF1-0F34824F1038}" type="datetimeFigureOut">
              <a:rPr lang="en-US" smtClean="0"/>
              <a:pPr/>
              <a:t>8/26/2014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1796967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5B2754-8EEB-4A0A-8EF1-0F34824F1038}" type="datetimeFigureOut">
              <a:rPr lang="en-US" smtClean="0"/>
              <a:pPr/>
              <a:t>8/26/2014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1060601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5B2754-8EEB-4A0A-8EF1-0F34824F1038}" type="datetimeFigureOut">
              <a:rPr lang="en-US" smtClean="0"/>
              <a:pPr/>
              <a:t>8/26/2014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766570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5B2754-8EEB-4A0A-8EF1-0F34824F1038}" type="datetimeFigureOut">
              <a:rPr lang="en-US" smtClean="0"/>
              <a:pPr/>
              <a:t>8/26/2014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1260629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5B2754-8EEB-4A0A-8EF1-0F34824F1038}" type="datetimeFigureOut">
              <a:rPr lang="en-US" smtClean="0"/>
              <a:pPr/>
              <a:t>8/26/2014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1821639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5B2754-8EEB-4A0A-8EF1-0F34824F1038}" type="datetimeFigureOut">
              <a:rPr lang="en-US" smtClean="0"/>
              <a:pPr/>
              <a:t>8/26/2014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3159821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45B2754-8EEB-4A0A-8EF1-0F34824F1038}" type="datetimeFigureOut">
              <a:rPr lang="en-US" smtClean="0"/>
              <a:pPr/>
              <a:t>8/26/2014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3711411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45B2754-8EEB-4A0A-8EF1-0F34824F1038}" type="datetimeFigureOut">
              <a:rPr lang="en-US" smtClean="0"/>
              <a:pPr/>
              <a:t>8/26/2014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3916559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467600"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8288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400800"/>
            <a:ext cx="1905000" cy="457200"/>
          </a:xfrm>
        </p:spPr>
        <p:txBody>
          <a:bodyPr/>
          <a:lstStyle>
            <a:lvl1pPr>
              <a:defRPr/>
            </a:lvl1pPr>
          </a:lstStyle>
          <a:p>
            <a:fld id="{F45B2754-8EEB-4A0A-8EF1-0F34824F1038}" type="datetimeFigureOut">
              <a:rPr lang="en-US" smtClean="0"/>
              <a:pPr/>
              <a:t>8/26/2014</a:t>
            </a:fld>
            <a:endParaRPr lang="en-US"/>
          </a:p>
        </p:txBody>
      </p:sp>
      <p:sp>
        <p:nvSpPr>
          <p:cNvPr id="6" name="Footer Placeholder 5"/>
          <p:cNvSpPr>
            <a:spLocks noGrp="1"/>
          </p:cNvSpPr>
          <p:nvPr>
            <p:ph type="ftr" sz="quarter" idx="11"/>
          </p:nvPr>
        </p:nvSpPr>
        <p:spPr>
          <a:xfrm>
            <a:off x="3124200" y="64008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400800"/>
            <a:ext cx="1905000" cy="457200"/>
          </a:xfrm>
        </p:spPr>
        <p:txBody>
          <a:bodyPr/>
          <a:lstStyle>
            <a:lvl1pPr>
              <a:defRPr/>
            </a:lvl1pPr>
          </a:lstStyle>
          <a:p>
            <a:fld id="{8E189058-DC61-46AF-8503-23257CDEB006}" type="slidenum">
              <a:rPr lang="en-US" smtClean="0"/>
              <a:pPr/>
              <a:t>‹#›</a:t>
            </a:fld>
            <a:endParaRPr lang="en-US"/>
          </a:p>
        </p:txBody>
      </p:sp>
    </p:spTree>
    <p:extLst>
      <p:ext uri="{BB962C8B-B14F-4D97-AF65-F5344CB8AC3E}">
        <p14:creationId xmlns:p14="http://schemas.microsoft.com/office/powerpoint/2010/main" val="2869806926"/>
      </p:ext>
    </p:extLst>
  </p:cSld>
  <p:clrMapOvr>
    <a:masterClrMapping/>
  </p:clrMapOvr>
  <p:transition spd="med">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4676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828800"/>
            <a:ext cx="38100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52900"/>
            <a:ext cx="38100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8288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400800"/>
            <a:ext cx="1905000" cy="457200"/>
          </a:xfrm>
        </p:spPr>
        <p:txBody>
          <a:bodyPr/>
          <a:lstStyle>
            <a:lvl1pPr>
              <a:defRPr/>
            </a:lvl1pPr>
          </a:lstStyle>
          <a:p>
            <a:fld id="{F45B2754-8EEB-4A0A-8EF1-0F34824F1038}" type="datetimeFigureOut">
              <a:rPr lang="en-US" smtClean="0"/>
              <a:pPr/>
              <a:t>8/26/2014</a:t>
            </a:fld>
            <a:endParaRPr lang="en-US"/>
          </a:p>
        </p:txBody>
      </p:sp>
      <p:sp>
        <p:nvSpPr>
          <p:cNvPr id="7" name="Footer Placeholder 6"/>
          <p:cNvSpPr>
            <a:spLocks noGrp="1"/>
          </p:cNvSpPr>
          <p:nvPr>
            <p:ph type="ftr" sz="quarter" idx="11"/>
          </p:nvPr>
        </p:nvSpPr>
        <p:spPr>
          <a:xfrm>
            <a:off x="3124200" y="64008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400800"/>
            <a:ext cx="1905000" cy="457200"/>
          </a:xfrm>
        </p:spPr>
        <p:txBody>
          <a:bodyPr/>
          <a:lstStyle>
            <a:lvl1pPr>
              <a:defRPr/>
            </a:lvl1pPr>
          </a:lstStyle>
          <a:p>
            <a:fld id="{8E189058-DC61-46AF-8503-23257CDEB006}" type="slidenum">
              <a:rPr lang="en-US" smtClean="0"/>
              <a:pPr/>
              <a:t>‹#›</a:t>
            </a:fld>
            <a:endParaRPr lang="en-US"/>
          </a:p>
        </p:txBody>
      </p:sp>
    </p:spTree>
    <p:extLst>
      <p:ext uri="{BB962C8B-B14F-4D97-AF65-F5344CB8AC3E}">
        <p14:creationId xmlns:p14="http://schemas.microsoft.com/office/powerpoint/2010/main" val="2192182754"/>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F45B2754-8EEB-4A0A-8EF1-0F34824F1038}" type="datetimeFigureOut">
              <a:rPr lang="en-US" smtClean="0"/>
              <a:pPr/>
              <a:t>8/26/2014</a:t>
            </a:fld>
            <a:endParaRPr lang="en-US"/>
          </a:p>
        </p:txBody>
      </p:sp>
      <p:sp>
        <p:nvSpPr>
          <p:cNvPr id="5" name="Footer Placeholder 4"/>
          <p:cNvSpPr>
            <a:spLocks noGrp="1"/>
          </p:cNvSpPr>
          <p:nvPr>
            <p:ph type="ftr" sz="quarter" idx="11"/>
          </p:nvPr>
        </p:nvSpPr>
        <p:spPr>
          <a:xfrm>
            <a:off x="1972647" y="6108173"/>
            <a:ext cx="5314517" cy="365125"/>
          </a:xfrm>
        </p:spPr>
        <p:txBody>
          <a:bodyPr/>
          <a:lstStyle/>
          <a:p>
            <a:endParaRPr lang="en-US"/>
          </a:p>
        </p:txBody>
      </p:sp>
      <p:sp>
        <p:nvSpPr>
          <p:cNvPr id="6" name="Slide Number Placeholder 5"/>
          <p:cNvSpPr>
            <a:spLocks noGrp="1"/>
          </p:cNvSpPr>
          <p:nvPr>
            <p:ph type="sldNum" sz="quarter" idx="12"/>
          </p:nvPr>
        </p:nvSpPr>
        <p:spPr>
          <a:xfrm>
            <a:off x="8258967" y="6108173"/>
            <a:ext cx="427833" cy="365125"/>
          </a:xfrm>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2405958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5B2754-8EEB-4A0A-8EF1-0F34824F1038}" type="datetimeFigureOut">
              <a:rPr lang="en-US" smtClean="0"/>
              <a:pPr/>
              <a:t>8/26/2014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73317" y="6116070"/>
            <a:ext cx="413483" cy="365125"/>
          </a:xfrm>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3508968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45B2754-8EEB-4A0A-8EF1-0F34824F1038}" type="datetimeFigureOut">
              <a:rPr lang="en-US" smtClean="0"/>
              <a:pPr/>
              <a:t>8/26/2014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1750153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45B2754-8EEB-4A0A-8EF1-0F34824F1038}" type="datetimeFigureOut">
              <a:rPr lang="en-US" smtClean="0"/>
              <a:pPr/>
              <a:t>8/26/2014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2982942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45B2754-8EEB-4A0A-8EF1-0F34824F1038}" type="datetimeFigureOut">
              <a:rPr lang="en-US" smtClean="0"/>
              <a:pPr/>
              <a:t>8/26/2014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741958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5B2754-8EEB-4A0A-8EF1-0F34824F1038}" type="datetimeFigureOut">
              <a:rPr lang="en-US" smtClean="0"/>
              <a:pPr/>
              <a:t>8/26/2014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2413166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5B2754-8EEB-4A0A-8EF1-0F34824F1038}" type="datetimeFigureOut">
              <a:rPr lang="en-US" smtClean="0"/>
              <a:pPr/>
              <a:t>8/26/2014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4016990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5B2754-8EEB-4A0A-8EF1-0F34824F1038}" type="datetimeFigureOut">
              <a:rPr lang="en-US" smtClean="0"/>
              <a:pPr/>
              <a:t>8/26/2014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2400624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45B2754-8EEB-4A0A-8EF1-0F34824F1038}" type="datetimeFigureOut">
              <a:rPr lang="en-US" smtClean="0"/>
              <a:pPr/>
              <a:t>8/26/2014</a:t>
            </a:fld>
            <a:endParaRPr lang="en-US"/>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E189058-DC61-46AF-8503-23257CDEB006}" type="slidenum">
              <a:rPr lang="en-US" smtClean="0"/>
              <a:pPr/>
              <a:t>‹#›</a:t>
            </a:fld>
            <a:endParaRPr lang="en-US"/>
          </a:p>
        </p:txBody>
      </p:sp>
    </p:spTree>
    <p:extLst>
      <p:ext uri="{BB962C8B-B14F-4D97-AF65-F5344CB8AC3E}">
        <p14:creationId xmlns:p14="http://schemas.microsoft.com/office/powerpoint/2010/main" val="141852227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hyperlink" Target="http://www.webpathology.com/image.asp?case=276&amp;n=3"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hyperlink" Target="http://en.wikipedia.org/wiki/File:Breast_cancer.jpg" TargetMode="Externa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90.gif"/><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11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google.com.sa/url?sa=i&amp;rct=j&amp;q=seminal%20vesicle&amp;source=images&amp;cd=&amp;cad=rja&amp;docid=WPuqmxwf7xUAaM&amp;tbnid=D0vDn2SJMHSZKM:&amp;ved=0CAUQjRw&amp;url=http://f1ms.blogspot.com/2011/02/happy-valentines-day-gu-exam.html&amp;ei=-ddUUbGsAYKkPYq_gZAG&amp;psig=AFQjCNHom9w9miZQp9Ksq_Y4QGsRkvvfUQ&amp;ust=1364601139148670"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google.com.sa/url?sa=i&amp;rct=j&amp;q=Normal+prostate+&amp;+seminal+vesicles&amp;source=images&amp;cd=&amp;cad=rja&amp;docid=nvyVpLRZciDMIM&amp;tbnid=R897JPecGHnSDM:&amp;ved=0CAUQjRw&amp;url=http://www.webpathology.com/image.asp?n=4&amp;Case=14&amp;ei=4LBQUfeABISvOY6ZgMgD&amp;psig=AFQjCNEwu_Ss9drlTA-67F-DNoR0JPjsrQ&amp;ust=1364328984832245"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google.com.sa/url?sa=i&amp;rct=j&amp;q=Normal%20testis&amp;source=images&amp;cd=&amp;cad=rja&amp;docid=iZjL23h827jghM&amp;tbnid=MILtM93Z0mDTCM:&amp;ved=0CAUQjRw&amp;url=http://www.aafp.org/afp/1999/0215/p817.html&amp;ei=-KhQUY-UCIHLPZW4gNAD&amp;psig=AFQjCNHbd90iAk3cX5exunTulAk45ehkDA&amp;ust=1364327015145542"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76.png"/><Relationship Id="rId4" Type="http://schemas.openxmlformats.org/officeDocument/2006/relationships/oleObject" Target="../embeddings/oleObject1.bin"/></Relationships>
</file>

<file path=ppt/slides/_rels/slide9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514600"/>
            <a:ext cx="7046168" cy="2362200"/>
          </a:xfrm>
        </p:spPr>
        <p:txBody>
          <a:bodyPr>
            <a:noAutofit/>
          </a:bodyPr>
          <a:lstStyle/>
          <a:p>
            <a:pPr algn="ctr"/>
            <a:r>
              <a:rPr lang="en-US" b="1" i="1" dirty="0" smtClean="0">
                <a:solidFill>
                  <a:srgbClr val="993366"/>
                </a:solidFill>
                <a:effectLst>
                  <a:outerShdw blurRad="38100" dist="38100" dir="2700000" algn="tl">
                    <a:srgbClr val="000000">
                      <a:alpha val="43137"/>
                    </a:srgbClr>
                  </a:outerShdw>
                </a:effectLst>
                <a:latin typeface="Aharoni" pitchFamily="2" charset="-79"/>
                <a:cs typeface="Aharoni" pitchFamily="2" charset="-79"/>
              </a:rPr>
              <a:t>Reproduction Block</a:t>
            </a:r>
            <a:r>
              <a:rPr lang="en-US" sz="4800" b="1" i="1" dirty="0" smtClean="0">
                <a:solidFill>
                  <a:srgbClr val="0000FF"/>
                </a:solidFill>
                <a:effectLst>
                  <a:outerShdw blurRad="38100" dist="38100" dir="2700000" algn="tl">
                    <a:srgbClr val="000000">
                      <a:alpha val="43137"/>
                    </a:srgbClr>
                  </a:outerShdw>
                </a:effectLst>
              </a:rPr>
              <a:t/>
            </a:r>
            <a:br>
              <a:rPr lang="en-US" sz="4800" b="1" i="1" dirty="0" smtClean="0">
                <a:solidFill>
                  <a:srgbClr val="0000FF"/>
                </a:solidFill>
                <a:effectLst>
                  <a:outerShdw blurRad="38100" dist="38100" dir="2700000" algn="tl">
                    <a:srgbClr val="000000">
                      <a:alpha val="43137"/>
                    </a:srgbClr>
                  </a:outerShdw>
                </a:effectLst>
              </a:rPr>
            </a:br>
            <a:r>
              <a:rPr lang="en-US" sz="3600" b="1" i="1" dirty="0" smtClean="0">
                <a:solidFill>
                  <a:srgbClr val="0000FF"/>
                </a:solidFill>
                <a:effectLst>
                  <a:outerShdw blurRad="38100" dist="38100" dir="2700000" algn="tl">
                    <a:srgbClr val="000000">
                      <a:alpha val="43137"/>
                    </a:srgbClr>
                  </a:outerShdw>
                </a:effectLst>
              </a:rPr>
              <a:t/>
            </a:r>
            <a:br>
              <a:rPr lang="en-US" sz="3600" b="1" i="1" dirty="0" smtClean="0">
                <a:solidFill>
                  <a:srgbClr val="0000FF"/>
                </a:solidFill>
                <a:effectLst>
                  <a:outerShdw blurRad="38100" dist="38100" dir="2700000" algn="tl">
                    <a:srgbClr val="000000">
                      <a:alpha val="43137"/>
                    </a:srgbClr>
                  </a:outerShdw>
                </a:effectLst>
              </a:rPr>
            </a:br>
            <a:r>
              <a:rPr lang="en-US" sz="4000" b="1" i="1" dirty="0" smtClean="0">
                <a:solidFill>
                  <a:schemeClr val="tx1">
                    <a:lumMod val="75000"/>
                    <a:lumOff val="25000"/>
                  </a:schemeClr>
                </a:solidFill>
                <a:effectLst>
                  <a:outerShdw blurRad="38100" dist="38100" dir="2700000" algn="tl">
                    <a:srgbClr val="000000">
                      <a:alpha val="43137"/>
                    </a:srgbClr>
                  </a:outerShdw>
                </a:effectLst>
              </a:rPr>
              <a:t>Pathology Practicals</a:t>
            </a:r>
            <a:endParaRPr lang="en-US" sz="4000" b="1" i="1" dirty="0">
              <a:solidFill>
                <a:schemeClr val="tx1">
                  <a:lumMod val="75000"/>
                  <a:lumOff val="25000"/>
                </a:schemeClr>
              </a:solidFill>
              <a:effectLst>
                <a:outerShdw blurRad="38100" dist="38100" dir="2700000" algn="tl">
                  <a:srgbClr val="000000">
                    <a:alpha val="43137"/>
                  </a:srgbClr>
                </a:outerShdw>
              </a:effectLst>
            </a:endParaRPr>
          </a:p>
        </p:txBody>
      </p:sp>
      <p:sp>
        <p:nvSpPr>
          <p:cNvPr id="7" name="TextBox 7"/>
          <p:cNvSpPr txBox="1"/>
          <p:nvPr/>
        </p:nvSpPr>
        <p:spPr>
          <a:xfrm>
            <a:off x="3733800" y="5980093"/>
            <a:ext cx="1447800"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smtClean="0"/>
              <a:t>Prepared by:</a:t>
            </a:r>
            <a:endParaRPr lang="en-US" sz="1200" dirty="0"/>
          </a:p>
        </p:txBody>
      </p:sp>
      <p:sp>
        <p:nvSpPr>
          <p:cNvPr id="8" name="TextBox 8"/>
          <p:cNvSpPr txBox="1"/>
          <p:nvPr/>
        </p:nvSpPr>
        <p:spPr>
          <a:xfrm>
            <a:off x="5334000" y="5739825"/>
            <a:ext cx="16002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800" b="1" i="1" dirty="0" smtClean="0"/>
              <a:t>Prof.  Ammar Al Rikabi</a:t>
            </a:r>
          </a:p>
          <a:p>
            <a:pPr marL="171450" indent="-171450">
              <a:buFont typeface="Arial" panose="020B0604020202020204" pitchFamily="34" charset="0"/>
              <a:buChar char="•"/>
            </a:pPr>
            <a:r>
              <a:rPr lang="en-US" sz="800" b="1" i="1" dirty="0" smtClean="0"/>
              <a:t>Dr. Sayed Al Esawy</a:t>
            </a:r>
          </a:p>
          <a:p>
            <a:pPr marL="171450" indent="-171450">
              <a:buFont typeface="Arial" panose="020B0604020202020204" pitchFamily="34" charset="0"/>
              <a:buChar char="•"/>
            </a:pPr>
            <a:r>
              <a:rPr lang="en-US" sz="800" b="1" i="1" dirty="0" smtClean="0"/>
              <a:t>Dr. Marie Mukhashin</a:t>
            </a:r>
          </a:p>
          <a:p>
            <a:pPr marL="171450" indent="-171450">
              <a:buFont typeface="Arial" panose="020B0604020202020204" pitchFamily="34" charset="0"/>
              <a:buChar char="•"/>
            </a:pPr>
            <a:r>
              <a:rPr lang="en-US" sz="800" b="1" i="1" dirty="0" smtClean="0"/>
              <a:t>Dr. Shaesta Zaidi</a:t>
            </a:r>
          </a:p>
        </p:txBody>
      </p:sp>
      <p:sp>
        <p:nvSpPr>
          <p:cNvPr id="9" name="Rectangle 8"/>
          <p:cNvSpPr/>
          <p:nvPr/>
        </p:nvSpPr>
        <p:spPr>
          <a:xfrm>
            <a:off x="4191000" y="6495147"/>
            <a:ext cx="4605435" cy="27699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t>Head of Pathology Department: Dr. Abdulmalik Al Sheikh</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8611" name="Picture 3"/>
          <p:cNvPicPr>
            <a:picLocks noChangeAspect="1" noChangeArrowheads="1"/>
          </p:cNvPicPr>
          <p:nvPr/>
        </p:nvPicPr>
        <p:blipFill>
          <a:blip r:embed="rId3" cstate="print"/>
          <a:srcRect/>
          <a:stretch>
            <a:fillRect/>
          </a:stretch>
        </p:blipFill>
        <p:spPr bwMode="auto">
          <a:xfrm>
            <a:off x="1619672" y="1196752"/>
            <a:ext cx="5857386" cy="5256584"/>
          </a:xfrm>
          <a:prstGeom prst="rect">
            <a:avLst/>
          </a:prstGeom>
          <a:noFill/>
          <a:ln w="9525">
            <a:noFill/>
            <a:miter lim="800000"/>
            <a:headEnd/>
            <a:tailEnd/>
          </a:ln>
        </p:spPr>
      </p:pic>
      <p:sp>
        <p:nvSpPr>
          <p:cNvPr id="6" name="Rounded Rectangle 5"/>
          <p:cNvSpPr/>
          <p:nvPr/>
        </p:nvSpPr>
        <p:spPr>
          <a:xfrm>
            <a:off x="1115616" y="404664"/>
            <a:ext cx="6768752"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Diagram of Prostate and Seminal Vesicle </a:t>
            </a:r>
            <a:endParaRPr lang="en-US" sz="2400" b="1" i="1" dirty="0"/>
          </a:p>
        </p:txBody>
      </p:sp>
      <p:pic>
        <p:nvPicPr>
          <p:cNvPr id="68613" name="Picture 5" descr="http://cache1.asset-cache.net/xt/128605921.jpg?v=1&amp;g=fs1%7C0%7CPRC%7C05%7C921&amp;s=1"/>
          <p:cNvPicPr>
            <a:picLocks noChangeAspect="1" noChangeArrowheads="1"/>
          </p:cNvPicPr>
          <p:nvPr/>
        </p:nvPicPr>
        <p:blipFill>
          <a:blip r:embed="rId4" cstate="print"/>
          <a:srcRect/>
          <a:stretch>
            <a:fillRect/>
          </a:stretch>
        </p:blipFill>
        <p:spPr bwMode="auto">
          <a:xfrm>
            <a:off x="251520" y="4149080"/>
            <a:ext cx="2751934" cy="2088232"/>
          </a:xfrm>
          <a:prstGeom prst="rect">
            <a:avLst/>
          </a:prstGeom>
          <a:noFill/>
          <a:ln w="12700">
            <a:solidFill>
              <a:schemeClr val="tx1"/>
            </a:solidFill>
          </a:ln>
        </p:spPr>
      </p:pic>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38600" y="5029200"/>
            <a:ext cx="4748064" cy="1284762"/>
          </a:xfrm>
        </p:spPr>
        <p:txBody>
          <a:bodyPr>
            <a:noAutofit/>
          </a:bodyPr>
          <a:lstStyle/>
          <a:p>
            <a:pPr algn="l"/>
            <a:r>
              <a:rPr lang="en-US" sz="4000" b="1" i="1" dirty="0" smtClean="0">
                <a:solidFill>
                  <a:srgbClr val="800000"/>
                </a:solidFill>
                <a:effectLst>
                  <a:outerShdw blurRad="38100" dist="38100" dir="2700000" algn="tl">
                    <a:srgbClr val="000000">
                      <a:alpha val="43137"/>
                    </a:srgbClr>
                  </a:outerShdw>
                </a:effectLst>
              </a:rPr>
              <a:t>GROSS AND HISTOPATHOLOGY</a:t>
            </a:r>
            <a:endParaRPr lang="en-US" sz="4000" b="1" i="1" dirty="0">
              <a:solidFill>
                <a:srgbClr val="800000"/>
              </a:solidFill>
              <a:effectLst>
                <a:outerShdw blurRad="38100" dist="38100" dir="2700000" algn="tl">
                  <a:srgbClr val="000000">
                    <a:alpha val="43137"/>
                  </a:srgbClr>
                </a:outerShdw>
              </a:effectLst>
            </a:endParaRPr>
          </a:p>
        </p:txBody>
      </p:sp>
      <p:sp>
        <p:nvSpPr>
          <p:cNvPr id="5" name="TextBox 4"/>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6" name="TextBox 5"/>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3276600"/>
            <a:ext cx="6400800" cy="1152532"/>
          </a:xfrm>
        </p:spPr>
        <p:txBody>
          <a:bodyPr>
            <a:noAutofit/>
          </a:bodyPr>
          <a:lstStyle/>
          <a:p>
            <a:pPr algn="ctr" fontAlgn="auto">
              <a:spcAft>
                <a:spcPts val="0"/>
              </a:spcAft>
              <a:defRPr/>
            </a:pPr>
            <a:r>
              <a:rPr lang="en-US" sz="5400" b="1" i="1" dirty="0" err="1" smtClean="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Fibroadenoma</a:t>
            </a:r>
            <a:r>
              <a:rPr lang="en-US" sz="5400" b="1" i="1" dirty="0" smtClean="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 </a:t>
            </a:r>
            <a:endParaRPr lang="en-US" sz="54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itle 1"/>
          <p:cNvSpPr txBox="1">
            <a:spLocks/>
          </p:cNvSpPr>
          <p:nvPr/>
        </p:nvSpPr>
        <p:spPr>
          <a:xfrm>
            <a:off x="214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fontAlgn="auto">
              <a:spcAft>
                <a:spcPts val="0"/>
              </a:spcAft>
              <a:defRPr/>
            </a:pPr>
            <a:endParaRPr sz="4400" dirty="0"/>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6978" name="Picture 2" descr="http://www.webpathology.com/slides/slides/Breast_Benign_Fibroadenoma.jpg"/>
          <p:cNvPicPr>
            <a:picLocks noChangeAspect="1" noChangeArrowheads="1"/>
          </p:cNvPicPr>
          <p:nvPr/>
        </p:nvPicPr>
        <p:blipFill>
          <a:blip r:embed="rId3" cstate="print"/>
          <a:srcRect/>
          <a:stretch>
            <a:fillRect/>
          </a:stretch>
        </p:blipFill>
        <p:spPr bwMode="auto">
          <a:xfrm>
            <a:off x="4343400" y="1828800"/>
            <a:ext cx="4177457" cy="3276600"/>
          </a:xfrm>
          <a:prstGeom prst="rect">
            <a:avLst/>
          </a:prstGeom>
          <a:noFill/>
        </p:spPr>
      </p:pic>
      <p:sp>
        <p:nvSpPr>
          <p:cNvPr id="5" name="Rectangle 4"/>
          <p:cNvSpPr/>
          <p:nvPr/>
        </p:nvSpPr>
        <p:spPr>
          <a:xfrm>
            <a:off x="4191000" y="5181600"/>
            <a:ext cx="4038600" cy="1200329"/>
          </a:xfrm>
          <a:prstGeom prst="rect">
            <a:avLst/>
          </a:prstGeom>
        </p:spPr>
        <p:txBody>
          <a:bodyPr wrap="square">
            <a:spAutoFit/>
          </a:bodyPr>
          <a:lstStyle/>
          <a:p>
            <a:pPr algn="ctr"/>
            <a:r>
              <a:rPr lang="en-US" b="1" i="1" dirty="0" smtClean="0"/>
              <a:t> Well circumscribed and bulging white mass .The cut surface  is lobulated with  slit-like spaces   </a:t>
            </a:r>
          </a:p>
          <a:p>
            <a:pPr algn="ctr"/>
            <a:endParaRPr lang="en-US" b="1" i="1" dirty="0"/>
          </a:p>
        </p:txBody>
      </p:sp>
      <p:sp>
        <p:nvSpPr>
          <p:cNvPr id="52227" name="Rectangle 3"/>
          <p:cNvSpPr>
            <a:spLocks noChangeArrowheads="1"/>
          </p:cNvSpPr>
          <p:nvPr/>
        </p:nvSpPr>
        <p:spPr bwMode="auto">
          <a:xfrm>
            <a:off x="0" y="5181600"/>
            <a:ext cx="4191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smtClean="0">
                <a:ln>
                  <a:noFill/>
                </a:ln>
                <a:effectLst/>
                <a:cs typeface="Arial" pitchFamily="34" charset="0"/>
              </a:rPr>
              <a:t>Multiple fibroadenomas with smooth, circumscribed borders </a:t>
            </a:r>
          </a:p>
        </p:txBody>
      </p:sp>
      <p:sp>
        <p:nvSpPr>
          <p:cNvPr id="7" name="Rectangle 6"/>
          <p:cNvSpPr/>
          <p:nvPr/>
        </p:nvSpPr>
        <p:spPr>
          <a:xfrm>
            <a:off x="914400" y="838200"/>
            <a:ext cx="7239000" cy="707886"/>
          </a:xfrm>
          <a:prstGeom prst="rect">
            <a:avLst/>
          </a:prstGeom>
        </p:spPr>
        <p:txBody>
          <a:bodyPr wrap="square">
            <a:spAutoFit/>
          </a:bodyPr>
          <a:lstStyle/>
          <a:p>
            <a:pPr algn="ctr"/>
            <a:r>
              <a:rPr lang="en-US" sz="2000" b="1" i="1" dirty="0">
                <a:solidFill>
                  <a:prstClr val="black"/>
                </a:solidFill>
              </a:rPr>
              <a:t>Fibroadenoma </a:t>
            </a:r>
            <a:r>
              <a:rPr lang="en-US" sz="2000" b="1" i="1" dirty="0" smtClean="0">
                <a:solidFill>
                  <a:prstClr val="black"/>
                </a:solidFill>
              </a:rPr>
              <a:t>of the breast has </a:t>
            </a:r>
            <a:r>
              <a:rPr lang="en-US" sz="2000" b="1" i="1" dirty="0">
                <a:solidFill>
                  <a:prstClr val="black"/>
                </a:solidFill>
              </a:rPr>
              <a:t>a benign </a:t>
            </a:r>
            <a:r>
              <a:rPr lang="en-US" sz="2000" b="1" i="1" dirty="0" smtClean="0">
                <a:solidFill>
                  <a:prstClr val="black"/>
                </a:solidFill>
              </a:rPr>
              <a:t>behavior </a:t>
            </a:r>
            <a:r>
              <a:rPr lang="en-US" sz="2000" b="1" i="1" dirty="0">
                <a:solidFill>
                  <a:prstClr val="black"/>
                </a:solidFill>
              </a:rPr>
              <a:t>with good prognosis </a:t>
            </a:r>
            <a:endParaRPr lang="en-US" sz="2000" b="1" i="1" dirty="0"/>
          </a:p>
        </p:txBody>
      </p:sp>
      <p:sp>
        <p:nvSpPr>
          <p:cNvPr id="8" name="Rounded Rectangle 7"/>
          <p:cNvSpPr/>
          <p:nvPr/>
        </p:nvSpPr>
        <p:spPr>
          <a:xfrm>
            <a:off x="1524000" y="228600"/>
            <a:ext cx="61722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Fibroadenoma of  the Breast - Gross</a:t>
            </a:r>
            <a:endParaRPr lang="en-US" sz="2400" b="1" i="1" dirty="0">
              <a:effectLst>
                <a:outerShdw blurRad="38100" dist="38100" dir="2700000" algn="tl">
                  <a:srgbClr val="000000">
                    <a:alpha val="43137"/>
                  </a:srgbClr>
                </a:outerShdw>
              </a:effectLst>
            </a:endParaRPr>
          </a:p>
        </p:txBody>
      </p:sp>
      <p:pic>
        <p:nvPicPr>
          <p:cNvPr id="295938" name="Picture 2" descr="http://www.webpathology.com/slides/thumbnails/Breast_Fibroadenoma1_GrossTN.jpg">
            <a:hlinkClick r:id="rId4"/>
          </p:cNvPr>
          <p:cNvPicPr>
            <a:picLocks noChangeAspect="1" noChangeArrowheads="1"/>
          </p:cNvPicPr>
          <p:nvPr/>
        </p:nvPicPr>
        <p:blipFill>
          <a:blip r:embed="rId5" cstate="print"/>
          <a:srcRect/>
          <a:stretch>
            <a:fillRect/>
          </a:stretch>
        </p:blipFill>
        <p:spPr bwMode="auto">
          <a:xfrm>
            <a:off x="251520" y="1844824"/>
            <a:ext cx="4021719" cy="3312368"/>
          </a:xfrm>
          <a:prstGeom prst="rect">
            <a:avLst/>
          </a:prstGeom>
          <a:noFill/>
        </p:spPr>
      </p:pic>
      <p:sp>
        <p:nvSpPr>
          <p:cNvPr id="12" name="TextBox 11"/>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3" name="TextBox 12"/>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20000" contrast="20000"/>
          </a:blip>
          <a:srcRect/>
          <a:stretch>
            <a:fillRect/>
          </a:stretch>
        </p:blipFill>
        <p:spPr>
          <a:xfrm>
            <a:off x="1143000" y="1066800"/>
            <a:ext cx="6705600" cy="43434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6" name="Rounded Rectangle 5"/>
          <p:cNvSpPr/>
          <p:nvPr/>
        </p:nvSpPr>
        <p:spPr>
          <a:xfrm>
            <a:off x="1295400" y="304800"/>
            <a:ext cx="6477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Fibroadenoma  of the Breast- LPF</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914400" y="5638800"/>
            <a:ext cx="7086600" cy="923330"/>
          </a:xfrm>
          <a:prstGeom prst="rect">
            <a:avLst/>
          </a:prstGeom>
        </p:spPr>
        <p:txBody>
          <a:bodyPr wrap="square">
            <a:spAutoFit/>
          </a:bodyPr>
          <a:lstStyle/>
          <a:p>
            <a:pPr algn="ctr" fontAlgn="auto">
              <a:spcBef>
                <a:spcPts val="0"/>
              </a:spcBef>
              <a:spcAft>
                <a:spcPts val="0"/>
              </a:spcAft>
              <a:defRPr/>
            </a:pPr>
            <a:r>
              <a:rPr lang="en-US" b="1" i="1" dirty="0"/>
              <a:t>A tumour shows proliferation of both glandular tissue and fibrous tissue with intracanalicular and pericanalicular fibrous and ductular tissue growth pattern .</a:t>
            </a:r>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10000" contrast="20000"/>
          </a:blip>
          <a:srcRect/>
          <a:stretch>
            <a:fillRect/>
          </a:stretch>
        </p:blipFill>
        <p:spPr>
          <a:xfrm>
            <a:off x="1143000" y="990600"/>
            <a:ext cx="6705600" cy="4214812"/>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683568" y="5304472"/>
            <a:ext cx="7162800" cy="1477328"/>
          </a:xfrm>
          <a:prstGeom prst="rect">
            <a:avLst/>
          </a:prstGeom>
        </p:spPr>
        <p:txBody>
          <a:bodyPr wrap="square">
            <a:spAutoFit/>
          </a:bodyPr>
          <a:lstStyle/>
          <a:p>
            <a:pPr marL="627063" indent="-627063" algn="ctr" fontAlgn="auto">
              <a:spcBef>
                <a:spcPts val="0"/>
              </a:spcBef>
              <a:spcAft>
                <a:spcPts val="0"/>
              </a:spcAft>
              <a:defRPr/>
            </a:pPr>
            <a:r>
              <a:rPr lang="en-US" b="1" i="1" dirty="0" smtClean="0"/>
              <a:t>        Proliferation </a:t>
            </a:r>
            <a:r>
              <a:rPr lang="en-US" b="1" i="1" dirty="0"/>
              <a:t>fibrous tissue is invaginating the ducts causing elongation, compression and distortion of the ducts which have slit-like lumen (intracanalicular).</a:t>
            </a:r>
          </a:p>
          <a:p>
            <a:pPr marL="627063" indent="-627063" algn="ctr" fontAlgn="auto">
              <a:spcBef>
                <a:spcPts val="0"/>
              </a:spcBef>
              <a:spcAft>
                <a:spcPts val="0"/>
              </a:spcAft>
              <a:defRPr/>
            </a:pPr>
            <a:r>
              <a:rPr lang="en-US" b="1" i="1" dirty="0" smtClean="0"/>
              <a:t> </a:t>
            </a:r>
            <a:r>
              <a:rPr lang="en-US" b="1" i="1" dirty="0"/>
              <a:t>	At places fibrous tissue is arranged around the ducts (pericanalicular) and does not invaginate</a:t>
            </a:r>
          </a:p>
        </p:txBody>
      </p:sp>
      <p:sp>
        <p:nvSpPr>
          <p:cNvPr id="6" name="Rounded Rectangle 5"/>
          <p:cNvSpPr/>
          <p:nvPr/>
        </p:nvSpPr>
        <p:spPr>
          <a:xfrm>
            <a:off x="1219200" y="304800"/>
            <a:ext cx="6477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Fibroadenoma  of the Breast- HPF</a:t>
            </a:r>
            <a:endParaRPr lang="en-US" sz="2400" b="1" i="1" dirty="0">
              <a:effectLst>
                <a:outerShdw blurRad="38100" dist="38100" dir="2700000" algn="tl">
                  <a:srgbClr val="000000">
                    <a:alpha val="43137"/>
                  </a:srgbClr>
                </a:outerShdw>
              </a:effectLst>
            </a:endParaRPr>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1923" name="Rectangle 3"/>
          <p:cNvSpPr>
            <a:spLocks noChangeArrowheads="1"/>
          </p:cNvSpPr>
          <p:nvPr/>
        </p:nvSpPr>
        <p:spPr bwMode="auto">
          <a:xfrm>
            <a:off x="1331640" y="5209401"/>
            <a:ext cx="6624736"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US" b="1" i="1" dirty="0" smtClean="0"/>
              <a:t>Pericanalicular </a:t>
            </a:r>
            <a:r>
              <a:rPr kumimoji="0" lang="en-US" sz="1800" b="1" i="1" u="none" strike="noStrike" cap="none" normalizeH="0" baseline="0" dirty="0" smtClean="0">
                <a:ln>
                  <a:noFill/>
                </a:ln>
                <a:effectLst/>
                <a:cs typeface="Arial" pitchFamily="34" charset="0"/>
              </a:rPr>
              <a:t>Fibroadenoma: in</a:t>
            </a:r>
            <a:r>
              <a:rPr lang="en-US" b="1" i="1" dirty="0" smtClean="0"/>
              <a:t> histologic pattern, the glands maintain their round or oval profiles. There is no prognostic or clinical significance attached to the pericanalicular and intracanalicular patterns. Both may be seen within the same lesion</a:t>
            </a:r>
            <a:endParaRPr kumimoji="0" lang="en-US" sz="1800" b="1" i="1" u="none" strike="noStrike" cap="none" normalizeH="0" baseline="0" dirty="0" smtClean="0">
              <a:ln>
                <a:noFill/>
              </a:ln>
              <a:effectLst/>
              <a:cs typeface="Arial" pitchFamily="34" charset="0"/>
            </a:endParaRPr>
          </a:p>
        </p:txBody>
      </p:sp>
      <p:sp>
        <p:nvSpPr>
          <p:cNvPr id="5" name="Rounded Rectangle 4"/>
          <p:cNvSpPr/>
          <p:nvPr/>
        </p:nvSpPr>
        <p:spPr>
          <a:xfrm>
            <a:off x="1259632" y="304800"/>
            <a:ext cx="6768752"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Pericanalicular Fibroadenoma of Breast</a:t>
            </a:r>
            <a:endParaRPr lang="en-US" sz="2400" b="1" i="1" dirty="0">
              <a:effectLst>
                <a:outerShdw blurRad="38100" dist="38100" dir="2700000" algn="tl">
                  <a:srgbClr val="000000">
                    <a:alpha val="43137"/>
                  </a:srgbClr>
                </a:outerShdw>
              </a:effectLst>
            </a:endParaRPr>
          </a:p>
        </p:txBody>
      </p:sp>
      <p:pic>
        <p:nvPicPr>
          <p:cNvPr id="289794" name="Picture 2" descr="http://www.webpathology.com/slides/slides/Breast_Benign_GiantFibroadenoma1.jpg"/>
          <p:cNvPicPr>
            <a:picLocks noChangeAspect="1" noChangeArrowheads="1"/>
          </p:cNvPicPr>
          <p:nvPr/>
        </p:nvPicPr>
        <p:blipFill>
          <a:blip r:embed="rId2" cstate="print"/>
          <a:srcRect/>
          <a:stretch>
            <a:fillRect/>
          </a:stretch>
        </p:blipFill>
        <p:spPr bwMode="auto">
          <a:xfrm>
            <a:off x="1477094" y="1052736"/>
            <a:ext cx="6191250" cy="4144144"/>
          </a:xfrm>
          <a:prstGeom prst="rect">
            <a:avLst/>
          </a:prstGeom>
          <a:noFill/>
          <a:ln w="12700">
            <a:solidFill>
              <a:schemeClr val="tx1"/>
            </a:solidFill>
          </a:ln>
        </p:spPr>
      </p:pic>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286000"/>
            <a:ext cx="5638800" cy="2167880"/>
          </a:xfrm>
        </p:spPr>
        <p:txBody>
          <a:bodyPr>
            <a:noAutofit/>
          </a:bodyPr>
          <a:lstStyle/>
          <a:p>
            <a:pPr algn="ctr" fontAlgn="auto">
              <a:spcAft>
                <a:spcPts val="0"/>
              </a:spcAft>
              <a:defRPr/>
            </a:pPr>
            <a:r>
              <a:rPr lang="en-US" sz="4800" b="1" i="1" dirty="0" smtClean="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Carcinoma of the breast  </a:t>
            </a:r>
            <a:endParaRPr lang="en-US" sz="48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itle 1"/>
          <p:cNvSpPr txBox="1">
            <a:spLocks/>
          </p:cNvSpPr>
          <p:nvPr/>
        </p:nvSpPr>
        <p:spPr>
          <a:xfrm>
            <a:off x="214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fontAlgn="auto">
              <a:spcAft>
                <a:spcPts val="0"/>
              </a:spcAft>
              <a:defRPr/>
            </a:pPr>
            <a:endParaRPr sz="4400" dirty="0"/>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7042" name="Picture 2" descr="http://upload.wikimedia.org/wikipedia/commons/thumb/9/94/Breast_cancer.jpg/220px-Breast_cancer.jpg">
            <a:hlinkClick r:id="rId2"/>
          </p:cNvPr>
          <p:cNvPicPr>
            <a:picLocks noChangeAspect="1" noChangeArrowheads="1"/>
          </p:cNvPicPr>
          <p:nvPr/>
        </p:nvPicPr>
        <p:blipFill>
          <a:blip r:embed="rId3" cstate="print"/>
          <a:srcRect/>
          <a:stretch>
            <a:fillRect/>
          </a:stretch>
        </p:blipFill>
        <p:spPr bwMode="auto">
          <a:xfrm>
            <a:off x="2209800" y="1243596"/>
            <a:ext cx="4516266" cy="3861804"/>
          </a:xfrm>
          <a:prstGeom prst="rect">
            <a:avLst/>
          </a:prstGeom>
          <a:noFill/>
          <a:ln w="12700">
            <a:solidFill>
              <a:schemeClr val="tx1"/>
            </a:solidFill>
          </a:ln>
        </p:spPr>
      </p:pic>
      <p:sp>
        <p:nvSpPr>
          <p:cNvPr id="3" name="Rectangle 2"/>
          <p:cNvSpPr/>
          <p:nvPr/>
        </p:nvSpPr>
        <p:spPr>
          <a:xfrm>
            <a:off x="2286000" y="5401270"/>
            <a:ext cx="4343400" cy="646331"/>
          </a:xfrm>
          <a:prstGeom prst="rect">
            <a:avLst/>
          </a:prstGeom>
        </p:spPr>
        <p:txBody>
          <a:bodyPr wrap="square">
            <a:spAutoFit/>
          </a:bodyPr>
          <a:lstStyle/>
          <a:p>
            <a:pPr algn="ctr"/>
            <a:r>
              <a:rPr lang="en-US" b="1" i="1" dirty="0" smtClean="0"/>
              <a:t>Breast cancer showing an inverted nipple, lump and skin dimpling</a:t>
            </a:r>
            <a:endParaRPr lang="en-US" b="1" i="1" dirty="0"/>
          </a:p>
        </p:txBody>
      </p:sp>
      <p:sp>
        <p:nvSpPr>
          <p:cNvPr id="5" name="Rounded Rectangle 4"/>
          <p:cNvSpPr/>
          <p:nvPr/>
        </p:nvSpPr>
        <p:spPr>
          <a:xfrm>
            <a:off x="1828800" y="457200"/>
            <a:ext cx="5257800" cy="533400"/>
          </a:xfrm>
          <a:prstGeom prst="round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Breast Cancer – Clinical Signs</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8546" name="Picture 2" descr="http://www.hsc.stonybrook.edu/breast-atlas/images/XXVII-38.jpg"/>
          <p:cNvPicPr>
            <a:picLocks noChangeAspect="1" noChangeArrowheads="1"/>
          </p:cNvPicPr>
          <p:nvPr/>
        </p:nvPicPr>
        <p:blipFill>
          <a:blip r:embed="rId3" cstate="print"/>
          <a:srcRect/>
          <a:stretch>
            <a:fillRect/>
          </a:stretch>
        </p:blipFill>
        <p:spPr bwMode="auto">
          <a:xfrm>
            <a:off x="1524000" y="1143000"/>
            <a:ext cx="5943600" cy="4381335"/>
          </a:xfrm>
          <a:prstGeom prst="rect">
            <a:avLst/>
          </a:prstGeom>
          <a:noFill/>
          <a:ln w="12700">
            <a:solidFill>
              <a:schemeClr val="tx1"/>
            </a:solidFill>
          </a:ln>
        </p:spPr>
      </p:pic>
      <p:sp>
        <p:nvSpPr>
          <p:cNvPr id="3" name="Rectangle 2"/>
          <p:cNvSpPr/>
          <p:nvPr/>
        </p:nvSpPr>
        <p:spPr>
          <a:xfrm>
            <a:off x="1524000" y="5791200"/>
            <a:ext cx="5950024" cy="646331"/>
          </a:xfrm>
          <a:prstGeom prst="rect">
            <a:avLst/>
          </a:prstGeom>
        </p:spPr>
        <p:txBody>
          <a:bodyPr wrap="square">
            <a:spAutoFit/>
          </a:bodyPr>
          <a:lstStyle/>
          <a:p>
            <a:pPr algn="ctr"/>
            <a:r>
              <a:rPr lang="en-US" b="1" i="1" dirty="0" smtClean="0"/>
              <a:t>Ill-defined pale and firm nodule with overlying retracted nipple and surrounding skin .</a:t>
            </a:r>
            <a:endParaRPr lang="en-US" b="1" i="1" dirty="0"/>
          </a:p>
        </p:txBody>
      </p:sp>
      <p:sp>
        <p:nvSpPr>
          <p:cNvPr id="4" name="Rounded Rectangle 3"/>
          <p:cNvSpPr/>
          <p:nvPr/>
        </p:nvSpPr>
        <p:spPr>
          <a:xfrm>
            <a:off x="1828800" y="457200"/>
            <a:ext cx="5257800" cy="457200"/>
          </a:xfrm>
          <a:prstGeom prst="round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Breast Cancer – Gross Biopsy</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srcRect/>
          <a:stretch>
            <a:fillRect/>
          </a:stretch>
        </p:blipFill>
        <p:spPr>
          <a:xfrm>
            <a:off x="990600" y="1143000"/>
            <a:ext cx="6934200" cy="421540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6" name="Rounded Rectangle 5"/>
          <p:cNvSpPr/>
          <p:nvPr/>
        </p:nvSpPr>
        <p:spPr>
          <a:xfrm>
            <a:off x="990600" y="457200"/>
            <a:ext cx="6934200" cy="457200"/>
          </a:xfrm>
          <a:prstGeom prst="round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smtClean="0">
                <a:effectLst>
                  <a:outerShdw blurRad="38100" dist="38100" dir="2700000" algn="tl">
                    <a:srgbClr val="000000">
                      <a:alpha val="43137"/>
                    </a:srgbClr>
                  </a:outerShdw>
                </a:effectLst>
              </a:rPr>
              <a:t>Intraductal</a:t>
            </a:r>
            <a:r>
              <a:rPr lang="en-US" sz="2400" b="1" i="1" dirty="0" smtClean="0">
                <a:effectLst>
                  <a:outerShdw blurRad="38100" dist="38100" dir="2700000" algn="tl">
                    <a:srgbClr val="000000">
                      <a:alpha val="43137"/>
                    </a:srgbClr>
                  </a:outerShdw>
                </a:effectLst>
              </a:rPr>
              <a:t> (In-situ) Carcinoma of the Breast- LPF  </a:t>
            </a:r>
            <a:endParaRPr lang="en-US" sz="2400" b="1" i="1" dirty="0">
              <a:effectLst>
                <a:outerShdw blurRad="38100" dist="38100" dir="2700000" algn="tl">
                  <a:srgbClr val="000000">
                    <a:alpha val="43137"/>
                  </a:srgbClr>
                </a:outerShdw>
              </a:effectLst>
            </a:endParaRPr>
          </a:p>
        </p:txBody>
      </p:sp>
      <p:sp>
        <p:nvSpPr>
          <p:cNvPr id="8" name="Rectangle 7"/>
          <p:cNvSpPr/>
          <p:nvPr/>
        </p:nvSpPr>
        <p:spPr>
          <a:xfrm>
            <a:off x="914400" y="5477470"/>
            <a:ext cx="6781800" cy="923330"/>
          </a:xfrm>
          <a:prstGeom prst="rect">
            <a:avLst/>
          </a:prstGeom>
        </p:spPr>
        <p:txBody>
          <a:bodyPr wrap="square">
            <a:spAutoFit/>
          </a:bodyPr>
          <a:lstStyle/>
          <a:p>
            <a:pPr algn="ctr"/>
            <a:r>
              <a:rPr lang="en-US" b="1" i="1" dirty="0" smtClean="0"/>
              <a:t>Cells are forming imperfect acini and shows a cribriform pattern. Small groups of cells in the center of many ducts are necrotic. No </a:t>
            </a:r>
            <a:r>
              <a:rPr lang="en-US" b="1" i="1" dirty="0"/>
              <a:t>invasion of basement membrane of the </a:t>
            </a:r>
            <a:r>
              <a:rPr lang="en-US" b="1" i="1" dirty="0" smtClean="0"/>
              <a:t>ducts.</a:t>
            </a:r>
            <a:endParaRPr lang="en-US"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descr="C:\Users\Dr.sayed\Pictures\My Scans\2013-03 (Mar)\scan0001.jpg"/>
          <p:cNvPicPr>
            <a:picLocks noChangeAspect="1" noChangeArrowheads="1"/>
          </p:cNvPicPr>
          <p:nvPr/>
        </p:nvPicPr>
        <p:blipFill>
          <a:blip r:embed="rId2" cstate="print"/>
          <a:srcRect/>
          <a:stretch>
            <a:fillRect/>
          </a:stretch>
        </p:blipFill>
        <p:spPr bwMode="auto">
          <a:xfrm>
            <a:off x="1547664" y="1052736"/>
            <a:ext cx="5760639" cy="3672408"/>
          </a:xfrm>
          <a:prstGeom prst="rect">
            <a:avLst/>
          </a:prstGeom>
          <a:noFill/>
          <a:ln w="12700">
            <a:solidFill>
              <a:schemeClr val="tx1"/>
            </a:solidFill>
          </a:ln>
        </p:spPr>
      </p:pic>
      <p:sp>
        <p:nvSpPr>
          <p:cNvPr id="3" name="Rounded Rectangle 2"/>
          <p:cNvSpPr/>
          <p:nvPr/>
        </p:nvSpPr>
        <p:spPr>
          <a:xfrm>
            <a:off x="1907704" y="404664"/>
            <a:ext cx="4968552"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Normal Prostate - Gross</a:t>
            </a:r>
            <a:endParaRPr lang="en-US" sz="2400" b="1" i="1" dirty="0"/>
          </a:p>
        </p:txBody>
      </p:sp>
      <p:sp>
        <p:nvSpPr>
          <p:cNvPr id="4" name="Rectangle 3"/>
          <p:cNvSpPr/>
          <p:nvPr/>
        </p:nvSpPr>
        <p:spPr>
          <a:xfrm>
            <a:off x="827584" y="4797152"/>
            <a:ext cx="7200800" cy="1477328"/>
          </a:xfrm>
          <a:prstGeom prst="rect">
            <a:avLst/>
          </a:prstGeom>
        </p:spPr>
        <p:txBody>
          <a:bodyPr wrap="square">
            <a:spAutoFit/>
          </a:bodyPr>
          <a:lstStyle/>
          <a:p>
            <a:pPr algn="ctr"/>
            <a:r>
              <a:rPr lang="en-US" b="1" i="1" dirty="0" smtClean="0"/>
              <a:t>A normal prostate gland is about 3 to 4 cm in diameter. </a:t>
            </a:r>
          </a:p>
          <a:p>
            <a:pPr algn="ctr"/>
            <a:r>
              <a:rPr lang="en-US" b="1" i="1" dirty="0" smtClean="0"/>
              <a:t>This is an axial transverse section of a normal prostate. There is a central urethra(▼), at the depth of the cut made to open this prostate anteriorly at autopsy, with the left lateral lobe</a:t>
            </a:r>
            <a:r>
              <a:rPr lang="en-US" b="1" dirty="0" smtClean="0"/>
              <a:t> (</a:t>
            </a:r>
            <a:r>
              <a:rPr lang="en-US" sz="1200" b="1" dirty="0" smtClean="0">
                <a:sym typeface="Wingdings 2"/>
              </a:rPr>
              <a:t></a:t>
            </a:r>
            <a:r>
              <a:rPr lang="en-US" b="1" i="1" dirty="0" smtClean="0"/>
              <a:t>), the right lateral lobe </a:t>
            </a:r>
            <a:r>
              <a:rPr lang="en-US" b="1" dirty="0" smtClean="0"/>
              <a:t>(</a:t>
            </a:r>
            <a:r>
              <a:rPr lang="en-US" sz="1400" b="1" dirty="0" smtClean="0">
                <a:sym typeface="Wingdings 2"/>
              </a:rPr>
              <a:t></a:t>
            </a:r>
            <a:r>
              <a:rPr lang="en-US" sz="1600" b="1" dirty="0" smtClean="0">
                <a:sym typeface="Wingdings 2"/>
              </a:rPr>
              <a:t>)</a:t>
            </a:r>
            <a:r>
              <a:rPr lang="en-US" b="1" i="1" dirty="0" smtClean="0"/>
              <a:t> , and the posterior lobe </a:t>
            </a:r>
            <a:r>
              <a:rPr lang="en-US" b="1" dirty="0" smtClean="0"/>
              <a:t>(</a:t>
            </a:r>
            <a:r>
              <a:rPr lang="en-US" b="1" dirty="0" smtClean="0">
                <a:sym typeface="Wingdings 2"/>
              </a:rPr>
              <a:t>)</a:t>
            </a:r>
            <a:r>
              <a:rPr lang="en-US" b="1" i="1" dirty="0" smtClean="0"/>
              <a:t>. Consistency is uniform without nodularity.</a:t>
            </a:r>
            <a:endParaRPr lang="en-US"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srcRect/>
          <a:stretch>
            <a:fillRect/>
          </a:stretch>
        </p:blipFill>
        <p:spPr>
          <a:xfrm>
            <a:off x="1115616" y="1143000"/>
            <a:ext cx="6696744" cy="415230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5" name="Rounded Rectangle 4"/>
          <p:cNvSpPr/>
          <p:nvPr/>
        </p:nvSpPr>
        <p:spPr>
          <a:xfrm>
            <a:off x="990600" y="381000"/>
            <a:ext cx="6965776" cy="457200"/>
          </a:xfrm>
          <a:prstGeom prst="round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Intraductal Carcinoma of the Breast- HPF  </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1219200" y="5562600"/>
            <a:ext cx="6553200" cy="646331"/>
          </a:xfrm>
          <a:prstGeom prst="rect">
            <a:avLst/>
          </a:prstGeom>
        </p:spPr>
        <p:txBody>
          <a:bodyPr wrap="square">
            <a:spAutoFit/>
          </a:bodyPr>
          <a:lstStyle/>
          <a:p>
            <a:pPr algn="ctr"/>
            <a:r>
              <a:rPr lang="en-US" b="1" i="1" dirty="0" smtClean="0"/>
              <a:t>Large ducts are distended by neoplastic epithelial cells which are pleomorphic with large  hyperchromatic nuclei and mitosis.</a:t>
            </a:r>
            <a:endParaRPr lang="en-US"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667000"/>
            <a:ext cx="5715000" cy="2133600"/>
          </a:xfrm>
        </p:spPr>
        <p:txBody>
          <a:bodyPr>
            <a:noAutofit/>
          </a:bodyPr>
          <a:lstStyle/>
          <a:p>
            <a:pPr algn="ctr" fontAlgn="auto">
              <a:spcAft>
                <a:spcPts val="0"/>
              </a:spcAft>
              <a:defRPr/>
            </a:pPr>
            <a:r>
              <a:rPr lang="en-US" sz="4800" b="1" i="1" dirty="0" smtClean="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Invasive </a:t>
            </a:r>
            <a:r>
              <a:rPr lang="en-US" sz="4800" b="1" i="1" dirty="0" err="1" smtClean="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Ductal</a:t>
            </a:r>
            <a:r>
              <a:rPr lang="en-US" sz="4800" b="1" i="1" dirty="0" smtClean="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 Carcinoma of the Breast</a:t>
            </a:r>
            <a:endParaRPr lang="en-US" sz="48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itle 1"/>
          <p:cNvSpPr txBox="1">
            <a:spLocks/>
          </p:cNvSpPr>
          <p:nvPr/>
        </p:nvSpPr>
        <p:spPr>
          <a:xfrm>
            <a:off x="214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fontAlgn="auto">
              <a:spcAft>
                <a:spcPts val="0"/>
              </a:spcAft>
              <a:defRPr/>
            </a:pPr>
            <a:endParaRPr sz="4400" dirty="0"/>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426840" y="457200"/>
            <a:ext cx="6241504" cy="4572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Invasive Ductal Carcinoma of Breast</a:t>
            </a:r>
            <a:endParaRPr lang="en-US" sz="2400" b="1" i="1" dirty="0"/>
          </a:p>
        </p:txBody>
      </p:sp>
      <p:pic>
        <p:nvPicPr>
          <p:cNvPr id="4" name="Picture 2" descr="http://www.webpathology.com/slides/slides/Breast_DuctalCA_Gross1.jpg"/>
          <p:cNvPicPr>
            <a:picLocks noChangeAspect="1" noChangeArrowheads="1"/>
          </p:cNvPicPr>
          <p:nvPr/>
        </p:nvPicPr>
        <p:blipFill>
          <a:blip r:embed="rId2" cstate="print"/>
          <a:srcRect/>
          <a:stretch>
            <a:fillRect/>
          </a:stretch>
        </p:blipFill>
        <p:spPr bwMode="auto">
          <a:xfrm>
            <a:off x="1333078" y="1124744"/>
            <a:ext cx="6335266" cy="3888432"/>
          </a:xfrm>
          <a:prstGeom prst="rect">
            <a:avLst/>
          </a:prstGeom>
          <a:noFill/>
          <a:ln w="12700">
            <a:solidFill>
              <a:schemeClr val="tx1"/>
            </a:solidFill>
          </a:ln>
        </p:spPr>
      </p:pic>
      <p:sp>
        <p:nvSpPr>
          <p:cNvPr id="5" name="Rectangle 4"/>
          <p:cNvSpPr/>
          <p:nvPr/>
        </p:nvSpPr>
        <p:spPr>
          <a:xfrm>
            <a:off x="1259632" y="5253007"/>
            <a:ext cx="6480720" cy="1200329"/>
          </a:xfrm>
          <a:prstGeom prst="rect">
            <a:avLst/>
          </a:prstGeom>
        </p:spPr>
        <p:txBody>
          <a:bodyPr wrap="square">
            <a:spAutoFit/>
          </a:bodyPr>
          <a:lstStyle/>
          <a:p>
            <a:pPr algn="ctr"/>
            <a:r>
              <a:rPr lang="en-US" b="1" i="1" dirty="0" smtClean="0"/>
              <a:t>In a typical invasive ductal carcinoma, the tumor is firm and poorly circumscribed with a yellowish gray cut surface. It cuts with a gritty sensation. It may show strands radiating into the surrounding fat. </a:t>
            </a:r>
            <a:endParaRPr lang="en-US"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4994" name="Picture 2" descr="http://www.breastdiseases.com/slides/invsl6.gif"/>
          <p:cNvPicPr>
            <a:picLocks noChangeAspect="1" noChangeArrowheads="1"/>
          </p:cNvPicPr>
          <p:nvPr/>
        </p:nvPicPr>
        <p:blipFill>
          <a:blip r:embed="rId2" cstate="print"/>
          <a:srcRect/>
          <a:stretch>
            <a:fillRect/>
          </a:stretch>
        </p:blipFill>
        <p:spPr bwMode="auto">
          <a:xfrm>
            <a:off x="1292977" y="1143000"/>
            <a:ext cx="6411332" cy="4229389"/>
          </a:xfrm>
          <a:prstGeom prst="rect">
            <a:avLst/>
          </a:prstGeom>
          <a:noFill/>
          <a:ln w="12700">
            <a:solidFill>
              <a:schemeClr val="tx1"/>
            </a:solidFill>
          </a:ln>
        </p:spPr>
      </p:pic>
      <p:sp>
        <p:nvSpPr>
          <p:cNvPr id="84995" name="Rectangle 3"/>
          <p:cNvSpPr>
            <a:spLocks noChangeArrowheads="1"/>
          </p:cNvSpPr>
          <p:nvPr/>
        </p:nvSpPr>
        <p:spPr bwMode="auto">
          <a:xfrm>
            <a:off x="990600" y="5438000"/>
            <a:ext cx="6857999"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en-US" sz="1800" b="1" i="1" u="none" strike="noStrike" cap="none" normalizeH="0" baseline="0" dirty="0" smtClean="0">
                <a:ln>
                  <a:noFill/>
                </a:ln>
                <a:effectLst/>
                <a:cs typeface="Times New Roman" pitchFamily="18" charset="0"/>
              </a:rPr>
              <a:t>Microscopically , A well-differentiated ductal carcinoma made up of small acini and glands. </a:t>
            </a:r>
            <a:r>
              <a:rPr lang="en-US" b="1" i="1" dirty="0" smtClean="0">
                <a:cs typeface="Times New Roman" pitchFamily="18" charset="0"/>
              </a:rPr>
              <a:t>Tumour </a:t>
            </a:r>
            <a:r>
              <a:rPr lang="en-US" b="1" i="1" dirty="0">
                <a:cs typeface="Times New Roman" pitchFamily="18" charset="0"/>
              </a:rPr>
              <a:t>cells are around to polygonal with deeply stained nuclei and occasional </a:t>
            </a:r>
            <a:r>
              <a:rPr lang="en-US" b="1" i="1" dirty="0" smtClean="0">
                <a:cs typeface="Times New Roman" pitchFamily="18" charset="0"/>
              </a:rPr>
              <a:t>mitoses.</a:t>
            </a:r>
            <a:r>
              <a:rPr lang="en-US" b="1" i="1" dirty="0">
                <a:cs typeface="Times New Roman" pitchFamily="18" charset="0"/>
              </a:rPr>
              <a:t> Nuclear atypia is </a:t>
            </a:r>
            <a:r>
              <a:rPr lang="en-US" b="1" i="1" dirty="0" smtClean="0">
                <a:cs typeface="Times New Roman" pitchFamily="18" charset="0"/>
              </a:rPr>
              <a:t>mild</a:t>
            </a:r>
            <a:endParaRPr lang="en-US" b="1" i="1" dirty="0">
              <a:cs typeface="Times New Roman" pitchFamily="18" charset="0"/>
            </a:endParaRPr>
          </a:p>
        </p:txBody>
      </p:sp>
      <p:sp>
        <p:nvSpPr>
          <p:cNvPr id="5" name="Rounded Rectangle 4"/>
          <p:cNvSpPr/>
          <p:nvPr/>
        </p:nvSpPr>
        <p:spPr>
          <a:xfrm>
            <a:off x="1354832" y="457200"/>
            <a:ext cx="6313512" cy="4572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Invasive Ductal Carcinoma of  Breast</a:t>
            </a:r>
            <a:endParaRPr lang="en-US" sz="2400"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354832" y="457200"/>
            <a:ext cx="6241504" cy="4572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Invasive  Ductal Carcinoma of Breast</a:t>
            </a:r>
            <a:endParaRPr lang="en-US" sz="2400" b="1" i="1" dirty="0"/>
          </a:p>
        </p:txBody>
      </p:sp>
      <p:sp>
        <p:nvSpPr>
          <p:cNvPr id="6" name="Rectangle 5"/>
          <p:cNvSpPr/>
          <p:nvPr/>
        </p:nvSpPr>
        <p:spPr>
          <a:xfrm>
            <a:off x="1219200" y="5674022"/>
            <a:ext cx="6629400" cy="646331"/>
          </a:xfrm>
          <a:prstGeom prst="rect">
            <a:avLst/>
          </a:prstGeom>
        </p:spPr>
        <p:txBody>
          <a:bodyPr wrap="square">
            <a:spAutoFit/>
          </a:bodyPr>
          <a:lstStyle/>
          <a:p>
            <a:pPr algn="ctr"/>
            <a:r>
              <a:rPr lang="en-US" b="1" i="1" dirty="0" smtClean="0"/>
              <a:t>Cords, sheets and nests of tumour cells surrounded by dense fibrous tissue  stroma containing scattered lymphocytes</a:t>
            </a:r>
            <a:endParaRPr lang="en-US" b="1" i="1" dirty="0"/>
          </a:p>
        </p:txBody>
      </p:sp>
      <p:pic>
        <p:nvPicPr>
          <p:cNvPr id="275458" name="Picture 2" descr="http://www.webpathology.com/slides/slides/Breast_Carcinoma_Ductal_IntGrade2.jpg"/>
          <p:cNvPicPr>
            <a:picLocks noChangeAspect="1" noChangeArrowheads="1"/>
          </p:cNvPicPr>
          <p:nvPr/>
        </p:nvPicPr>
        <p:blipFill>
          <a:blip r:embed="rId3" cstate="print"/>
          <a:srcRect/>
          <a:stretch>
            <a:fillRect/>
          </a:stretch>
        </p:blipFill>
        <p:spPr bwMode="auto">
          <a:xfrm>
            <a:off x="1403648" y="1124744"/>
            <a:ext cx="6191250" cy="4464496"/>
          </a:xfrm>
          <a:prstGeom prst="rect">
            <a:avLst/>
          </a:prstGeom>
          <a:noFill/>
          <a:ln w="12700">
            <a:solidFill>
              <a:schemeClr val="tx1"/>
            </a:solidFill>
          </a:ln>
        </p:spPr>
      </p:pic>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043608" y="5638800"/>
            <a:ext cx="6912768" cy="923330"/>
          </a:xfrm>
          <a:prstGeom prst="rect">
            <a:avLst/>
          </a:prstGeom>
        </p:spPr>
        <p:txBody>
          <a:bodyPr wrap="square">
            <a:spAutoFit/>
          </a:bodyPr>
          <a:lstStyle/>
          <a:p>
            <a:pPr algn="ctr"/>
            <a:r>
              <a:rPr lang="en-US" b="1" i="1" dirty="0" smtClean="0"/>
              <a:t>High grade invasive ductal carcinoma, The tumor cells are highly pleomorphic and show frequent mitotic figures with minimal tubular formation</a:t>
            </a:r>
            <a:endParaRPr lang="en-US" b="1" i="1" dirty="0"/>
          </a:p>
        </p:txBody>
      </p:sp>
      <p:sp>
        <p:nvSpPr>
          <p:cNvPr id="5" name="Rounded Rectangle 4"/>
          <p:cNvSpPr/>
          <p:nvPr/>
        </p:nvSpPr>
        <p:spPr>
          <a:xfrm>
            <a:off x="1403648" y="457200"/>
            <a:ext cx="6192688" cy="4572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Invasive Ductal Carcinoma of  Breast</a:t>
            </a:r>
            <a:endParaRPr lang="en-US" sz="2400" b="1" i="1" dirty="0"/>
          </a:p>
        </p:txBody>
      </p:sp>
      <p:pic>
        <p:nvPicPr>
          <p:cNvPr id="272386" name="Picture 2" descr="http://www.webpathology.com/slides/slides/Breast_Carcinoma_Ductal_Highgrade.jpg"/>
          <p:cNvPicPr>
            <a:picLocks noChangeAspect="1" noChangeArrowheads="1"/>
          </p:cNvPicPr>
          <p:nvPr/>
        </p:nvPicPr>
        <p:blipFill>
          <a:blip r:embed="rId2" cstate="print"/>
          <a:srcRect/>
          <a:stretch>
            <a:fillRect/>
          </a:stretch>
        </p:blipFill>
        <p:spPr bwMode="auto">
          <a:xfrm>
            <a:off x="1115616" y="1196752"/>
            <a:ext cx="6696744" cy="4251027"/>
          </a:xfrm>
          <a:prstGeom prst="rect">
            <a:avLst/>
          </a:prstGeom>
          <a:noFill/>
          <a:ln w="12700">
            <a:solidFill>
              <a:schemeClr val="tx1"/>
            </a:solidFill>
          </a:ln>
        </p:spPr>
      </p:pic>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0"/>
            <a:ext cx="6515832" cy="1498848"/>
          </a:xfrm>
        </p:spPr>
        <p:txBody>
          <a:bodyPr>
            <a:noAutofit/>
          </a:bodyPr>
          <a:lstStyle/>
          <a:p>
            <a:pPr algn="ctr" fontAlgn="auto">
              <a:spcAft>
                <a:spcPts val="0"/>
              </a:spcAft>
              <a:defRPr/>
            </a:pPr>
            <a:r>
              <a:rPr lang="en-US" sz="4800" b="1" i="1" dirty="0" smtClean="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Paget’s Disease of the Nipple  </a:t>
            </a:r>
            <a:endParaRPr lang="en-US" sz="48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6" name="TextBox 5"/>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7" name="TextBox 6"/>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467544" y="5013176"/>
            <a:ext cx="7632848" cy="1200329"/>
          </a:xfrm>
          <a:prstGeom prst="rect">
            <a:avLst/>
          </a:prstGeom>
          <a:noFill/>
        </p:spPr>
        <p:txBody>
          <a:bodyPr wrap="square" rtlCol="0">
            <a:spAutoFit/>
          </a:bodyPr>
          <a:lstStyle/>
          <a:p>
            <a:pPr algn="ctr"/>
            <a:r>
              <a:rPr lang="en-US" b="1" i="1" dirty="0" smtClean="0"/>
              <a:t>Paget's disease is a nipple lesion associated with underlying ductal carcinoma-in-situ with or without associated stromal invasion. Clinically, the lesion is eczema-like with hyperemia and erosion of the epidermis. Initially centered on the nipple, they may later involve the areola.</a:t>
            </a:r>
            <a:endParaRPr lang="en-US" b="1" i="1" dirty="0"/>
          </a:p>
        </p:txBody>
      </p:sp>
      <p:pic>
        <p:nvPicPr>
          <p:cNvPr id="25601" name="Picture 1"/>
          <p:cNvPicPr>
            <a:picLocks noChangeAspect="1" noChangeArrowheads="1"/>
          </p:cNvPicPr>
          <p:nvPr/>
        </p:nvPicPr>
        <p:blipFill>
          <a:blip r:embed="rId2" cstate="print"/>
          <a:srcRect/>
          <a:stretch>
            <a:fillRect/>
          </a:stretch>
        </p:blipFill>
        <p:spPr bwMode="auto">
          <a:xfrm>
            <a:off x="3203848" y="1772816"/>
            <a:ext cx="2675579" cy="2798394"/>
          </a:xfrm>
          <a:prstGeom prst="rect">
            <a:avLst/>
          </a:prstGeom>
          <a:noFill/>
          <a:ln w="12700">
            <a:solidFill>
              <a:schemeClr val="tx1"/>
            </a:solidFill>
            <a:miter lim="800000"/>
            <a:headEnd/>
            <a:tailEnd/>
          </a:ln>
        </p:spPr>
      </p:pic>
      <p:sp>
        <p:nvSpPr>
          <p:cNvPr id="5" name="Rounded Rectangle 4"/>
          <p:cNvSpPr/>
          <p:nvPr/>
        </p:nvSpPr>
        <p:spPr>
          <a:xfrm>
            <a:off x="1600200" y="597024"/>
            <a:ext cx="6019800" cy="52772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Paget’s Disease of the Nipple - Gross</a:t>
            </a:r>
            <a:endParaRPr lang="en-US" sz="2400" b="1" i="1" dirty="0">
              <a:effectLst>
                <a:outerShdw blurRad="38100" dist="38100" dir="2700000" algn="tl">
                  <a:srgbClr val="000000">
                    <a:alpha val="43137"/>
                  </a:srgbClr>
                </a:outerShdw>
              </a:effectLst>
            </a:endParaRPr>
          </a:p>
        </p:txBody>
      </p:sp>
      <p:pic>
        <p:nvPicPr>
          <p:cNvPr id="6" name="Picture 2" descr="http://www.vashishtsurgicalservices.co.uk/images/pics/pagett1.gif"/>
          <p:cNvPicPr>
            <a:picLocks noChangeAspect="1" noChangeArrowheads="1"/>
          </p:cNvPicPr>
          <p:nvPr/>
        </p:nvPicPr>
        <p:blipFill>
          <a:blip r:embed="rId3" cstate="print"/>
          <a:srcRect/>
          <a:stretch>
            <a:fillRect/>
          </a:stretch>
        </p:blipFill>
        <p:spPr bwMode="auto">
          <a:xfrm>
            <a:off x="378723" y="1772817"/>
            <a:ext cx="2609101" cy="2808312"/>
          </a:xfrm>
          <a:prstGeom prst="rect">
            <a:avLst/>
          </a:prstGeom>
          <a:noFill/>
          <a:ln w="12700">
            <a:solidFill>
              <a:schemeClr val="tx1"/>
            </a:solidFill>
          </a:ln>
        </p:spPr>
      </p:pic>
      <p:pic>
        <p:nvPicPr>
          <p:cNvPr id="269316" name="Picture 4" descr="Paget's Disease of the Nipple/Breast"/>
          <p:cNvPicPr>
            <a:picLocks noChangeAspect="1" noChangeArrowheads="1"/>
          </p:cNvPicPr>
          <p:nvPr/>
        </p:nvPicPr>
        <p:blipFill>
          <a:blip r:embed="rId4" cstate="print"/>
          <a:srcRect/>
          <a:stretch>
            <a:fillRect/>
          </a:stretch>
        </p:blipFill>
        <p:spPr bwMode="auto">
          <a:xfrm>
            <a:off x="6084168" y="1772816"/>
            <a:ext cx="2482837" cy="2808312"/>
          </a:xfrm>
          <a:prstGeom prst="rect">
            <a:avLst/>
          </a:prstGeom>
          <a:noFill/>
          <a:ln w="12700">
            <a:solidFill>
              <a:schemeClr val="tx1"/>
            </a:solidFill>
          </a:ln>
        </p:spPr>
      </p:pic>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2946" name="Picture 2" descr="ben61.jpg (74204 bytes)"/>
          <p:cNvPicPr>
            <a:picLocks noChangeAspect="1" noChangeArrowheads="1"/>
          </p:cNvPicPr>
          <p:nvPr/>
        </p:nvPicPr>
        <p:blipFill>
          <a:blip r:embed="rId2" cstate="print"/>
          <a:srcRect/>
          <a:stretch>
            <a:fillRect/>
          </a:stretch>
        </p:blipFill>
        <p:spPr bwMode="auto">
          <a:xfrm>
            <a:off x="1172882" y="1066800"/>
            <a:ext cx="6493436" cy="4038600"/>
          </a:xfrm>
          <a:prstGeom prst="rect">
            <a:avLst/>
          </a:prstGeom>
          <a:noFill/>
          <a:ln w="12700">
            <a:solidFill>
              <a:schemeClr val="tx1"/>
            </a:solidFill>
          </a:ln>
        </p:spPr>
      </p:pic>
      <p:sp>
        <p:nvSpPr>
          <p:cNvPr id="82947" name="Rectangle 3"/>
          <p:cNvSpPr>
            <a:spLocks noChangeArrowheads="1"/>
          </p:cNvSpPr>
          <p:nvPr/>
        </p:nvSpPr>
        <p:spPr bwMode="auto">
          <a:xfrm>
            <a:off x="1066800" y="5228272"/>
            <a:ext cx="6741723"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smtClean="0">
                <a:ln>
                  <a:noFill/>
                </a:ln>
                <a:effectLst/>
                <a:cs typeface="Arial" pitchFamily="34" charset="0"/>
              </a:rPr>
              <a:t>Paget's disease of nipple. Paget's cells have pale, vacuolated cytoplasm and large nuclei and migrate through the epidermis from parabasal cell layers upward. Notice the highest concentration in the deep layers of epidermis. </a:t>
            </a:r>
          </a:p>
        </p:txBody>
      </p:sp>
      <p:sp>
        <p:nvSpPr>
          <p:cNvPr id="4" name="Rounded Rectangle 3"/>
          <p:cNvSpPr/>
          <p:nvPr/>
        </p:nvSpPr>
        <p:spPr>
          <a:xfrm>
            <a:off x="1219200" y="304800"/>
            <a:ext cx="6477000" cy="4572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Paget’s Disease of the Nipple- HPF</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1219200" y="5257800"/>
            <a:ext cx="6553200" cy="1200329"/>
          </a:xfrm>
          <a:prstGeom prst="rect">
            <a:avLst/>
          </a:prstGeom>
        </p:spPr>
        <p:txBody>
          <a:bodyPr wrap="square">
            <a:spAutoFit/>
          </a:bodyPr>
          <a:lstStyle/>
          <a:p>
            <a:pPr algn="ctr"/>
            <a:r>
              <a:rPr lang="en-US" b="1" i="1" dirty="0">
                <a:cs typeface="Arial" pitchFamily="34" charset="0"/>
              </a:rPr>
              <a:t>Hyperkeratosis of epidermis and chronic inflammation in the dermis are </a:t>
            </a:r>
            <a:r>
              <a:rPr lang="en-US" b="1" i="1" dirty="0" smtClean="0">
                <a:cs typeface="Arial" pitchFamily="34" charset="0"/>
              </a:rPr>
              <a:t>common. </a:t>
            </a:r>
            <a:r>
              <a:rPr lang="en-US" b="1" i="1" dirty="0" smtClean="0"/>
              <a:t>Ulceration and invasion of epidermis by ductal carcinoma cells (Paget cells), present between  basal cells in elongated rete pegs.</a:t>
            </a:r>
            <a:endParaRPr lang="en-US" b="1" i="1" dirty="0"/>
          </a:p>
        </p:txBody>
      </p:sp>
      <p:sp>
        <p:nvSpPr>
          <p:cNvPr id="6" name="Rounded Rectangle 5"/>
          <p:cNvSpPr/>
          <p:nvPr/>
        </p:nvSpPr>
        <p:spPr>
          <a:xfrm>
            <a:off x="1219200" y="381000"/>
            <a:ext cx="6477000" cy="4572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Paget’s Disease of the Nipple- HPF</a:t>
            </a:r>
            <a:endParaRPr lang="en-US" sz="2400" b="1" i="1" dirty="0">
              <a:effectLst>
                <a:outerShdw blurRad="38100" dist="38100" dir="2700000" algn="tl">
                  <a:srgbClr val="000000">
                    <a:alpha val="43137"/>
                  </a:srgbClr>
                </a:outerShdw>
              </a:effectLst>
            </a:endParaRPr>
          </a:p>
        </p:txBody>
      </p:sp>
      <p:pic>
        <p:nvPicPr>
          <p:cNvPr id="266242" name="Picture 2" descr="http://curebird.com/sites/default/files/imagecache/condition_image/3xtramammary_Paget_disease_-_high_mag.jpg"/>
          <p:cNvPicPr>
            <a:picLocks noChangeAspect="1" noChangeArrowheads="1"/>
          </p:cNvPicPr>
          <p:nvPr/>
        </p:nvPicPr>
        <p:blipFill>
          <a:blip r:embed="rId2" cstate="print"/>
          <a:srcRect/>
          <a:stretch>
            <a:fillRect/>
          </a:stretch>
        </p:blipFill>
        <p:spPr bwMode="auto">
          <a:xfrm>
            <a:off x="1259632" y="1052736"/>
            <a:ext cx="6480720" cy="4176464"/>
          </a:xfrm>
          <a:prstGeom prst="rect">
            <a:avLst/>
          </a:prstGeom>
          <a:noFill/>
          <a:ln w="12700">
            <a:solidFill>
              <a:schemeClr val="tx1"/>
            </a:solidFill>
          </a:ln>
        </p:spPr>
      </p:pic>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8002" name="Picture 2" descr="http://library.med.utah.edu/WebPath/jpeg1/MALE098.jpg"/>
          <p:cNvPicPr>
            <a:picLocks noChangeAspect="1" noChangeArrowheads="1"/>
          </p:cNvPicPr>
          <p:nvPr/>
        </p:nvPicPr>
        <p:blipFill>
          <a:blip r:embed="rId2" cstate="print"/>
          <a:srcRect/>
          <a:stretch>
            <a:fillRect/>
          </a:stretch>
        </p:blipFill>
        <p:spPr bwMode="auto">
          <a:xfrm>
            <a:off x="1475656" y="908720"/>
            <a:ext cx="6192688" cy="4197267"/>
          </a:xfrm>
          <a:prstGeom prst="rect">
            <a:avLst/>
          </a:prstGeom>
          <a:noFill/>
          <a:ln w="12700">
            <a:solidFill>
              <a:schemeClr val="bg1"/>
            </a:solidFill>
          </a:ln>
        </p:spPr>
      </p:pic>
      <p:sp>
        <p:nvSpPr>
          <p:cNvPr id="4" name="Rectangle 3"/>
          <p:cNvSpPr/>
          <p:nvPr/>
        </p:nvSpPr>
        <p:spPr>
          <a:xfrm>
            <a:off x="1115616" y="5229200"/>
            <a:ext cx="6912768" cy="1200329"/>
          </a:xfrm>
          <a:prstGeom prst="rect">
            <a:avLst/>
          </a:prstGeom>
        </p:spPr>
        <p:txBody>
          <a:bodyPr wrap="square">
            <a:spAutoFit/>
          </a:bodyPr>
          <a:lstStyle/>
          <a:p>
            <a:pPr algn="ctr"/>
            <a:r>
              <a:rPr lang="en-US" b="1" i="1" dirty="0" smtClean="0"/>
              <a:t>A small pink concretion (typical of the corpora amylacea seen in benign prostatic glands) appears in the gland just to the left of center. Note the well-differentiated glands with tall columnar epithelial lining cells. These cells do not have prominent nucleoli.</a:t>
            </a:r>
            <a:endParaRPr lang="en-US" b="1" i="1" dirty="0"/>
          </a:p>
        </p:txBody>
      </p:sp>
      <p:sp>
        <p:nvSpPr>
          <p:cNvPr id="5" name="Rounded Rectangle 4"/>
          <p:cNvSpPr/>
          <p:nvPr/>
        </p:nvSpPr>
        <p:spPr>
          <a:xfrm>
            <a:off x="1403648" y="188640"/>
            <a:ext cx="6264696"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Normal Prostate Histology - LPF</a:t>
            </a:r>
            <a:endParaRPr lang="en-US" sz="2400"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411760" y="2924944"/>
            <a:ext cx="42672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smtClean="0">
                <a:solidFill>
                  <a:srgbClr val="FFFF00"/>
                </a:solidFill>
              </a:rPr>
              <a:t>GOOD LUCK</a:t>
            </a:r>
            <a:endParaRPr lang="en-US" sz="4400" b="1" i="1" dirty="0">
              <a:solidFill>
                <a:srgbClr val="FFFF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3122" name="Picture 2" descr="http://www.webpathology.com/slides/slides/001.%20Prostate_NormalGlands.jpg"/>
          <p:cNvPicPr>
            <a:picLocks noChangeAspect="1" noChangeArrowheads="1"/>
          </p:cNvPicPr>
          <p:nvPr/>
        </p:nvPicPr>
        <p:blipFill>
          <a:blip r:embed="rId2" cstate="print"/>
          <a:srcRect/>
          <a:stretch>
            <a:fillRect/>
          </a:stretch>
        </p:blipFill>
        <p:spPr bwMode="auto">
          <a:xfrm>
            <a:off x="1331640" y="908720"/>
            <a:ext cx="6408712" cy="4158845"/>
          </a:xfrm>
          <a:prstGeom prst="rect">
            <a:avLst/>
          </a:prstGeom>
          <a:noFill/>
          <a:ln w="12700">
            <a:solidFill>
              <a:schemeClr val="bg1"/>
            </a:solidFill>
          </a:ln>
        </p:spPr>
      </p:pic>
      <p:sp>
        <p:nvSpPr>
          <p:cNvPr id="3" name="Rounded Rectangle 2"/>
          <p:cNvSpPr/>
          <p:nvPr/>
        </p:nvSpPr>
        <p:spPr>
          <a:xfrm>
            <a:off x="1403648" y="188640"/>
            <a:ext cx="6264696"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Normal Prostate Histology - HPF</a:t>
            </a:r>
            <a:endParaRPr lang="en-US" sz="2400" b="1" i="1" dirty="0"/>
          </a:p>
        </p:txBody>
      </p:sp>
      <p:sp>
        <p:nvSpPr>
          <p:cNvPr id="4" name="Rectangle 3"/>
          <p:cNvSpPr/>
          <p:nvPr/>
        </p:nvSpPr>
        <p:spPr>
          <a:xfrm>
            <a:off x="899592" y="5229200"/>
            <a:ext cx="7128792" cy="1200329"/>
          </a:xfrm>
          <a:prstGeom prst="rect">
            <a:avLst/>
          </a:prstGeom>
        </p:spPr>
        <p:txBody>
          <a:bodyPr wrap="square">
            <a:spAutoFit/>
          </a:bodyPr>
          <a:lstStyle/>
          <a:p>
            <a:pPr algn="ctr"/>
            <a:r>
              <a:rPr lang="en-US" b="1" i="1" dirty="0" smtClean="0"/>
              <a:t>In this benign gland, the luminal contour shows tufts and papillary infoldings. The tall secretory epithelial cells have pale clear cytoplasm and uniform round or oval nuclei. Prominent nucleoli are not seen. Many basal cells can be identified</a:t>
            </a:r>
            <a:endParaRPr lang="en-US"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2228" name="Picture 4" descr="http://www.webpathology.com/slides/slides/Prostate_NormalGlands_CorporaAmylacea1.jpg"/>
          <p:cNvPicPr>
            <a:picLocks noChangeAspect="1" noChangeArrowheads="1"/>
          </p:cNvPicPr>
          <p:nvPr/>
        </p:nvPicPr>
        <p:blipFill>
          <a:blip r:embed="rId2" cstate="print"/>
          <a:srcRect/>
          <a:stretch>
            <a:fillRect/>
          </a:stretch>
        </p:blipFill>
        <p:spPr bwMode="auto">
          <a:xfrm>
            <a:off x="1259632" y="980728"/>
            <a:ext cx="6408712" cy="4464496"/>
          </a:xfrm>
          <a:prstGeom prst="rect">
            <a:avLst/>
          </a:prstGeom>
          <a:noFill/>
          <a:ln w="12700">
            <a:solidFill>
              <a:schemeClr val="bg1"/>
            </a:solidFill>
          </a:ln>
        </p:spPr>
      </p:pic>
      <p:sp>
        <p:nvSpPr>
          <p:cNvPr id="5" name="Rectangle 4"/>
          <p:cNvSpPr/>
          <p:nvPr/>
        </p:nvSpPr>
        <p:spPr>
          <a:xfrm>
            <a:off x="1331640" y="5541039"/>
            <a:ext cx="6192688" cy="923330"/>
          </a:xfrm>
          <a:prstGeom prst="rect">
            <a:avLst/>
          </a:prstGeom>
        </p:spPr>
        <p:txBody>
          <a:bodyPr wrap="square">
            <a:spAutoFit/>
          </a:bodyPr>
          <a:lstStyle/>
          <a:p>
            <a:pPr algn="ctr"/>
            <a:r>
              <a:rPr lang="en-US" b="1" i="1" dirty="0" smtClean="0"/>
              <a:t>Corpora amylacea are inspissated secretions that may have a lamellated appearance. Usually they are pink or purple in appearance. Sometimes they may be golden-brown</a:t>
            </a:r>
            <a:endParaRPr lang="en-US" b="1" i="1" dirty="0"/>
          </a:p>
        </p:txBody>
      </p:sp>
      <p:sp>
        <p:nvSpPr>
          <p:cNvPr id="6" name="Rounded Rectangle 5"/>
          <p:cNvSpPr/>
          <p:nvPr/>
        </p:nvSpPr>
        <p:spPr>
          <a:xfrm>
            <a:off x="1475656" y="216024"/>
            <a:ext cx="6048672" cy="548680"/>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i="1" dirty="0" smtClean="0"/>
              <a:t>Corpora Amylacea in Prostate - HPF</a:t>
            </a:r>
            <a:endParaRPr lang="en-US" sz="2400"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4146" name="Picture 2" descr="http://www.webpathology.com/slides/slides/Prostate_NormalGlands_Spermatozoa.jpg"/>
          <p:cNvPicPr>
            <a:picLocks noChangeAspect="1" noChangeArrowheads="1"/>
          </p:cNvPicPr>
          <p:nvPr/>
        </p:nvPicPr>
        <p:blipFill>
          <a:blip r:embed="rId2" cstate="print"/>
          <a:srcRect/>
          <a:stretch>
            <a:fillRect/>
          </a:stretch>
        </p:blipFill>
        <p:spPr bwMode="auto">
          <a:xfrm>
            <a:off x="1043608" y="1022573"/>
            <a:ext cx="6912768" cy="4638675"/>
          </a:xfrm>
          <a:prstGeom prst="rect">
            <a:avLst/>
          </a:prstGeom>
          <a:noFill/>
          <a:ln w="12700">
            <a:solidFill>
              <a:schemeClr val="bg1"/>
            </a:solidFill>
          </a:ln>
        </p:spPr>
      </p:pic>
      <p:sp>
        <p:nvSpPr>
          <p:cNvPr id="3" name="Rectangle 2"/>
          <p:cNvSpPr/>
          <p:nvPr/>
        </p:nvSpPr>
        <p:spPr>
          <a:xfrm>
            <a:off x="1043608" y="5805264"/>
            <a:ext cx="6912768" cy="646331"/>
          </a:xfrm>
          <a:prstGeom prst="rect">
            <a:avLst/>
          </a:prstGeom>
        </p:spPr>
        <p:txBody>
          <a:bodyPr wrap="square">
            <a:spAutoFit/>
          </a:bodyPr>
          <a:lstStyle/>
          <a:p>
            <a:pPr algn="ctr"/>
            <a:r>
              <a:rPr lang="en-US" b="1" i="1" dirty="0" smtClean="0"/>
              <a:t>Spermatozoa are seen in approximately 1% of prostate needle biopsies (unpublished personal observation).  </a:t>
            </a:r>
            <a:endParaRPr lang="en-US" b="1" i="1" dirty="0"/>
          </a:p>
        </p:txBody>
      </p:sp>
      <p:sp>
        <p:nvSpPr>
          <p:cNvPr id="4" name="Rounded Rectangle 3"/>
          <p:cNvSpPr/>
          <p:nvPr/>
        </p:nvSpPr>
        <p:spPr>
          <a:xfrm>
            <a:off x="1115616" y="260648"/>
            <a:ext cx="6840760"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Sperms in Normal Prostate  Biopsy – HPF</a:t>
            </a:r>
            <a:endParaRPr lang="en-US" sz="2400"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03648" y="4191000"/>
            <a:ext cx="7435552" cy="1038200"/>
          </a:xfrm>
        </p:spPr>
        <p:txBody>
          <a:bodyPr>
            <a:noAutofit/>
          </a:bodyPr>
          <a:lstStyle/>
          <a:p>
            <a:pPr algn="ctr"/>
            <a:r>
              <a:rPr lang="en-US" sz="3600" b="1" i="1" dirty="0" smtClean="0">
                <a:effectLst>
                  <a:outerShdw blurRad="38100" dist="38100" dir="2700000" algn="tl">
                    <a:srgbClr val="000000">
                      <a:alpha val="43137"/>
                    </a:srgbClr>
                  </a:outerShdw>
                </a:effectLst>
              </a:rPr>
              <a:t>Normal Anatomy and Histology </a:t>
            </a:r>
          </a:p>
          <a:p>
            <a:pPr algn="ctr"/>
            <a:r>
              <a:rPr lang="en-US" sz="3600" b="1" i="1" dirty="0" smtClean="0">
                <a:effectLst>
                  <a:outerShdw blurRad="38100" dist="38100" dir="2700000" algn="tl">
                    <a:srgbClr val="000000">
                      <a:alpha val="43137"/>
                    </a:srgbClr>
                  </a:outerShdw>
                </a:effectLst>
              </a:rPr>
              <a:t> </a:t>
            </a:r>
          </a:p>
        </p:txBody>
      </p:sp>
      <p:sp>
        <p:nvSpPr>
          <p:cNvPr id="4" name="Rounded Rectangle 3"/>
          <p:cNvSpPr/>
          <p:nvPr/>
        </p:nvSpPr>
        <p:spPr>
          <a:xfrm>
            <a:off x="1938386" y="2819400"/>
            <a:ext cx="5688632" cy="1152128"/>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rgbClr val="FFFF00"/>
                </a:solidFill>
                <a:effectLst>
                  <a:outerShdw blurRad="38100" dist="38100" dir="2700000" algn="tl">
                    <a:srgbClr val="000000">
                      <a:alpha val="43137"/>
                    </a:srgbClr>
                  </a:outerShdw>
                </a:effectLst>
                <a:latin typeface="+mj-lt"/>
              </a:rPr>
              <a:t>SEMINAL VESICLE </a:t>
            </a: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2274" name="Picture 2" descr="http://2.bp.blogspot.com/-cbhDvcXVeyg/TWGzvY-RcqI/AAAAAAAAAOA/fpd_KaUL0ak/s320/prostate_seminal_vesicles.jpg">
            <a:hlinkClick r:id="rId2"/>
          </p:cNvPr>
          <p:cNvPicPr>
            <a:picLocks noChangeAspect="1" noChangeArrowheads="1"/>
          </p:cNvPicPr>
          <p:nvPr/>
        </p:nvPicPr>
        <p:blipFill>
          <a:blip r:embed="rId3" cstate="print"/>
          <a:srcRect/>
          <a:stretch>
            <a:fillRect/>
          </a:stretch>
        </p:blipFill>
        <p:spPr bwMode="auto">
          <a:xfrm>
            <a:off x="1907704" y="1325791"/>
            <a:ext cx="5328591" cy="5158075"/>
          </a:xfrm>
          <a:prstGeom prst="rect">
            <a:avLst/>
          </a:prstGeom>
          <a:noFill/>
        </p:spPr>
      </p:pic>
      <p:sp>
        <p:nvSpPr>
          <p:cNvPr id="5" name="Rounded Rectangle 4"/>
          <p:cNvSpPr/>
          <p:nvPr/>
        </p:nvSpPr>
        <p:spPr>
          <a:xfrm>
            <a:off x="1763688" y="260648"/>
            <a:ext cx="5328592"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Diagram of Seminal Vesicle </a:t>
            </a:r>
            <a:endParaRPr lang="en-US" sz="2400"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1076" name="Picture 4" descr="http://www.webpathology.com/slides/slides/Prostate_SeminalVesicle1.jpg">
            <a:hlinkClick r:id="rId2"/>
          </p:cNvPr>
          <p:cNvPicPr>
            <a:picLocks noChangeAspect="1" noChangeArrowheads="1"/>
          </p:cNvPicPr>
          <p:nvPr/>
        </p:nvPicPr>
        <p:blipFill>
          <a:blip r:embed="rId3" cstate="print"/>
          <a:srcRect/>
          <a:stretch>
            <a:fillRect/>
          </a:stretch>
        </p:blipFill>
        <p:spPr bwMode="auto">
          <a:xfrm>
            <a:off x="1371600" y="1143000"/>
            <a:ext cx="6336705" cy="4104456"/>
          </a:xfrm>
          <a:prstGeom prst="rect">
            <a:avLst/>
          </a:prstGeom>
          <a:noFill/>
          <a:ln w="12700">
            <a:solidFill>
              <a:schemeClr val="accent1"/>
            </a:solidFill>
          </a:ln>
        </p:spPr>
      </p:pic>
      <p:sp>
        <p:nvSpPr>
          <p:cNvPr id="5" name="Rectangle 4"/>
          <p:cNvSpPr/>
          <p:nvPr/>
        </p:nvSpPr>
        <p:spPr>
          <a:xfrm>
            <a:off x="971600" y="5301208"/>
            <a:ext cx="6984776" cy="1477328"/>
          </a:xfrm>
          <a:prstGeom prst="rect">
            <a:avLst/>
          </a:prstGeom>
        </p:spPr>
        <p:txBody>
          <a:bodyPr wrap="square">
            <a:spAutoFit/>
          </a:bodyPr>
          <a:lstStyle/>
          <a:p>
            <a:pPr algn="ctr"/>
            <a:r>
              <a:rPr lang="en-US" b="1" i="1" dirty="0" smtClean="0"/>
              <a:t>Highly atypical cells are a normal finding in the seminal vesicles of about 80% of older men. The nuclei are large, irregular, hyperchromatic &amp; show prominent nucleoli. </a:t>
            </a:r>
          </a:p>
          <a:p>
            <a:pPr algn="ctr"/>
            <a:r>
              <a:rPr lang="en-US" b="1" i="1" dirty="0" smtClean="0"/>
              <a:t>The atypia is degenerative and not observed in the</a:t>
            </a:r>
          </a:p>
          <a:p>
            <a:pPr algn="ctr"/>
            <a:r>
              <a:rPr lang="en-US" b="1" i="1" dirty="0" smtClean="0"/>
              <a:t> seminal vesicles of young men</a:t>
            </a:r>
            <a:endParaRPr lang="en-US" b="1" i="1" dirty="0"/>
          </a:p>
        </p:txBody>
      </p:sp>
      <p:sp>
        <p:nvSpPr>
          <p:cNvPr id="6" name="Rounded Rectangle 5"/>
          <p:cNvSpPr/>
          <p:nvPr/>
        </p:nvSpPr>
        <p:spPr>
          <a:xfrm>
            <a:off x="1835696" y="260648"/>
            <a:ext cx="5400600"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Normal Seminal Vesicle – HPF</a:t>
            </a:r>
            <a:endParaRPr lang="en-US" sz="2400"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5000" y="3124200"/>
            <a:ext cx="6934200" cy="1008112"/>
          </a:xfrm>
        </p:spPr>
        <p:txBody>
          <a:bodyPr>
            <a:noAutofit/>
          </a:bodyPr>
          <a:lstStyle/>
          <a:p>
            <a:pPr algn="ctr"/>
            <a:r>
              <a:rPr lang="en-US" sz="6000" b="1" i="1" dirty="0" smtClean="0">
                <a:solidFill>
                  <a:schemeClr val="accent5">
                    <a:lumMod val="50000"/>
                  </a:schemeClr>
                </a:solidFill>
                <a:effectLst>
                  <a:outerShdw blurRad="38100" dist="38100" dir="2700000" algn="tl">
                    <a:srgbClr val="000000">
                      <a:alpha val="43137"/>
                    </a:srgbClr>
                  </a:outerShdw>
                </a:effectLst>
                <a:latin typeface="Aharoni" pitchFamily="2" charset="-79"/>
                <a:cs typeface="Aharoni" pitchFamily="2" charset="-79"/>
              </a:rPr>
              <a:t>Testicular Atrophy</a:t>
            </a:r>
          </a:p>
          <a:p>
            <a:pPr algn="ctr"/>
            <a:r>
              <a:rPr lang="en-US" sz="6000" b="1" i="1" dirty="0" smtClean="0">
                <a:solidFill>
                  <a:schemeClr val="accent5">
                    <a:lumMod val="50000"/>
                  </a:schemeClr>
                </a:solidFill>
                <a:effectLst>
                  <a:outerShdw blurRad="38100" dist="38100" dir="2700000" algn="tl">
                    <a:srgbClr val="000000">
                      <a:alpha val="43137"/>
                    </a:srgbClr>
                  </a:outerShdw>
                </a:effectLst>
                <a:latin typeface="Aharoni" pitchFamily="2" charset="-79"/>
                <a:cs typeface="Aharoni" pitchFamily="2" charset="-79"/>
              </a:rPr>
              <a:t> </a:t>
            </a: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
        <p:nvSpPr>
          <p:cNvPr id="10" name="Rounded Rectangle 9"/>
          <p:cNvSpPr/>
          <p:nvPr/>
        </p:nvSpPr>
        <p:spPr>
          <a:xfrm>
            <a:off x="2514600" y="685800"/>
            <a:ext cx="53340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HISTOPATHOLOGY</a:t>
            </a:r>
          </a:p>
          <a:p>
            <a:pPr algn="ctr"/>
            <a:r>
              <a:rPr lang="en-US" sz="32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OF THE TESTIS</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86842" y="6588177"/>
            <a:ext cx="1547664" cy="253916"/>
          </a:xfrm>
          <a:prstGeom prst="rect">
            <a:avLst/>
          </a:prstGeom>
          <a:noFill/>
        </p:spPr>
        <p:txBody>
          <a:bodyPr wrap="square" rtlCol="0">
            <a:spAutoFit/>
          </a:bodyPr>
          <a:lstStyle/>
          <a:p>
            <a:pPr algn="r"/>
            <a:r>
              <a:rPr lang="en-US" sz="1000" i="1" dirty="0" smtClean="0"/>
              <a:t>Reproduction  block</a:t>
            </a:r>
            <a:endParaRPr lang="en-US" sz="1000" i="1" dirty="0"/>
          </a:p>
        </p:txBody>
      </p:sp>
      <p:sp>
        <p:nvSpPr>
          <p:cNvPr id="6" name="Rounded Rectangle 5"/>
          <p:cNvSpPr/>
          <p:nvPr/>
        </p:nvSpPr>
        <p:spPr>
          <a:xfrm>
            <a:off x="2514600" y="2667000"/>
            <a:ext cx="5257800" cy="169391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 MALE  </a:t>
            </a:r>
          </a:p>
          <a:p>
            <a:pPr algn="ctr"/>
            <a:r>
              <a:rPr lang="en-US" sz="44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GENITAL SYSTEM</a:t>
            </a:r>
            <a:endParaRPr lang="en-US" sz="4400" b="1" dirty="0">
              <a:solidFill>
                <a:srgbClr val="FFFF00"/>
              </a:solidFill>
              <a:latin typeface="Aharoni" pitchFamily="2" charset="-79"/>
              <a:cs typeface="Aharoni" pitchFamily="2" charset="-79"/>
            </a:endParaRPr>
          </a:p>
        </p:txBody>
      </p:sp>
      <p:sp>
        <p:nvSpPr>
          <p:cNvPr id="7" name="Title 1"/>
          <p:cNvSpPr>
            <a:spLocks noGrp="1"/>
          </p:cNvSpPr>
          <p:nvPr>
            <p:ph type="ctrTitle"/>
          </p:nvPr>
        </p:nvSpPr>
        <p:spPr>
          <a:xfrm>
            <a:off x="2209800" y="838200"/>
            <a:ext cx="5486400" cy="864096"/>
          </a:xfrm>
        </p:spPr>
        <p:txBody>
          <a:bodyPr>
            <a:noAutofit/>
          </a:bodyPr>
          <a:lstStyle/>
          <a:p>
            <a:pPr algn="ctr"/>
            <a:r>
              <a:rPr lang="en-US" sz="4000" b="1" i="1" dirty="0" smtClean="0">
                <a:effectLst>
                  <a:outerShdw blurRad="38100" dist="38100" dir="2700000" algn="tl">
                    <a:srgbClr val="000000">
                      <a:alpha val="43137"/>
                    </a:srgbClr>
                  </a:outerShdw>
                </a:effectLst>
              </a:rPr>
              <a:t/>
            </a:r>
            <a:br>
              <a:rPr lang="en-US" sz="4000" b="1" i="1" dirty="0" smtClean="0">
                <a:effectLst>
                  <a:outerShdw blurRad="38100" dist="38100" dir="2700000" algn="tl">
                    <a:srgbClr val="000000">
                      <a:alpha val="43137"/>
                    </a:srgbClr>
                  </a:outerShdw>
                </a:effectLst>
              </a:rPr>
            </a:br>
            <a:r>
              <a:rPr lang="en-US" sz="4000" b="1" i="1" dirty="0" smtClean="0">
                <a:effectLst>
                  <a:outerShdw blurRad="38100" dist="38100" dir="2700000" algn="tl">
                    <a:srgbClr val="000000">
                      <a:alpha val="43137"/>
                    </a:srgbClr>
                  </a:outerShdw>
                </a:effectLst>
              </a:rPr>
              <a:t/>
            </a:r>
            <a:br>
              <a:rPr lang="en-US" sz="4000" b="1" i="1" dirty="0" smtClean="0">
                <a:effectLst>
                  <a:outerShdw blurRad="38100" dist="38100" dir="2700000" algn="tl">
                    <a:srgbClr val="000000">
                      <a:alpha val="43137"/>
                    </a:srgbClr>
                  </a:outerShdw>
                </a:effectLst>
              </a:rPr>
            </a:br>
            <a:r>
              <a:rPr lang="en-US" sz="4000" b="1" i="1" dirty="0" smtClean="0">
                <a:effectLst>
                  <a:outerShdw blurRad="38100" dist="38100" dir="2700000" algn="tl">
                    <a:srgbClr val="000000">
                      <a:alpha val="43137"/>
                    </a:srgbClr>
                  </a:outerShdw>
                </a:effectLst>
              </a:rPr>
              <a:t/>
            </a:r>
            <a:br>
              <a:rPr lang="en-US" sz="4000" b="1" i="1" dirty="0" smtClean="0">
                <a:effectLst>
                  <a:outerShdw blurRad="38100" dist="38100" dir="2700000" algn="tl">
                    <a:srgbClr val="000000">
                      <a:alpha val="43137"/>
                    </a:srgbClr>
                  </a:outerShdw>
                </a:effectLst>
              </a:rPr>
            </a:br>
            <a:r>
              <a:rPr lang="en-US" sz="4000" b="1" i="1" dirty="0" smtClean="0">
                <a:effectLst>
                  <a:outerShdw blurRad="38100" dist="38100" dir="2700000" algn="tl">
                    <a:srgbClr val="000000">
                      <a:alpha val="43137"/>
                    </a:srgbClr>
                  </a:outerShdw>
                </a:effectLst>
              </a:rPr>
              <a:t/>
            </a:r>
            <a:br>
              <a:rPr lang="en-US" sz="4000" b="1" i="1" dirty="0" smtClean="0">
                <a:effectLst>
                  <a:outerShdw blurRad="38100" dist="38100" dir="2700000" algn="tl">
                    <a:srgbClr val="000000">
                      <a:alpha val="43137"/>
                    </a:srgbClr>
                  </a:outerShdw>
                </a:effectLst>
              </a:rPr>
            </a:br>
            <a:r>
              <a:rPr lang="en-US" sz="4000" b="1" i="1" dirty="0" smtClean="0">
                <a:effectLst>
                  <a:outerShdw blurRad="38100" dist="38100" dir="2700000" algn="tl">
                    <a:srgbClr val="000000">
                      <a:alpha val="43137"/>
                    </a:srgbClr>
                  </a:outerShdw>
                </a:effectLst>
              </a:rPr>
              <a:t/>
            </a:r>
            <a:br>
              <a:rPr lang="en-US" sz="4000" b="1" i="1" dirty="0" smtClean="0">
                <a:effectLst>
                  <a:outerShdw blurRad="38100" dist="38100" dir="2700000" algn="tl">
                    <a:srgbClr val="000000">
                      <a:alpha val="43137"/>
                    </a:srgbClr>
                  </a:outerShdw>
                </a:effectLst>
              </a:rPr>
            </a:br>
            <a:r>
              <a:rPr lang="en-US" sz="4000" b="1" i="1" dirty="0" smtClean="0">
                <a:effectLst>
                  <a:outerShdw blurRad="38100" dist="38100" dir="2700000" algn="tl">
                    <a:srgbClr val="000000">
                      <a:alpha val="43137"/>
                    </a:srgbClr>
                  </a:outerShdw>
                </a:effectLst>
              </a:rPr>
              <a:t/>
            </a:r>
            <a:br>
              <a:rPr lang="en-US" sz="4000" b="1" i="1" dirty="0" smtClean="0">
                <a:effectLst>
                  <a:outerShdw blurRad="38100" dist="38100" dir="2700000" algn="tl">
                    <a:srgbClr val="000000">
                      <a:alpha val="43137"/>
                    </a:srgbClr>
                  </a:outerShdw>
                </a:effectLst>
              </a:rPr>
            </a:br>
            <a:r>
              <a:rPr lang="en-US" sz="4000" b="1" i="1" dirty="0" smtClean="0">
                <a:effectLst>
                  <a:outerShdw blurRad="38100" dist="38100" dir="2700000" algn="tl">
                    <a:srgbClr val="000000">
                      <a:alpha val="43137"/>
                    </a:srgbClr>
                  </a:outerShdw>
                </a:effectLst>
              </a:rPr>
              <a:t/>
            </a:r>
            <a:br>
              <a:rPr lang="en-US" sz="4000" b="1" i="1" dirty="0" smtClean="0">
                <a:effectLst>
                  <a:outerShdw blurRad="38100" dist="38100" dir="2700000" algn="tl">
                    <a:srgbClr val="000000">
                      <a:alpha val="43137"/>
                    </a:srgbClr>
                  </a:outerShdw>
                </a:effectLst>
              </a:rPr>
            </a:br>
            <a:r>
              <a:rPr lang="en-US" sz="4000" b="1" i="1" dirty="0" smtClean="0">
                <a:effectLst>
                  <a:outerShdw blurRad="38100" dist="38100" dir="2700000" algn="tl">
                    <a:srgbClr val="000000">
                      <a:alpha val="43137"/>
                    </a:srgbClr>
                  </a:outerShdw>
                </a:effectLst>
              </a:rPr>
              <a:t/>
            </a:r>
            <a:br>
              <a:rPr lang="en-US" sz="4000" b="1" i="1" dirty="0" smtClean="0">
                <a:effectLst>
                  <a:outerShdw blurRad="38100" dist="38100" dir="2700000" algn="tl">
                    <a:srgbClr val="000000">
                      <a:alpha val="43137"/>
                    </a:srgbClr>
                  </a:outerShdw>
                </a:effectLst>
              </a:rPr>
            </a:br>
            <a:r>
              <a:rPr lang="en-US" sz="4000" b="1" i="1" dirty="0" smtClean="0">
                <a:effectLst>
                  <a:outerShdw blurRad="38100" dist="38100" dir="2700000" algn="tl">
                    <a:srgbClr val="000000">
                      <a:alpha val="43137"/>
                    </a:srgbClr>
                  </a:outerShdw>
                </a:effectLst>
              </a:rPr>
              <a:t>1</a:t>
            </a:r>
            <a:r>
              <a:rPr lang="en-US" sz="4000" b="1" i="1" baseline="30000" dirty="0" smtClean="0">
                <a:effectLst>
                  <a:outerShdw blurRad="38100" dist="38100" dir="2700000" algn="tl">
                    <a:srgbClr val="000000">
                      <a:alpha val="43137"/>
                    </a:srgbClr>
                  </a:outerShdw>
                </a:effectLst>
              </a:rPr>
              <a:t>st</a:t>
            </a:r>
            <a:r>
              <a:rPr lang="en-US" sz="4000" b="1" i="1" dirty="0" smtClean="0">
                <a:effectLst>
                  <a:outerShdw blurRad="38100" dist="38100" dir="2700000" algn="tl">
                    <a:srgbClr val="000000">
                      <a:alpha val="43137"/>
                    </a:srgbClr>
                  </a:outerShdw>
                </a:effectLst>
              </a:rPr>
              <a:t>   Practical Session</a:t>
            </a:r>
            <a:endParaRPr lang="en-US" sz="4000" b="1" i="1" dirty="0">
              <a:effectLst>
                <a:outerShdw blurRad="38100" dist="38100" dir="2700000" algn="tl">
                  <a:srgbClr val="000000">
                    <a:alpha val="43137"/>
                  </a:srgbClr>
                </a:outerShdw>
              </a:effectLst>
            </a:endParaRP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i="1" dirty="0" smtClean="0"/>
              <a:t>Pathology </a:t>
            </a:r>
            <a:r>
              <a:rPr lang="en-US" sz="1000" i="1" dirty="0" err="1" smtClean="0"/>
              <a:t>Dept</a:t>
            </a:r>
            <a:r>
              <a:rPr lang="en-US" sz="1000" i="1" dirty="0" smtClean="0"/>
              <a:t>, KSU</a:t>
            </a:r>
            <a:endParaRPr lang="en-US" sz="1000" i="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2882" name="Picture 2" descr="http://library.med.utah.edu/WebPath/jpeg1/MALE082.jpg"/>
          <p:cNvPicPr>
            <a:picLocks noChangeAspect="1" noChangeArrowheads="1"/>
          </p:cNvPicPr>
          <p:nvPr/>
        </p:nvPicPr>
        <p:blipFill>
          <a:blip r:embed="rId2" cstate="print"/>
          <a:srcRect/>
          <a:stretch>
            <a:fillRect/>
          </a:stretch>
        </p:blipFill>
        <p:spPr bwMode="auto">
          <a:xfrm>
            <a:off x="1403648" y="908720"/>
            <a:ext cx="6264696" cy="4248472"/>
          </a:xfrm>
          <a:prstGeom prst="rect">
            <a:avLst/>
          </a:prstGeom>
          <a:noFill/>
        </p:spPr>
      </p:pic>
      <p:sp>
        <p:nvSpPr>
          <p:cNvPr id="5" name="Rectangle 4"/>
          <p:cNvSpPr/>
          <p:nvPr/>
        </p:nvSpPr>
        <p:spPr>
          <a:xfrm>
            <a:off x="683568" y="5229200"/>
            <a:ext cx="7416824" cy="1200329"/>
          </a:xfrm>
          <a:prstGeom prst="rect">
            <a:avLst/>
          </a:prstGeom>
        </p:spPr>
        <p:txBody>
          <a:bodyPr wrap="square">
            <a:spAutoFit/>
          </a:bodyPr>
          <a:lstStyle/>
          <a:p>
            <a:pPr algn="ctr"/>
            <a:r>
              <a:rPr lang="en-US" b="1" i="1" dirty="0" smtClean="0"/>
              <a:t>On the left is a normal testis. On the right is a testis that has undergone atrophy. Bilateral atrophy may occur with a variety of conditions including chronic alcoholism, hypopituitarism, atherosclerosis, chemotherapy or radiation, and severe prolonged illness.</a:t>
            </a:r>
            <a:endParaRPr lang="en-US" b="1" i="1" dirty="0"/>
          </a:p>
        </p:txBody>
      </p:sp>
      <p:sp>
        <p:nvSpPr>
          <p:cNvPr id="6" name="Rounded Rectangle 5"/>
          <p:cNvSpPr/>
          <p:nvPr/>
        </p:nvSpPr>
        <p:spPr>
          <a:xfrm>
            <a:off x="1403648" y="188640"/>
            <a:ext cx="619268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Normal  </a:t>
            </a:r>
            <a:r>
              <a:rPr lang="en-US" sz="2400" b="1" i="1" dirty="0" err="1" smtClean="0"/>
              <a:t>vs</a:t>
            </a:r>
            <a:r>
              <a:rPr lang="en-US" sz="2400" b="1" i="1" dirty="0" smtClean="0"/>
              <a:t> Atrophied Testis - Gross  </a:t>
            </a:r>
            <a:endParaRPr lang="en-US" sz="2400"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5954" name="Picture 2" descr="http://library.med.utah.edu/WebPath/jpeg1/MALE134.jpg"/>
          <p:cNvPicPr>
            <a:picLocks noChangeAspect="1" noChangeArrowheads="1"/>
          </p:cNvPicPr>
          <p:nvPr/>
        </p:nvPicPr>
        <p:blipFill>
          <a:blip r:embed="rId2" cstate="print"/>
          <a:srcRect/>
          <a:stretch>
            <a:fillRect/>
          </a:stretch>
        </p:blipFill>
        <p:spPr bwMode="auto">
          <a:xfrm>
            <a:off x="1371600" y="1014639"/>
            <a:ext cx="6336721" cy="4248472"/>
          </a:xfrm>
          <a:prstGeom prst="rect">
            <a:avLst/>
          </a:prstGeom>
          <a:noFill/>
          <a:ln w="12700">
            <a:solidFill>
              <a:schemeClr val="tx1"/>
            </a:solidFill>
          </a:ln>
        </p:spPr>
      </p:pic>
      <p:sp>
        <p:nvSpPr>
          <p:cNvPr id="3" name="Rounded Rectangle 2"/>
          <p:cNvSpPr/>
          <p:nvPr/>
        </p:nvSpPr>
        <p:spPr>
          <a:xfrm>
            <a:off x="1115616" y="188640"/>
            <a:ext cx="684076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Normal  </a:t>
            </a:r>
            <a:r>
              <a:rPr lang="en-US" sz="2400" b="1" i="1" dirty="0" err="1" smtClean="0"/>
              <a:t>vs</a:t>
            </a:r>
            <a:r>
              <a:rPr lang="en-US" sz="2400" b="1" i="1" dirty="0" smtClean="0"/>
              <a:t> Atrophied Testis - Microscopic  </a:t>
            </a:r>
            <a:endParaRPr lang="en-US" sz="2400" b="1" i="1" dirty="0"/>
          </a:p>
        </p:txBody>
      </p:sp>
      <p:sp>
        <p:nvSpPr>
          <p:cNvPr id="4" name="Rectangle 3"/>
          <p:cNvSpPr/>
          <p:nvPr/>
        </p:nvSpPr>
        <p:spPr>
          <a:xfrm>
            <a:off x="1187624" y="5397023"/>
            <a:ext cx="6696744" cy="923330"/>
          </a:xfrm>
          <a:prstGeom prst="rect">
            <a:avLst/>
          </a:prstGeom>
        </p:spPr>
        <p:txBody>
          <a:bodyPr wrap="square">
            <a:spAutoFit/>
          </a:bodyPr>
          <a:lstStyle/>
          <a:p>
            <a:pPr algn="ctr"/>
            <a:r>
              <a:rPr lang="en-US" b="1" i="1" dirty="0" smtClean="0"/>
              <a:t>There is focal atrophy of tubules seen here to the upper right. The most common reason for this is probably childhood infection with the mumps virus, which produces a patchy orchitis</a:t>
            </a:r>
            <a:endParaRPr lang="en-US"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
        <p:nvSpPr>
          <p:cNvPr id="2" name="TextBox 1"/>
          <p:cNvSpPr txBox="1"/>
          <p:nvPr/>
        </p:nvSpPr>
        <p:spPr>
          <a:xfrm>
            <a:off x="7251576" y="1032528"/>
            <a:ext cx="425169" cy="369332"/>
          </a:xfrm>
          <a:prstGeom prst="rect">
            <a:avLst/>
          </a:prstGeom>
          <a:noFill/>
        </p:spPr>
        <p:txBody>
          <a:bodyPr wrap="square" rtlCol="0">
            <a:spAutoFit/>
          </a:bodyPr>
          <a:lstStyle/>
          <a:p>
            <a:r>
              <a:rPr lang="en-US" b="1" dirty="0" smtClean="0"/>
              <a:t>Rt</a:t>
            </a:r>
            <a:endParaRPr lang="en-US" b="1" dirty="0"/>
          </a:p>
        </p:txBody>
      </p:sp>
      <p:sp>
        <p:nvSpPr>
          <p:cNvPr id="10" name="TextBox 9"/>
          <p:cNvSpPr txBox="1"/>
          <p:nvPr/>
        </p:nvSpPr>
        <p:spPr>
          <a:xfrm>
            <a:off x="1371600" y="1007577"/>
            <a:ext cx="425169" cy="369332"/>
          </a:xfrm>
          <a:prstGeom prst="rect">
            <a:avLst/>
          </a:prstGeom>
          <a:noFill/>
        </p:spPr>
        <p:txBody>
          <a:bodyPr wrap="square" rtlCol="0">
            <a:spAutoFit/>
          </a:bodyPr>
          <a:lstStyle/>
          <a:p>
            <a:r>
              <a:rPr lang="en-US" b="1" dirty="0" smtClean="0"/>
              <a:t>Lt</a:t>
            </a:r>
            <a:endParaRPr lang="en-US" b="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57400" y="3048000"/>
            <a:ext cx="5472608" cy="1368152"/>
          </a:xfrm>
        </p:spPr>
        <p:txBody>
          <a:bodyPr>
            <a:noAutofit/>
          </a:bodyPr>
          <a:lstStyle/>
          <a:p>
            <a:pPr algn="ctr" fontAlgn="auto">
              <a:spcAft>
                <a:spcPts val="0"/>
              </a:spcAft>
              <a:defRPr/>
            </a:pPr>
            <a:r>
              <a:rPr lang="en-US" sz="5400" b="1" i="1" dirty="0" err="1" smtClean="0">
                <a:solidFill>
                  <a:srgbClr val="993366"/>
                </a:solidFill>
                <a:effectLst>
                  <a:outerShdw blurRad="38100" dist="38100" dir="2700000" algn="tl">
                    <a:srgbClr val="000000">
                      <a:alpha val="43137"/>
                    </a:srgbClr>
                  </a:outerShdw>
                </a:effectLst>
                <a:latin typeface="Aharoni" pitchFamily="2" charset="-79"/>
                <a:cs typeface="Aharoni" pitchFamily="2" charset="-79"/>
              </a:rPr>
              <a:t>Seminoma</a:t>
            </a:r>
            <a:r>
              <a:rPr lang="en-US" sz="5400" b="1" i="1" dirty="0" smtClean="0">
                <a:solidFill>
                  <a:srgbClr val="993366"/>
                </a:solidFill>
                <a:effectLst>
                  <a:outerShdw blurRad="38100" dist="38100" dir="2700000" algn="tl">
                    <a:srgbClr val="000000">
                      <a:alpha val="43137"/>
                    </a:srgbClr>
                  </a:outerShdw>
                </a:effectLst>
                <a:latin typeface="Aharoni" pitchFamily="2" charset="-79"/>
                <a:cs typeface="Aharoni" pitchFamily="2" charset="-79"/>
              </a:rPr>
              <a:t> </a:t>
            </a:r>
            <a:br>
              <a:rPr lang="en-US" sz="5400" b="1" i="1" dirty="0" smtClean="0">
                <a:solidFill>
                  <a:srgbClr val="993366"/>
                </a:solidFill>
                <a:effectLst>
                  <a:outerShdw blurRad="38100" dist="38100" dir="2700000" algn="tl">
                    <a:srgbClr val="000000">
                      <a:alpha val="43137"/>
                    </a:srgbClr>
                  </a:outerShdw>
                </a:effectLst>
                <a:latin typeface="Aharoni" pitchFamily="2" charset="-79"/>
                <a:cs typeface="Aharoni" pitchFamily="2" charset="-79"/>
              </a:rPr>
            </a:br>
            <a:r>
              <a:rPr lang="en-US" sz="5400" b="1" i="1" dirty="0" smtClean="0">
                <a:solidFill>
                  <a:srgbClr val="993366"/>
                </a:solidFill>
                <a:effectLst>
                  <a:outerShdw blurRad="38100" dist="38100" dir="2700000" algn="tl">
                    <a:srgbClr val="000000">
                      <a:alpha val="43137"/>
                    </a:srgbClr>
                  </a:outerShdw>
                </a:effectLst>
                <a:latin typeface="Aharoni" pitchFamily="2" charset="-79"/>
                <a:cs typeface="Aharoni" pitchFamily="2" charset="-79"/>
              </a:rPr>
              <a:t>of the Testis </a:t>
            </a:r>
            <a:endParaRPr lang="en-US" sz="5400" b="1" i="1" dirty="0">
              <a:solidFill>
                <a:srgbClr val="993366"/>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itle 1"/>
          <p:cNvSpPr txBox="1">
            <a:spLocks/>
          </p:cNvSpPr>
          <p:nvPr/>
        </p:nvSpPr>
        <p:spPr>
          <a:xfrm>
            <a:off x="214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fontAlgn="auto">
              <a:spcAft>
                <a:spcPts val="0"/>
              </a:spcAft>
              <a:defRPr/>
            </a:pPr>
            <a:endParaRPr sz="4400"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4579" name="Picture 2" descr="C:\Users\Toshiba\Pictures\MALE086.jpg"/>
          <p:cNvPicPr>
            <a:picLocks noGrp="1" noChangeAspect="1" noChangeArrowheads="1"/>
          </p:cNvPicPr>
          <p:nvPr>
            <p:ph idx="1"/>
          </p:nvPr>
        </p:nvPicPr>
        <p:blipFill>
          <a:blip r:embed="rId3" cstate="print"/>
          <a:srcRect/>
          <a:stretch>
            <a:fillRect/>
          </a:stretch>
        </p:blipFill>
        <p:spPr>
          <a:xfrm>
            <a:off x="1115615" y="1196752"/>
            <a:ext cx="6840761" cy="3785617"/>
          </a:xfrm>
          <a:noFill/>
        </p:spPr>
      </p:pic>
      <p:sp>
        <p:nvSpPr>
          <p:cNvPr id="4" name="Rectangle 3"/>
          <p:cNvSpPr/>
          <p:nvPr/>
        </p:nvSpPr>
        <p:spPr>
          <a:xfrm>
            <a:off x="827584" y="5120024"/>
            <a:ext cx="7272808" cy="1200329"/>
          </a:xfrm>
          <a:prstGeom prst="rect">
            <a:avLst/>
          </a:prstGeom>
        </p:spPr>
        <p:txBody>
          <a:bodyPr wrap="square">
            <a:spAutoFit/>
          </a:bodyPr>
          <a:lstStyle/>
          <a:p>
            <a:pPr algn="ctr"/>
            <a:r>
              <a:rPr lang="en-US" b="1" i="1" dirty="0" smtClean="0"/>
              <a:t>Here is a Seminoma that is larger yet. Normal testis appears to the left of the mass. Pale and lobulated testicular mass with bulging and potato like cut surface with attached and congested spermatic cord  . Most important risk factor is cryptorchidism (undescended testicle) .</a:t>
            </a:r>
          </a:p>
        </p:txBody>
      </p:sp>
      <p:sp>
        <p:nvSpPr>
          <p:cNvPr id="6" name="Rounded Rectangle 5"/>
          <p:cNvSpPr/>
          <p:nvPr/>
        </p:nvSpPr>
        <p:spPr>
          <a:xfrm>
            <a:off x="1907704" y="404664"/>
            <a:ext cx="511256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Seminoma of the Testis - Gross</a:t>
            </a:r>
            <a:endParaRPr lang="en-US" sz="2400"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907704" y="332656"/>
            <a:ext cx="511256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Seminoma of the Testis - Gross</a:t>
            </a:r>
            <a:endParaRPr lang="en-US" sz="2400" b="1" i="1" dirty="0"/>
          </a:p>
        </p:txBody>
      </p:sp>
      <p:sp>
        <p:nvSpPr>
          <p:cNvPr id="4" name="Rectangle 3"/>
          <p:cNvSpPr/>
          <p:nvPr/>
        </p:nvSpPr>
        <p:spPr>
          <a:xfrm>
            <a:off x="1331640" y="5085184"/>
            <a:ext cx="6552728" cy="1200329"/>
          </a:xfrm>
          <a:prstGeom prst="rect">
            <a:avLst/>
          </a:prstGeom>
        </p:spPr>
        <p:txBody>
          <a:bodyPr wrap="square">
            <a:spAutoFit/>
          </a:bodyPr>
          <a:lstStyle/>
          <a:p>
            <a:pPr algn="ctr"/>
            <a:r>
              <a:rPr lang="en-US" b="1" i="1" dirty="0" smtClean="0"/>
              <a:t>Seminoma: Germ cell neoplasms are the most common types of testicular neoplasm. They are most common in the 15 to 34 age group. They often have several histologic components: seminoma, embryonal carcinoma, </a:t>
            </a:r>
            <a:r>
              <a:rPr lang="en-US" b="1" i="1" dirty="0" smtClean="0"/>
              <a:t>teratoma &amp; </a:t>
            </a:r>
            <a:r>
              <a:rPr lang="en-US" b="1" i="1" dirty="0" err="1" smtClean="0"/>
              <a:t>choriocarcinoma</a:t>
            </a:r>
            <a:r>
              <a:rPr lang="en-US" b="1" i="1" dirty="0" smtClean="0"/>
              <a:t>.</a:t>
            </a:r>
            <a:endParaRPr lang="en-US" b="1" i="1" dirty="0"/>
          </a:p>
        </p:txBody>
      </p:sp>
      <p:pic>
        <p:nvPicPr>
          <p:cNvPr id="220161" name="Picture 1"/>
          <p:cNvPicPr>
            <a:picLocks noChangeAspect="1" noChangeArrowheads="1"/>
          </p:cNvPicPr>
          <p:nvPr/>
        </p:nvPicPr>
        <p:blipFill>
          <a:blip r:embed="rId3" cstate="print"/>
          <a:srcRect/>
          <a:stretch>
            <a:fillRect/>
          </a:stretch>
        </p:blipFill>
        <p:spPr bwMode="auto">
          <a:xfrm>
            <a:off x="2411760" y="1196752"/>
            <a:ext cx="4366989" cy="3790950"/>
          </a:xfrm>
          <a:prstGeom prst="rect">
            <a:avLst/>
          </a:prstGeom>
          <a:noFill/>
          <a:ln w="9525">
            <a:noFill/>
            <a:miter lim="800000"/>
            <a:headEnd/>
            <a:tailEnd/>
          </a:ln>
        </p:spPr>
      </p:pic>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ounded Rectangle 6"/>
          <p:cNvSpPr/>
          <p:nvPr/>
        </p:nvSpPr>
        <p:spPr>
          <a:xfrm>
            <a:off x="1187624" y="332656"/>
            <a:ext cx="6624736"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Seminoma </a:t>
            </a:r>
            <a:r>
              <a:rPr lang="en-US" sz="2400" b="1" i="1" dirty="0" err="1" smtClean="0"/>
              <a:t>vs</a:t>
            </a:r>
            <a:r>
              <a:rPr lang="en-US" sz="2400" b="1" i="1" dirty="0" smtClean="0"/>
              <a:t> Normal Testis - LPF</a:t>
            </a:r>
            <a:endParaRPr lang="en-US" sz="2400" b="1" i="1" dirty="0"/>
          </a:p>
        </p:txBody>
      </p:sp>
      <p:pic>
        <p:nvPicPr>
          <p:cNvPr id="37890" name="Picture 2" descr="http://library.med.utah.edu/WebPath/jpeg1/MALE096.jpg"/>
          <p:cNvPicPr>
            <a:picLocks noChangeAspect="1" noChangeArrowheads="1"/>
          </p:cNvPicPr>
          <p:nvPr/>
        </p:nvPicPr>
        <p:blipFill>
          <a:blip r:embed="rId2" cstate="print"/>
          <a:srcRect/>
          <a:stretch>
            <a:fillRect/>
          </a:stretch>
        </p:blipFill>
        <p:spPr bwMode="auto">
          <a:xfrm>
            <a:off x="1475656" y="1124744"/>
            <a:ext cx="6120680" cy="4032448"/>
          </a:xfrm>
          <a:prstGeom prst="rect">
            <a:avLst/>
          </a:prstGeom>
          <a:noFill/>
          <a:ln w="12700">
            <a:solidFill>
              <a:schemeClr val="tx1"/>
            </a:solidFill>
          </a:ln>
        </p:spPr>
      </p:pic>
      <p:sp>
        <p:nvSpPr>
          <p:cNvPr id="8" name="Rectangle 7"/>
          <p:cNvSpPr/>
          <p:nvPr/>
        </p:nvSpPr>
        <p:spPr>
          <a:xfrm>
            <a:off x="755576" y="5253007"/>
            <a:ext cx="7488832" cy="1200329"/>
          </a:xfrm>
          <a:prstGeom prst="rect">
            <a:avLst/>
          </a:prstGeom>
        </p:spPr>
        <p:txBody>
          <a:bodyPr wrap="square">
            <a:spAutoFit/>
          </a:bodyPr>
          <a:lstStyle/>
          <a:p>
            <a:pPr algn="ctr"/>
            <a:r>
              <a:rPr lang="en-US" b="1" i="1" dirty="0" smtClean="0"/>
              <a:t>Normal testis appears at the left, and seminoma is present at the right. Note the difference in size and staining quality of the neoplastic nests of cells compared to normal germ cells. </a:t>
            </a:r>
          </a:p>
          <a:p>
            <a:pPr algn="ctr"/>
            <a:r>
              <a:rPr lang="en-US" b="1" i="1" dirty="0" smtClean="0"/>
              <a:t>Note the lymphoid stroma between the nests of seminoma.</a:t>
            </a:r>
            <a:endParaRPr lang="en-US"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
        <p:nvSpPr>
          <p:cNvPr id="9" name="TextBox 8"/>
          <p:cNvSpPr txBox="1"/>
          <p:nvPr/>
        </p:nvSpPr>
        <p:spPr>
          <a:xfrm>
            <a:off x="7162800" y="1154668"/>
            <a:ext cx="425169" cy="369332"/>
          </a:xfrm>
          <a:prstGeom prst="rect">
            <a:avLst/>
          </a:prstGeom>
          <a:noFill/>
        </p:spPr>
        <p:txBody>
          <a:bodyPr wrap="square" rtlCol="0">
            <a:spAutoFit/>
          </a:bodyPr>
          <a:lstStyle/>
          <a:p>
            <a:r>
              <a:rPr lang="en-US" b="1" dirty="0" smtClean="0"/>
              <a:t>Rt</a:t>
            </a:r>
            <a:endParaRPr lang="en-US" b="1" dirty="0"/>
          </a:p>
        </p:txBody>
      </p:sp>
      <p:sp>
        <p:nvSpPr>
          <p:cNvPr id="12" name="TextBox 11"/>
          <p:cNvSpPr txBox="1"/>
          <p:nvPr/>
        </p:nvSpPr>
        <p:spPr>
          <a:xfrm>
            <a:off x="1479831" y="1154668"/>
            <a:ext cx="425169" cy="369332"/>
          </a:xfrm>
          <a:prstGeom prst="rect">
            <a:avLst/>
          </a:prstGeom>
          <a:noFill/>
        </p:spPr>
        <p:txBody>
          <a:bodyPr wrap="square" rtlCol="0">
            <a:spAutoFit/>
          </a:bodyPr>
          <a:lstStyle/>
          <a:p>
            <a:r>
              <a:rPr lang="en-US" b="1" dirty="0" smtClean="0"/>
              <a:t>Lt</a:t>
            </a:r>
            <a:endParaRPr lang="en-US" b="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2" cstate="print"/>
          <a:srcRect/>
          <a:stretch>
            <a:fillRect/>
          </a:stretch>
        </p:blipFill>
        <p:spPr bwMode="auto">
          <a:xfrm>
            <a:off x="1475655" y="1124745"/>
            <a:ext cx="6048673" cy="4320480"/>
          </a:xfrm>
          <a:prstGeom prst="rect">
            <a:avLst/>
          </a:prstGeom>
          <a:noFill/>
          <a:ln w="12700">
            <a:solidFill>
              <a:schemeClr val="tx1"/>
            </a:solidFill>
            <a:miter lim="800000"/>
            <a:headEnd/>
            <a:tailEnd/>
          </a:ln>
        </p:spPr>
      </p:pic>
      <p:sp>
        <p:nvSpPr>
          <p:cNvPr id="4" name="Rounded Rectangle 3"/>
          <p:cNvSpPr/>
          <p:nvPr/>
        </p:nvSpPr>
        <p:spPr>
          <a:xfrm>
            <a:off x="1907704" y="332656"/>
            <a:ext cx="511256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Seminoma of the Testis -  HPF</a:t>
            </a:r>
            <a:endParaRPr lang="en-US" sz="2400" b="1" i="1" dirty="0"/>
          </a:p>
        </p:txBody>
      </p:sp>
      <p:sp>
        <p:nvSpPr>
          <p:cNvPr id="5" name="Rectangle 4"/>
          <p:cNvSpPr/>
          <p:nvPr/>
        </p:nvSpPr>
        <p:spPr>
          <a:xfrm>
            <a:off x="1475656" y="5530006"/>
            <a:ext cx="6048672" cy="923330"/>
          </a:xfrm>
          <a:prstGeom prst="rect">
            <a:avLst/>
          </a:prstGeom>
        </p:spPr>
        <p:txBody>
          <a:bodyPr wrap="square">
            <a:spAutoFit/>
          </a:bodyPr>
          <a:lstStyle/>
          <a:p>
            <a:pPr algn="ctr"/>
            <a:r>
              <a:rPr lang="en-US" b="1" i="1" dirty="0" smtClean="0"/>
              <a:t>Seminoma ;  a malignant tumour consisting of sheets of uniform malignant germ cells showing large vesicular nuclei and prominent nucleoli. </a:t>
            </a:r>
            <a:endParaRPr lang="en-US"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3276600"/>
            <a:ext cx="7342584" cy="1440160"/>
          </a:xfrm>
        </p:spPr>
        <p:txBody>
          <a:bodyPr>
            <a:normAutofit/>
          </a:bodyPr>
          <a:lstStyle/>
          <a:p>
            <a:pPr algn="ctr" fontAlgn="auto">
              <a:spcAft>
                <a:spcPts val="0"/>
              </a:spcAft>
              <a:defRPr/>
            </a:pPr>
            <a:r>
              <a:rPr lang="en-US" sz="4400" b="1" i="1" dirty="0" smtClean="0">
                <a:solidFill>
                  <a:srgbClr val="993366"/>
                </a:solidFill>
                <a:effectLst>
                  <a:outerShdw blurRad="38100" dist="38100" dir="2700000" algn="tl">
                    <a:srgbClr val="000000">
                      <a:alpha val="43137"/>
                    </a:srgbClr>
                  </a:outerShdw>
                </a:effectLst>
                <a:latin typeface="Aharoni" pitchFamily="2" charset="-79"/>
                <a:cs typeface="Aharoni" pitchFamily="2" charset="-79"/>
              </a:rPr>
              <a:t>Embryonal Carcinoma </a:t>
            </a:r>
            <a:br>
              <a:rPr lang="en-US" sz="4400" b="1" i="1" dirty="0" smtClean="0">
                <a:solidFill>
                  <a:srgbClr val="993366"/>
                </a:solidFill>
                <a:effectLst>
                  <a:outerShdw blurRad="38100" dist="38100" dir="2700000" algn="tl">
                    <a:srgbClr val="000000">
                      <a:alpha val="43137"/>
                    </a:srgbClr>
                  </a:outerShdw>
                </a:effectLst>
                <a:latin typeface="Aharoni" pitchFamily="2" charset="-79"/>
                <a:cs typeface="Aharoni" pitchFamily="2" charset="-79"/>
              </a:rPr>
            </a:br>
            <a:r>
              <a:rPr lang="en-US" sz="4400" b="1" i="1" dirty="0" smtClean="0">
                <a:solidFill>
                  <a:srgbClr val="993366"/>
                </a:solidFill>
                <a:effectLst>
                  <a:outerShdw blurRad="38100" dist="38100" dir="2700000" algn="tl">
                    <a:srgbClr val="000000">
                      <a:alpha val="43137"/>
                    </a:srgbClr>
                  </a:outerShdw>
                </a:effectLst>
                <a:latin typeface="Aharoni" pitchFamily="2" charset="-79"/>
                <a:cs typeface="Aharoni" pitchFamily="2" charset="-79"/>
              </a:rPr>
              <a:t>&amp; Teratoma of the Testis </a:t>
            </a:r>
            <a:endParaRPr lang="en-US" sz="4400" b="1" i="1" dirty="0">
              <a:solidFill>
                <a:srgbClr val="993366"/>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itle 1"/>
          <p:cNvSpPr txBox="1">
            <a:spLocks/>
          </p:cNvSpPr>
          <p:nvPr/>
        </p:nvSpPr>
        <p:spPr>
          <a:xfrm>
            <a:off x="214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fontAlgn="auto">
              <a:spcAft>
                <a:spcPts val="0"/>
              </a:spcAft>
              <a:defRPr/>
            </a:pPr>
            <a:endParaRPr sz="4400"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1043608" y="332656"/>
            <a:ext cx="6984776"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Embryonal Carcinoma &amp; Teratoma - Gross</a:t>
            </a:r>
            <a:endParaRPr lang="en-US" sz="2400" b="1" i="1" dirty="0"/>
          </a:p>
        </p:txBody>
      </p:sp>
      <p:sp>
        <p:nvSpPr>
          <p:cNvPr id="3" name="Rectangle 2"/>
          <p:cNvSpPr/>
          <p:nvPr/>
        </p:nvSpPr>
        <p:spPr>
          <a:xfrm>
            <a:off x="1475656" y="5301208"/>
            <a:ext cx="6336704" cy="1200329"/>
          </a:xfrm>
          <a:prstGeom prst="rect">
            <a:avLst/>
          </a:prstGeom>
        </p:spPr>
        <p:txBody>
          <a:bodyPr wrap="square">
            <a:spAutoFit/>
          </a:bodyPr>
          <a:lstStyle/>
          <a:p>
            <a:pPr algn="ctr"/>
            <a:r>
              <a:rPr lang="en-US" b="1" i="1" dirty="0" smtClean="0"/>
              <a:t>Here is an embryonal carcinoma mixed with teratoma in which islands of bluish white cartilage from the teratoma component are more prominent. A rim of normal brown testis appears at the left.</a:t>
            </a:r>
            <a:endParaRPr lang="en-US" b="1" i="1" dirty="0"/>
          </a:p>
        </p:txBody>
      </p:sp>
      <p:pic>
        <p:nvPicPr>
          <p:cNvPr id="150530" name="Picture 2" descr="http://library.med.utah.edu/WebPath/jpeg1/MALE090.jpg"/>
          <p:cNvPicPr>
            <a:picLocks noChangeAspect="1" noChangeArrowheads="1"/>
          </p:cNvPicPr>
          <p:nvPr/>
        </p:nvPicPr>
        <p:blipFill>
          <a:blip r:embed="rId2" cstate="print"/>
          <a:srcRect/>
          <a:stretch>
            <a:fillRect/>
          </a:stretch>
        </p:blipFill>
        <p:spPr bwMode="auto">
          <a:xfrm>
            <a:off x="1691680" y="1196752"/>
            <a:ext cx="5760640" cy="3888432"/>
          </a:xfrm>
          <a:prstGeom prst="rect">
            <a:avLst/>
          </a:prstGeom>
          <a:noFill/>
        </p:spPr>
      </p:pic>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1554" name="Picture 2" descr="http://library.med.utah.edu/WebPath/jpeg1/MALE095.jpg"/>
          <p:cNvPicPr>
            <a:picLocks noChangeAspect="1" noChangeArrowheads="1"/>
          </p:cNvPicPr>
          <p:nvPr/>
        </p:nvPicPr>
        <p:blipFill>
          <a:blip r:embed="rId2" cstate="print"/>
          <a:srcRect/>
          <a:stretch>
            <a:fillRect/>
          </a:stretch>
        </p:blipFill>
        <p:spPr bwMode="auto">
          <a:xfrm>
            <a:off x="1356223" y="1052736"/>
            <a:ext cx="6456137" cy="4145461"/>
          </a:xfrm>
          <a:prstGeom prst="rect">
            <a:avLst/>
          </a:prstGeom>
          <a:noFill/>
          <a:ln w="12700">
            <a:solidFill>
              <a:schemeClr val="tx1"/>
            </a:solidFill>
          </a:ln>
        </p:spPr>
      </p:pic>
      <p:sp>
        <p:nvSpPr>
          <p:cNvPr id="3" name="Rectangle 2"/>
          <p:cNvSpPr/>
          <p:nvPr/>
        </p:nvSpPr>
        <p:spPr>
          <a:xfrm>
            <a:off x="1331640" y="5301208"/>
            <a:ext cx="6480720" cy="1200329"/>
          </a:xfrm>
          <a:prstGeom prst="rect">
            <a:avLst/>
          </a:prstGeom>
        </p:spPr>
        <p:txBody>
          <a:bodyPr wrap="square">
            <a:spAutoFit/>
          </a:bodyPr>
          <a:lstStyle/>
          <a:p>
            <a:pPr algn="ctr"/>
            <a:r>
              <a:rPr lang="en-US" b="1" i="1" dirty="0" smtClean="0"/>
              <a:t>At the bottom is a focus of cartilage. Above this is a primitive mesenchymal stroma and to the left a focus of primitive cells most characteristic for embryonal carcinoma. This is embryonal carcinoma mixed with teratoma.</a:t>
            </a:r>
            <a:endParaRPr lang="en-US" b="1" i="1" dirty="0"/>
          </a:p>
        </p:txBody>
      </p:sp>
      <p:sp>
        <p:nvSpPr>
          <p:cNvPr id="4" name="Rounded Rectangle 3"/>
          <p:cNvSpPr/>
          <p:nvPr/>
        </p:nvSpPr>
        <p:spPr>
          <a:xfrm>
            <a:off x="1043608" y="332656"/>
            <a:ext cx="6912768"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Embryonal Carcinoma &amp; Teratoma - HPF</a:t>
            </a:r>
            <a:endParaRPr lang="en-US" sz="2400"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09800" y="4608984"/>
            <a:ext cx="6707088" cy="953616"/>
          </a:xfrm>
        </p:spPr>
        <p:txBody>
          <a:bodyPr>
            <a:noAutofit/>
          </a:bodyPr>
          <a:lstStyle/>
          <a:p>
            <a:pPr algn="ctr"/>
            <a:r>
              <a:rPr lang="en-US" sz="3600" b="1" i="1" dirty="0" smtClean="0">
                <a:effectLst>
                  <a:outerShdw blurRad="38100" dist="38100" dir="2700000" algn="tl">
                    <a:srgbClr val="000000">
                      <a:alpha val="43137"/>
                    </a:srgbClr>
                  </a:outerShdw>
                </a:effectLst>
              </a:rPr>
              <a:t>Normal Anatomy and Histology </a:t>
            </a:r>
          </a:p>
          <a:p>
            <a:pPr algn="ctr"/>
            <a:r>
              <a:rPr lang="en-US" sz="3600" b="1" i="1" dirty="0" smtClean="0">
                <a:effectLst>
                  <a:outerShdw blurRad="38100" dist="38100" dir="2700000" algn="tl">
                    <a:srgbClr val="000000">
                      <a:alpha val="43137"/>
                    </a:srgbClr>
                  </a:outerShdw>
                </a:effectLst>
              </a:rPr>
              <a:t> </a:t>
            </a:r>
          </a:p>
        </p:txBody>
      </p:sp>
      <p:sp>
        <p:nvSpPr>
          <p:cNvPr id="5" name="Rounded Rectangle 4"/>
          <p:cNvSpPr/>
          <p:nvPr/>
        </p:nvSpPr>
        <p:spPr>
          <a:xfrm>
            <a:off x="3124200" y="2819400"/>
            <a:ext cx="3886200" cy="10885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TESTIS</a:t>
            </a:r>
            <a:endParaRPr lang="en-US" sz="5400" b="1"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i="1" dirty="0" smtClean="0"/>
              <a:t>Reproduction  block</a:t>
            </a:r>
            <a:endParaRPr lang="en-US" sz="1000"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i="1" dirty="0" smtClean="0"/>
              <a:t>Pathology </a:t>
            </a:r>
            <a:r>
              <a:rPr lang="en-US" sz="1000" i="1" dirty="0" err="1" smtClean="0"/>
              <a:t>Dept</a:t>
            </a:r>
            <a:r>
              <a:rPr lang="en-US" sz="1000" i="1" dirty="0" smtClean="0"/>
              <a:t>, KSU</a:t>
            </a:r>
            <a:endParaRPr lang="en-US" sz="1000" i="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2195736" y="2996952"/>
            <a:ext cx="4680520" cy="100811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PROSTATE </a:t>
            </a: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7800" y="3212976"/>
            <a:ext cx="6845784" cy="1130424"/>
          </a:xfrm>
        </p:spPr>
        <p:txBody>
          <a:bodyPr>
            <a:noAutofit/>
          </a:bodyPr>
          <a:lstStyle/>
          <a:p>
            <a:pPr algn="ctr" fontAlgn="auto">
              <a:spcAft>
                <a:spcPts val="0"/>
              </a:spcAft>
              <a:defRPr/>
            </a:pPr>
            <a:r>
              <a:rPr lang="en-US" sz="4800" b="1" i="1" dirty="0" smtClean="0">
                <a:solidFill>
                  <a:srgbClr val="993366"/>
                </a:solidFill>
                <a:effectLst>
                  <a:outerShdw blurRad="38100" dist="38100" dir="2700000" algn="tl">
                    <a:srgbClr val="000000">
                      <a:alpha val="43137"/>
                    </a:srgbClr>
                  </a:outerShdw>
                </a:effectLst>
                <a:latin typeface="Aharoni" pitchFamily="2" charset="-79"/>
                <a:cs typeface="Aharoni" pitchFamily="2" charset="-79"/>
              </a:rPr>
              <a:t> Prostatic Hyperplasia </a:t>
            </a:r>
            <a:endParaRPr lang="en-US" sz="4800" b="1" i="1" dirty="0">
              <a:solidFill>
                <a:srgbClr val="993366"/>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TextBox 4"/>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7" name="TextBox 6"/>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700" name="Picture 4" descr="BLAD062"/>
          <p:cNvPicPr>
            <a:picLocks noChangeAspect="1" noChangeArrowheads="1"/>
          </p:cNvPicPr>
          <p:nvPr/>
        </p:nvPicPr>
        <p:blipFill>
          <a:blip r:embed="rId3" cstate="print"/>
          <a:srcRect/>
          <a:stretch>
            <a:fillRect/>
          </a:stretch>
        </p:blipFill>
        <p:spPr bwMode="auto">
          <a:xfrm>
            <a:off x="2987824" y="836712"/>
            <a:ext cx="3384377" cy="4022938"/>
          </a:xfrm>
          <a:prstGeom prst="rect">
            <a:avLst/>
          </a:prstGeom>
          <a:noFill/>
        </p:spPr>
      </p:pic>
      <p:sp>
        <p:nvSpPr>
          <p:cNvPr id="4" name="Rounded Rectangle 3"/>
          <p:cNvSpPr/>
          <p:nvPr/>
        </p:nvSpPr>
        <p:spPr>
          <a:xfrm>
            <a:off x="1763688" y="188640"/>
            <a:ext cx="5544616"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Prostatic Hyperplasia - Gross</a:t>
            </a:r>
            <a:endParaRPr lang="en-US" sz="2400" b="1" i="1" dirty="0"/>
          </a:p>
        </p:txBody>
      </p:sp>
      <p:sp>
        <p:nvSpPr>
          <p:cNvPr id="5" name="Rectangle 4"/>
          <p:cNvSpPr/>
          <p:nvPr/>
        </p:nvSpPr>
        <p:spPr>
          <a:xfrm>
            <a:off x="755576" y="4976008"/>
            <a:ext cx="7488832" cy="1200329"/>
          </a:xfrm>
          <a:prstGeom prst="rect">
            <a:avLst/>
          </a:prstGeom>
        </p:spPr>
        <p:txBody>
          <a:bodyPr wrap="square">
            <a:spAutoFit/>
          </a:bodyPr>
          <a:lstStyle/>
          <a:p>
            <a:pPr algn="ctr"/>
            <a:r>
              <a:rPr lang="en-US" b="1" i="1" dirty="0" smtClean="0"/>
              <a:t>Enlarged lateral lobes, and median lobe that obstructs the prostatic urethra that led to obstruction with bladder hypertrophy, as evidenced by the prominent trabeculation of the bladder mucosa. Obstruction with stasis also led to the formation of the yellow-brown calculus (stone).</a:t>
            </a:r>
            <a:endParaRPr lang="en-US"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24" name="Picture 4" descr="MALE041"/>
          <p:cNvPicPr>
            <a:picLocks noChangeAspect="1" noChangeArrowheads="1"/>
          </p:cNvPicPr>
          <p:nvPr/>
        </p:nvPicPr>
        <p:blipFill>
          <a:blip r:embed="rId3" cstate="print"/>
          <a:srcRect/>
          <a:stretch>
            <a:fillRect/>
          </a:stretch>
        </p:blipFill>
        <p:spPr bwMode="auto">
          <a:xfrm>
            <a:off x="1547664" y="1052736"/>
            <a:ext cx="5904656" cy="4176464"/>
          </a:xfrm>
          <a:prstGeom prst="rect">
            <a:avLst/>
          </a:prstGeom>
          <a:noFill/>
        </p:spPr>
      </p:pic>
      <p:sp>
        <p:nvSpPr>
          <p:cNvPr id="3" name="Rectangle 2"/>
          <p:cNvSpPr/>
          <p:nvPr/>
        </p:nvSpPr>
        <p:spPr>
          <a:xfrm>
            <a:off x="1403648" y="5301208"/>
            <a:ext cx="6048672" cy="1200329"/>
          </a:xfrm>
          <a:prstGeom prst="rect">
            <a:avLst/>
          </a:prstGeom>
        </p:spPr>
        <p:txBody>
          <a:bodyPr wrap="square">
            <a:spAutoFit/>
          </a:bodyPr>
          <a:lstStyle/>
          <a:p>
            <a:pPr algn="ctr"/>
            <a:r>
              <a:rPr lang="en-US" b="1" i="1" dirty="0" smtClean="0"/>
              <a:t>Here is another example of benign prostatic hyperplasia. Nodules appear mainly in the lateral lobes. Such an enlarged prostate can obstruct urinary outflow from the bladder and lead to an obstructive uropathy</a:t>
            </a:r>
            <a:endParaRPr lang="en-US" b="1" i="1" dirty="0"/>
          </a:p>
        </p:txBody>
      </p:sp>
      <p:sp>
        <p:nvSpPr>
          <p:cNvPr id="4" name="Rounded Rectangle 3"/>
          <p:cNvSpPr/>
          <p:nvPr/>
        </p:nvSpPr>
        <p:spPr>
          <a:xfrm>
            <a:off x="1763688" y="260648"/>
            <a:ext cx="5544616"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Prostatic Hyperplasia - Gross</a:t>
            </a:r>
            <a:endParaRPr lang="en-US" sz="2400"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descr="http://library.med.utah.edu/WebPath/jpeg1/MALE072.jpg"/>
          <p:cNvPicPr>
            <a:picLocks noChangeAspect="1" noChangeArrowheads="1"/>
          </p:cNvPicPr>
          <p:nvPr/>
        </p:nvPicPr>
        <p:blipFill>
          <a:blip r:embed="rId2" cstate="print"/>
          <a:srcRect/>
          <a:stretch>
            <a:fillRect/>
          </a:stretch>
        </p:blipFill>
        <p:spPr bwMode="auto">
          <a:xfrm>
            <a:off x="1259632" y="980728"/>
            <a:ext cx="6480720" cy="4392488"/>
          </a:xfrm>
          <a:prstGeom prst="rect">
            <a:avLst/>
          </a:prstGeom>
          <a:noFill/>
          <a:ln w="12700">
            <a:solidFill>
              <a:schemeClr val="tx1"/>
            </a:solidFill>
          </a:ln>
        </p:spPr>
      </p:pic>
      <p:sp>
        <p:nvSpPr>
          <p:cNvPr id="3" name="Rectangle 2"/>
          <p:cNvSpPr/>
          <p:nvPr/>
        </p:nvSpPr>
        <p:spPr>
          <a:xfrm>
            <a:off x="1187624" y="5469031"/>
            <a:ext cx="6552728" cy="923330"/>
          </a:xfrm>
          <a:prstGeom prst="rect">
            <a:avLst/>
          </a:prstGeom>
        </p:spPr>
        <p:txBody>
          <a:bodyPr wrap="square">
            <a:spAutoFit/>
          </a:bodyPr>
          <a:lstStyle/>
          <a:p>
            <a:pPr algn="ctr"/>
            <a:r>
              <a:rPr lang="en-US" b="1" i="1" dirty="0" smtClean="0"/>
              <a:t>Microscopically, benign prostatic hyperplasia can involve both glands and stroma, though the former is usually more prominent. Here, a large hyperplastic nodule of glands is seen</a:t>
            </a:r>
            <a:endParaRPr lang="en-US" b="1" i="1" dirty="0"/>
          </a:p>
        </p:txBody>
      </p:sp>
      <p:sp>
        <p:nvSpPr>
          <p:cNvPr id="4" name="Rounded Rectangle 3"/>
          <p:cNvSpPr/>
          <p:nvPr/>
        </p:nvSpPr>
        <p:spPr>
          <a:xfrm>
            <a:off x="1619672" y="260648"/>
            <a:ext cx="5760640"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Prostatic Hyperplasia - LPF</a:t>
            </a:r>
            <a:endParaRPr lang="en-US" sz="2400"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9266" name="Picture 2" descr="http://library.med.utah.edu/WebPath/jpeg1/MALE073.jpg"/>
          <p:cNvPicPr>
            <a:picLocks noChangeAspect="1" noChangeArrowheads="1"/>
          </p:cNvPicPr>
          <p:nvPr/>
        </p:nvPicPr>
        <p:blipFill>
          <a:blip r:embed="rId2" cstate="print"/>
          <a:srcRect/>
          <a:stretch>
            <a:fillRect/>
          </a:stretch>
        </p:blipFill>
        <p:spPr bwMode="auto">
          <a:xfrm>
            <a:off x="1403648" y="908720"/>
            <a:ext cx="6039382" cy="4176464"/>
          </a:xfrm>
          <a:prstGeom prst="rect">
            <a:avLst/>
          </a:prstGeom>
          <a:noFill/>
          <a:ln w="12700">
            <a:solidFill>
              <a:schemeClr val="tx1"/>
            </a:solidFill>
          </a:ln>
        </p:spPr>
      </p:pic>
      <p:sp>
        <p:nvSpPr>
          <p:cNvPr id="3" name="Rectangle 2"/>
          <p:cNvSpPr/>
          <p:nvPr/>
        </p:nvSpPr>
        <p:spPr>
          <a:xfrm>
            <a:off x="971600" y="5229200"/>
            <a:ext cx="6984776" cy="1200329"/>
          </a:xfrm>
          <a:prstGeom prst="rect">
            <a:avLst/>
          </a:prstGeom>
        </p:spPr>
        <p:txBody>
          <a:bodyPr wrap="square">
            <a:spAutoFit/>
          </a:bodyPr>
          <a:lstStyle/>
          <a:p>
            <a:pPr algn="ctr"/>
            <a:r>
              <a:rPr lang="en-US" b="1" i="1" dirty="0" smtClean="0"/>
              <a:t>The enlarged prostate has glandular hyperplasia. The glands are well-differentiated and still have some intervening stroma. The small laminated pink concretions within the glandular lumens are known as corpora amylacea</a:t>
            </a:r>
            <a:endParaRPr lang="en-US" b="1" i="1" dirty="0"/>
          </a:p>
        </p:txBody>
      </p:sp>
      <p:sp>
        <p:nvSpPr>
          <p:cNvPr id="4" name="Rounded Rectangle 3"/>
          <p:cNvSpPr/>
          <p:nvPr/>
        </p:nvSpPr>
        <p:spPr>
          <a:xfrm>
            <a:off x="1619672" y="260648"/>
            <a:ext cx="5760640"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Prostatic Hyperplasia - HPF</a:t>
            </a:r>
            <a:endParaRPr lang="en-US" sz="2400"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9632" y="3212976"/>
            <a:ext cx="7272808" cy="1584176"/>
          </a:xfrm>
        </p:spPr>
        <p:txBody>
          <a:bodyPr>
            <a:noAutofit/>
          </a:bodyPr>
          <a:lstStyle/>
          <a:p>
            <a:pPr algn="ctr" fontAlgn="auto">
              <a:spcAft>
                <a:spcPts val="0"/>
              </a:spcAft>
              <a:defRPr/>
            </a:pPr>
            <a:r>
              <a:rPr lang="en-US" sz="4800" b="1" i="1" dirty="0" smtClean="0">
                <a:solidFill>
                  <a:schemeClr val="accent5">
                    <a:lumMod val="50000"/>
                  </a:schemeClr>
                </a:solidFill>
                <a:effectLst>
                  <a:outerShdw blurRad="38100" dist="38100" dir="2700000" algn="tl">
                    <a:srgbClr val="000000">
                      <a:alpha val="43137"/>
                    </a:srgbClr>
                  </a:outerShdw>
                </a:effectLst>
              </a:rPr>
              <a:t> </a:t>
            </a:r>
            <a:r>
              <a:rPr lang="en-US" sz="4800" b="1" i="1" dirty="0" smtClean="0">
                <a:solidFill>
                  <a:schemeClr val="accent5">
                    <a:lumMod val="50000"/>
                  </a:schemeClr>
                </a:solidFill>
                <a:effectLst>
                  <a:outerShdw blurRad="38100" dist="38100" dir="2700000" algn="tl">
                    <a:srgbClr val="000000">
                      <a:alpha val="43137"/>
                    </a:srgbClr>
                  </a:outerShdw>
                </a:effectLst>
                <a:latin typeface="Aharoni" pitchFamily="2" charset="-79"/>
                <a:cs typeface="Aharoni" pitchFamily="2" charset="-79"/>
              </a:rPr>
              <a:t>Adenocarcinoma of Prostate</a:t>
            </a:r>
            <a:endParaRPr lang="en-US" sz="4800" b="1" i="1" dirty="0">
              <a:solidFill>
                <a:schemeClr val="accent5">
                  <a:lumMod val="50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itle 1"/>
          <p:cNvSpPr txBox="1">
            <a:spLocks/>
          </p:cNvSpPr>
          <p:nvPr/>
        </p:nvSpPr>
        <p:spPr>
          <a:xfrm>
            <a:off x="214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fontAlgn="auto">
              <a:spcAft>
                <a:spcPts val="0"/>
              </a:spcAft>
              <a:defRPr/>
            </a:pPr>
            <a:endParaRPr sz="4400"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971600" y="5445224"/>
            <a:ext cx="6840760" cy="1200329"/>
          </a:xfrm>
          <a:prstGeom prst="rect">
            <a:avLst/>
          </a:prstGeom>
        </p:spPr>
        <p:txBody>
          <a:bodyPr wrap="square">
            <a:spAutoFit/>
          </a:bodyPr>
          <a:lstStyle/>
          <a:p>
            <a:pPr algn="ctr"/>
            <a:r>
              <a:rPr lang="en-US" b="1" i="1" dirty="0" smtClean="0"/>
              <a:t>These sections through a prostate removed via radical prostatectomy reveal irregular yellowish nodules, mostly in the posterior portion (seen here superiorly). This proved to be prostatic adenocarcinoma</a:t>
            </a:r>
            <a:endParaRPr lang="en-US" b="1" i="1" dirty="0"/>
          </a:p>
        </p:txBody>
      </p:sp>
      <p:pic>
        <p:nvPicPr>
          <p:cNvPr id="141314" name="Picture 2" descr="http://library.med.utah.edu/WebPath/jpeg1/MALE074.jpg"/>
          <p:cNvPicPr>
            <a:picLocks noChangeAspect="1" noChangeArrowheads="1"/>
          </p:cNvPicPr>
          <p:nvPr/>
        </p:nvPicPr>
        <p:blipFill>
          <a:blip r:embed="rId2" cstate="print"/>
          <a:srcRect/>
          <a:stretch>
            <a:fillRect/>
          </a:stretch>
        </p:blipFill>
        <p:spPr bwMode="auto">
          <a:xfrm>
            <a:off x="2555777" y="998190"/>
            <a:ext cx="3600400" cy="4303018"/>
          </a:xfrm>
          <a:prstGeom prst="rect">
            <a:avLst/>
          </a:prstGeom>
          <a:noFill/>
        </p:spPr>
      </p:pic>
      <p:sp>
        <p:nvSpPr>
          <p:cNvPr id="4" name="Rounded Rectangle 3"/>
          <p:cNvSpPr/>
          <p:nvPr/>
        </p:nvSpPr>
        <p:spPr>
          <a:xfrm>
            <a:off x="1115616" y="188640"/>
            <a:ext cx="6696744"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Adenocarcinoma of the Prostate - Gross</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1331640" y="332656"/>
            <a:ext cx="6336704"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Adenocarcinoma of the Prostate - MPF</a:t>
            </a:r>
            <a:endParaRPr lang="en-US" sz="2400" b="1" i="1" dirty="0">
              <a:effectLst>
                <a:outerShdw blurRad="38100" dist="38100" dir="2700000" algn="tl">
                  <a:srgbClr val="000000">
                    <a:alpha val="43137"/>
                  </a:srgbClr>
                </a:outerShdw>
              </a:effectLst>
            </a:endParaRPr>
          </a:p>
        </p:txBody>
      </p:sp>
      <p:pic>
        <p:nvPicPr>
          <p:cNvPr id="139266" name="Picture 2" descr="http://library.med.utah.edu/WebPath/jpeg1/MALE076.jpg"/>
          <p:cNvPicPr>
            <a:picLocks noChangeAspect="1" noChangeArrowheads="1"/>
          </p:cNvPicPr>
          <p:nvPr/>
        </p:nvPicPr>
        <p:blipFill>
          <a:blip r:embed="rId2" cstate="print"/>
          <a:srcRect/>
          <a:stretch>
            <a:fillRect/>
          </a:stretch>
        </p:blipFill>
        <p:spPr bwMode="auto">
          <a:xfrm>
            <a:off x="1331640" y="1124744"/>
            <a:ext cx="6336704" cy="4104456"/>
          </a:xfrm>
          <a:prstGeom prst="rect">
            <a:avLst/>
          </a:prstGeom>
          <a:noFill/>
          <a:ln w="12700">
            <a:solidFill>
              <a:schemeClr val="tx1"/>
            </a:solidFill>
          </a:ln>
        </p:spPr>
      </p:pic>
      <p:sp>
        <p:nvSpPr>
          <p:cNvPr id="4" name="Rectangle 3"/>
          <p:cNvSpPr/>
          <p:nvPr/>
        </p:nvSpPr>
        <p:spPr>
          <a:xfrm>
            <a:off x="1403648" y="5380672"/>
            <a:ext cx="6192688" cy="923330"/>
          </a:xfrm>
          <a:prstGeom prst="rect">
            <a:avLst/>
          </a:prstGeom>
        </p:spPr>
        <p:txBody>
          <a:bodyPr wrap="square">
            <a:spAutoFit/>
          </a:bodyPr>
          <a:lstStyle/>
          <a:p>
            <a:pPr algn="ctr"/>
            <a:r>
              <a:rPr lang="en-US" b="1" i="1" dirty="0" smtClean="0"/>
              <a:t>At high magnification, the neoplastic glands of prostatic adenocarcinoma are still recognizable as glands, but there is no intervening stroma and the nuclei are hyperchromatic.</a:t>
            </a:r>
            <a:endParaRPr lang="en-US"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1331640" y="332656"/>
            <a:ext cx="6336704"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Adenocarcinoma of the Prostate - HPF</a:t>
            </a:r>
            <a:endParaRPr lang="en-US" sz="2400" b="1" i="1" dirty="0">
              <a:effectLst>
                <a:outerShdw blurRad="38100" dist="38100" dir="2700000" algn="tl">
                  <a:srgbClr val="000000">
                    <a:alpha val="43137"/>
                  </a:srgbClr>
                </a:outerShdw>
              </a:effectLst>
            </a:endParaRPr>
          </a:p>
        </p:txBody>
      </p:sp>
      <p:pic>
        <p:nvPicPr>
          <p:cNvPr id="146434" name="Picture 2" descr="http://library.med.utah.edu/WebPath/jpeg1/MALE077.jpg"/>
          <p:cNvPicPr>
            <a:picLocks noChangeAspect="1" noChangeArrowheads="1"/>
          </p:cNvPicPr>
          <p:nvPr/>
        </p:nvPicPr>
        <p:blipFill>
          <a:blip r:embed="rId2" cstate="print"/>
          <a:srcRect/>
          <a:stretch>
            <a:fillRect/>
          </a:stretch>
        </p:blipFill>
        <p:spPr bwMode="auto">
          <a:xfrm>
            <a:off x="1403648" y="1196752"/>
            <a:ext cx="6264696" cy="4248472"/>
          </a:xfrm>
          <a:prstGeom prst="rect">
            <a:avLst/>
          </a:prstGeom>
          <a:noFill/>
          <a:ln w="12700">
            <a:solidFill>
              <a:schemeClr val="tx1"/>
            </a:solidFill>
          </a:ln>
        </p:spPr>
      </p:pic>
      <p:sp>
        <p:nvSpPr>
          <p:cNvPr id="4" name="Rectangle 3"/>
          <p:cNvSpPr/>
          <p:nvPr/>
        </p:nvSpPr>
        <p:spPr>
          <a:xfrm>
            <a:off x="1066800" y="5602014"/>
            <a:ext cx="6934200" cy="646331"/>
          </a:xfrm>
          <a:prstGeom prst="rect">
            <a:avLst/>
          </a:prstGeom>
        </p:spPr>
        <p:txBody>
          <a:bodyPr wrap="square">
            <a:spAutoFit/>
          </a:bodyPr>
          <a:lstStyle/>
          <a:p>
            <a:pPr algn="ctr"/>
            <a:r>
              <a:rPr lang="en-US" b="1" i="1" dirty="0" smtClean="0"/>
              <a:t>At high magnification, this poorly differentiated prostatic adenocarcinoma demonstrates cells with nucleoli and mitotic figures.</a:t>
            </a:r>
            <a:endParaRPr lang="en-US"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2195736" y="404664"/>
            <a:ext cx="4824536"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Diagram of Normal Testis</a:t>
            </a:r>
            <a:endParaRPr lang="en-US" sz="2400" b="1" i="1" dirty="0"/>
          </a:p>
        </p:txBody>
      </p:sp>
      <p:pic>
        <p:nvPicPr>
          <p:cNvPr id="64515" name="Picture 3" descr="http://www.aafp.org/afp/1999/0215/afp19990215p817-f2.jpg">
            <a:hlinkClick r:id="rId2"/>
          </p:cNvPr>
          <p:cNvPicPr>
            <a:picLocks noChangeAspect="1" noChangeArrowheads="1"/>
          </p:cNvPicPr>
          <p:nvPr/>
        </p:nvPicPr>
        <p:blipFill>
          <a:blip r:embed="rId3" cstate="print"/>
          <a:srcRect/>
          <a:stretch>
            <a:fillRect/>
          </a:stretch>
        </p:blipFill>
        <p:spPr bwMode="auto">
          <a:xfrm>
            <a:off x="2051720" y="1124744"/>
            <a:ext cx="5112567" cy="5400600"/>
          </a:xfrm>
          <a:prstGeom prst="rect">
            <a:avLst/>
          </a:prstGeom>
          <a:noFill/>
        </p:spPr>
      </p:pic>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5410" name="Picture 2" descr="http://library.med.utah.edu/WebPath/jpeg1/MALE078.jpg"/>
          <p:cNvPicPr>
            <a:picLocks noChangeAspect="1" noChangeArrowheads="1"/>
          </p:cNvPicPr>
          <p:nvPr/>
        </p:nvPicPr>
        <p:blipFill>
          <a:blip r:embed="rId2" cstate="print"/>
          <a:srcRect/>
          <a:stretch>
            <a:fillRect/>
          </a:stretch>
        </p:blipFill>
        <p:spPr bwMode="auto">
          <a:xfrm>
            <a:off x="1403648" y="1196752"/>
            <a:ext cx="6192688" cy="4248472"/>
          </a:xfrm>
          <a:prstGeom prst="rect">
            <a:avLst/>
          </a:prstGeom>
          <a:noFill/>
          <a:ln w="12700">
            <a:solidFill>
              <a:schemeClr val="tx1"/>
            </a:solidFill>
          </a:ln>
        </p:spPr>
      </p:pic>
      <p:sp>
        <p:nvSpPr>
          <p:cNvPr id="3" name="Rectangle 2"/>
          <p:cNvSpPr/>
          <p:nvPr/>
        </p:nvSpPr>
        <p:spPr>
          <a:xfrm>
            <a:off x="1066800" y="5589240"/>
            <a:ext cx="6813376" cy="646331"/>
          </a:xfrm>
          <a:prstGeom prst="rect">
            <a:avLst/>
          </a:prstGeom>
        </p:spPr>
        <p:txBody>
          <a:bodyPr wrap="square">
            <a:spAutoFit/>
          </a:bodyPr>
          <a:lstStyle/>
          <a:p>
            <a:pPr algn="ctr"/>
            <a:r>
              <a:rPr lang="en-US" b="1" i="1" dirty="0" smtClean="0"/>
              <a:t>This adenocarcinoma of prostate is so poorly differentiated that no glandular structure is recognizable, only cells infiltrating in rows.</a:t>
            </a:r>
            <a:endParaRPr lang="en-US" b="1" i="1" dirty="0"/>
          </a:p>
        </p:txBody>
      </p:sp>
      <p:sp>
        <p:nvSpPr>
          <p:cNvPr id="4" name="Rounded Rectangle 3"/>
          <p:cNvSpPr/>
          <p:nvPr/>
        </p:nvSpPr>
        <p:spPr>
          <a:xfrm>
            <a:off x="1331640" y="332656"/>
            <a:ext cx="6336704"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Adenocarcinoma of the Prostate - HPF</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133600" y="2514600"/>
            <a:ext cx="5225752" cy="177849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FEMALE  </a:t>
            </a:r>
          </a:p>
          <a:p>
            <a:pPr algn="ctr"/>
            <a:r>
              <a:rPr lang="en-US" sz="44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GENITAL SYSTEM</a:t>
            </a:r>
            <a:endParaRPr lang="en-US" sz="4400" b="1" dirty="0">
              <a:solidFill>
                <a:schemeClr val="bg1"/>
              </a:solidFill>
              <a:latin typeface="Aharoni" pitchFamily="2" charset="-79"/>
              <a:cs typeface="Aharoni" pitchFamily="2" charset="-79"/>
            </a:endParaRPr>
          </a:p>
        </p:txBody>
      </p:sp>
      <p:sp>
        <p:nvSpPr>
          <p:cNvPr id="6" name="Title 1"/>
          <p:cNvSpPr>
            <a:spLocks noGrp="1"/>
          </p:cNvSpPr>
          <p:nvPr>
            <p:ph type="ctrTitle"/>
          </p:nvPr>
        </p:nvSpPr>
        <p:spPr>
          <a:xfrm>
            <a:off x="1331640" y="980728"/>
            <a:ext cx="6984776" cy="864096"/>
          </a:xfrm>
        </p:spPr>
        <p:txBody>
          <a:bodyPr>
            <a:noAutofit/>
          </a:bodyPr>
          <a:lstStyle/>
          <a:p>
            <a:pPr algn="ctr"/>
            <a:r>
              <a:rPr lang="en-US" sz="4400" b="1" i="1" dirty="0" smtClean="0">
                <a:effectLst>
                  <a:outerShdw blurRad="38100" dist="38100" dir="2700000" algn="tl">
                    <a:srgbClr val="000000">
                      <a:alpha val="43137"/>
                    </a:srgbClr>
                  </a:outerShdw>
                </a:effectLst>
              </a:rPr>
              <a:t/>
            </a:r>
            <a:br>
              <a:rPr lang="en-US" sz="4400" b="1" i="1" dirty="0" smtClean="0">
                <a:effectLst>
                  <a:outerShdw blurRad="38100" dist="38100" dir="2700000" algn="tl">
                    <a:srgbClr val="000000">
                      <a:alpha val="43137"/>
                    </a:srgbClr>
                  </a:outerShdw>
                </a:effectLst>
              </a:rPr>
            </a:br>
            <a:r>
              <a:rPr lang="en-US" sz="4400" b="1" i="1" dirty="0" smtClean="0">
                <a:effectLst>
                  <a:outerShdw blurRad="38100" dist="38100" dir="2700000" algn="tl">
                    <a:srgbClr val="000000">
                      <a:alpha val="43137"/>
                    </a:srgbClr>
                  </a:outerShdw>
                </a:effectLst>
              </a:rPr>
              <a:t/>
            </a:r>
            <a:br>
              <a:rPr lang="en-US" sz="4400" b="1" i="1" dirty="0" smtClean="0">
                <a:effectLst>
                  <a:outerShdw blurRad="38100" dist="38100" dir="2700000" algn="tl">
                    <a:srgbClr val="000000">
                      <a:alpha val="43137"/>
                    </a:srgbClr>
                  </a:outerShdw>
                </a:effectLst>
              </a:rPr>
            </a:br>
            <a:r>
              <a:rPr lang="en-US" sz="4400" b="1" i="1" dirty="0" smtClean="0">
                <a:effectLst>
                  <a:outerShdw blurRad="38100" dist="38100" dir="2700000" algn="tl">
                    <a:srgbClr val="000000">
                      <a:alpha val="43137"/>
                    </a:srgbClr>
                  </a:outerShdw>
                </a:effectLst>
              </a:rPr>
              <a:t/>
            </a:r>
            <a:br>
              <a:rPr lang="en-US" sz="4400" b="1" i="1" dirty="0" smtClean="0">
                <a:effectLst>
                  <a:outerShdw blurRad="38100" dist="38100" dir="2700000" algn="tl">
                    <a:srgbClr val="000000">
                      <a:alpha val="43137"/>
                    </a:srgbClr>
                  </a:outerShdw>
                </a:effectLst>
              </a:rPr>
            </a:br>
            <a:r>
              <a:rPr lang="en-US" sz="4400" b="1" i="1" dirty="0" smtClean="0">
                <a:effectLst>
                  <a:outerShdw blurRad="38100" dist="38100" dir="2700000" algn="tl">
                    <a:srgbClr val="000000">
                      <a:alpha val="43137"/>
                    </a:srgbClr>
                  </a:outerShdw>
                </a:effectLst>
              </a:rPr>
              <a:t/>
            </a:r>
            <a:br>
              <a:rPr lang="en-US" sz="4400" b="1" i="1" dirty="0" smtClean="0">
                <a:effectLst>
                  <a:outerShdw blurRad="38100" dist="38100" dir="2700000" algn="tl">
                    <a:srgbClr val="000000">
                      <a:alpha val="43137"/>
                    </a:srgbClr>
                  </a:outerShdw>
                </a:effectLst>
              </a:rPr>
            </a:br>
            <a:r>
              <a:rPr lang="en-US" sz="4400" b="1" i="1" dirty="0" smtClean="0">
                <a:effectLst>
                  <a:outerShdw blurRad="38100" dist="38100" dir="2700000" algn="tl">
                    <a:srgbClr val="000000">
                      <a:alpha val="43137"/>
                    </a:srgbClr>
                  </a:outerShdw>
                </a:effectLst>
              </a:rPr>
              <a:t/>
            </a:r>
            <a:br>
              <a:rPr lang="en-US" sz="4400" b="1" i="1" dirty="0" smtClean="0">
                <a:effectLst>
                  <a:outerShdw blurRad="38100" dist="38100" dir="2700000" algn="tl">
                    <a:srgbClr val="000000">
                      <a:alpha val="43137"/>
                    </a:srgbClr>
                  </a:outerShdw>
                </a:effectLst>
              </a:rPr>
            </a:br>
            <a:r>
              <a:rPr lang="en-US" sz="4400" b="1" i="1" dirty="0" smtClean="0">
                <a:effectLst>
                  <a:outerShdw blurRad="38100" dist="38100" dir="2700000" algn="tl">
                    <a:srgbClr val="000000">
                      <a:alpha val="43137"/>
                    </a:srgbClr>
                  </a:outerShdw>
                </a:effectLst>
              </a:rPr>
              <a:t/>
            </a:r>
            <a:br>
              <a:rPr lang="en-US" sz="4400" b="1" i="1" dirty="0" smtClean="0">
                <a:effectLst>
                  <a:outerShdw blurRad="38100" dist="38100" dir="2700000" algn="tl">
                    <a:srgbClr val="000000">
                      <a:alpha val="43137"/>
                    </a:srgbClr>
                  </a:outerShdw>
                </a:effectLst>
              </a:rPr>
            </a:br>
            <a:r>
              <a:rPr lang="en-US" sz="4400" b="1" i="1" dirty="0" smtClean="0">
                <a:effectLst>
                  <a:outerShdw blurRad="38100" dist="38100" dir="2700000" algn="tl">
                    <a:srgbClr val="000000">
                      <a:alpha val="43137"/>
                    </a:srgbClr>
                  </a:outerShdw>
                </a:effectLst>
              </a:rPr>
              <a:t/>
            </a:r>
            <a:br>
              <a:rPr lang="en-US" sz="4400" b="1" i="1" dirty="0" smtClean="0">
                <a:effectLst>
                  <a:outerShdw blurRad="38100" dist="38100" dir="2700000" algn="tl">
                    <a:srgbClr val="000000">
                      <a:alpha val="43137"/>
                    </a:srgbClr>
                  </a:outerShdw>
                </a:effectLst>
              </a:rPr>
            </a:br>
            <a:r>
              <a:rPr lang="en-US" sz="4400" b="1" i="1" dirty="0" smtClean="0">
                <a:effectLst>
                  <a:outerShdw blurRad="38100" dist="38100" dir="2700000" algn="tl">
                    <a:srgbClr val="000000">
                      <a:alpha val="43137"/>
                    </a:srgbClr>
                  </a:outerShdw>
                </a:effectLst>
              </a:rPr>
              <a:t/>
            </a:r>
            <a:br>
              <a:rPr lang="en-US" sz="4400" b="1" i="1" dirty="0" smtClean="0">
                <a:effectLst>
                  <a:outerShdw blurRad="38100" dist="38100" dir="2700000" algn="tl">
                    <a:srgbClr val="000000">
                      <a:alpha val="43137"/>
                    </a:srgbClr>
                  </a:outerShdw>
                </a:effectLst>
              </a:rPr>
            </a:br>
            <a:r>
              <a:rPr lang="en-US" sz="4400" b="1" i="1" dirty="0" smtClean="0">
                <a:effectLst>
                  <a:outerShdw blurRad="38100" dist="38100" dir="2700000" algn="tl">
                    <a:srgbClr val="000000">
                      <a:alpha val="43137"/>
                    </a:srgbClr>
                  </a:outerShdw>
                </a:effectLst>
              </a:rPr>
              <a:t>2</a:t>
            </a:r>
            <a:r>
              <a:rPr lang="en-US" sz="4400" b="1" i="1" baseline="30000" dirty="0" smtClean="0">
                <a:effectLst>
                  <a:outerShdw blurRad="38100" dist="38100" dir="2700000" algn="tl">
                    <a:srgbClr val="000000">
                      <a:alpha val="43137"/>
                    </a:srgbClr>
                  </a:outerShdw>
                </a:effectLst>
              </a:rPr>
              <a:t>nd</a:t>
            </a:r>
            <a:r>
              <a:rPr lang="en-US" sz="4400" b="1" i="1" dirty="0" smtClean="0">
                <a:effectLst>
                  <a:outerShdw blurRad="38100" dist="38100" dir="2700000" algn="tl">
                    <a:srgbClr val="000000">
                      <a:alpha val="43137"/>
                    </a:srgbClr>
                  </a:outerShdw>
                </a:effectLst>
              </a:rPr>
              <a:t>  Practical Session</a:t>
            </a:r>
            <a:endParaRPr lang="en-US" sz="4400" b="1" i="1" dirty="0">
              <a:effectLst>
                <a:outerShdw blurRad="38100" dist="38100" dir="2700000" algn="tl">
                  <a:srgbClr val="000000">
                    <a:alpha val="43137"/>
                  </a:srgbClr>
                </a:outerShdw>
              </a:effectLst>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62400" y="4953000"/>
            <a:ext cx="4800600" cy="1600200"/>
          </a:xfrm>
        </p:spPr>
        <p:txBody>
          <a:bodyPr>
            <a:noAutofit/>
          </a:bodyPr>
          <a:lstStyle/>
          <a:p>
            <a:pPr algn="l"/>
            <a:r>
              <a:rPr lang="en-US" sz="4000" b="1" i="1" dirty="0" smtClean="0">
                <a:solidFill>
                  <a:srgbClr val="993366"/>
                </a:solidFill>
                <a:effectLst>
                  <a:outerShdw blurRad="38100" dist="38100" dir="2700000" algn="tl">
                    <a:srgbClr val="000000">
                      <a:alpha val="43137"/>
                    </a:srgbClr>
                  </a:outerShdw>
                </a:effectLst>
              </a:rPr>
              <a:t>Normal Anatomy </a:t>
            </a:r>
          </a:p>
          <a:p>
            <a:pPr algn="l"/>
            <a:r>
              <a:rPr lang="en-US" sz="4000" b="1" i="1" dirty="0" smtClean="0">
                <a:solidFill>
                  <a:srgbClr val="993366"/>
                </a:solidFill>
                <a:effectLst>
                  <a:outerShdw blurRad="38100" dist="38100" dir="2700000" algn="tl">
                    <a:srgbClr val="000000">
                      <a:alpha val="43137"/>
                    </a:srgbClr>
                  </a:outerShdw>
                </a:effectLst>
              </a:rPr>
              <a:t>and Histology </a:t>
            </a:r>
          </a:p>
          <a:p>
            <a:pPr algn="l"/>
            <a:r>
              <a:rPr lang="en-US" sz="4000" b="1" i="1" dirty="0" smtClean="0">
                <a:solidFill>
                  <a:srgbClr val="993366"/>
                </a:solidFill>
                <a:effectLst>
                  <a:outerShdw blurRad="38100" dist="38100" dir="2700000" algn="tl">
                    <a:srgbClr val="000000">
                      <a:alpha val="43137"/>
                    </a:srgbClr>
                  </a:outerShdw>
                </a:effectLst>
              </a:rPr>
              <a:t> </a:t>
            </a:r>
          </a:p>
          <a:p>
            <a:pPr algn="l"/>
            <a:endParaRPr lang="en-US" sz="4000" b="1" i="1" dirty="0" smtClean="0">
              <a:solidFill>
                <a:srgbClr val="993366"/>
              </a:solidFill>
              <a:effectLst>
                <a:outerShdw blurRad="38100" dist="38100" dir="2700000" algn="tl">
                  <a:srgbClr val="000000">
                    <a:alpha val="43137"/>
                  </a:srgbClr>
                </a:outerShdw>
              </a:effectLst>
            </a:endParaRPr>
          </a:p>
          <a:p>
            <a:pPr algn="l"/>
            <a:r>
              <a:rPr lang="en-US" sz="4000" b="1" i="1" dirty="0" smtClean="0">
                <a:solidFill>
                  <a:srgbClr val="993366"/>
                </a:solidFill>
                <a:effectLst>
                  <a:outerShdw blurRad="38100" dist="38100" dir="2700000" algn="tl">
                    <a:srgbClr val="000000">
                      <a:alpha val="43137"/>
                    </a:srgbClr>
                  </a:outerShdw>
                </a:effectLst>
              </a:rPr>
              <a:t> </a:t>
            </a:r>
          </a:p>
        </p:txBody>
      </p:sp>
      <p:sp>
        <p:nvSpPr>
          <p:cNvPr id="6" name="TextBox 5"/>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7" name="TextBox 6"/>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17572" name="Picture 4" descr="C:\WINDOWS\Desktop\Untitled-3.jpg"/>
          <p:cNvPicPr>
            <a:picLocks noChangeAspect="1" noChangeArrowheads="1"/>
          </p:cNvPicPr>
          <p:nvPr/>
        </p:nvPicPr>
        <p:blipFill>
          <a:blip r:embed="rId3" cstate="print"/>
          <a:srcRect r="5051"/>
          <a:stretch>
            <a:fillRect/>
          </a:stretch>
        </p:blipFill>
        <p:spPr bwMode="auto">
          <a:xfrm>
            <a:off x="937592" y="1268760"/>
            <a:ext cx="7162800" cy="5112568"/>
          </a:xfrm>
          <a:prstGeom prst="rect">
            <a:avLst/>
          </a:prstGeom>
          <a:noFill/>
        </p:spPr>
      </p:pic>
      <p:sp>
        <p:nvSpPr>
          <p:cNvPr id="9" name="Rounded Rectangle 8"/>
          <p:cNvSpPr/>
          <p:nvPr/>
        </p:nvSpPr>
        <p:spPr>
          <a:xfrm>
            <a:off x="1187624" y="476672"/>
            <a:ext cx="6480720" cy="504056"/>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Female Reproductive System - Diagram</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173049" y="1268760"/>
            <a:ext cx="6578615" cy="4608512"/>
          </a:xfrm>
          <a:prstGeom prst="rect">
            <a:avLst/>
          </a:prstGeom>
          <a:noFill/>
          <a:ln w="9525">
            <a:noFill/>
            <a:miter lim="800000"/>
            <a:headEnd/>
            <a:tailEnd/>
          </a:ln>
          <a:effectLst/>
        </p:spPr>
      </p:pic>
      <p:sp>
        <p:nvSpPr>
          <p:cNvPr id="3" name="Rounded Rectangle 2"/>
          <p:cNvSpPr/>
          <p:nvPr/>
        </p:nvSpPr>
        <p:spPr>
          <a:xfrm>
            <a:off x="1187624" y="476672"/>
            <a:ext cx="6480720" cy="504056"/>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Female Reproductive System - Gross</a:t>
            </a:r>
            <a:endParaRPr lang="en-US" sz="2400" b="1" i="1" dirty="0">
              <a:effectLst>
                <a:outerShdw blurRad="38100" dist="38100" dir="2700000" algn="tl">
                  <a:srgbClr val="000000">
                    <a:alpha val="43137"/>
                  </a:srgbClr>
                </a:outerShdw>
              </a:effectLst>
            </a:endParaRPr>
          </a:p>
        </p:txBody>
      </p:sp>
      <p:sp>
        <p:nvSpPr>
          <p:cNvPr id="4" name="TextBox 3"/>
          <p:cNvSpPr txBox="1"/>
          <p:nvPr/>
        </p:nvSpPr>
        <p:spPr>
          <a:xfrm>
            <a:off x="1331640" y="6093296"/>
            <a:ext cx="6264696" cy="369332"/>
          </a:xfrm>
          <a:prstGeom prst="rect">
            <a:avLst/>
          </a:prstGeom>
          <a:noFill/>
        </p:spPr>
        <p:txBody>
          <a:bodyPr wrap="square" rtlCol="0">
            <a:spAutoFit/>
          </a:bodyPr>
          <a:lstStyle/>
          <a:p>
            <a:pPr algn="ctr"/>
            <a:r>
              <a:rPr lang="en-US" b="1" i="1" dirty="0" smtClean="0"/>
              <a:t>Uterus with Cervix, Ovaries and Fallopian Tubes</a:t>
            </a:r>
            <a:endParaRPr lang="en-US"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1298" name="Picture 2" descr="http://library.med.utah.edu/WebPath/jpeg4/FEM002.jpg"/>
          <p:cNvPicPr>
            <a:picLocks noChangeAspect="1" noChangeArrowheads="1"/>
          </p:cNvPicPr>
          <p:nvPr/>
        </p:nvPicPr>
        <p:blipFill>
          <a:blip r:embed="rId2" cstate="print"/>
          <a:srcRect/>
          <a:stretch>
            <a:fillRect/>
          </a:stretch>
        </p:blipFill>
        <p:spPr bwMode="auto">
          <a:xfrm>
            <a:off x="1331640" y="1117794"/>
            <a:ext cx="6336704" cy="3944040"/>
          </a:xfrm>
          <a:prstGeom prst="rect">
            <a:avLst/>
          </a:prstGeom>
          <a:noFill/>
        </p:spPr>
      </p:pic>
      <p:sp>
        <p:nvSpPr>
          <p:cNvPr id="3" name="Rectangle 2"/>
          <p:cNvSpPr/>
          <p:nvPr/>
        </p:nvSpPr>
        <p:spPr>
          <a:xfrm>
            <a:off x="642910" y="5229200"/>
            <a:ext cx="7643866" cy="1200329"/>
          </a:xfrm>
          <a:prstGeom prst="rect">
            <a:avLst/>
          </a:prstGeom>
        </p:spPr>
        <p:txBody>
          <a:bodyPr wrap="square">
            <a:spAutoFit/>
          </a:bodyPr>
          <a:lstStyle/>
          <a:p>
            <a:pPr algn="ctr"/>
            <a:r>
              <a:rPr lang="en-US" b="1" i="1" dirty="0" smtClean="0"/>
              <a:t>Normal cervix with a smooth, glistening mucosal surface. There is a small rim of vaginal cuff from this hysterectomy specimen. The cervical </a:t>
            </a:r>
            <a:r>
              <a:rPr lang="en-US" b="1" i="1" dirty="0" err="1" smtClean="0"/>
              <a:t>os</a:t>
            </a:r>
            <a:r>
              <a:rPr lang="en-US" b="1" i="1" dirty="0" smtClean="0"/>
              <a:t> is small and round, typical for a nulliparous woman. The </a:t>
            </a:r>
            <a:r>
              <a:rPr lang="en-US" b="1" i="1" dirty="0" err="1" smtClean="0"/>
              <a:t>os</a:t>
            </a:r>
            <a:r>
              <a:rPr lang="en-US" b="1" i="1" dirty="0" smtClean="0"/>
              <a:t> will have a fish-mouth shape after one or more pregnancies</a:t>
            </a:r>
            <a:endParaRPr lang="en-US" b="1" i="1" dirty="0"/>
          </a:p>
        </p:txBody>
      </p:sp>
      <p:sp>
        <p:nvSpPr>
          <p:cNvPr id="4" name="Rounded Rectangle 3"/>
          <p:cNvSpPr/>
          <p:nvPr/>
        </p:nvSpPr>
        <p:spPr>
          <a:xfrm>
            <a:off x="1835696" y="336646"/>
            <a:ext cx="5328592" cy="500066"/>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Uterine Cervix - Gross</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4690" name="Picture 2" descr="http://library.med.utah.edu/WebPath/jpeg4/FEM084.jpg"/>
          <p:cNvPicPr>
            <a:picLocks noChangeAspect="1" noChangeArrowheads="1"/>
          </p:cNvPicPr>
          <p:nvPr/>
        </p:nvPicPr>
        <p:blipFill>
          <a:blip r:embed="rId2" cstate="print"/>
          <a:srcRect/>
          <a:stretch>
            <a:fillRect/>
          </a:stretch>
        </p:blipFill>
        <p:spPr bwMode="auto">
          <a:xfrm>
            <a:off x="1475656" y="1124744"/>
            <a:ext cx="5976664" cy="3584823"/>
          </a:xfrm>
          <a:prstGeom prst="rect">
            <a:avLst/>
          </a:prstGeom>
          <a:noFill/>
          <a:ln w="12700">
            <a:solidFill>
              <a:schemeClr val="tx1"/>
            </a:solidFill>
          </a:ln>
        </p:spPr>
      </p:pic>
      <p:sp>
        <p:nvSpPr>
          <p:cNvPr id="3" name="Rectangle 2"/>
          <p:cNvSpPr/>
          <p:nvPr/>
        </p:nvSpPr>
        <p:spPr>
          <a:xfrm>
            <a:off x="611560" y="4869160"/>
            <a:ext cx="7488832" cy="1477328"/>
          </a:xfrm>
          <a:prstGeom prst="rect">
            <a:avLst/>
          </a:prstGeom>
        </p:spPr>
        <p:txBody>
          <a:bodyPr wrap="square">
            <a:spAutoFit/>
          </a:bodyPr>
          <a:lstStyle/>
          <a:p>
            <a:pPr algn="ctr"/>
            <a:r>
              <a:rPr lang="en-US" b="1" i="1" dirty="0" smtClean="0"/>
              <a:t>The normal adult vaginal mucosa with a wrinkled appearance that is seen in women of reproductive years appears at the left. The cervix has been opened to reveal an endocervical canal leading to the lower uterine segment at the right that has an erythematous appearance extending to the cervical </a:t>
            </a:r>
            <a:r>
              <a:rPr lang="en-US" b="1" i="1" dirty="0" err="1" smtClean="0"/>
              <a:t>os</a:t>
            </a:r>
            <a:r>
              <a:rPr lang="en-US" b="1" i="1" dirty="0" smtClean="0"/>
              <a:t> consistent with chronic inflammation.</a:t>
            </a:r>
            <a:endParaRPr lang="en-US" b="1" i="1" dirty="0"/>
          </a:p>
        </p:txBody>
      </p:sp>
      <p:sp>
        <p:nvSpPr>
          <p:cNvPr id="4" name="Rounded Rectangle 3"/>
          <p:cNvSpPr/>
          <p:nvPr/>
        </p:nvSpPr>
        <p:spPr>
          <a:xfrm>
            <a:off x="1371600" y="336646"/>
            <a:ext cx="6215242" cy="500066"/>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Vagina &amp; Cervix  - </a:t>
            </a:r>
            <a:r>
              <a:rPr lang="en-US" sz="2400" b="1" i="1" dirty="0" smtClean="0">
                <a:effectLst>
                  <a:outerShdw blurRad="38100" dist="38100" dir="2700000" algn="tl">
                    <a:srgbClr val="000000">
                      <a:alpha val="43137"/>
                    </a:srgbClr>
                  </a:outerShdw>
                </a:effectLst>
              </a:rPr>
              <a:t>Gross Cut section</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5714" name="Picture 2" descr="http://library.med.utah.edu/WebPath/jpeg4/FEM003.jpg"/>
          <p:cNvPicPr>
            <a:picLocks noChangeAspect="1" noChangeArrowheads="1"/>
          </p:cNvPicPr>
          <p:nvPr/>
        </p:nvPicPr>
        <p:blipFill>
          <a:blip r:embed="rId2" cstate="print"/>
          <a:srcRect/>
          <a:stretch>
            <a:fillRect/>
          </a:stretch>
        </p:blipFill>
        <p:spPr bwMode="auto">
          <a:xfrm>
            <a:off x="1331640" y="1196752"/>
            <a:ext cx="6384776" cy="4223370"/>
          </a:xfrm>
          <a:prstGeom prst="rect">
            <a:avLst/>
          </a:prstGeom>
          <a:noFill/>
          <a:ln w="12700">
            <a:solidFill>
              <a:schemeClr val="tx1"/>
            </a:solidFill>
          </a:ln>
        </p:spPr>
      </p:pic>
      <p:sp>
        <p:nvSpPr>
          <p:cNvPr id="3" name="Rectangle 2"/>
          <p:cNvSpPr/>
          <p:nvPr/>
        </p:nvSpPr>
        <p:spPr>
          <a:xfrm>
            <a:off x="1403648" y="5602014"/>
            <a:ext cx="6336704" cy="923330"/>
          </a:xfrm>
          <a:prstGeom prst="rect">
            <a:avLst/>
          </a:prstGeom>
        </p:spPr>
        <p:txBody>
          <a:bodyPr wrap="square">
            <a:spAutoFit/>
          </a:bodyPr>
          <a:lstStyle/>
          <a:p>
            <a:pPr algn="ctr"/>
            <a:r>
              <a:rPr lang="en-US" b="1" i="1" dirty="0" smtClean="0"/>
              <a:t>This is normal cervical non-keratinizing squamous epithelium. The squamous cells show maturation from the basal layer to  the surface</a:t>
            </a:r>
            <a:endParaRPr lang="en-US" b="1" i="1" dirty="0"/>
          </a:p>
        </p:txBody>
      </p:sp>
      <p:sp>
        <p:nvSpPr>
          <p:cNvPr id="4" name="Rounded Rectangle 3"/>
          <p:cNvSpPr/>
          <p:nvPr/>
        </p:nvSpPr>
        <p:spPr>
          <a:xfrm>
            <a:off x="1259632" y="336646"/>
            <a:ext cx="6480720" cy="500066"/>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Cervical Mucosa - HPF</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38400" y="2971800"/>
            <a:ext cx="5486400" cy="1224136"/>
          </a:xfrm>
        </p:spPr>
        <p:txBody>
          <a:bodyPr>
            <a:noAutofit/>
          </a:bodyPr>
          <a:lstStyle/>
          <a:p>
            <a:pPr algn="ctr"/>
            <a:r>
              <a:rPr lang="en-US" sz="6000" b="1" i="1" dirty="0" smtClean="0">
                <a:solidFill>
                  <a:srgbClr val="993366"/>
                </a:solidFill>
                <a:effectLst>
                  <a:outerShdw blurRad="38100" dist="38100" dir="2700000" algn="tl">
                    <a:srgbClr val="000000">
                      <a:alpha val="43137"/>
                    </a:srgbClr>
                  </a:outerShdw>
                </a:effectLst>
                <a:latin typeface="Aharoni" pitchFamily="2" charset="-79"/>
                <a:cs typeface="Aharoni" pitchFamily="2" charset="-79"/>
              </a:rPr>
              <a:t>UTERUS</a:t>
            </a:r>
            <a:endParaRPr lang="en-US" sz="6000" b="1" i="1" dirty="0">
              <a:solidFill>
                <a:srgbClr val="993366"/>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extBox 3"/>
          <p:cNvSpPr txBox="1"/>
          <p:nvPr/>
        </p:nvSpPr>
        <p:spPr>
          <a:xfrm>
            <a:off x="4267200" y="5257800"/>
            <a:ext cx="4235152" cy="1200329"/>
          </a:xfrm>
          <a:prstGeom prst="rect">
            <a:avLst/>
          </a:prstGeom>
          <a:noFill/>
        </p:spPr>
        <p:txBody>
          <a:bodyPr wrap="square" rtlCol="0">
            <a:spAutoFit/>
          </a:bodyPr>
          <a:lstStyle/>
          <a:p>
            <a:r>
              <a:rPr lang="en-US" sz="3600" b="1" i="1" dirty="0" smtClean="0">
                <a:effectLst>
                  <a:outerShdw blurRad="38100" dist="38100" dir="2700000" algn="tl">
                    <a:srgbClr val="000000">
                      <a:alpha val="43137"/>
                    </a:srgbClr>
                  </a:outerShdw>
                </a:effectLst>
              </a:rPr>
              <a:t>GROSS and  HISTOPATHOLOGY</a:t>
            </a:r>
            <a:endParaRPr lang="en-US" sz="3600" b="1" i="1" dirty="0">
              <a:effectLst>
                <a:outerShdw blurRad="38100" dist="38100" dir="2700000" algn="tl">
                  <a:srgbClr val="000000">
                    <a:alpha val="43137"/>
                  </a:srgbClr>
                </a:outerShdw>
              </a:effectLst>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2195736" y="2924944"/>
            <a:ext cx="6624736" cy="1512168"/>
          </a:xfrm>
          <a:prstGeom prst="ellipse">
            <a:avLst/>
          </a:prstGeom>
          <a:solidFill>
            <a:schemeClr val="accent1">
              <a:lumMod val="75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effectLst>
                  <a:outerShdw blurRad="38100" dist="38100" dir="2700000" algn="tl">
                    <a:srgbClr val="000000">
                      <a:alpha val="43137"/>
                    </a:srgbClr>
                  </a:outerShdw>
                </a:effectLst>
              </a:rPr>
              <a:t>ENDOMETRIUM</a:t>
            </a:r>
            <a:endParaRPr lang="en-US" sz="4000" b="1" i="1" dirty="0">
              <a:effectLst>
                <a:outerShdw blurRad="38100" dist="38100" dir="2700000" algn="tl">
                  <a:srgbClr val="000000">
                    <a:alpha val="43137"/>
                  </a:srgbClr>
                </a:outerShdw>
              </a:effectLst>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6018" name="Picture 2" descr="http://library.med.utah.edu/WebPath/jpeg1/MALE130.jpg"/>
          <p:cNvPicPr>
            <a:picLocks noChangeAspect="1" noChangeArrowheads="1"/>
          </p:cNvPicPr>
          <p:nvPr/>
        </p:nvPicPr>
        <p:blipFill>
          <a:blip r:embed="rId2" cstate="print"/>
          <a:srcRect/>
          <a:stretch>
            <a:fillRect/>
          </a:stretch>
        </p:blipFill>
        <p:spPr bwMode="auto">
          <a:xfrm>
            <a:off x="2843808" y="908720"/>
            <a:ext cx="3384376" cy="4392488"/>
          </a:xfrm>
          <a:prstGeom prst="rect">
            <a:avLst/>
          </a:prstGeom>
          <a:noFill/>
        </p:spPr>
      </p:pic>
      <p:sp>
        <p:nvSpPr>
          <p:cNvPr id="5" name="Rectangle 4"/>
          <p:cNvSpPr/>
          <p:nvPr/>
        </p:nvSpPr>
        <p:spPr>
          <a:xfrm>
            <a:off x="899592" y="5373216"/>
            <a:ext cx="7128792" cy="923330"/>
          </a:xfrm>
          <a:prstGeom prst="rect">
            <a:avLst/>
          </a:prstGeom>
        </p:spPr>
        <p:txBody>
          <a:bodyPr wrap="square">
            <a:spAutoFit/>
          </a:bodyPr>
          <a:lstStyle/>
          <a:p>
            <a:pPr algn="ctr"/>
            <a:r>
              <a:rPr lang="en-US" b="1" i="1" dirty="0" smtClean="0"/>
              <a:t>Here is a normal testis and adjacent structures. Identify the body of the testis, epididymis, and spermatic cord. Note the presence of two vestigial structures, the appendix testis and the appendix epididymis. </a:t>
            </a:r>
            <a:endParaRPr lang="en-US" b="1" i="1" dirty="0"/>
          </a:p>
        </p:txBody>
      </p:sp>
      <p:sp>
        <p:nvSpPr>
          <p:cNvPr id="6" name="Rounded Rectangle 5"/>
          <p:cNvSpPr/>
          <p:nvPr/>
        </p:nvSpPr>
        <p:spPr>
          <a:xfrm>
            <a:off x="1763688" y="188640"/>
            <a:ext cx="5616624"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Anatomy of Normal Testis - Gross</a:t>
            </a:r>
            <a:endParaRPr lang="en-US" sz="2400"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905000" y="2780928"/>
            <a:ext cx="6324600" cy="129614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i="1" dirty="0" smtClean="0">
              <a:solidFill>
                <a:srgbClr val="993366"/>
              </a:solidFill>
              <a:effectLst>
                <a:outerShdw blurRad="38100" dist="38100" dir="2700000" algn="tl">
                  <a:srgbClr val="000000">
                    <a:alpha val="43137"/>
                  </a:srgbClr>
                </a:outerShdw>
              </a:effectLst>
              <a:latin typeface="Aharoni" pitchFamily="2" charset="-79"/>
              <a:cs typeface="Aharoni" pitchFamily="2" charset="-79"/>
            </a:endParaRPr>
          </a:p>
          <a:p>
            <a:pPr algn="ctr"/>
            <a:r>
              <a:rPr lang="en-US" sz="5400" b="1" i="1" dirty="0" smtClean="0">
                <a:solidFill>
                  <a:srgbClr val="993366"/>
                </a:solidFill>
                <a:effectLst>
                  <a:outerShdw blurRad="38100" dist="38100" dir="2700000" algn="tl">
                    <a:srgbClr val="000000">
                      <a:alpha val="43137"/>
                    </a:srgbClr>
                  </a:outerShdw>
                </a:effectLst>
                <a:latin typeface="Aharoni" pitchFamily="2" charset="-79"/>
                <a:cs typeface="Aharoni" pitchFamily="2" charset="-79"/>
              </a:rPr>
              <a:t> Uterine Leiomyomata </a:t>
            </a:r>
            <a:endParaRPr lang="en-US" sz="5400" b="1" dirty="0" smtClean="0">
              <a:solidFill>
                <a:srgbClr val="993366"/>
              </a:solidFill>
              <a:latin typeface="Aharoni" pitchFamily="2" charset="-79"/>
              <a:cs typeface="Aharoni" pitchFamily="2" charset="-79"/>
            </a:endParaRPr>
          </a:p>
          <a:p>
            <a:pPr algn="ctr"/>
            <a:endParaRPr lang="en-US" sz="5400" b="1" dirty="0">
              <a:solidFill>
                <a:srgbClr val="993366"/>
              </a:solidFill>
              <a:latin typeface="Aharoni" pitchFamily="2" charset="-79"/>
              <a:cs typeface="Aharoni" pitchFamily="2" charset="-79"/>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395536" y="5445224"/>
            <a:ext cx="8136904" cy="1015663"/>
          </a:xfrm>
          <a:prstGeom prst="rect">
            <a:avLst/>
          </a:prstGeom>
        </p:spPr>
        <p:txBody>
          <a:bodyPr wrap="square">
            <a:spAutoFit/>
          </a:bodyPr>
          <a:lstStyle/>
          <a:p>
            <a:pPr marL="534988" indent="-534988" algn="ctr"/>
            <a:r>
              <a:rPr lang="en-US" sz="2000" b="1" i="1" dirty="0" smtClean="0"/>
              <a:t>Smooth muscle tumors of the uterus are often multiple. </a:t>
            </a:r>
          </a:p>
          <a:p>
            <a:pPr marL="534988" indent="-534988" algn="ctr"/>
            <a:r>
              <a:rPr lang="en-US" sz="2000" b="1" i="1" dirty="0" smtClean="0"/>
              <a:t>Seen here are submucosal, intramural, and subserosal </a:t>
            </a:r>
            <a:r>
              <a:rPr lang="en-US" sz="2000" b="1" i="1" dirty="0" err="1" smtClean="0"/>
              <a:t>leiomyomata</a:t>
            </a:r>
            <a:r>
              <a:rPr lang="en-US" sz="2000" b="1" i="1" dirty="0" smtClean="0"/>
              <a:t> </a:t>
            </a:r>
          </a:p>
          <a:p>
            <a:pPr marL="534988" indent="-534988" algn="ctr"/>
            <a:r>
              <a:rPr lang="en-US" sz="2000" b="1" i="1" dirty="0" smtClean="0"/>
              <a:t>of the uterus.</a:t>
            </a:r>
            <a:endParaRPr lang="en-US" sz="2000" b="1" i="1" dirty="0"/>
          </a:p>
        </p:txBody>
      </p:sp>
      <p:sp>
        <p:nvSpPr>
          <p:cNvPr id="4" name="Rounded Rectangle 3"/>
          <p:cNvSpPr/>
          <p:nvPr/>
        </p:nvSpPr>
        <p:spPr>
          <a:xfrm>
            <a:off x="1403648" y="260648"/>
            <a:ext cx="6192688"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Multiple Uterine Leiomyomata - Gross</a:t>
            </a:r>
            <a:endParaRPr lang="en-US" sz="2400" b="1" i="1" dirty="0"/>
          </a:p>
        </p:txBody>
      </p:sp>
      <p:pic>
        <p:nvPicPr>
          <p:cNvPr id="57346" name="Picture 2" descr="http://library.med.utah.edu/WebPath/jpeg4/FEM028.jpg"/>
          <p:cNvPicPr>
            <a:picLocks noChangeAspect="1" noChangeArrowheads="1"/>
          </p:cNvPicPr>
          <p:nvPr/>
        </p:nvPicPr>
        <p:blipFill>
          <a:blip r:embed="rId3" cstate="print"/>
          <a:srcRect/>
          <a:stretch>
            <a:fillRect/>
          </a:stretch>
        </p:blipFill>
        <p:spPr bwMode="auto">
          <a:xfrm>
            <a:off x="1475656" y="980728"/>
            <a:ext cx="6120680" cy="4284476"/>
          </a:xfrm>
          <a:prstGeom prst="rect">
            <a:avLst/>
          </a:prstGeom>
          <a:noFill/>
          <a:ln w="28575">
            <a:solidFill>
              <a:schemeClr val="tx1"/>
            </a:solidFill>
          </a:ln>
        </p:spPr>
      </p:pic>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7522" name="Picture 1"/>
          <p:cNvPicPr>
            <a:picLocks noChangeAspect="1"/>
          </p:cNvPicPr>
          <p:nvPr/>
        </p:nvPicPr>
        <p:blipFill>
          <a:blip r:embed="rId3" cstate="print"/>
          <a:srcRect/>
          <a:stretch>
            <a:fillRect/>
          </a:stretch>
        </p:blipFill>
        <p:spPr bwMode="auto">
          <a:xfrm>
            <a:off x="623764" y="1340768"/>
            <a:ext cx="4020243" cy="3888432"/>
          </a:xfrm>
          <a:prstGeom prst="rect">
            <a:avLst/>
          </a:prstGeom>
          <a:noFill/>
          <a:ln w="12700">
            <a:solidFill>
              <a:schemeClr val="tx1"/>
            </a:solidFill>
            <a:miter lim="800000"/>
            <a:headEnd/>
            <a:tailEnd/>
          </a:ln>
        </p:spPr>
      </p:pic>
      <p:sp>
        <p:nvSpPr>
          <p:cNvPr id="3" name="Rounded Rectangle 2"/>
          <p:cNvSpPr/>
          <p:nvPr/>
        </p:nvSpPr>
        <p:spPr>
          <a:xfrm>
            <a:off x="1259632" y="404664"/>
            <a:ext cx="6336704"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Multiple Uterine Leiomyomata - Gross</a:t>
            </a:r>
            <a:endParaRPr lang="en-US" sz="2400" b="1" i="1" dirty="0"/>
          </a:p>
        </p:txBody>
      </p:sp>
      <p:sp>
        <p:nvSpPr>
          <p:cNvPr id="4" name="Rectangle 3"/>
          <p:cNvSpPr/>
          <p:nvPr/>
        </p:nvSpPr>
        <p:spPr>
          <a:xfrm>
            <a:off x="395536" y="5589240"/>
            <a:ext cx="8064896" cy="707886"/>
          </a:xfrm>
          <a:prstGeom prst="rect">
            <a:avLst/>
          </a:prstGeom>
        </p:spPr>
        <p:txBody>
          <a:bodyPr wrap="square">
            <a:spAutoFit/>
          </a:bodyPr>
          <a:lstStyle/>
          <a:p>
            <a:pPr marL="534988" indent="-534988" algn="ctr"/>
            <a:r>
              <a:rPr lang="en-US" sz="2000" b="1" i="1" dirty="0" smtClean="0"/>
              <a:t>A well demarcated tumour mass in the muscle coat of </a:t>
            </a:r>
          </a:p>
          <a:p>
            <a:pPr marL="534988" indent="-534988" algn="ctr"/>
            <a:r>
              <a:rPr lang="en-US" sz="2000" b="1" i="1" dirty="0" smtClean="0"/>
              <a:t>uterus without a definite capsule.</a:t>
            </a:r>
            <a:endParaRPr lang="en-US" sz="2000" b="1" i="1" dirty="0"/>
          </a:p>
        </p:txBody>
      </p:sp>
      <p:pic>
        <p:nvPicPr>
          <p:cNvPr id="7" name="Picture 1"/>
          <p:cNvPicPr>
            <a:picLocks noChangeAspect="1"/>
          </p:cNvPicPr>
          <p:nvPr/>
        </p:nvPicPr>
        <p:blipFill>
          <a:blip r:embed="rId4" cstate="print"/>
          <a:srcRect/>
          <a:stretch>
            <a:fillRect/>
          </a:stretch>
        </p:blipFill>
        <p:spPr bwMode="auto">
          <a:xfrm>
            <a:off x="4788024" y="1340768"/>
            <a:ext cx="3528392" cy="3927833"/>
          </a:xfrm>
          <a:prstGeom prst="rect">
            <a:avLst/>
          </a:prstGeom>
          <a:noFill/>
          <a:ln w="12700">
            <a:solidFill>
              <a:schemeClr val="tx1"/>
            </a:solidFill>
            <a:miter lim="800000"/>
            <a:headEnd/>
            <a:tailEnd/>
          </a:ln>
        </p:spPr>
      </p:pic>
      <p:sp>
        <p:nvSpPr>
          <p:cNvPr id="11" name="TextBox 10"/>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2" name="TextBox 11"/>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6722" name="Picture 2"/>
          <p:cNvPicPr>
            <a:picLocks noChangeAspect="1" noChangeArrowheads="1"/>
          </p:cNvPicPr>
          <p:nvPr/>
        </p:nvPicPr>
        <p:blipFill>
          <a:blip r:embed="rId2" cstate="print"/>
          <a:srcRect/>
          <a:stretch>
            <a:fillRect/>
          </a:stretch>
        </p:blipFill>
        <p:spPr bwMode="auto">
          <a:xfrm>
            <a:off x="1115616" y="908720"/>
            <a:ext cx="6728616" cy="4320480"/>
          </a:xfrm>
          <a:prstGeom prst="rect">
            <a:avLst/>
          </a:prstGeom>
          <a:noFill/>
          <a:ln w="12700">
            <a:solidFill>
              <a:schemeClr val="tx1"/>
            </a:solidFill>
            <a:miter lim="800000"/>
            <a:headEnd/>
            <a:tailEnd/>
          </a:ln>
        </p:spPr>
      </p:pic>
      <p:sp>
        <p:nvSpPr>
          <p:cNvPr id="3" name="Rectangle 2"/>
          <p:cNvSpPr/>
          <p:nvPr/>
        </p:nvSpPr>
        <p:spPr>
          <a:xfrm>
            <a:off x="1115616" y="5445224"/>
            <a:ext cx="6840760" cy="1200329"/>
          </a:xfrm>
          <a:prstGeom prst="rect">
            <a:avLst/>
          </a:prstGeom>
        </p:spPr>
        <p:txBody>
          <a:bodyPr wrap="square">
            <a:spAutoFit/>
          </a:bodyPr>
          <a:lstStyle/>
          <a:p>
            <a:pPr marL="534988" indent="-534988" algn="ctr"/>
            <a:r>
              <a:rPr lang="en-US" b="1" i="1" dirty="0" smtClean="0"/>
              <a:t>Tumour consists of interlacing bundles of smooth muscle and fibrous tissue.</a:t>
            </a:r>
          </a:p>
          <a:p>
            <a:pPr marL="534988" indent="-534988" algn="ctr"/>
            <a:r>
              <a:rPr lang="en-US" b="1" i="1" dirty="0" smtClean="0"/>
              <a:t>The muscle cells are spindle shaped with elongated nuclei and eosinophilic cytoplasm. </a:t>
            </a:r>
            <a:endParaRPr lang="en-US" b="1" i="1" dirty="0"/>
          </a:p>
        </p:txBody>
      </p:sp>
      <p:sp>
        <p:nvSpPr>
          <p:cNvPr id="4" name="Rounded Rectangle 3"/>
          <p:cNvSpPr/>
          <p:nvPr/>
        </p:nvSpPr>
        <p:spPr>
          <a:xfrm>
            <a:off x="2514600" y="260648"/>
            <a:ext cx="4191000"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Uterine Leiomyoma – </a:t>
            </a:r>
            <a:r>
              <a:rPr lang="en-US" sz="2400" b="1" i="1" dirty="0" smtClean="0"/>
              <a:t>LPF</a:t>
            </a:r>
            <a:endParaRPr lang="en-US" sz="2400"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7746" name="Picture 2"/>
          <p:cNvPicPr>
            <a:picLocks noChangeAspect="1" noChangeArrowheads="1"/>
          </p:cNvPicPr>
          <p:nvPr/>
        </p:nvPicPr>
        <p:blipFill>
          <a:blip r:embed="rId2" cstate="print"/>
          <a:srcRect/>
          <a:stretch>
            <a:fillRect/>
          </a:stretch>
        </p:blipFill>
        <p:spPr bwMode="auto">
          <a:xfrm>
            <a:off x="971600" y="836712"/>
            <a:ext cx="6912768" cy="4896544"/>
          </a:xfrm>
          <a:prstGeom prst="rect">
            <a:avLst/>
          </a:prstGeom>
          <a:noFill/>
          <a:ln w="28575">
            <a:solidFill>
              <a:schemeClr val="tx1"/>
            </a:solidFill>
            <a:miter lim="800000"/>
            <a:headEnd/>
            <a:tailEnd/>
          </a:ln>
        </p:spPr>
      </p:pic>
      <p:sp>
        <p:nvSpPr>
          <p:cNvPr id="3" name="Rounded Rectangle 2"/>
          <p:cNvSpPr/>
          <p:nvPr/>
        </p:nvSpPr>
        <p:spPr>
          <a:xfrm>
            <a:off x="2514600" y="188640"/>
            <a:ext cx="3962400"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Uterine Leiomyoma – </a:t>
            </a:r>
            <a:r>
              <a:rPr lang="en-US" sz="2400" b="1" i="1" dirty="0" smtClean="0"/>
              <a:t>HPF</a:t>
            </a:r>
            <a:endParaRPr lang="en-US" sz="2400" b="1" i="1" dirty="0"/>
          </a:p>
        </p:txBody>
      </p:sp>
      <p:sp>
        <p:nvSpPr>
          <p:cNvPr id="4" name="Rectangle 3"/>
          <p:cNvSpPr/>
          <p:nvPr/>
        </p:nvSpPr>
        <p:spPr>
          <a:xfrm>
            <a:off x="323528" y="5817458"/>
            <a:ext cx="7848872" cy="707886"/>
          </a:xfrm>
          <a:prstGeom prst="rect">
            <a:avLst/>
          </a:prstGeom>
        </p:spPr>
        <p:txBody>
          <a:bodyPr wrap="square">
            <a:spAutoFit/>
          </a:bodyPr>
          <a:lstStyle/>
          <a:p>
            <a:pPr algn="ctr"/>
            <a:r>
              <a:rPr lang="en-US" sz="2000" b="1" i="1" dirty="0" smtClean="0"/>
              <a:t>The muscle cells are spindle shaped with elongated</a:t>
            </a:r>
          </a:p>
          <a:p>
            <a:pPr algn="ctr"/>
            <a:r>
              <a:rPr lang="en-US" sz="2000" b="1" i="1" dirty="0" smtClean="0"/>
              <a:t> nuclei and eosinophilic cytoplasm</a:t>
            </a:r>
            <a:endParaRPr lang="en-US" sz="2000"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590800" y="2514600"/>
            <a:ext cx="4608512" cy="2016224"/>
          </a:xfrm>
          <a:prstGeom prst="roundRect">
            <a:avLst/>
          </a:prstGeom>
          <a:solidFill>
            <a:srgbClr val="99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endParaRPr>
          </a:p>
          <a:p>
            <a:pPr algn="ctr"/>
            <a:r>
              <a:rPr lang="en-US" sz="44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Endometrial Hyperplasia &amp; Carcinoma </a:t>
            </a:r>
          </a:p>
          <a:p>
            <a:pPr algn="ctr"/>
            <a:endParaRPr lang="en-US" sz="4400" b="1" dirty="0">
              <a:solidFill>
                <a:schemeClr val="bg1"/>
              </a:solidFill>
              <a:latin typeface="Aharoni" pitchFamily="2" charset="-79"/>
              <a:cs typeface="Aharoni" pitchFamily="2" charset="-79"/>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9986" name="Picture 2" descr="http://library.med.utah.edu/WebPath/jpeg4/FEM017.jpg"/>
          <p:cNvPicPr>
            <a:picLocks noChangeAspect="1" noChangeArrowheads="1"/>
          </p:cNvPicPr>
          <p:nvPr/>
        </p:nvPicPr>
        <p:blipFill>
          <a:blip r:embed="rId2" cstate="print"/>
          <a:srcRect/>
          <a:stretch>
            <a:fillRect/>
          </a:stretch>
        </p:blipFill>
        <p:spPr bwMode="auto">
          <a:xfrm>
            <a:off x="1331640" y="980728"/>
            <a:ext cx="6480720" cy="3860758"/>
          </a:xfrm>
          <a:prstGeom prst="rect">
            <a:avLst/>
          </a:prstGeom>
          <a:noFill/>
          <a:ln w="12700">
            <a:solidFill>
              <a:schemeClr val="tx1"/>
            </a:solidFill>
          </a:ln>
        </p:spPr>
      </p:pic>
      <p:sp>
        <p:nvSpPr>
          <p:cNvPr id="3" name="Rectangle 2"/>
          <p:cNvSpPr/>
          <p:nvPr/>
        </p:nvSpPr>
        <p:spPr>
          <a:xfrm>
            <a:off x="1331640" y="4915034"/>
            <a:ext cx="6480720" cy="1477328"/>
          </a:xfrm>
          <a:prstGeom prst="rect">
            <a:avLst/>
          </a:prstGeom>
        </p:spPr>
        <p:txBody>
          <a:bodyPr wrap="square">
            <a:spAutoFit/>
          </a:bodyPr>
          <a:lstStyle/>
          <a:p>
            <a:pPr algn="ctr"/>
            <a:r>
              <a:rPr lang="en-US" b="1" i="1" dirty="0" smtClean="0"/>
              <a:t>Normal proliferative endometrium in the menstrual cycle. The proliferative phase is the variable part of the cycle. In this phase, tubular glands with columnar cells and surrounding dense stroma are proliferating to build up the endometrium following shedding with previous menstruation.</a:t>
            </a:r>
            <a:endParaRPr lang="en-US" b="1" i="1" dirty="0"/>
          </a:p>
        </p:txBody>
      </p:sp>
      <p:sp>
        <p:nvSpPr>
          <p:cNvPr id="4" name="Rounded Rectangle 3"/>
          <p:cNvSpPr/>
          <p:nvPr/>
        </p:nvSpPr>
        <p:spPr>
          <a:xfrm>
            <a:off x="1691680" y="260648"/>
            <a:ext cx="5904656"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rPr>
              <a:t>Normal Proliferative Endometrium </a:t>
            </a:r>
            <a:endParaRPr lang="en-US" sz="2400" dirty="0">
              <a:solidFill>
                <a:schemeClr val="bg1"/>
              </a:solidFill>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1010" name="Picture 2" descr="http://library.med.utah.edu/WebPath/jpeg4/FEM067.jpg"/>
          <p:cNvPicPr>
            <a:picLocks noChangeAspect="1" noChangeArrowheads="1"/>
          </p:cNvPicPr>
          <p:nvPr/>
        </p:nvPicPr>
        <p:blipFill>
          <a:blip r:embed="rId2" cstate="print"/>
          <a:srcRect/>
          <a:stretch>
            <a:fillRect/>
          </a:stretch>
        </p:blipFill>
        <p:spPr bwMode="auto">
          <a:xfrm>
            <a:off x="1547664" y="955869"/>
            <a:ext cx="6048672" cy="3913292"/>
          </a:xfrm>
          <a:prstGeom prst="rect">
            <a:avLst/>
          </a:prstGeom>
          <a:noFill/>
          <a:ln w="12700">
            <a:solidFill>
              <a:schemeClr val="tx1"/>
            </a:solidFill>
          </a:ln>
        </p:spPr>
      </p:pic>
      <p:sp>
        <p:nvSpPr>
          <p:cNvPr id="3" name="Rectangle 2"/>
          <p:cNvSpPr/>
          <p:nvPr/>
        </p:nvSpPr>
        <p:spPr>
          <a:xfrm>
            <a:off x="1331640" y="4987042"/>
            <a:ext cx="6552728" cy="1477328"/>
          </a:xfrm>
          <a:prstGeom prst="rect">
            <a:avLst/>
          </a:prstGeom>
        </p:spPr>
        <p:txBody>
          <a:bodyPr wrap="square">
            <a:spAutoFit/>
          </a:bodyPr>
          <a:lstStyle/>
          <a:p>
            <a:pPr algn="ctr"/>
            <a:r>
              <a:rPr lang="en-US" b="1" i="1" dirty="0" smtClean="0"/>
              <a:t> The appearance with prominent subnuclear vacuoles in cells forming the glands is consistent with post-ovulatory day 2 of luteal phase. The histologic changes following ovulation are quite constant over the 14 days to menstruation and can be utilized to date the endometrium.</a:t>
            </a:r>
            <a:endParaRPr lang="en-US" b="1" i="1" dirty="0"/>
          </a:p>
        </p:txBody>
      </p:sp>
      <p:sp>
        <p:nvSpPr>
          <p:cNvPr id="4" name="Rounded Rectangle 3"/>
          <p:cNvSpPr/>
          <p:nvPr/>
        </p:nvSpPr>
        <p:spPr>
          <a:xfrm>
            <a:off x="1691680" y="260648"/>
            <a:ext cx="5760640"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rPr>
              <a:t>Early Secretory Endometrium </a:t>
            </a:r>
            <a:endParaRPr lang="en-US" sz="2400" dirty="0">
              <a:solidFill>
                <a:schemeClr val="bg1"/>
              </a:solidFill>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4082" name="Picture 2" descr="http://library.med.utah.edu/WebPath/jpeg4/FEM019.jpg"/>
          <p:cNvPicPr>
            <a:picLocks noChangeAspect="1" noChangeArrowheads="1"/>
          </p:cNvPicPr>
          <p:nvPr/>
        </p:nvPicPr>
        <p:blipFill>
          <a:blip r:embed="rId2" cstate="print"/>
          <a:srcRect/>
          <a:stretch>
            <a:fillRect/>
          </a:stretch>
        </p:blipFill>
        <p:spPr bwMode="auto">
          <a:xfrm>
            <a:off x="1619672" y="1124744"/>
            <a:ext cx="5616624" cy="3600400"/>
          </a:xfrm>
          <a:prstGeom prst="rect">
            <a:avLst/>
          </a:prstGeom>
          <a:noFill/>
        </p:spPr>
      </p:pic>
      <p:sp>
        <p:nvSpPr>
          <p:cNvPr id="3" name="Rounded Rectangle 2"/>
          <p:cNvSpPr/>
          <p:nvPr/>
        </p:nvSpPr>
        <p:spPr>
          <a:xfrm>
            <a:off x="1619672" y="404664"/>
            <a:ext cx="5616624"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rPr>
              <a:t>Endometrial Hyperplasia - Gross</a:t>
            </a:r>
            <a:endParaRPr lang="en-US" sz="2400" b="1" i="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1187624" y="4782051"/>
            <a:ext cx="6408712" cy="1754326"/>
          </a:xfrm>
          <a:prstGeom prst="rect">
            <a:avLst/>
          </a:prstGeom>
        </p:spPr>
        <p:txBody>
          <a:bodyPr wrap="square">
            <a:spAutoFit/>
          </a:bodyPr>
          <a:lstStyle/>
          <a:p>
            <a:pPr algn="ctr"/>
            <a:r>
              <a:rPr lang="en-US" b="1" i="1" dirty="0" smtClean="0"/>
              <a:t>The endometrial cavity is opened to reveal lush fronds of hyperplastic endometrium. Endometrial hyperplasia usually results with conditions of prolonged estrogen excess and can lead to metrorrhagia (uterine bleeding at irregular intervals), menorrhagia (excessive bleeding with menstrual periods), or menometrorrhagia.</a:t>
            </a:r>
            <a:endParaRPr lang="en-US"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9202" name="Picture 2" descr="http://library.med.utah.edu/WebPath/jpeg4/FEM021.jpg"/>
          <p:cNvPicPr>
            <a:picLocks noChangeAspect="1" noChangeArrowheads="1"/>
          </p:cNvPicPr>
          <p:nvPr/>
        </p:nvPicPr>
        <p:blipFill>
          <a:blip r:embed="rId2" cstate="print"/>
          <a:srcRect/>
          <a:stretch>
            <a:fillRect/>
          </a:stretch>
        </p:blipFill>
        <p:spPr bwMode="auto">
          <a:xfrm>
            <a:off x="1403648" y="908479"/>
            <a:ext cx="6192688" cy="4007588"/>
          </a:xfrm>
          <a:prstGeom prst="rect">
            <a:avLst/>
          </a:prstGeom>
          <a:noFill/>
          <a:ln w="12700">
            <a:solidFill>
              <a:schemeClr val="tx1"/>
            </a:solidFill>
          </a:ln>
        </p:spPr>
      </p:pic>
      <p:sp>
        <p:nvSpPr>
          <p:cNvPr id="3" name="Rectangle 2"/>
          <p:cNvSpPr/>
          <p:nvPr/>
        </p:nvSpPr>
        <p:spPr>
          <a:xfrm>
            <a:off x="971600" y="4987042"/>
            <a:ext cx="7056784" cy="1477328"/>
          </a:xfrm>
          <a:prstGeom prst="rect">
            <a:avLst/>
          </a:prstGeom>
        </p:spPr>
        <p:txBody>
          <a:bodyPr wrap="square">
            <a:spAutoFit/>
          </a:bodyPr>
          <a:lstStyle/>
          <a:p>
            <a:pPr algn="ctr"/>
            <a:r>
              <a:rPr lang="en-US" b="1" i="1" dirty="0" smtClean="0"/>
              <a:t>This is endometrial cystic hyperplasia in which the amount of endometrium is abnormally increased and not cycling as it should. The glands are enlarged and irregular with columnar cells that have some atypia. Simple endometrial hyperplasias can cause bleeding, but are not thought to be premalignant. </a:t>
            </a:r>
            <a:endParaRPr lang="en-US" b="1" i="1" dirty="0"/>
          </a:p>
        </p:txBody>
      </p:sp>
      <p:sp>
        <p:nvSpPr>
          <p:cNvPr id="4" name="Rounded Rectangle 3"/>
          <p:cNvSpPr/>
          <p:nvPr/>
        </p:nvSpPr>
        <p:spPr>
          <a:xfrm>
            <a:off x="1691680" y="260648"/>
            <a:ext cx="5616624"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rPr>
              <a:t>Endometrial Hyperplasia - LPF</a:t>
            </a:r>
            <a:endParaRPr lang="en-US" sz="2400" b="1" i="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3906" name="Picture 2" descr="http://library.med.utah.edu/WebPath/jpeg1/MALE093.jpg"/>
          <p:cNvPicPr>
            <a:picLocks noChangeAspect="1" noChangeArrowheads="1"/>
          </p:cNvPicPr>
          <p:nvPr/>
        </p:nvPicPr>
        <p:blipFill>
          <a:blip r:embed="rId2" cstate="print"/>
          <a:srcRect/>
          <a:stretch>
            <a:fillRect/>
          </a:stretch>
        </p:blipFill>
        <p:spPr bwMode="auto">
          <a:xfrm>
            <a:off x="1187624" y="980728"/>
            <a:ext cx="6588732" cy="4392488"/>
          </a:xfrm>
          <a:prstGeom prst="rect">
            <a:avLst/>
          </a:prstGeom>
          <a:noFill/>
          <a:ln w="12700">
            <a:solidFill>
              <a:schemeClr val="tx1"/>
            </a:solidFill>
          </a:ln>
        </p:spPr>
      </p:pic>
      <p:sp>
        <p:nvSpPr>
          <p:cNvPr id="6" name="Rectangle 5"/>
          <p:cNvSpPr/>
          <p:nvPr/>
        </p:nvSpPr>
        <p:spPr>
          <a:xfrm>
            <a:off x="1115616" y="5517232"/>
            <a:ext cx="6840760" cy="923330"/>
          </a:xfrm>
          <a:prstGeom prst="rect">
            <a:avLst/>
          </a:prstGeom>
        </p:spPr>
        <p:txBody>
          <a:bodyPr wrap="square">
            <a:spAutoFit/>
          </a:bodyPr>
          <a:lstStyle/>
          <a:p>
            <a:pPr algn="ctr"/>
            <a:r>
              <a:rPr lang="en-US" b="1" i="1" dirty="0" smtClean="0"/>
              <a:t>The seminiferous tubules have numerous germ cells. Sertoli cells are inconspicuous. Small dark oblong spermatozoa are seen in the center of the tubules.</a:t>
            </a:r>
            <a:endParaRPr lang="en-US" b="1" i="1" dirty="0"/>
          </a:p>
        </p:txBody>
      </p:sp>
      <p:sp>
        <p:nvSpPr>
          <p:cNvPr id="7" name="Rounded Rectangle 6"/>
          <p:cNvSpPr/>
          <p:nvPr/>
        </p:nvSpPr>
        <p:spPr>
          <a:xfrm>
            <a:off x="1691680" y="188640"/>
            <a:ext cx="576064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Histology of Normal Testis - LPF </a:t>
            </a:r>
            <a:endParaRPr lang="en-US" sz="2400"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7154" name="Picture 2" descr="http://library.med.utah.edu/WebPath/jpeg4/FEM020.jpg"/>
          <p:cNvPicPr>
            <a:picLocks noChangeAspect="1" noChangeArrowheads="1"/>
          </p:cNvPicPr>
          <p:nvPr/>
        </p:nvPicPr>
        <p:blipFill>
          <a:blip r:embed="rId2" cstate="print"/>
          <a:srcRect/>
          <a:stretch>
            <a:fillRect/>
          </a:stretch>
        </p:blipFill>
        <p:spPr bwMode="auto">
          <a:xfrm>
            <a:off x="1331640" y="1061045"/>
            <a:ext cx="6408712" cy="3664099"/>
          </a:xfrm>
          <a:prstGeom prst="rect">
            <a:avLst/>
          </a:prstGeom>
          <a:noFill/>
          <a:ln w="12700">
            <a:solidFill>
              <a:schemeClr val="tx1"/>
            </a:solidFill>
          </a:ln>
        </p:spPr>
      </p:pic>
      <p:sp>
        <p:nvSpPr>
          <p:cNvPr id="3" name="Rounded Rectangle 2"/>
          <p:cNvSpPr/>
          <p:nvPr/>
        </p:nvSpPr>
        <p:spPr>
          <a:xfrm>
            <a:off x="1905000" y="404664"/>
            <a:ext cx="5257800"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rPr>
              <a:t>Endometrial  Adenocarcinoma - Gross</a:t>
            </a:r>
            <a:endParaRPr lang="en-US" sz="2400" b="1" i="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1043608" y="4797152"/>
            <a:ext cx="6696744" cy="1477328"/>
          </a:xfrm>
          <a:prstGeom prst="rect">
            <a:avLst/>
          </a:prstGeom>
        </p:spPr>
        <p:txBody>
          <a:bodyPr wrap="square">
            <a:spAutoFit/>
          </a:bodyPr>
          <a:lstStyle/>
          <a:p>
            <a:pPr algn="ctr"/>
            <a:r>
              <a:rPr lang="en-US" b="1" i="1" dirty="0" smtClean="0"/>
              <a:t>This uterus is not enlarged, but there is an irregular mass in the upper </a:t>
            </a:r>
            <a:r>
              <a:rPr lang="en-US" b="1" i="1" dirty="0" err="1" smtClean="0"/>
              <a:t>fundus</a:t>
            </a:r>
            <a:r>
              <a:rPr lang="en-US" b="1" i="1" dirty="0" smtClean="0"/>
              <a:t> that proved to be endometrial adenocarcinoma on biopsy. Such carcinomas are more likely to occur in postmenopausal women. Thus, any postmenopausal bleeding should make you suspect that this lesion may be present.</a:t>
            </a:r>
            <a:endParaRPr lang="en-US"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2057400" y="332656"/>
            <a:ext cx="5105400"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rPr>
              <a:t>Endometrial  Adenocarcinoma - LPF</a:t>
            </a:r>
            <a:endParaRPr lang="en-US" sz="2400" b="1" i="1" dirty="0">
              <a:solidFill>
                <a:schemeClr val="bg1"/>
              </a:solidFill>
              <a:effectLst>
                <a:outerShdw blurRad="38100" dist="38100" dir="2700000" algn="tl">
                  <a:srgbClr val="000000">
                    <a:alpha val="43137"/>
                  </a:srgbClr>
                </a:outerShdw>
              </a:effectLst>
            </a:endParaRPr>
          </a:p>
        </p:txBody>
      </p:sp>
      <p:sp>
        <p:nvSpPr>
          <p:cNvPr id="3" name="TextBox 2"/>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4" name="TextBox 3"/>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pic>
        <p:nvPicPr>
          <p:cNvPr id="5" name="Picture 2" descr="http://library.med.utah.edu/WebPath/jpeg4/FEM0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052736"/>
            <a:ext cx="6213137" cy="38164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475655" y="5048016"/>
            <a:ext cx="6213137" cy="1200329"/>
          </a:xfrm>
          <a:prstGeom prst="rect">
            <a:avLst/>
          </a:prstGeom>
        </p:spPr>
        <p:txBody>
          <a:bodyPr wrap="square">
            <a:spAutoFit/>
          </a:bodyPr>
          <a:lstStyle/>
          <a:p>
            <a:pPr algn="ctr"/>
            <a:r>
              <a:rPr lang="en-US" b="1" i="1" dirty="0"/>
              <a:t>This is </a:t>
            </a:r>
            <a:r>
              <a:rPr lang="en-US" b="1" i="1" dirty="0" smtClean="0"/>
              <a:t>an endometrial </a:t>
            </a:r>
            <a:r>
              <a:rPr lang="en-US" b="1" i="1" dirty="0"/>
              <a:t>adenocarcinoma which can be seen invading into the smooth muscle bundles of the </a:t>
            </a:r>
            <a:r>
              <a:rPr lang="en-US" b="1" i="1" dirty="0" err="1"/>
              <a:t>myometrial</a:t>
            </a:r>
            <a:r>
              <a:rPr lang="en-US" b="1" i="1" dirty="0"/>
              <a:t> wall of the uterus. This neoplasm has a higher stage than a neoplasm that is just confined to </a:t>
            </a:r>
            <a:r>
              <a:rPr lang="en-US" b="1" i="1" dirty="0" smtClean="0"/>
              <a:t> </a:t>
            </a:r>
            <a:r>
              <a:rPr lang="en-US" b="1" i="1" dirty="0"/>
              <a:t>the endometrium </a:t>
            </a:r>
            <a:endParaRPr lang="en-US" dirty="0"/>
          </a:p>
        </p:txBody>
      </p:sp>
    </p:spTree>
    <p:extLst>
      <p:ext uri="{BB962C8B-B14F-4D97-AF65-F5344CB8AC3E}">
        <p14:creationId xmlns:p14="http://schemas.microsoft.com/office/powerpoint/2010/main" val="4150869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8658" name="Picture 2" descr="http://library.med.utah.edu/WebPath/jpeg4/FEM031.jpg"/>
          <p:cNvPicPr>
            <a:picLocks noChangeAspect="1" noChangeArrowheads="1"/>
          </p:cNvPicPr>
          <p:nvPr/>
        </p:nvPicPr>
        <p:blipFill>
          <a:blip r:embed="rId2" cstate="print"/>
          <a:srcRect/>
          <a:stretch>
            <a:fillRect/>
          </a:stretch>
        </p:blipFill>
        <p:spPr bwMode="auto">
          <a:xfrm>
            <a:off x="1403648" y="1033020"/>
            <a:ext cx="6264696" cy="4124172"/>
          </a:xfrm>
          <a:prstGeom prst="rect">
            <a:avLst/>
          </a:prstGeom>
          <a:noFill/>
        </p:spPr>
      </p:pic>
      <p:sp>
        <p:nvSpPr>
          <p:cNvPr id="3" name="Rounded Rectangle 2"/>
          <p:cNvSpPr/>
          <p:nvPr/>
        </p:nvSpPr>
        <p:spPr>
          <a:xfrm>
            <a:off x="1981200" y="404664"/>
            <a:ext cx="5105400"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rPr>
              <a:t>Endometrial  Leiomyosarcoma - Gross</a:t>
            </a:r>
            <a:endParaRPr lang="en-US" sz="2400" b="1" i="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971600" y="5264040"/>
            <a:ext cx="6912768" cy="1200329"/>
          </a:xfrm>
          <a:prstGeom prst="rect">
            <a:avLst/>
          </a:prstGeom>
        </p:spPr>
        <p:txBody>
          <a:bodyPr wrap="square">
            <a:spAutoFit/>
          </a:bodyPr>
          <a:lstStyle/>
          <a:p>
            <a:pPr algn="ctr"/>
            <a:r>
              <a:rPr lang="en-US" b="1" i="1" dirty="0" smtClean="0"/>
              <a:t>This is a leiomyosarcoma protruding from myometrium into the endometrial cavity of this uterus that has been opened laterally so that the halves of the cervix appear at right and left. Fallopian tubes and ovaries project from top and bottom. </a:t>
            </a:r>
            <a:endParaRPr lang="en-US"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15042" name="Picture 2" descr="http://library.med.utah.edu/WebPath/jpeg4/FEM032.jpg"/>
          <p:cNvPicPr>
            <a:picLocks noChangeAspect="1" noChangeArrowheads="1"/>
          </p:cNvPicPr>
          <p:nvPr/>
        </p:nvPicPr>
        <p:blipFill>
          <a:blip r:embed="rId2" cstate="print"/>
          <a:srcRect/>
          <a:stretch>
            <a:fillRect/>
          </a:stretch>
        </p:blipFill>
        <p:spPr bwMode="auto">
          <a:xfrm>
            <a:off x="1403648" y="1124744"/>
            <a:ext cx="6264696" cy="4032448"/>
          </a:xfrm>
          <a:prstGeom prst="rect">
            <a:avLst/>
          </a:prstGeom>
          <a:noFill/>
          <a:ln w="12700">
            <a:solidFill>
              <a:schemeClr val="tx1"/>
            </a:solidFill>
          </a:ln>
        </p:spPr>
      </p:pic>
      <p:sp>
        <p:nvSpPr>
          <p:cNvPr id="3" name="Rounded Rectangle 2"/>
          <p:cNvSpPr/>
          <p:nvPr/>
        </p:nvSpPr>
        <p:spPr>
          <a:xfrm>
            <a:off x="1981200" y="404664"/>
            <a:ext cx="5105400"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rPr>
              <a:t>Endometrial  Leiomyosarcoma - LPF</a:t>
            </a:r>
            <a:endParaRPr lang="en-US" sz="2400" b="1" i="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1331640" y="5264040"/>
            <a:ext cx="6408712" cy="1477328"/>
          </a:xfrm>
          <a:prstGeom prst="rect">
            <a:avLst/>
          </a:prstGeom>
        </p:spPr>
        <p:txBody>
          <a:bodyPr wrap="square">
            <a:spAutoFit/>
          </a:bodyPr>
          <a:lstStyle/>
          <a:p>
            <a:pPr algn="ctr"/>
            <a:r>
              <a:rPr lang="en-US" b="1" i="1" dirty="0" smtClean="0"/>
              <a:t>Here is the microscopic appearance of </a:t>
            </a:r>
          </a:p>
          <a:p>
            <a:pPr algn="ctr"/>
            <a:r>
              <a:rPr lang="en-US" b="1" i="1" dirty="0" smtClean="0"/>
              <a:t>a leiomyosarcoma. It is much more cellular and the cells have much more pleomorphism and hyperchromatism than the benign leiomyoma. </a:t>
            </a:r>
          </a:p>
          <a:p>
            <a:pPr algn="ctr"/>
            <a:r>
              <a:rPr lang="en-US" b="1" i="1" dirty="0" smtClean="0"/>
              <a:t>An irregular mitosis is seen in the center</a:t>
            </a:r>
            <a:endParaRPr lang="en-US"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1905000" y="404664"/>
            <a:ext cx="5105400"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rPr>
              <a:t>Endometrial  Leiomyosarcoma - HPF</a:t>
            </a:r>
            <a:endParaRPr lang="en-US" sz="2400" b="1" i="1" dirty="0">
              <a:solidFill>
                <a:schemeClr val="bg1"/>
              </a:solidFill>
              <a:effectLst>
                <a:outerShdw blurRad="38100" dist="38100" dir="2700000" algn="tl">
                  <a:srgbClr val="000000">
                    <a:alpha val="43137"/>
                  </a:srgbClr>
                </a:outerShdw>
              </a:effectLst>
            </a:endParaRPr>
          </a:p>
        </p:txBody>
      </p:sp>
      <p:pic>
        <p:nvPicPr>
          <p:cNvPr id="216066" name="Picture 2" descr="http://library.med.utah.edu/WebPath/jpeg4/FEM033.jpg"/>
          <p:cNvPicPr>
            <a:picLocks noChangeAspect="1" noChangeArrowheads="1"/>
          </p:cNvPicPr>
          <p:nvPr/>
        </p:nvPicPr>
        <p:blipFill>
          <a:blip r:embed="rId2" cstate="print"/>
          <a:srcRect/>
          <a:stretch>
            <a:fillRect/>
          </a:stretch>
        </p:blipFill>
        <p:spPr bwMode="auto">
          <a:xfrm>
            <a:off x="1403648" y="1142746"/>
            <a:ext cx="6312768" cy="4133360"/>
          </a:xfrm>
          <a:prstGeom prst="rect">
            <a:avLst/>
          </a:prstGeom>
          <a:noFill/>
          <a:ln w="12700">
            <a:solidFill>
              <a:schemeClr val="tx1"/>
            </a:solidFill>
          </a:ln>
        </p:spPr>
      </p:pic>
      <p:sp>
        <p:nvSpPr>
          <p:cNvPr id="4" name="Rectangle 3"/>
          <p:cNvSpPr/>
          <p:nvPr/>
        </p:nvSpPr>
        <p:spPr>
          <a:xfrm>
            <a:off x="1295400" y="5530006"/>
            <a:ext cx="6705600" cy="646331"/>
          </a:xfrm>
          <a:prstGeom prst="rect">
            <a:avLst/>
          </a:prstGeom>
        </p:spPr>
        <p:txBody>
          <a:bodyPr wrap="square">
            <a:spAutoFit/>
          </a:bodyPr>
          <a:lstStyle/>
          <a:p>
            <a:pPr algn="ctr"/>
            <a:r>
              <a:rPr lang="en-US" b="1" i="1" dirty="0" smtClean="0"/>
              <a:t>As with sarcomas in general, leiomyosarcomas have spindle cells. Several mitoses are seen here, just in this one high power field.</a:t>
            </a:r>
            <a:endParaRPr lang="en-US"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979712" y="3043064"/>
            <a:ext cx="5832648" cy="12241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i="1" dirty="0" smtClean="0">
              <a:solidFill>
                <a:srgbClr val="993366"/>
              </a:solidFill>
              <a:effectLst>
                <a:outerShdw blurRad="38100" dist="38100" dir="2700000" algn="tl">
                  <a:srgbClr val="000000">
                    <a:alpha val="43137"/>
                  </a:srgbClr>
                </a:outerShdw>
              </a:effectLst>
              <a:latin typeface="Aharoni" pitchFamily="2" charset="-79"/>
              <a:cs typeface="Aharoni" pitchFamily="2" charset="-79"/>
            </a:endParaRPr>
          </a:p>
          <a:p>
            <a:pPr algn="ctr"/>
            <a:r>
              <a:rPr lang="en-US" sz="4800" b="1" i="1" dirty="0" smtClean="0">
                <a:solidFill>
                  <a:srgbClr val="993366"/>
                </a:solidFill>
                <a:effectLst>
                  <a:outerShdw blurRad="38100" dist="38100" dir="2700000" algn="tl">
                    <a:srgbClr val="000000">
                      <a:alpha val="43137"/>
                    </a:srgbClr>
                  </a:outerShdw>
                </a:effectLst>
                <a:latin typeface="Aharoni" pitchFamily="2" charset="-79"/>
                <a:cs typeface="Aharoni" pitchFamily="2" charset="-79"/>
              </a:rPr>
              <a:t>ENDOMETRIOSIS    </a:t>
            </a:r>
          </a:p>
          <a:p>
            <a:pPr algn="ctr"/>
            <a:endParaRPr lang="en-US" sz="4800" b="1" i="1" dirty="0">
              <a:solidFill>
                <a:srgbClr val="993366"/>
              </a:solidFill>
              <a:effectLst>
                <a:outerShdw blurRad="38100" dist="38100" dir="2700000" algn="tl">
                  <a:srgbClr val="000000">
                    <a:alpha val="43137"/>
                  </a:srgbClr>
                </a:outerShdw>
              </a:effectLst>
              <a:latin typeface="Aharoni" pitchFamily="2" charset="-79"/>
              <a:cs typeface="Aharoni" pitchFamily="2" charset="-79"/>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4130" name="Picture 2" descr="http://www.mdguidelines.com/images/Illustrations/endometr.jpg"/>
          <p:cNvPicPr>
            <a:picLocks noChangeAspect="1" noChangeArrowheads="1"/>
          </p:cNvPicPr>
          <p:nvPr/>
        </p:nvPicPr>
        <p:blipFill>
          <a:blip r:embed="rId2" cstate="print"/>
          <a:srcRect/>
          <a:stretch>
            <a:fillRect/>
          </a:stretch>
        </p:blipFill>
        <p:spPr bwMode="auto">
          <a:xfrm>
            <a:off x="1691680" y="980728"/>
            <a:ext cx="5760640" cy="4309652"/>
          </a:xfrm>
          <a:prstGeom prst="rect">
            <a:avLst/>
          </a:prstGeom>
          <a:noFill/>
        </p:spPr>
      </p:pic>
      <p:sp>
        <p:nvSpPr>
          <p:cNvPr id="5" name="Rounded Rectangle 4"/>
          <p:cNvSpPr/>
          <p:nvPr/>
        </p:nvSpPr>
        <p:spPr>
          <a:xfrm>
            <a:off x="1907704" y="260648"/>
            <a:ext cx="5184576"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rPr>
              <a:t>Endometriosis  sites  - Diagram</a:t>
            </a:r>
            <a:endParaRPr lang="en-US" sz="2400" b="1" i="1" dirty="0">
              <a:solidFill>
                <a:schemeClr val="bg1"/>
              </a:solidFill>
              <a:effectLst>
                <a:outerShdw blurRad="38100" dist="38100" dir="2700000" algn="tl">
                  <a:srgbClr val="000000">
                    <a:alpha val="43137"/>
                  </a:srgbClr>
                </a:outerShdw>
              </a:effectLst>
            </a:endParaRPr>
          </a:p>
        </p:txBody>
      </p:sp>
      <p:sp>
        <p:nvSpPr>
          <p:cNvPr id="6" name="Rectangle 5"/>
          <p:cNvSpPr/>
          <p:nvPr/>
        </p:nvSpPr>
        <p:spPr>
          <a:xfrm>
            <a:off x="683568" y="4869160"/>
            <a:ext cx="7416824" cy="1477328"/>
          </a:xfrm>
          <a:prstGeom prst="rect">
            <a:avLst/>
          </a:prstGeom>
        </p:spPr>
        <p:txBody>
          <a:bodyPr wrap="square">
            <a:spAutoFit/>
          </a:bodyPr>
          <a:lstStyle/>
          <a:p>
            <a:pPr algn="ctr"/>
            <a:r>
              <a:rPr lang="en-US" b="1" i="1" dirty="0" smtClean="0"/>
              <a:t>Endometriosis, a chronic noncancerous disorder of the female reproductive system, develops when the endometrium grows outside the uterus. </a:t>
            </a:r>
          </a:p>
          <a:p>
            <a:pPr algn="ctr"/>
            <a:r>
              <a:rPr lang="en-US" b="1" i="1" dirty="0" smtClean="0"/>
              <a:t>Common sites for endometriosis include ovaries, fallopian tubes, external genitalia (vulva), ligaments supporting the uterus, intestine, bladder, cervix, and vagina.</a:t>
            </a:r>
            <a:endParaRPr lang="en-US"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3906" name="Picture 2" descr="http://library.med.utah.edu/WebPath/jpeg4/FEM114.jpg"/>
          <p:cNvPicPr>
            <a:picLocks noChangeAspect="1" noChangeArrowheads="1"/>
          </p:cNvPicPr>
          <p:nvPr/>
        </p:nvPicPr>
        <p:blipFill>
          <a:blip r:embed="rId2" cstate="print"/>
          <a:srcRect/>
          <a:stretch>
            <a:fillRect/>
          </a:stretch>
        </p:blipFill>
        <p:spPr bwMode="auto">
          <a:xfrm>
            <a:off x="1479784" y="1124744"/>
            <a:ext cx="5920754" cy="4032448"/>
          </a:xfrm>
          <a:prstGeom prst="rect">
            <a:avLst/>
          </a:prstGeom>
          <a:noFill/>
        </p:spPr>
      </p:pic>
      <p:sp>
        <p:nvSpPr>
          <p:cNvPr id="3" name="Rectangle 2"/>
          <p:cNvSpPr/>
          <p:nvPr/>
        </p:nvSpPr>
        <p:spPr>
          <a:xfrm>
            <a:off x="1115616" y="5336048"/>
            <a:ext cx="6696744" cy="1200329"/>
          </a:xfrm>
          <a:prstGeom prst="rect">
            <a:avLst/>
          </a:prstGeom>
        </p:spPr>
        <p:txBody>
          <a:bodyPr wrap="square">
            <a:spAutoFit/>
          </a:bodyPr>
          <a:lstStyle/>
          <a:p>
            <a:pPr algn="ctr"/>
            <a:r>
              <a:rPr lang="en-US" b="1" i="1" dirty="0" smtClean="0"/>
              <a:t>Grossly, in areas of endometriosis the blood is darker and gives the small foci of endometriosis the gross appearance of "powder burns". Small foci are seen here just under the </a:t>
            </a:r>
            <a:r>
              <a:rPr lang="en-US" b="1" i="1" dirty="0" err="1" smtClean="0"/>
              <a:t>serosa</a:t>
            </a:r>
            <a:r>
              <a:rPr lang="en-US" b="1" i="1" dirty="0" smtClean="0"/>
              <a:t> of the posterior uterus in the pouch of Douglas. </a:t>
            </a:r>
            <a:endParaRPr lang="en-US" b="1" i="1" dirty="0"/>
          </a:p>
        </p:txBody>
      </p:sp>
      <p:sp>
        <p:nvSpPr>
          <p:cNvPr id="4" name="Rounded Rectangle 3"/>
          <p:cNvSpPr/>
          <p:nvPr/>
        </p:nvSpPr>
        <p:spPr>
          <a:xfrm>
            <a:off x="2123728" y="404664"/>
            <a:ext cx="4680520"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rPr>
              <a:t>Endometriosis  - Gross</a:t>
            </a:r>
            <a:endParaRPr lang="en-US" sz="2400" b="1" i="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187624" y="5120024"/>
            <a:ext cx="6480720" cy="1200329"/>
          </a:xfrm>
          <a:prstGeom prst="rect">
            <a:avLst/>
          </a:prstGeom>
        </p:spPr>
        <p:txBody>
          <a:bodyPr wrap="square">
            <a:spAutoFit/>
          </a:bodyPr>
          <a:lstStyle/>
          <a:p>
            <a:pPr algn="ctr"/>
            <a:r>
              <a:rPr lang="en-US" b="1" i="1" dirty="0" smtClean="0"/>
              <a:t>Upon closer view, these five small areas of endometriosis have a reddish-brown to bluish appearance. Typical locations for endometriosis may include: ovaries, uterine ligaments, </a:t>
            </a:r>
            <a:r>
              <a:rPr lang="en-US" b="1" i="1" dirty="0" err="1" smtClean="0"/>
              <a:t>rectovaginal</a:t>
            </a:r>
            <a:r>
              <a:rPr lang="en-US" b="1" i="1" dirty="0" smtClean="0"/>
              <a:t> septum, pelvic peritoneum, and </a:t>
            </a:r>
            <a:r>
              <a:rPr lang="en-US" b="1" i="1" dirty="0" err="1" smtClean="0"/>
              <a:t>laparotomy</a:t>
            </a:r>
            <a:r>
              <a:rPr lang="en-US" b="1" i="1" dirty="0" smtClean="0"/>
              <a:t> scars</a:t>
            </a:r>
            <a:endParaRPr lang="en-US" b="1" i="1" dirty="0"/>
          </a:p>
        </p:txBody>
      </p:sp>
      <p:pic>
        <p:nvPicPr>
          <p:cNvPr id="196610" name="Picture 2" descr="http://library.med.utah.edu/WebPath/jpeg4/FEM115.jpg"/>
          <p:cNvPicPr>
            <a:picLocks noChangeAspect="1" noChangeArrowheads="1"/>
          </p:cNvPicPr>
          <p:nvPr/>
        </p:nvPicPr>
        <p:blipFill>
          <a:blip r:embed="rId2" cstate="print"/>
          <a:srcRect/>
          <a:stretch>
            <a:fillRect/>
          </a:stretch>
        </p:blipFill>
        <p:spPr bwMode="auto">
          <a:xfrm>
            <a:off x="1428231" y="1041302"/>
            <a:ext cx="6024089" cy="3956297"/>
          </a:xfrm>
          <a:prstGeom prst="rect">
            <a:avLst/>
          </a:prstGeom>
          <a:noFill/>
          <a:ln w="12700">
            <a:solidFill>
              <a:schemeClr val="tx1"/>
            </a:solidFill>
          </a:ln>
        </p:spPr>
      </p:pic>
      <p:sp>
        <p:nvSpPr>
          <p:cNvPr id="4" name="Rounded Rectangle 3"/>
          <p:cNvSpPr/>
          <p:nvPr/>
        </p:nvSpPr>
        <p:spPr>
          <a:xfrm>
            <a:off x="2123728" y="404664"/>
            <a:ext cx="4680520"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rPr>
              <a:t>Endometriosis  - Gross</a:t>
            </a:r>
            <a:endParaRPr lang="en-US" sz="2400" b="1" i="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691680" y="404664"/>
            <a:ext cx="5616624"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rPr>
              <a:t>Endometriosis  - HPF Microscopy</a:t>
            </a:r>
            <a:endParaRPr lang="en-US" sz="2400" b="1" i="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1475656" y="5157192"/>
            <a:ext cx="6048672" cy="1477328"/>
          </a:xfrm>
          <a:prstGeom prst="rect">
            <a:avLst/>
          </a:prstGeom>
        </p:spPr>
        <p:txBody>
          <a:bodyPr wrap="square">
            <a:spAutoFit/>
          </a:bodyPr>
          <a:lstStyle/>
          <a:p>
            <a:pPr algn="ctr"/>
            <a:r>
              <a:rPr lang="en-US" b="1" i="1" dirty="0"/>
              <a:t>Endometrial</a:t>
            </a:r>
            <a:r>
              <a:rPr lang="en-US" b="1" i="1" dirty="0">
                <a:solidFill>
                  <a:srgbClr val="FF0000"/>
                </a:solidFill>
              </a:rPr>
              <a:t> glands</a:t>
            </a:r>
            <a:r>
              <a:rPr lang="en-US" b="1" i="1" dirty="0"/>
              <a:t> along with </a:t>
            </a:r>
            <a:r>
              <a:rPr lang="en-US" b="1" i="1" dirty="0">
                <a:solidFill>
                  <a:srgbClr val="FF0000"/>
                </a:solidFill>
              </a:rPr>
              <a:t>stroma</a:t>
            </a:r>
            <a:r>
              <a:rPr lang="en-US" b="1" i="1" dirty="0"/>
              <a:t> are seen at high magnification in the smooth muscle wall of the colon. Endometriosis is symptomatic during reproductive years when patients may present with dysmenorrhea, pelvic pain, and infertility</a:t>
            </a: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pic>
        <p:nvPicPr>
          <p:cNvPr id="2050" name="Picture 2" descr="http://library.med.utah.edu/WebPath/jpeg4/FEM1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124744"/>
            <a:ext cx="6048672" cy="37444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4930" name="Picture 2" descr="http://library.med.utah.edu/WebPath/jpeg1/MALE127.jpg"/>
          <p:cNvPicPr>
            <a:picLocks noChangeAspect="1" noChangeArrowheads="1"/>
          </p:cNvPicPr>
          <p:nvPr/>
        </p:nvPicPr>
        <p:blipFill>
          <a:blip r:embed="rId2" cstate="print"/>
          <a:srcRect/>
          <a:stretch>
            <a:fillRect/>
          </a:stretch>
        </p:blipFill>
        <p:spPr bwMode="auto">
          <a:xfrm>
            <a:off x="1259632" y="980728"/>
            <a:ext cx="6593717" cy="4464496"/>
          </a:xfrm>
          <a:prstGeom prst="rect">
            <a:avLst/>
          </a:prstGeom>
          <a:noFill/>
          <a:ln w="12700">
            <a:solidFill>
              <a:schemeClr val="tx1"/>
            </a:solidFill>
          </a:ln>
        </p:spPr>
      </p:pic>
      <p:sp>
        <p:nvSpPr>
          <p:cNvPr id="6" name="Rectangle 5"/>
          <p:cNvSpPr/>
          <p:nvPr/>
        </p:nvSpPr>
        <p:spPr>
          <a:xfrm>
            <a:off x="1187624" y="5589240"/>
            <a:ext cx="6696744" cy="646331"/>
          </a:xfrm>
          <a:prstGeom prst="rect">
            <a:avLst/>
          </a:prstGeom>
        </p:spPr>
        <p:txBody>
          <a:bodyPr wrap="square">
            <a:spAutoFit/>
          </a:bodyPr>
          <a:lstStyle/>
          <a:p>
            <a:pPr algn="ctr"/>
            <a:r>
              <a:rPr lang="en-US" b="1" i="1" dirty="0" smtClean="0"/>
              <a:t>Pink Leyding cells are seen here in the interstitium. Note the pale golden brown pigment as well. There is active spermatogenesis.</a:t>
            </a:r>
            <a:endParaRPr lang="en-US" b="1" i="1" dirty="0"/>
          </a:p>
        </p:txBody>
      </p:sp>
      <p:sp>
        <p:nvSpPr>
          <p:cNvPr id="7" name="Rounded Rectangle 6"/>
          <p:cNvSpPr/>
          <p:nvPr/>
        </p:nvSpPr>
        <p:spPr>
          <a:xfrm>
            <a:off x="1475656" y="188640"/>
            <a:ext cx="619268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Histology of Normal Testis - LPF </a:t>
            </a:r>
            <a:endParaRPr lang="en-US" sz="2400"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1403648" y="2907432"/>
            <a:ext cx="6624736" cy="1512168"/>
          </a:xfrm>
          <a:prstGeom prst="ellipse">
            <a:avLst/>
          </a:prstGeom>
          <a:solidFill>
            <a:srgbClr val="993366"/>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effectLst>
                  <a:outerShdw blurRad="38100" dist="38100" dir="2700000" algn="tl">
                    <a:srgbClr val="000000">
                      <a:alpha val="43137"/>
                    </a:srgbClr>
                  </a:outerShdw>
                </a:effectLst>
                <a:latin typeface="Aharoni" pitchFamily="2" charset="-79"/>
                <a:cs typeface="Aharoni" pitchFamily="2" charset="-79"/>
              </a:rPr>
              <a:t>UTERINE CERVIX</a:t>
            </a:r>
            <a:endParaRPr lang="en-US" sz="40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48172" y="2907432"/>
            <a:ext cx="6588224" cy="15121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smtClean="0">
                <a:solidFill>
                  <a:srgbClr val="800000"/>
                </a:solidFill>
                <a:effectLst>
                  <a:outerShdw blurRad="38100" dist="38100" dir="2700000" algn="tl">
                    <a:srgbClr val="000000">
                      <a:alpha val="43137"/>
                    </a:srgbClr>
                  </a:outerShdw>
                </a:effectLst>
                <a:latin typeface="Aharoni" pitchFamily="2" charset="-79"/>
                <a:cs typeface="Aharoni" pitchFamily="2" charset="-79"/>
              </a:rPr>
              <a:t>Cervical Dysplasia &amp; Cervical Carcinoma</a:t>
            </a:r>
            <a:endParaRPr lang="en-US" sz="4400" b="1" dirty="0">
              <a:solidFill>
                <a:srgbClr val="800000"/>
              </a:solidFill>
              <a:latin typeface="Aharoni" pitchFamily="2" charset="-79"/>
              <a:cs typeface="Aharoni" pitchFamily="2" charset="-79"/>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2322" name="Picture 2" descr="http://library.med.utah.edu/WebPath/jpeg4/FEM007.jpg"/>
          <p:cNvPicPr>
            <a:picLocks noChangeAspect="1" noChangeArrowheads="1"/>
          </p:cNvPicPr>
          <p:nvPr/>
        </p:nvPicPr>
        <p:blipFill>
          <a:blip r:embed="rId2" cstate="print"/>
          <a:srcRect/>
          <a:stretch>
            <a:fillRect/>
          </a:stretch>
        </p:blipFill>
        <p:spPr bwMode="auto">
          <a:xfrm>
            <a:off x="1115616" y="1268760"/>
            <a:ext cx="6768752" cy="4320480"/>
          </a:xfrm>
          <a:prstGeom prst="rect">
            <a:avLst/>
          </a:prstGeom>
          <a:noFill/>
          <a:ln w="28575">
            <a:solidFill>
              <a:schemeClr val="tx1"/>
            </a:solidFill>
          </a:ln>
        </p:spPr>
      </p:pic>
      <p:sp>
        <p:nvSpPr>
          <p:cNvPr id="3" name="Rectangle 2"/>
          <p:cNvSpPr/>
          <p:nvPr/>
        </p:nvSpPr>
        <p:spPr>
          <a:xfrm>
            <a:off x="571472" y="5661248"/>
            <a:ext cx="7715304" cy="707886"/>
          </a:xfrm>
          <a:prstGeom prst="rect">
            <a:avLst/>
          </a:prstGeom>
        </p:spPr>
        <p:txBody>
          <a:bodyPr wrap="square">
            <a:spAutoFit/>
          </a:bodyPr>
          <a:lstStyle/>
          <a:p>
            <a:pPr algn="ctr"/>
            <a:r>
              <a:rPr lang="en-US" sz="2000" b="1" i="1" dirty="0" smtClean="0"/>
              <a:t>The normal cervical squamous epithelium at the left transforms to dysplastic changes on the right with  underlying chronic inflammation </a:t>
            </a:r>
            <a:endParaRPr lang="en-US" sz="2000" b="1" i="1" dirty="0"/>
          </a:p>
        </p:txBody>
      </p:sp>
      <p:sp>
        <p:nvSpPr>
          <p:cNvPr id="4" name="مستطيل مستدير الزوايا 5"/>
          <p:cNvSpPr/>
          <p:nvPr/>
        </p:nvSpPr>
        <p:spPr>
          <a:xfrm>
            <a:off x="1785918" y="214290"/>
            <a:ext cx="5500726" cy="785818"/>
          </a:xfrm>
          <a:prstGeom prst="roundRect">
            <a:avLst/>
          </a:prstGeom>
          <a:solidFill>
            <a:srgbClr val="150F87"/>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rPr>
              <a:t>Normal and Dysplastic Cervical Squamous Epithelium</a:t>
            </a:r>
            <a:endParaRPr lang="ar-SA" sz="2400" b="1" i="1" dirty="0">
              <a:solidFill>
                <a:schemeClr val="bg1"/>
              </a:solidFill>
            </a:endParaRPr>
          </a:p>
        </p:txBody>
      </p:sp>
      <p:sp>
        <p:nvSpPr>
          <p:cNvPr id="5" name="TextBox 4"/>
          <p:cNvSpPr txBox="1"/>
          <p:nvPr/>
        </p:nvSpPr>
        <p:spPr>
          <a:xfrm>
            <a:off x="1475656" y="1936212"/>
            <a:ext cx="1357322" cy="369332"/>
          </a:xfrm>
          <a:prstGeom prst="rect">
            <a:avLst/>
          </a:prstGeom>
          <a:noFill/>
        </p:spPr>
        <p:txBody>
          <a:bodyPr wrap="square" rtlCol="0">
            <a:spAutoFit/>
          </a:bodyPr>
          <a:lstStyle/>
          <a:p>
            <a:r>
              <a:rPr lang="en-US" b="1" dirty="0" smtClean="0">
                <a:solidFill>
                  <a:srgbClr val="FF0000"/>
                </a:solidFill>
              </a:rPr>
              <a:t>Normal</a:t>
            </a:r>
            <a:endParaRPr lang="en-US" b="1" dirty="0">
              <a:solidFill>
                <a:srgbClr val="FF0000"/>
              </a:solidFill>
            </a:endParaRPr>
          </a:p>
        </p:txBody>
      </p:sp>
      <p:sp>
        <p:nvSpPr>
          <p:cNvPr id="6" name="TextBox 5"/>
          <p:cNvSpPr txBox="1"/>
          <p:nvPr/>
        </p:nvSpPr>
        <p:spPr>
          <a:xfrm>
            <a:off x="6429388" y="1785926"/>
            <a:ext cx="1500198" cy="369332"/>
          </a:xfrm>
          <a:prstGeom prst="rect">
            <a:avLst/>
          </a:prstGeom>
          <a:noFill/>
        </p:spPr>
        <p:txBody>
          <a:bodyPr wrap="square" rtlCol="0">
            <a:spAutoFit/>
          </a:bodyPr>
          <a:lstStyle/>
          <a:p>
            <a:r>
              <a:rPr lang="en-US" b="1" dirty="0" smtClean="0">
                <a:solidFill>
                  <a:srgbClr val="FF0000"/>
                </a:solidFill>
              </a:rPr>
              <a:t>Dysplasia</a:t>
            </a:r>
            <a:endParaRPr lang="en-US" b="1" dirty="0">
              <a:solidFill>
                <a:srgbClr val="FF0000"/>
              </a:solidFill>
            </a:endParaRPr>
          </a:p>
        </p:txBody>
      </p:sp>
      <p:sp>
        <p:nvSpPr>
          <p:cNvPr id="11" name="TextBox 10"/>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2" name="TextBox 11"/>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مستطيل مستدير الزوايا 5"/>
          <p:cNvSpPr/>
          <p:nvPr/>
        </p:nvSpPr>
        <p:spPr>
          <a:xfrm>
            <a:off x="1500166" y="214290"/>
            <a:ext cx="6072230" cy="478406"/>
          </a:xfrm>
          <a:prstGeom prst="roundRect">
            <a:avLst/>
          </a:prstGeom>
          <a:solidFill>
            <a:srgbClr val="1801A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rPr>
              <a:t>Endocervical Squamous Dysplasia</a:t>
            </a:r>
            <a:endParaRPr lang="ar-SA" sz="2400" b="1" i="1" dirty="0">
              <a:solidFill>
                <a:schemeClr val="bg1"/>
              </a:solidFill>
            </a:endParaRPr>
          </a:p>
        </p:txBody>
      </p:sp>
      <p:pic>
        <p:nvPicPr>
          <p:cNvPr id="192514" name="Picture 2" descr="http://library.med.utah.edu/WebPath/jpeg4/FEM008.jpg"/>
          <p:cNvPicPr>
            <a:picLocks noChangeAspect="1" noChangeArrowheads="1"/>
          </p:cNvPicPr>
          <p:nvPr/>
        </p:nvPicPr>
        <p:blipFill>
          <a:blip r:embed="rId2" cstate="print"/>
          <a:srcRect/>
          <a:stretch>
            <a:fillRect/>
          </a:stretch>
        </p:blipFill>
        <p:spPr bwMode="auto">
          <a:xfrm>
            <a:off x="1115616" y="928671"/>
            <a:ext cx="6840760" cy="4214147"/>
          </a:xfrm>
          <a:prstGeom prst="rect">
            <a:avLst/>
          </a:prstGeom>
          <a:noFill/>
          <a:ln w="28575">
            <a:solidFill>
              <a:schemeClr val="tx1"/>
            </a:solidFill>
          </a:ln>
        </p:spPr>
      </p:pic>
      <p:sp>
        <p:nvSpPr>
          <p:cNvPr id="5" name="Rectangle 4"/>
          <p:cNvSpPr/>
          <p:nvPr/>
        </p:nvSpPr>
        <p:spPr>
          <a:xfrm>
            <a:off x="357158" y="5229200"/>
            <a:ext cx="8072494" cy="1200329"/>
          </a:xfrm>
          <a:prstGeom prst="rect">
            <a:avLst/>
          </a:prstGeom>
        </p:spPr>
        <p:txBody>
          <a:bodyPr wrap="square">
            <a:spAutoFit/>
          </a:bodyPr>
          <a:lstStyle/>
          <a:p>
            <a:pPr algn="ctr"/>
            <a:r>
              <a:rPr lang="en-US" b="1" i="1" dirty="0" smtClean="0"/>
              <a:t>Cervical squamous dysplasia is seen at medium magnification, extending from the center to the right. The epithelium is normal </a:t>
            </a:r>
            <a:r>
              <a:rPr lang="en-US" b="1" i="1" dirty="0" smtClean="0"/>
              <a:t>at </a:t>
            </a:r>
            <a:r>
              <a:rPr lang="en-US" b="1" i="1" dirty="0" smtClean="0"/>
              <a:t>the left. </a:t>
            </a:r>
            <a:endParaRPr lang="en-US" b="1" i="1" dirty="0" smtClean="0"/>
          </a:p>
          <a:p>
            <a:pPr algn="ctr"/>
            <a:r>
              <a:rPr lang="en-US" b="1" i="1" dirty="0" smtClean="0"/>
              <a:t>Note </a:t>
            </a:r>
            <a:r>
              <a:rPr lang="en-US" b="1" i="1" dirty="0" smtClean="0"/>
              <a:t>how the dysplastic cell nuclei at the right are larger and darker, and the dysplastic cells have a disorderly arrangement</a:t>
            </a:r>
            <a:endParaRPr lang="en-US"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
        <p:nvSpPr>
          <p:cNvPr id="7" name="TextBox 6"/>
          <p:cNvSpPr txBox="1"/>
          <p:nvPr/>
        </p:nvSpPr>
        <p:spPr>
          <a:xfrm>
            <a:off x="7423431" y="990600"/>
            <a:ext cx="425169" cy="369332"/>
          </a:xfrm>
          <a:prstGeom prst="rect">
            <a:avLst/>
          </a:prstGeom>
          <a:noFill/>
        </p:spPr>
        <p:txBody>
          <a:bodyPr wrap="square" rtlCol="0">
            <a:spAutoFit/>
          </a:bodyPr>
          <a:lstStyle/>
          <a:p>
            <a:r>
              <a:rPr lang="en-US" b="1" dirty="0" smtClean="0"/>
              <a:t>Rt</a:t>
            </a:r>
            <a:endParaRPr lang="en-US" b="1" dirty="0"/>
          </a:p>
        </p:txBody>
      </p:sp>
      <p:sp>
        <p:nvSpPr>
          <p:cNvPr id="8" name="TextBox 7"/>
          <p:cNvSpPr txBox="1"/>
          <p:nvPr/>
        </p:nvSpPr>
        <p:spPr>
          <a:xfrm>
            <a:off x="1143000" y="990600"/>
            <a:ext cx="425169" cy="369332"/>
          </a:xfrm>
          <a:prstGeom prst="rect">
            <a:avLst/>
          </a:prstGeom>
          <a:noFill/>
        </p:spPr>
        <p:txBody>
          <a:bodyPr wrap="square" rtlCol="0">
            <a:spAutoFit/>
          </a:bodyPr>
          <a:lstStyle/>
          <a:p>
            <a:r>
              <a:rPr lang="en-US" b="1" dirty="0" smtClean="0"/>
              <a:t>Lt</a:t>
            </a:r>
            <a:endParaRPr lang="en-US" b="1" dirty="0"/>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7938" name="Picture 2" descr="http://library.med.utah.edu/WebPath/jpeg4/FEM013.jpg"/>
          <p:cNvPicPr>
            <a:picLocks noChangeAspect="1" noChangeArrowheads="1"/>
          </p:cNvPicPr>
          <p:nvPr/>
        </p:nvPicPr>
        <p:blipFill>
          <a:blip r:embed="rId2" cstate="print"/>
          <a:srcRect/>
          <a:stretch>
            <a:fillRect/>
          </a:stretch>
        </p:blipFill>
        <p:spPr bwMode="auto">
          <a:xfrm>
            <a:off x="4572000" y="1412776"/>
            <a:ext cx="3936504" cy="3744416"/>
          </a:xfrm>
          <a:prstGeom prst="rect">
            <a:avLst/>
          </a:prstGeom>
          <a:noFill/>
        </p:spPr>
      </p:pic>
      <p:sp>
        <p:nvSpPr>
          <p:cNvPr id="3" name="مستطيل مستدير الزوايا 5"/>
          <p:cNvSpPr/>
          <p:nvPr/>
        </p:nvSpPr>
        <p:spPr>
          <a:xfrm>
            <a:off x="1500166" y="337216"/>
            <a:ext cx="6024162" cy="571504"/>
          </a:xfrm>
          <a:prstGeom prst="roundRect">
            <a:avLst/>
          </a:prstGeom>
          <a:solidFill>
            <a:srgbClr val="1801A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rPr>
              <a:t>Cervical Squamous  Cell Carcinoma </a:t>
            </a:r>
            <a:endParaRPr lang="ar-SA" sz="2400" b="1" i="1" dirty="0">
              <a:solidFill>
                <a:schemeClr val="bg1"/>
              </a:solidFill>
            </a:endParaRPr>
          </a:p>
        </p:txBody>
      </p:sp>
      <p:pic>
        <p:nvPicPr>
          <p:cNvPr id="167940" name="Picture 4" descr="http://library.med.utah.edu/WebPath/jpeg4/FEM012.jpg"/>
          <p:cNvPicPr>
            <a:picLocks noChangeAspect="1" noChangeArrowheads="1"/>
          </p:cNvPicPr>
          <p:nvPr/>
        </p:nvPicPr>
        <p:blipFill>
          <a:blip r:embed="rId3" cstate="print"/>
          <a:srcRect/>
          <a:stretch>
            <a:fillRect/>
          </a:stretch>
        </p:blipFill>
        <p:spPr bwMode="auto">
          <a:xfrm>
            <a:off x="423540" y="1412776"/>
            <a:ext cx="4004444" cy="3744416"/>
          </a:xfrm>
          <a:prstGeom prst="rect">
            <a:avLst/>
          </a:prstGeom>
          <a:noFill/>
        </p:spPr>
      </p:pic>
      <p:sp>
        <p:nvSpPr>
          <p:cNvPr id="6" name="Rectangle 5"/>
          <p:cNvSpPr/>
          <p:nvPr/>
        </p:nvSpPr>
        <p:spPr>
          <a:xfrm>
            <a:off x="827584" y="5457998"/>
            <a:ext cx="6984776" cy="923330"/>
          </a:xfrm>
          <a:prstGeom prst="rect">
            <a:avLst/>
          </a:prstGeom>
        </p:spPr>
        <p:txBody>
          <a:bodyPr wrap="square">
            <a:spAutoFit/>
          </a:bodyPr>
          <a:lstStyle/>
          <a:p>
            <a:pPr algn="ctr"/>
            <a:r>
              <a:rPr lang="en-US" b="1" i="1" dirty="0" smtClean="0"/>
              <a:t>This is the gross appearance of a cervical squamous cell carcinoma that is still limited to the cervix (stage I). </a:t>
            </a:r>
          </a:p>
          <a:p>
            <a:pPr algn="ctr"/>
            <a:r>
              <a:rPr lang="en-US" b="1" i="1" dirty="0" smtClean="0"/>
              <a:t>The tumor is a fungating red to tan to yellow mass.</a:t>
            </a:r>
            <a:endParaRPr lang="en-US"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مستطيل مستدير الزوايا 5"/>
          <p:cNvSpPr/>
          <p:nvPr/>
        </p:nvSpPr>
        <p:spPr>
          <a:xfrm>
            <a:off x="1043608" y="337216"/>
            <a:ext cx="6912768" cy="499496"/>
          </a:xfrm>
          <a:prstGeom prst="roundRect">
            <a:avLst/>
          </a:prstGeom>
          <a:solidFill>
            <a:srgbClr val="1801A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rPr>
              <a:t>Cervical Squamous  Cell Carcinoma - HPF </a:t>
            </a:r>
            <a:endParaRPr lang="ar-SA" sz="2400" b="1" i="1" dirty="0">
              <a:solidFill>
                <a:schemeClr val="bg1"/>
              </a:solidFill>
            </a:endParaRPr>
          </a:p>
        </p:txBody>
      </p:sp>
      <p:pic>
        <p:nvPicPr>
          <p:cNvPr id="175106" name="Picture 2" descr="http://library.med.utah.edu/WebPath/jpeg4/FEM011.jpg"/>
          <p:cNvPicPr>
            <a:picLocks noChangeAspect="1" noChangeArrowheads="1"/>
          </p:cNvPicPr>
          <p:nvPr/>
        </p:nvPicPr>
        <p:blipFill>
          <a:blip r:embed="rId2" cstate="print"/>
          <a:srcRect/>
          <a:stretch>
            <a:fillRect/>
          </a:stretch>
        </p:blipFill>
        <p:spPr bwMode="auto">
          <a:xfrm>
            <a:off x="1403648" y="1052736"/>
            <a:ext cx="6264696" cy="3897620"/>
          </a:xfrm>
          <a:prstGeom prst="rect">
            <a:avLst/>
          </a:prstGeom>
          <a:noFill/>
          <a:ln w="12700">
            <a:solidFill>
              <a:schemeClr val="tx1"/>
            </a:solidFill>
          </a:ln>
        </p:spPr>
      </p:pic>
      <p:sp>
        <p:nvSpPr>
          <p:cNvPr id="4" name="Rectangle 3"/>
          <p:cNvSpPr/>
          <p:nvPr/>
        </p:nvSpPr>
        <p:spPr>
          <a:xfrm>
            <a:off x="1187624" y="5013176"/>
            <a:ext cx="6624736" cy="1477328"/>
          </a:xfrm>
          <a:prstGeom prst="rect">
            <a:avLst/>
          </a:prstGeom>
        </p:spPr>
        <p:txBody>
          <a:bodyPr wrap="square">
            <a:spAutoFit/>
          </a:bodyPr>
          <a:lstStyle/>
          <a:p>
            <a:pPr algn="ctr"/>
            <a:r>
              <a:rPr lang="en-US" b="1" i="1" dirty="0" smtClean="0"/>
              <a:t>At high magnification, nests of neoplastic squamous cells are invaded through a chronically inflamed stroma. This cancer is well- differentiated, as evidenced by keratin pearls (*) within nests of tumor cells. However, most cervical squamous carcinomas are non-keratinizing.</a:t>
            </a:r>
            <a:endParaRPr lang="en-US" b="1" i="1" dirty="0"/>
          </a:p>
        </p:txBody>
      </p:sp>
      <p:sp>
        <p:nvSpPr>
          <p:cNvPr id="5" name="Rectangle 4"/>
          <p:cNvSpPr/>
          <p:nvPr/>
        </p:nvSpPr>
        <p:spPr>
          <a:xfrm>
            <a:off x="5796136" y="1772816"/>
            <a:ext cx="338554" cy="461665"/>
          </a:xfrm>
          <a:prstGeom prst="rect">
            <a:avLst/>
          </a:prstGeom>
        </p:spPr>
        <p:txBody>
          <a:bodyPr wrap="none">
            <a:spAutoFit/>
          </a:bodyPr>
          <a:lstStyle/>
          <a:p>
            <a:r>
              <a:rPr lang="en-US" sz="2400" b="1" i="1" dirty="0" smtClean="0"/>
              <a:t>*</a:t>
            </a:r>
            <a:endParaRPr lang="en-US" sz="2400"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www.fairview.org/healthlibrary/Article/=/fv/groups/public/documents/images/6245.img"/>
          <p:cNvPicPr>
            <a:picLocks noChangeAspect="1" noChangeArrowheads="1"/>
          </p:cNvPicPr>
          <p:nvPr/>
        </p:nvPicPr>
        <p:blipFill>
          <a:blip r:embed="rId2" cstate="print"/>
          <a:srcRect/>
          <a:stretch>
            <a:fillRect/>
          </a:stretch>
        </p:blipFill>
        <p:spPr bwMode="auto">
          <a:xfrm>
            <a:off x="3581400" y="3962400"/>
            <a:ext cx="3429000" cy="2438400"/>
          </a:xfrm>
          <a:prstGeom prst="rect">
            <a:avLst/>
          </a:prstGeom>
          <a:noFill/>
        </p:spPr>
      </p:pic>
      <p:sp>
        <p:nvSpPr>
          <p:cNvPr id="5" name="Oval 4"/>
          <p:cNvSpPr/>
          <p:nvPr/>
        </p:nvSpPr>
        <p:spPr>
          <a:xfrm>
            <a:off x="1905000" y="2362200"/>
            <a:ext cx="6624736" cy="1512168"/>
          </a:xfrm>
          <a:prstGeom prst="ellipse">
            <a:avLst/>
          </a:prstGeom>
          <a:solidFill>
            <a:schemeClr val="accent5">
              <a:lumMod val="75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effectLst>
                  <a:outerShdw blurRad="38100" dist="38100" dir="2700000" algn="tl">
                    <a:srgbClr val="000000">
                      <a:alpha val="43137"/>
                    </a:srgbClr>
                  </a:outerShdw>
                </a:effectLst>
                <a:latin typeface="Aharoni" pitchFamily="2" charset="-79"/>
                <a:cs typeface="Aharoni" pitchFamily="2" charset="-79"/>
              </a:rPr>
              <a:t>FALLOPIAN TUBES</a:t>
            </a:r>
            <a:endParaRPr lang="en-US" sz="40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92162"/>
          </a:xfrm>
        </p:spPr>
        <p:txBody>
          <a:bodyPr/>
          <a:lstStyle/>
          <a:p>
            <a:r>
              <a:rPr lang="en-US" dirty="0" smtClean="0"/>
              <a:t> </a:t>
            </a:r>
            <a:endParaRPr lang="en-US" dirty="0"/>
          </a:p>
        </p:txBody>
      </p:sp>
      <p:sp>
        <p:nvSpPr>
          <p:cNvPr id="6" name="Rounded Rectangle 5"/>
          <p:cNvSpPr/>
          <p:nvPr/>
        </p:nvSpPr>
        <p:spPr>
          <a:xfrm>
            <a:off x="1371600" y="457200"/>
            <a:ext cx="6248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a:t>
            </a:r>
            <a:r>
              <a:rPr lang="en-US" sz="2400" b="1" i="1" dirty="0" err="1" smtClean="0">
                <a:effectLst>
                  <a:outerShdw blurRad="38100" dist="38100" dir="2700000" algn="tl">
                    <a:srgbClr val="000000">
                      <a:alpha val="43137"/>
                    </a:srgbClr>
                  </a:outerShdw>
                </a:effectLst>
              </a:rPr>
              <a:t>vs</a:t>
            </a:r>
            <a:r>
              <a:rPr lang="en-US" sz="2400" b="1" i="1" dirty="0" smtClean="0">
                <a:effectLst>
                  <a:outerShdw blurRad="38100" dist="38100" dir="2700000" algn="tl">
                    <a:srgbClr val="000000">
                      <a:alpha val="43137"/>
                    </a:srgbClr>
                  </a:outerShdw>
                </a:effectLst>
              </a:rPr>
              <a:t> Inflamed Fallopian Tube</a:t>
            </a:r>
            <a:endParaRPr lang="en-US" sz="2400" b="1" i="1" dirty="0">
              <a:effectLst>
                <a:outerShdw blurRad="38100" dist="38100" dir="2700000" algn="tl">
                  <a:srgbClr val="000000">
                    <a:alpha val="43137"/>
                  </a:srgbClr>
                </a:outerShdw>
              </a:effectLst>
            </a:endParaRPr>
          </a:p>
        </p:txBody>
      </p:sp>
      <p:pic>
        <p:nvPicPr>
          <p:cNvPr id="146434" name="Picture 2" descr="http://www.mdguidelines.com/images/Illustrations/salpingi.jpg"/>
          <p:cNvPicPr>
            <a:picLocks noChangeAspect="1" noChangeArrowheads="1"/>
          </p:cNvPicPr>
          <p:nvPr/>
        </p:nvPicPr>
        <p:blipFill>
          <a:blip r:embed="rId2" cstate="print"/>
          <a:srcRect/>
          <a:stretch>
            <a:fillRect/>
          </a:stretch>
        </p:blipFill>
        <p:spPr bwMode="auto">
          <a:xfrm>
            <a:off x="1360391" y="1196752"/>
            <a:ext cx="6163937" cy="5332619"/>
          </a:xfrm>
          <a:prstGeom prst="rect">
            <a:avLst/>
          </a:prstGeom>
          <a:noFill/>
        </p:spPr>
      </p:pic>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665312" y="457200"/>
            <a:ext cx="5715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Salpingitis - Gross</a:t>
            </a:r>
            <a:endParaRPr lang="en-US" sz="2400" b="1" i="1" dirty="0">
              <a:effectLst>
                <a:outerShdw blurRad="38100" dist="38100" dir="2700000" algn="tl">
                  <a:srgbClr val="000000">
                    <a:alpha val="43137"/>
                  </a:srgbClr>
                </a:outerShdw>
              </a:effectLst>
            </a:endParaRPr>
          </a:p>
        </p:txBody>
      </p:sp>
      <p:pic>
        <p:nvPicPr>
          <p:cNvPr id="145410" name="Picture 2" descr="http://o.quizlet.com/i/nVRl3a7aEAMerTabTrbJ6w_m.jpg"/>
          <p:cNvPicPr>
            <a:picLocks noChangeAspect="1" noChangeArrowheads="1"/>
          </p:cNvPicPr>
          <p:nvPr/>
        </p:nvPicPr>
        <p:blipFill>
          <a:blip r:embed="rId2" cstate="print"/>
          <a:srcRect/>
          <a:stretch>
            <a:fillRect/>
          </a:stretch>
        </p:blipFill>
        <p:spPr bwMode="auto">
          <a:xfrm rot="16200000">
            <a:off x="2388052" y="356365"/>
            <a:ext cx="4248472" cy="6217278"/>
          </a:xfrm>
          <a:prstGeom prst="rect">
            <a:avLst/>
          </a:prstGeom>
          <a:noFill/>
          <a:ln w="12700">
            <a:solidFill>
              <a:schemeClr val="tx1"/>
            </a:solidFill>
          </a:ln>
        </p:spPr>
      </p:pic>
      <p:sp>
        <p:nvSpPr>
          <p:cNvPr id="6" name="TextBox 5"/>
          <p:cNvSpPr txBox="1"/>
          <p:nvPr/>
        </p:nvSpPr>
        <p:spPr>
          <a:xfrm>
            <a:off x="1475656" y="5805264"/>
            <a:ext cx="6048672" cy="646331"/>
          </a:xfrm>
          <a:prstGeom prst="rect">
            <a:avLst/>
          </a:prstGeom>
          <a:noFill/>
        </p:spPr>
        <p:txBody>
          <a:bodyPr wrap="square" rtlCol="0">
            <a:spAutoFit/>
          </a:bodyPr>
          <a:lstStyle/>
          <a:p>
            <a:pPr algn="ctr"/>
            <a:r>
              <a:rPr lang="en-US" b="1" i="1" dirty="0" smtClean="0"/>
              <a:t>Acute salpingitis: Excised congested swollen fallopian tube with hemorrhagic patches</a:t>
            </a:r>
            <a:endParaRPr lang="en-US"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593304" y="457200"/>
            <a:ext cx="5715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Salpingitis - Microscopic</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1219200" y="5352871"/>
            <a:ext cx="6324600" cy="923330"/>
          </a:xfrm>
          <a:prstGeom prst="rect">
            <a:avLst/>
          </a:prstGeom>
        </p:spPr>
        <p:txBody>
          <a:bodyPr wrap="square">
            <a:spAutoFit/>
          </a:bodyPr>
          <a:lstStyle/>
          <a:p>
            <a:pPr algn="ctr"/>
            <a:r>
              <a:rPr lang="en-US" b="1" i="1" dirty="0" smtClean="0"/>
              <a:t>A remnant of tubal epithelium is seen here surrounded and infiltrated by numerous neutrophils. This is acute salpingitis. Neisseria gonorrheae was cultured.</a:t>
            </a:r>
            <a:endParaRPr lang="en-US" b="1" i="1" dirty="0"/>
          </a:p>
        </p:txBody>
      </p:sp>
      <p:pic>
        <p:nvPicPr>
          <p:cNvPr id="6" name="Picture 2" descr="http://library.med.utah.edu/WebPath/jpeg4/FEM041.jpg"/>
          <p:cNvPicPr>
            <a:picLocks noChangeAspect="1" noChangeArrowheads="1"/>
          </p:cNvPicPr>
          <p:nvPr/>
        </p:nvPicPr>
        <p:blipFill>
          <a:blip r:embed="rId3" cstate="print"/>
          <a:srcRect/>
          <a:stretch>
            <a:fillRect/>
          </a:stretch>
        </p:blipFill>
        <p:spPr bwMode="auto">
          <a:xfrm>
            <a:off x="1371600" y="1295399"/>
            <a:ext cx="6096000" cy="3962401"/>
          </a:xfrm>
          <a:prstGeom prst="rect">
            <a:avLst/>
          </a:prstGeom>
          <a:noFill/>
          <a:ln w="12700">
            <a:solidFill>
              <a:schemeClr val="tx1"/>
            </a:solidFill>
          </a:ln>
        </p:spPr>
      </p:pic>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702" name="Picture 6" descr="L1305 - cell types in seminiferous epithelium"/>
          <p:cNvPicPr>
            <a:picLocks noChangeArrowheads="1"/>
          </p:cNvPicPr>
          <p:nvPr/>
        </p:nvPicPr>
        <p:blipFill>
          <a:blip r:embed="rId2" cstate="print"/>
          <a:srcRect/>
          <a:stretch>
            <a:fillRect/>
          </a:stretch>
        </p:blipFill>
        <p:spPr bwMode="auto">
          <a:xfrm>
            <a:off x="1331640" y="1001248"/>
            <a:ext cx="6336704" cy="4948032"/>
          </a:xfrm>
          <a:prstGeom prst="rect">
            <a:avLst/>
          </a:prstGeom>
          <a:noFill/>
          <a:ln w="12700">
            <a:solidFill>
              <a:schemeClr val="tx1"/>
            </a:solidFill>
          </a:ln>
        </p:spPr>
      </p:pic>
      <p:sp>
        <p:nvSpPr>
          <p:cNvPr id="29704" name="Text Box 8"/>
          <p:cNvSpPr txBox="1">
            <a:spLocks noChangeArrowheads="1"/>
          </p:cNvSpPr>
          <p:nvPr/>
        </p:nvSpPr>
        <p:spPr bwMode="auto">
          <a:xfrm>
            <a:off x="4572000" y="0"/>
            <a:ext cx="4572000" cy="630942"/>
          </a:xfrm>
          <a:prstGeom prst="rect">
            <a:avLst/>
          </a:prstGeom>
          <a:noFill/>
          <a:ln w="9525">
            <a:noFill/>
            <a:miter lim="800000"/>
            <a:headEnd/>
            <a:tailEnd/>
          </a:ln>
          <a:effectLst/>
        </p:spPr>
        <p:txBody>
          <a:bodyPr>
            <a:spAutoFit/>
          </a:bodyPr>
          <a:lstStyle/>
          <a:p>
            <a:pPr>
              <a:spcBef>
                <a:spcPct val="50000"/>
              </a:spcBef>
              <a:buFontTx/>
              <a:buChar char="-"/>
            </a:pPr>
            <a:endParaRPr lang="en-US" sz="1400" dirty="0"/>
          </a:p>
          <a:p>
            <a:pPr>
              <a:spcBef>
                <a:spcPct val="50000"/>
              </a:spcBef>
              <a:buFontTx/>
              <a:buChar char="-"/>
            </a:pPr>
            <a:endParaRPr lang="en-US" sz="1400" dirty="0"/>
          </a:p>
        </p:txBody>
      </p:sp>
      <p:sp>
        <p:nvSpPr>
          <p:cNvPr id="5" name="Rounded Rectangle 4"/>
          <p:cNvSpPr/>
          <p:nvPr/>
        </p:nvSpPr>
        <p:spPr>
          <a:xfrm>
            <a:off x="1331640" y="188640"/>
            <a:ext cx="619268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Histology of Normal Testis - HPF </a:t>
            </a:r>
            <a:endParaRPr lang="en-US" sz="2400"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981200" y="2514600"/>
            <a:ext cx="6120680" cy="20162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Ovarian Cysts and </a:t>
            </a:r>
            <a:br>
              <a:rPr lang="en-US" sz="4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br>
            <a:r>
              <a:rPr lang="en-US" sz="4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 Breast Masses</a:t>
            </a:r>
            <a:endParaRPr lang="en-US" sz="4800" b="1" dirty="0">
              <a:solidFill>
                <a:schemeClr val="bg1"/>
              </a:solidFill>
              <a:latin typeface="Aharoni" pitchFamily="2" charset="-79"/>
              <a:cs typeface="Aharoni" pitchFamily="2" charset="-79"/>
            </a:endParaRPr>
          </a:p>
        </p:txBody>
      </p:sp>
      <p:sp>
        <p:nvSpPr>
          <p:cNvPr id="6" name="Title 1"/>
          <p:cNvSpPr txBox="1">
            <a:spLocks/>
          </p:cNvSpPr>
          <p:nvPr/>
        </p:nvSpPr>
        <p:spPr>
          <a:xfrm>
            <a:off x="1331640" y="980728"/>
            <a:ext cx="6984776" cy="864096"/>
          </a:xfrm>
          <a:prstGeom prst="rect">
            <a:avLst/>
          </a:prstGeom>
        </p:spPr>
        <p:txBody>
          <a:bodyPr vert="horz"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t/>
            </a:r>
            <a:b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br>
            <a: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t/>
            </a:r>
            <a:b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br>
            <a: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t/>
            </a:r>
            <a:b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br>
            <a: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t/>
            </a:r>
            <a:b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br>
            <a: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t/>
            </a:r>
            <a:b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br>
            <a: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t/>
            </a:r>
            <a:b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br>
            <a: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t/>
            </a:r>
            <a:b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br>
            <a: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t/>
            </a:r>
            <a:b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br>
            <a: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t>3</a:t>
            </a:r>
            <a:r>
              <a:rPr kumimoji="0" lang="en-US" sz="4400" b="1" i="1" u="none" strike="noStrike" kern="1200" cap="small" spc="0" normalizeH="0" baseline="30000" noProof="0" dirty="0" smtClean="0">
                <a:ln>
                  <a:noFill/>
                </a:ln>
                <a:effectLst>
                  <a:outerShdw blurRad="38100" dist="38100" dir="2700000" algn="tl">
                    <a:srgbClr val="000000">
                      <a:alpha val="43137"/>
                    </a:srgbClr>
                  </a:outerShdw>
                </a:effectLst>
                <a:uLnTx/>
                <a:uFillTx/>
                <a:latin typeface="+mj-lt"/>
                <a:ea typeface="+mj-ea"/>
                <a:cs typeface="+mj-cs"/>
              </a:rPr>
              <a:t>rd</a:t>
            </a:r>
            <a: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t>   Practical Session</a:t>
            </a:r>
            <a:endParaRPr kumimoji="0" lang="en-US" sz="3600" b="1" i="1" u="none" strike="noStrike" kern="1200" cap="small" spc="0" normalizeH="0" baseline="0" noProof="0" dirty="0">
              <a:ln>
                <a:noFill/>
              </a:ln>
              <a:effectLst>
                <a:outerShdw blurRad="38100" dist="38100" dir="2700000" algn="tl">
                  <a:srgbClr val="000000">
                    <a:alpha val="43137"/>
                  </a:srgbClr>
                </a:outerShdw>
              </a:effectLst>
              <a:uLnTx/>
              <a:uFillTx/>
              <a:latin typeface="+mj-lt"/>
              <a:ea typeface="+mj-ea"/>
              <a:cs typeface="+mj-cs"/>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www.fairview.org/healthlibrary/Article/=/fv/groups/public/documents/images/6245.img"/>
          <p:cNvPicPr>
            <a:picLocks noChangeAspect="1" noChangeArrowheads="1"/>
          </p:cNvPicPr>
          <p:nvPr/>
        </p:nvPicPr>
        <p:blipFill>
          <a:blip r:embed="rId2" cstate="print"/>
          <a:srcRect/>
          <a:stretch>
            <a:fillRect/>
          </a:stretch>
        </p:blipFill>
        <p:spPr bwMode="auto">
          <a:xfrm>
            <a:off x="3733800" y="4038600"/>
            <a:ext cx="3429000" cy="2438400"/>
          </a:xfrm>
          <a:prstGeom prst="rect">
            <a:avLst/>
          </a:prstGeom>
          <a:noFill/>
        </p:spPr>
      </p:pic>
      <p:sp>
        <p:nvSpPr>
          <p:cNvPr id="5" name="Oval 4"/>
          <p:cNvSpPr/>
          <p:nvPr/>
        </p:nvSpPr>
        <p:spPr>
          <a:xfrm>
            <a:off x="1752600" y="2362200"/>
            <a:ext cx="6624736" cy="1512168"/>
          </a:xfrm>
          <a:prstGeom prst="ellipse">
            <a:avLst/>
          </a:prstGeom>
          <a:solidFill>
            <a:srgbClr val="993366"/>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smtClean="0">
                <a:effectLst>
                  <a:outerShdw blurRad="38100" dist="38100" dir="2700000" algn="tl">
                    <a:srgbClr val="000000">
                      <a:alpha val="43137"/>
                    </a:srgbClr>
                  </a:outerShdw>
                </a:effectLst>
                <a:latin typeface="Aharoni" pitchFamily="2" charset="-79"/>
                <a:cs typeface="Aharoni" pitchFamily="2" charset="-79"/>
              </a:rPr>
              <a:t>OVARIES</a:t>
            </a:r>
            <a:endParaRPr lang="en-US" sz="54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52600" y="3048000"/>
            <a:ext cx="6048672" cy="830997"/>
          </a:xfrm>
          <a:prstGeom prst="rect">
            <a:avLst/>
          </a:prstGeom>
          <a:noFill/>
        </p:spPr>
        <p:txBody>
          <a:bodyPr wrap="square" rtlCol="0">
            <a:spAutoFit/>
          </a:bodyPr>
          <a:lstStyle/>
          <a:p>
            <a:pPr algn="ctr"/>
            <a:r>
              <a:rPr lang="en-US" sz="4800" b="1" i="1" dirty="0" smtClean="0">
                <a:solidFill>
                  <a:schemeClr val="tx1">
                    <a:lumMod val="75000"/>
                    <a:lumOff val="25000"/>
                  </a:schemeClr>
                </a:solidFill>
                <a:effectLst>
                  <a:outerShdw blurRad="38100" dist="38100" dir="2700000" algn="tl">
                    <a:srgbClr val="000000">
                      <a:alpha val="43137"/>
                    </a:srgbClr>
                  </a:outerShdw>
                </a:effectLst>
                <a:latin typeface="Aharoni" pitchFamily="2" charset="-79"/>
                <a:cs typeface="Aharoni" pitchFamily="2" charset="-79"/>
              </a:rPr>
              <a:t> OVARIAN CYST</a:t>
            </a:r>
            <a:endParaRPr lang="en-US" sz="4800" b="1" i="1" dirty="0">
              <a:solidFill>
                <a:schemeClr val="tx1">
                  <a:lumMod val="75000"/>
                  <a:lumOff val="2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TextBox 4"/>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9874" name="Picture 2" descr="http://library.med.utah.edu/WebPath/jpeg4/FEM046.jpg"/>
          <p:cNvPicPr>
            <a:picLocks noChangeAspect="1" noChangeArrowheads="1"/>
          </p:cNvPicPr>
          <p:nvPr/>
        </p:nvPicPr>
        <p:blipFill>
          <a:blip r:embed="rId2" cstate="print"/>
          <a:srcRect/>
          <a:stretch>
            <a:fillRect/>
          </a:stretch>
        </p:blipFill>
        <p:spPr bwMode="auto">
          <a:xfrm>
            <a:off x="1524000" y="1143000"/>
            <a:ext cx="5818909" cy="3810000"/>
          </a:xfrm>
          <a:prstGeom prst="rect">
            <a:avLst/>
          </a:prstGeom>
          <a:noFill/>
          <a:ln w="12700">
            <a:solidFill>
              <a:schemeClr val="tx1"/>
            </a:solidFill>
          </a:ln>
        </p:spPr>
      </p:pic>
      <p:sp>
        <p:nvSpPr>
          <p:cNvPr id="3" name="Rectangle 2"/>
          <p:cNvSpPr/>
          <p:nvPr/>
        </p:nvSpPr>
        <p:spPr>
          <a:xfrm>
            <a:off x="1219200" y="5124271"/>
            <a:ext cx="6400800" cy="923330"/>
          </a:xfrm>
          <a:prstGeom prst="rect">
            <a:avLst/>
          </a:prstGeom>
        </p:spPr>
        <p:txBody>
          <a:bodyPr wrap="square">
            <a:spAutoFit/>
          </a:bodyPr>
          <a:lstStyle/>
          <a:p>
            <a:pPr algn="ctr"/>
            <a:r>
              <a:rPr lang="en-US" b="1" i="1" dirty="0" smtClean="0"/>
              <a:t>Here is a benign cyst in an ovary. This is probably a follicular cyst. Occasionally such cysts may reach several centimeters in size and, if they rupture, can cause abdominal pain.</a:t>
            </a:r>
            <a:endParaRPr lang="en-US" b="1" i="1" dirty="0"/>
          </a:p>
        </p:txBody>
      </p:sp>
      <p:sp>
        <p:nvSpPr>
          <p:cNvPr id="4" name="Rounded Rectangle 3"/>
          <p:cNvSpPr/>
          <p:nvPr/>
        </p:nvSpPr>
        <p:spPr>
          <a:xfrm>
            <a:off x="1676400" y="381000"/>
            <a:ext cx="5562600" cy="5277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Benign Ovarian Cyst - Gross</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600200" y="5257800"/>
            <a:ext cx="5867400" cy="923330"/>
          </a:xfrm>
          <a:prstGeom prst="rect">
            <a:avLst/>
          </a:prstGeom>
        </p:spPr>
        <p:txBody>
          <a:bodyPr wrap="square">
            <a:spAutoFit/>
          </a:bodyPr>
          <a:lstStyle/>
          <a:p>
            <a:pPr algn="ctr"/>
            <a:r>
              <a:rPr lang="en-US" b="1" i="1" dirty="0" smtClean="0"/>
              <a:t>Benign epithelial tumors of the ovary can reach massive proportions. The serous cystadenoma seen here fills a surgical pan and dwarfs the 4 cm ruler.</a:t>
            </a:r>
            <a:endParaRPr lang="en-US" b="1" i="1" dirty="0"/>
          </a:p>
        </p:txBody>
      </p:sp>
      <p:pic>
        <p:nvPicPr>
          <p:cNvPr id="74754" name="Picture 2" descr="http://library.med.utah.edu/WebPath/jpeg4/FEM052.jpg"/>
          <p:cNvPicPr>
            <a:picLocks noChangeAspect="1" noChangeArrowheads="1"/>
          </p:cNvPicPr>
          <p:nvPr/>
        </p:nvPicPr>
        <p:blipFill>
          <a:blip r:embed="rId2" cstate="print"/>
          <a:srcRect/>
          <a:stretch>
            <a:fillRect/>
          </a:stretch>
        </p:blipFill>
        <p:spPr bwMode="auto">
          <a:xfrm>
            <a:off x="1676400" y="1371600"/>
            <a:ext cx="5659581" cy="3705679"/>
          </a:xfrm>
          <a:prstGeom prst="rect">
            <a:avLst/>
          </a:prstGeom>
          <a:noFill/>
        </p:spPr>
      </p:pic>
      <p:sp>
        <p:nvSpPr>
          <p:cNvPr id="5" name="Rounded Rectangle 4"/>
          <p:cNvSpPr/>
          <p:nvPr/>
        </p:nvSpPr>
        <p:spPr>
          <a:xfrm>
            <a:off x="1752600" y="457200"/>
            <a:ext cx="5486400" cy="523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Serous Cystadenoma of the Ovary</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219200" y="457200"/>
            <a:ext cx="6449144" cy="523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Serous Cystadenoma of the Ovary - LPF</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pic>
        <p:nvPicPr>
          <p:cNvPr id="124932" name="Picture 4" descr="http://cai.md.chula.ac.th/chulapatho/chulapatho/systemic/female/movcyt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24744"/>
            <a:ext cx="6367642" cy="3973214"/>
          </a:xfrm>
          <a:prstGeom prst="rect">
            <a:avLst/>
          </a:prstGeom>
          <a:noFill/>
          <a:ln>
            <a:solidFill>
              <a:schemeClr val="accent1">
                <a:lumMod val="40000"/>
                <a:lumOff val="60000"/>
              </a:schemeClr>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219200" y="5385990"/>
            <a:ext cx="6161112" cy="923330"/>
          </a:xfrm>
          <a:prstGeom prst="rect">
            <a:avLst/>
          </a:prstGeom>
        </p:spPr>
        <p:txBody>
          <a:bodyPr wrap="square">
            <a:spAutoFit/>
          </a:bodyPr>
          <a:lstStyle/>
          <a:p>
            <a:pPr algn="ctr"/>
            <a:r>
              <a:rPr lang="en-US" b="1" i="1" dirty="0"/>
              <a:t>Microscopy shows the thin wall lined by a single layer of </a:t>
            </a:r>
            <a:r>
              <a:rPr lang="en-US" b="1" i="1" dirty="0" err="1"/>
              <a:t>mucin</a:t>
            </a:r>
            <a:r>
              <a:rPr lang="en-US" b="1" i="1" dirty="0"/>
              <a:t>-secreting columnar cells with a basally-placed spherical small nucleus</a:t>
            </a:r>
          </a:p>
        </p:txBody>
      </p:sp>
    </p:spTree>
    <p:extLst>
      <p:ext uri="{BB962C8B-B14F-4D97-AF65-F5344CB8AC3E}">
        <p14:creationId xmlns:p14="http://schemas.microsoft.com/office/powerpoint/2010/main" val="209549476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219200" y="457200"/>
            <a:ext cx="6449144" cy="523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Serous Cystadenoma of the Ovary - HPF</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pic>
        <p:nvPicPr>
          <p:cNvPr id="10" name="Picture 6" descr="http://cai.md.chula.ac.th/chulapatho/chulapatho/systemic/female/movcyt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96752"/>
            <a:ext cx="6449144" cy="4032448"/>
          </a:xfrm>
          <a:prstGeom prst="rect">
            <a:avLst/>
          </a:prstGeom>
          <a:solidFill>
            <a:schemeClr val="accent1">
              <a:lumMod val="40000"/>
              <a:lumOff val="60000"/>
            </a:schemeClr>
          </a:solidFill>
        </p:spPr>
      </p:pic>
      <p:sp>
        <p:nvSpPr>
          <p:cNvPr id="11" name="Rectangle 10"/>
          <p:cNvSpPr/>
          <p:nvPr/>
        </p:nvSpPr>
        <p:spPr>
          <a:xfrm>
            <a:off x="1547664" y="5313982"/>
            <a:ext cx="5756412" cy="923330"/>
          </a:xfrm>
          <a:prstGeom prst="rect">
            <a:avLst/>
          </a:prstGeom>
        </p:spPr>
        <p:txBody>
          <a:bodyPr wrap="square">
            <a:spAutoFit/>
          </a:bodyPr>
          <a:lstStyle/>
          <a:p>
            <a:pPr algn="ctr"/>
            <a:r>
              <a:rPr lang="en-US" b="1" dirty="0">
                <a:latin typeface="Times New Roman" panose="02020603050405020304" pitchFamily="18" charset="0"/>
              </a:rPr>
              <a:t> </a:t>
            </a:r>
            <a:r>
              <a:rPr lang="en-US" b="1" i="1" dirty="0" smtClean="0"/>
              <a:t>High </a:t>
            </a:r>
            <a:r>
              <a:rPr lang="en-US" b="1" i="1" dirty="0"/>
              <a:t>power shows the thin wall lined by a single layer of mucin-secreting columnar cells with </a:t>
            </a:r>
            <a:endParaRPr lang="en-US" b="1" i="1" dirty="0" smtClean="0"/>
          </a:p>
          <a:p>
            <a:pPr algn="ctr"/>
            <a:r>
              <a:rPr lang="en-US" b="1" i="1" dirty="0" smtClean="0"/>
              <a:t>a </a:t>
            </a:r>
            <a:r>
              <a:rPr lang="en-US" b="1" i="1" dirty="0"/>
              <a:t>basally-placed spherical small nucleus</a:t>
            </a:r>
          </a:p>
        </p:txBody>
      </p:sp>
    </p:spTree>
    <p:extLst>
      <p:ext uri="{BB962C8B-B14F-4D97-AF65-F5344CB8AC3E}">
        <p14:creationId xmlns:p14="http://schemas.microsoft.com/office/powerpoint/2010/main" val="185392060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295400" y="5276671"/>
            <a:ext cx="6172200" cy="369332"/>
          </a:xfrm>
          <a:prstGeom prst="rect">
            <a:avLst/>
          </a:prstGeom>
        </p:spPr>
        <p:txBody>
          <a:bodyPr wrap="square">
            <a:spAutoFit/>
          </a:bodyPr>
          <a:lstStyle/>
          <a:p>
            <a:pPr algn="ctr"/>
            <a:r>
              <a:rPr lang="en-US" b="1" i="1" dirty="0" smtClean="0">
                <a:solidFill>
                  <a:schemeClr val="bg1"/>
                </a:solidFill>
              </a:rPr>
              <a:t> .</a:t>
            </a:r>
            <a:endParaRPr lang="en-US" b="1" i="1" dirty="0">
              <a:solidFill>
                <a:schemeClr val="bg1"/>
              </a:solidFill>
            </a:endParaRPr>
          </a:p>
        </p:txBody>
      </p:sp>
      <p:sp>
        <p:nvSpPr>
          <p:cNvPr id="4" name="Rounded Rectangle 3"/>
          <p:cNvSpPr/>
          <p:nvPr/>
        </p:nvSpPr>
        <p:spPr>
          <a:xfrm>
            <a:off x="1219200" y="457200"/>
            <a:ext cx="6593160" cy="523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Serous Cystadenoma of the Ovary - HPF</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pic>
        <p:nvPicPr>
          <p:cNvPr id="123912" name="Picture 8" descr="http://155.37.5.42/eatlas/images/GYN/5368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59585"/>
            <a:ext cx="6593160" cy="3714565"/>
          </a:xfrm>
          <a:prstGeom prst="rect">
            <a:avLst/>
          </a:prstGeom>
          <a:solidFill>
            <a:schemeClr val="accent1">
              <a:lumMod val="75000"/>
            </a:schemeClr>
          </a:solidFill>
          <a:ln w="12700">
            <a:solidFill>
              <a:schemeClr val="accent1">
                <a:lumMod val="40000"/>
                <a:lumOff val="60000"/>
              </a:schemeClr>
            </a:solidFill>
          </a:ln>
        </p:spPr>
      </p:pic>
      <p:sp>
        <p:nvSpPr>
          <p:cNvPr id="5" name="Rectangle 4"/>
          <p:cNvSpPr/>
          <p:nvPr/>
        </p:nvSpPr>
        <p:spPr>
          <a:xfrm>
            <a:off x="971600" y="5180999"/>
            <a:ext cx="7488832" cy="1200329"/>
          </a:xfrm>
          <a:prstGeom prst="rect">
            <a:avLst/>
          </a:prstGeom>
        </p:spPr>
        <p:txBody>
          <a:bodyPr wrap="square">
            <a:spAutoFit/>
          </a:bodyPr>
          <a:lstStyle/>
          <a:p>
            <a:r>
              <a:rPr lang="en-US" b="1" i="1" dirty="0">
                <a:solidFill>
                  <a:srgbClr val="333333"/>
                </a:solidFill>
                <a:latin typeface="+mj-lt"/>
              </a:rPr>
              <a:t>•  The blue arrows point to cilia. </a:t>
            </a:r>
            <a:br>
              <a:rPr lang="en-US" b="1" i="1" dirty="0">
                <a:solidFill>
                  <a:srgbClr val="333333"/>
                </a:solidFill>
                <a:latin typeface="+mj-lt"/>
              </a:rPr>
            </a:br>
            <a:r>
              <a:rPr lang="en-US" b="1" i="1" dirty="0" smtClean="0">
                <a:solidFill>
                  <a:srgbClr val="333333"/>
                </a:solidFill>
                <a:latin typeface="+mj-lt"/>
              </a:rPr>
              <a:t>•</a:t>
            </a:r>
            <a:r>
              <a:rPr lang="en-US" b="1" i="1" dirty="0">
                <a:solidFill>
                  <a:srgbClr val="333333"/>
                </a:solidFill>
                <a:latin typeface="+mj-lt"/>
              </a:rPr>
              <a:t>  The cells have dark nuclei without nucleoli or mitoses. </a:t>
            </a:r>
            <a:br>
              <a:rPr lang="en-US" b="1" i="1" dirty="0">
                <a:solidFill>
                  <a:srgbClr val="333333"/>
                </a:solidFill>
                <a:latin typeface="+mj-lt"/>
              </a:rPr>
            </a:br>
            <a:r>
              <a:rPr lang="en-US" b="1" i="1" dirty="0" smtClean="0">
                <a:solidFill>
                  <a:srgbClr val="333333"/>
                </a:solidFill>
                <a:latin typeface="+mj-lt"/>
              </a:rPr>
              <a:t>•</a:t>
            </a:r>
            <a:r>
              <a:rPr lang="en-US" b="1" i="1" dirty="0">
                <a:solidFill>
                  <a:srgbClr val="333333"/>
                </a:solidFill>
                <a:latin typeface="+mj-lt"/>
              </a:rPr>
              <a:t>  The cytoplasm is eosinophlic and ciliated like tubal epithelium. </a:t>
            </a:r>
            <a:br>
              <a:rPr lang="en-US" b="1" i="1" dirty="0">
                <a:solidFill>
                  <a:srgbClr val="333333"/>
                </a:solidFill>
                <a:latin typeface="+mj-lt"/>
              </a:rPr>
            </a:br>
            <a:r>
              <a:rPr lang="en-US" b="1" i="1" dirty="0" smtClean="0">
                <a:solidFill>
                  <a:srgbClr val="333333"/>
                </a:solidFill>
                <a:latin typeface="+mj-lt"/>
              </a:rPr>
              <a:t>•</a:t>
            </a:r>
            <a:r>
              <a:rPr lang="en-US" b="1" i="1" dirty="0">
                <a:solidFill>
                  <a:srgbClr val="333333"/>
                </a:solidFill>
                <a:latin typeface="+mj-lt"/>
              </a:rPr>
              <a:t>  The stroma contains spindly fibroblasts</a:t>
            </a:r>
            <a:endParaRPr lang="en-US" b="1" i="1" dirty="0">
              <a:solidFill>
                <a:srgbClr val="333333"/>
              </a:solidFill>
              <a:effectLst/>
              <a:latin typeface="+mj-lt"/>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2743200"/>
            <a:ext cx="6336703" cy="2123658"/>
          </a:xfrm>
          <a:prstGeom prst="rect">
            <a:avLst/>
          </a:prstGeom>
        </p:spPr>
        <p:txBody>
          <a:bodyPr wrap="square">
            <a:spAutoFit/>
          </a:bodyPr>
          <a:lstStyle/>
          <a:p>
            <a:pPr lvl="0" algn="ctr"/>
            <a:r>
              <a:rPr lang="en-US" sz="4400" b="1" i="1" dirty="0" err="1" smtClean="0">
                <a:solidFill>
                  <a:schemeClr val="tx1">
                    <a:lumMod val="75000"/>
                    <a:lumOff val="25000"/>
                  </a:schemeClr>
                </a:solidFill>
                <a:effectLst>
                  <a:outerShdw blurRad="38100" dist="38100" dir="2700000" algn="tl">
                    <a:srgbClr val="000000">
                      <a:alpha val="43137"/>
                    </a:srgbClr>
                  </a:outerShdw>
                </a:effectLst>
                <a:latin typeface="Aharoni" pitchFamily="2" charset="-79"/>
                <a:cs typeface="Aharoni" pitchFamily="2" charset="-79"/>
              </a:rPr>
              <a:t>Dermoid</a:t>
            </a:r>
            <a:r>
              <a:rPr lang="en-US" sz="4400" b="1" i="1" dirty="0" smtClean="0">
                <a:solidFill>
                  <a:schemeClr val="tx1">
                    <a:lumMod val="75000"/>
                    <a:lumOff val="25000"/>
                  </a:schemeClr>
                </a:solidFill>
                <a:effectLst>
                  <a:outerShdw blurRad="38100" dist="38100" dir="2700000" algn="tl">
                    <a:srgbClr val="000000">
                      <a:alpha val="43137"/>
                    </a:srgbClr>
                  </a:outerShdw>
                </a:effectLst>
                <a:latin typeface="Aharoni" pitchFamily="2" charset="-79"/>
                <a:cs typeface="Aharoni" pitchFamily="2" charset="-79"/>
              </a:rPr>
              <a:t> Cyst</a:t>
            </a:r>
          </a:p>
          <a:p>
            <a:pPr lvl="0" algn="ctr"/>
            <a:r>
              <a:rPr lang="en-US" sz="4400" b="1" i="1" dirty="0" smtClean="0">
                <a:solidFill>
                  <a:schemeClr val="tx1">
                    <a:lumMod val="75000"/>
                    <a:lumOff val="25000"/>
                  </a:schemeClr>
                </a:solidFill>
                <a:effectLst>
                  <a:outerShdw blurRad="38100" dist="38100" dir="2700000" algn="tl">
                    <a:srgbClr val="000000">
                      <a:alpha val="43137"/>
                    </a:srgbClr>
                  </a:outerShdw>
                </a:effectLst>
                <a:latin typeface="Aharoni" pitchFamily="2" charset="-79"/>
                <a:cs typeface="Aharoni" pitchFamily="2" charset="-79"/>
              </a:rPr>
              <a:t>(Teratoma) </a:t>
            </a:r>
            <a:br>
              <a:rPr lang="en-US" sz="4400" b="1" i="1" dirty="0" smtClean="0">
                <a:solidFill>
                  <a:schemeClr val="tx1">
                    <a:lumMod val="75000"/>
                    <a:lumOff val="25000"/>
                  </a:schemeClr>
                </a:solidFill>
                <a:effectLst>
                  <a:outerShdw blurRad="38100" dist="38100" dir="2700000" algn="tl">
                    <a:srgbClr val="000000">
                      <a:alpha val="43137"/>
                    </a:srgbClr>
                  </a:outerShdw>
                </a:effectLst>
                <a:latin typeface="Aharoni" pitchFamily="2" charset="-79"/>
                <a:cs typeface="Aharoni" pitchFamily="2" charset="-79"/>
              </a:rPr>
            </a:br>
            <a:r>
              <a:rPr lang="en-US" sz="4400" b="1" i="1" dirty="0" smtClean="0">
                <a:solidFill>
                  <a:schemeClr val="tx1">
                    <a:lumMod val="75000"/>
                    <a:lumOff val="25000"/>
                  </a:schemeClr>
                </a:solidFill>
                <a:effectLst>
                  <a:outerShdw blurRad="38100" dist="38100" dir="2700000" algn="tl">
                    <a:srgbClr val="000000">
                      <a:alpha val="43137"/>
                    </a:srgbClr>
                  </a:outerShdw>
                </a:effectLst>
                <a:latin typeface="Aharoni" pitchFamily="2" charset="-79"/>
                <a:cs typeface="Aharoni" pitchFamily="2" charset="-79"/>
              </a:rPr>
              <a:t>of the Ovary</a:t>
            </a:r>
            <a:endParaRPr lang="en-US" sz="4400" b="1" dirty="0">
              <a:solidFill>
                <a:schemeClr val="tx1">
                  <a:lumMod val="75000"/>
                  <a:lumOff val="25000"/>
                </a:schemeClr>
              </a:solidFill>
              <a:latin typeface="Aharoni" pitchFamily="2" charset="-79"/>
              <a:cs typeface="Aharoni" pitchFamily="2" charset="-79"/>
            </a:endParaRPr>
          </a:p>
        </p:txBody>
      </p:sp>
      <p:sp>
        <p:nvSpPr>
          <p:cNvPr id="5" name="TextBox 4"/>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539552" y="5373216"/>
            <a:ext cx="7776864" cy="1200329"/>
          </a:xfrm>
          <a:prstGeom prst="rect">
            <a:avLst/>
          </a:prstGeom>
        </p:spPr>
        <p:txBody>
          <a:bodyPr wrap="square">
            <a:spAutoFit/>
          </a:bodyPr>
          <a:lstStyle/>
          <a:p>
            <a:pPr algn="ctr"/>
            <a:r>
              <a:rPr lang="en-US" b="1" i="1" dirty="0" smtClean="0"/>
              <a:t>This 4.0 cm dermoid cyst is filled with greasy material (keratin and sebaceous secretions) and shows tufts of hair. The rounded solid area at the bottom is called Rokitansky's protruberance. Microscopically, it also showed foci of neural tissue. </a:t>
            </a:r>
            <a:endParaRPr lang="en-US" b="1" i="1" dirty="0"/>
          </a:p>
        </p:txBody>
      </p:sp>
      <p:pic>
        <p:nvPicPr>
          <p:cNvPr id="315394" name="Picture 2" descr="http://www.webpathology.com/slides/slides/Ovary_MatureCysticTeratomaGross1.jpg"/>
          <p:cNvPicPr>
            <a:picLocks noChangeAspect="1" noChangeArrowheads="1"/>
          </p:cNvPicPr>
          <p:nvPr/>
        </p:nvPicPr>
        <p:blipFill>
          <a:blip r:embed="rId2" cstate="print"/>
          <a:srcRect/>
          <a:stretch>
            <a:fillRect/>
          </a:stretch>
        </p:blipFill>
        <p:spPr bwMode="auto">
          <a:xfrm>
            <a:off x="1464576" y="908720"/>
            <a:ext cx="6419791" cy="4392488"/>
          </a:xfrm>
          <a:prstGeom prst="rect">
            <a:avLst/>
          </a:prstGeom>
          <a:noFill/>
          <a:ln w="28575">
            <a:solidFill>
              <a:schemeClr val="tx1"/>
            </a:solidFill>
          </a:ln>
        </p:spPr>
      </p:pic>
      <p:sp>
        <p:nvSpPr>
          <p:cNvPr id="4" name="Rounded Rectangle 3"/>
          <p:cNvSpPr/>
          <p:nvPr/>
        </p:nvSpPr>
        <p:spPr>
          <a:xfrm>
            <a:off x="1259632" y="260648"/>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Mature Cystic Teratoma</a:t>
            </a:r>
            <a:endParaRPr lang="en-US" sz="2400"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48272" y="4648200"/>
            <a:ext cx="7295728" cy="978768"/>
          </a:xfrm>
        </p:spPr>
        <p:txBody>
          <a:bodyPr>
            <a:noAutofit/>
          </a:bodyPr>
          <a:lstStyle/>
          <a:p>
            <a:pPr algn="ctr"/>
            <a:r>
              <a:rPr lang="en-US" sz="3600" b="1" i="1" dirty="0" smtClean="0">
                <a:effectLst>
                  <a:outerShdw blurRad="38100" dist="38100" dir="2700000" algn="tl">
                    <a:srgbClr val="000000">
                      <a:alpha val="43137"/>
                    </a:srgbClr>
                  </a:outerShdw>
                </a:effectLst>
              </a:rPr>
              <a:t>Normal Anatomy and Histology </a:t>
            </a:r>
          </a:p>
          <a:p>
            <a:pPr algn="ctr"/>
            <a:r>
              <a:rPr lang="en-US" sz="3600" b="1" i="1" dirty="0" smtClean="0">
                <a:effectLst>
                  <a:outerShdw blurRad="38100" dist="38100" dir="2700000" algn="tl">
                    <a:srgbClr val="000000">
                      <a:alpha val="43137"/>
                    </a:srgbClr>
                  </a:outerShdw>
                </a:effectLst>
              </a:rPr>
              <a:t> </a:t>
            </a:r>
          </a:p>
        </p:txBody>
      </p:sp>
      <p:sp>
        <p:nvSpPr>
          <p:cNvPr id="4" name="Rounded Rectangle 3"/>
          <p:cNvSpPr/>
          <p:nvPr/>
        </p:nvSpPr>
        <p:spPr>
          <a:xfrm>
            <a:off x="3124200" y="2882280"/>
            <a:ext cx="4248472" cy="1080120"/>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PROSTATE </a:t>
            </a: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60098" name="Picture 1"/>
          <p:cNvPicPr>
            <a:picLocks noChangeAspect="1"/>
          </p:cNvPicPr>
          <p:nvPr/>
        </p:nvPicPr>
        <p:blipFill>
          <a:blip r:embed="rId3" cstate="print"/>
          <a:srcRect/>
          <a:stretch>
            <a:fillRect/>
          </a:stretch>
        </p:blipFill>
        <p:spPr bwMode="auto">
          <a:xfrm>
            <a:off x="1305578" y="1071323"/>
            <a:ext cx="6434774" cy="4301893"/>
          </a:xfrm>
          <a:prstGeom prst="rect">
            <a:avLst/>
          </a:prstGeom>
          <a:noFill/>
          <a:ln w="12700">
            <a:solidFill>
              <a:schemeClr val="tx1"/>
            </a:solidFill>
            <a:miter lim="800000"/>
            <a:headEnd/>
            <a:tailEnd/>
          </a:ln>
        </p:spPr>
      </p:pic>
      <p:sp>
        <p:nvSpPr>
          <p:cNvPr id="3" name="Rectangle 2"/>
          <p:cNvSpPr/>
          <p:nvPr/>
        </p:nvSpPr>
        <p:spPr>
          <a:xfrm>
            <a:off x="1043608" y="5517232"/>
            <a:ext cx="6984776" cy="923330"/>
          </a:xfrm>
          <a:prstGeom prst="rect">
            <a:avLst/>
          </a:prstGeom>
        </p:spPr>
        <p:txBody>
          <a:bodyPr wrap="square">
            <a:spAutoFit/>
          </a:bodyPr>
          <a:lstStyle/>
          <a:p>
            <a:pPr algn="ctr">
              <a:spcBef>
                <a:spcPct val="0"/>
              </a:spcBef>
            </a:pPr>
            <a:r>
              <a:rPr lang="en-US" b="1" i="1" dirty="0" smtClean="0"/>
              <a:t>The picture shows cyst containing teeth and hairs with nail tissue and skin . It may be complicated by torsion infarction , struma ovarii and immature teratoma .</a:t>
            </a:r>
          </a:p>
        </p:txBody>
      </p:sp>
      <p:sp>
        <p:nvSpPr>
          <p:cNvPr id="4" name="Rounded Rectangle 3"/>
          <p:cNvSpPr/>
          <p:nvPr/>
        </p:nvSpPr>
        <p:spPr>
          <a:xfrm>
            <a:off x="1259632" y="260648"/>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Mature Cystic Teratoma</a:t>
            </a:r>
            <a:endParaRPr lang="en-US" sz="2400"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67544" y="5229200"/>
            <a:ext cx="7920880" cy="1200329"/>
          </a:xfrm>
          <a:prstGeom prst="rect">
            <a:avLst/>
          </a:prstGeom>
        </p:spPr>
        <p:txBody>
          <a:bodyPr wrap="square">
            <a:spAutoFit/>
          </a:bodyPr>
          <a:lstStyle/>
          <a:p>
            <a:pPr algn="ctr"/>
            <a:r>
              <a:rPr lang="en-US" b="1" i="1" dirty="0" smtClean="0"/>
              <a:t>Ovarian teratoma showing neuroepithelial tubules and rosettes (immature component) adjacent to a hair follicle (mature component). They consist of epidermis, hair follicles, sweat and sebaceous glands and neuroectodermal derivatives</a:t>
            </a:r>
            <a:endParaRPr lang="en-US" b="1" i="1" dirty="0"/>
          </a:p>
        </p:txBody>
      </p:sp>
      <p:pic>
        <p:nvPicPr>
          <p:cNvPr id="316418" name="Picture 2" descr="http://www.webpathology.com/slides/slides/Ovary_GermCellTumors_MatureTeratomaB.jpg"/>
          <p:cNvPicPr>
            <a:picLocks noChangeAspect="1" noChangeArrowheads="1"/>
          </p:cNvPicPr>
          <p:nvPr/>
        </p:nvPicPr>
        <p:blipFill>
          <a:blip r:embed="rId2" cstate="print"/>
          <a:srcRect/>
          <a:stretch>
            <a:fillRect/>
          </a:stretch>
        </p:blipFill>
        <p:spPr bwMode="auto">
          <a:xfrm>
            <a:off x="1347900" y="980728"/>
            <a:ext cx="6536468" cy="4104456"/>
          </a:xfrm>
          <a:prstGeom prst="rect">
            <a:avLst/>
          </a:prstGeom>
          <a:noFill/>
          <a:ln w="28575">
            <a:solidFill>
              <a:schemeClr val="tx1"/>
            </a:solidFill>
          </a:ln>
        </p:spPr>
      </p:pic>
      <p:sp>
        <p:nvSpPr>
          <p:cNvPr id="4" name="Rounded Rectangle 3"/>
          <p:cNvSpPr/>
          <p:nvPr/>
        </p:nvSpPr>
        <p:spPr>
          <a:xfrm>
            <a:off x="1259632" y="260648"/>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Mature Cystic Teratoma</a:t>
            </a:r>
            <a:endParaRPr lang="en-US" sz="2400"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7442" name="Picture 2" descr="http://www.webpathology.com/slides/slides/Ovary_GermCellTumors_MatureTeratoma5.jpg"/>
          <p:cNvPicPr>
            <a:picLocks noChangeAspect="1" noChangeArrowheads="1"/>
          </p:cNvPicPr>
          <p:nvPr/>
        </p:nvPicPr>
        <p:blipFill>
          <a:blip r:embed="rId2" cstate="print"/>
          <a:srcRect/>
          <a:stretch>
            <a:fillRect/>
          </a:stretch>
        </p:blipFill>
        <p:spPr bwMode="auto">
          <a:xfrm>
            <a:off x="1169977" y="1052737"/>
            <a:ext cx="6642384" cy="4464496"/>
          </a:xfrm>
          <a:prstGeom prst="rect">
            <a:avLst/>
          </a:prstGeom>
          <a:noFill/>
          <a:ln w="28575">
            <a:solidFill>
              <a:schemeClr val="tx1"/>
            </a:solidFill>
          </a:ln>
        </p:spPr>
      </p:pic>
      <p:sp>
        <p:nvSpPr>
          <p:cNvPr id="3" name="Rectangle 2"/>
          <p:cNvSpPr/>
          <p:nvPr/>
        </p:nvSpPr>
        <p:spPr>
          <a:xfrm>
            <a:off x="611560" y="5807005"/>
            <a:ext cx="7560840" cy="707886"/>
          </a:xfrm>
          <a:prstGeom prst="rect">
            <a:avLst/>
          </a:prstGeom>
        </p:spPr>
        <p:txBody>
          <a:bodyPr wrap="square">
            <a:spAutoFit/>
          </a:bodyPr>
          <a:lstStyle/>
          <a:p>
            <a:pPr algn="ctr"/>
            <a:r>
              <a:rPr lang="en-US" sz="2000" b="1" i="1" dirty="0" smtClean="0"/>
              <a:t>This image shows skin and mucinous glands in </a:t>
            </a:r>
          </a:p>
          <a:p>
            <a:pPr algn="ctr"/>
            <a:r>
              <a:rPr lang="en-US" sz="2000" b="1" i="1" dirty="0" smtClean="0"/>
              <a:t>a mature solid teratoma of the ovary</a:t>
            </a:r>
            <a:endParaRPr lang="en-US" sz="2000" b="1" i="1" dirty="0"/>
          </a:p>
        </p:txBody>
      </p:sp>
      <p:sp>
        <p:nvSpPr>
          <p:cNvPr id="4" name="Rounded Rectangle 3"/>
          <p:cNvSpPr/>
          <p:nvPr/>
        </p:nvSpPr>
        <p:spPr>
          <a:xfrm>
            <a:off x="1259632" y="260648"/>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Mature Cystic Teratoma</a:t>
            </a:r>
            <a:endParaRPr lang="en-US" sz="2400"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10000" contrast="20000"/>
          </a:blip>
          <a:srcRect/>
          <a:stretch>
            <a:fillRect/>
          </a:stretch>
        </p:blipFill>
        <p:spPr>
          <a:xfrm>
            <a:off x="1312112" y="980728"/>
            <a:ext cx="6428240" cy="38884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576064" y="4941168"/>
            <a:ext cx="7812360" cy="1477328"/>
          </a:xfrm>
          <a:prstGeom prst="rect">
            <a:avLst/>
          </a:prstGeom>
        </p:spPr>
        <p:txBody>
          <a:bodyPr wrap="square">
            <a:spAutoFit/>
          </a:bodyPr>
          <a:lstStyle/>
          <a:p>
            <a:pPr algn="ctr"/>
            <a:r>
              <a:rPr lang="en-US" b="1" i="1" dirty="0" smtClean="0"/>
              <a:t>Stratified  Squamous epithelium with underlying sweat glands, sebaceous glands, hair follicles, columnar ciliated epithelium, mucous and serous glands and structures from other germ layers such as bone and cartilage, lymphoid tissue, smooth  muscle </a:t>
            </a:r>
          </a:p>
          <a:p>
            <a:pPr algn="ctr"/>
            <a:r>
              <a:rPr lang="en-US" b="1" i="1" dirty="0" smtClean="0"/>
              <a:t>and brain tissue containing neurons and glial cells</a:t>
            </a:r>
            <a:endParaRPr lang="en-US" b="1" i="1" dirty="0"/>
          </a:p>
        </p:txBody>
      </p:sp>
      <p:sp>
        <p:nvSpPr>
          <p:cNvPr id="6" name="Rounded Rectangle 5"/>
          <p:cNvSpPr/>
          <p:nvPr/>
        </p:nvSpPr>
        <p:spPr>
          <a:xfrm>
            <a:off x="1259632" y="260648"/>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Mature Cystic Teratoma</a:t>
            </a:r>
            <a:endParaRPr lang="en-US" sz="2400"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483768" y="2492896"/>
            <a:ext cx="4392488" cy="18722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Breast Diseases</a:t>
            </a:r>
            <a:endParaRPr lang="en-US" sz="5400" b="1" dirty="0">
              <a:solidFill>
                <a:schemeClr val="bg1"/>
              </a:solidFill>
              <a:latin typeface="Aharoni" pitchFamily="2" charset="-79"/>
              <a:cs typeface="Aharoni" pitchFamily="2" charset="-79"/>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259632" y="457200"/>
            <a:ext cx="6192688"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 Diagram of  the Normal Breast</a:t>
            </a:r>
            <a:endParaRPr lang="en-US" sz="2400" b="1" i="1" dirty="0">
              <a:effectLst>
                <a:outerShdw blurRad="38100" dist="38100" dir="2700000" algn="tl">
                  <a:srgbClr val="000000">
                    <a:alpha val="43137"/>
                  </a:srgbClr>
                </a:outerShdw>
              </a:effectLst>
            </a:endParaRPr>
          </a:p>
        </p:txBody>
      </p:sp>
      <p:pic>
        <p:nvPicPr>
          <p:cNvPr id="123905" name="Picture 1"/>
          <p:cNvPicPr>
            <a:picLocks noChangeAspect="1" noChangeArrowheads="1"/>
          </p:cNvPicPr>
          <p:nvPr/>
        </p:nvPicPr>
        <p:blipFill>
          <a:blip r:embed="rId3" cstate="print"/>
          <a:srcRect/>
          <a:stretch>
            <a:fillRect/>
          </a:stretch>
        </p:blipFill>
        <p:spPr bwMode="auto">
          <a:xfrm>
            <a:off x="919570" y="1158988"/>
            <a:ext cx="6964798" cy="5078324"/>
          </a:xfrm>
          <a:prstGeom prst="rect">
            <a:avLst/>
          </a:prstGeom>
          <a:noFill/>
          <a:ln w="9525">
            <a:noFill/>
            <a:miter lim="800000"/>
            <a:headEnd/>
            <a:tailEnd/>
          </a:ln>
        </p:spPr>
      </p:pic>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3109" name="Picture 5"/>
          <p:cNvPicPr>
            <a:picLocks noChangeAspect="1" noChangeArrowheads="1"/>
          </p:cNvPicPr>
          <p:nvPr/>
        </p:nvPicPr>
        <p:blipFill>
          <a:blip r:embed="rId2" cstate="print"/>
          <a:srcRect/>
          <a:stretch>
            <a:fillRect/>
          </a:stretch>
        </p:blipFill>
        <p:spPr bwMode="auto">
          <a:xfrm>
            <a:off x="1331639" y="1340768"/>
            <a:ext cx="6336705" cy="4176464"/>
          </a:xfrm>
          <a:prstGeom prst="rect">
            <a:avLst/>
          </a:prstGeom>
          <a:noFill/>
          <a:ln w="12700">
            <a:solidFill>
              <a:schemeClr val="tx1"/>
            </a:solidFill>
            <a:miter lim="800000"/>
            <a:headEnd/>
            <a:tailEnd/>
          </a:ln>
        </p:spPr>
      </p:pic>
      <p:sp>
        <p:nvSpPr>
          <p:cNvPr id="5" name="Rounded Rectangle 4"/>
          <p:cNvSpPr/>
          <p:nvPr/>
        </p:nvSpPr>
        <p:spPr>
          <a:xfrm>
            <a:off x="1403648" y="457200"/>
            <a:ext cx="6192688"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 Anatomy of Normal Female Breast</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683568" y="5589240"/>
            <a:ext cx="7416824" cy="923330"/>
          </a:xfrm>
          <a:prstGeom prst="rect">
            <a:avLst/>
          </a:prstGeom>
          <a:noFill/>
        </p:spPr>
        <p:txBody>
          <a:bodyPr wrap="square" rtlCol="0">
            <a:spAutoFit/>
          </a:bodyPr>
          <a:lstStyle/>
          <a:p>
            <a:pPr algn="ctr"/>
            <a:r>
              <a:rPr lang="en-US" b="1" i="1" u="sng" dirty="0" smtClean="0"/>
              <a:t>From inside outwards </a:t>
            </a:r>
            <a:r>
              <a:rPr lang="en-US" b="1" i="1" dirty="0" smtClean="0"/>
              <a:t>: Pectoralis muscles, Adipose tissue , Lobules containing alveoli (acini), Lactiferous ducts, Lactiferous sinus,  Nipple , Skin covering the breast with dark colored Areola around the nipple.</a:t>
            </a:r>
            <a:endParaRPr lang="en-US"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4"/>
          <p:cNvGraphicFramePr>
            <a:graphicFrameLocks noChangeAspect="1"/>
          </p:cNvGraphicFramePr>
          <p:nvPr/>
        </p:nvGraphicFramePr>
        <p:xfrm>
          <a:off x="1403648" y="1268760"/>
          <a:ext cx="5976664" cy="4370040"/>
        </p:xfrm>
        <a:graphic>
          <a:graphicData uri="http://schemas.openxmlformats.org/presentationml/2006/ole">
            <mc:AlternateContent xmlns:mc="http://schemas.openxmlformats.org/markup-compatibility/2006">
              <mc:Choice xmlns:v="urn:schemas-microsoft-com:vml" Requires="v">
                <p:oleObj spid="_x0000_s1031" name="Bitmap Image" r:id="rId4" imgW="3638095" imgH="3552381" progId="PBrush">
                  <p:embed/>
                </p:oleObj>
              </mc:Choice>
              <mc:Fallback>
                <p:oleObj name="Bitmap Image" r:id="rId4" imgW="3638095" imgH="3552381" progId="PBrush">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1268760"/>
                        <a:ext cx="5976664" cy="437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ounded Rectangle 3"/>
          <p:cNvSpPr/>
          <p:nvPr/>
        </p:nvSpPr>
        <p:spPr>
          <a:xfrm>
            <a:off x="2012032" y="404664"/>
            <a:ext cx="46482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Breast Lobe</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1143000" y="5906869"/>
            <a:ext cx="6477000" cy="646331"/>
          </a:xfrm>
          <a:prstGeom prst="rect">
            <a:avLst/>
          </a:prstGeom>
        </p:spPr>
        <p:txBody>
          <a:bodyPr wrap="square">
            <a:spAutoFit/>
          </a:bodyPr>
          <a:lstStyle/>
          <a:p>
            <a:pPr algn="ctr"/>
            <a:r>
              <a:rPr lang="en-US" b="1" i="1" dirty="0" smtClean="0"/>
              <a:t>There are an average of about 10 LOBES per breast. The suspensory ligament separates lobes.</a:t>
            </a:r>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194" name="Picture 5"/>
          <p:cNvPicPr>
            <a:picLocks noChangeAspect="1" noChangeArrowheads="1"/>
          </p:cNvPicPr>
          <p:nvPr/>
        </p:nvPicPr>
        <p:blipFill>
          <a:blip r:embed="rId3" cstate="print"/>
          <a:srcRect/>
          <a:stretch>
            <a:fillRect/>
          </a:stretch>
        </p:blipFill>
        <p:spPr bwMode="auto">
          <a:xfrm>
            <a:off x="1187624" y="1219200"/>
            <a:ext cx="6408712" cy="4114800"/>
          </a:xfrm>
          <a:prstGeom prst="rect">
            <a:avLst/>
          </a:prstGeom>
          <a:noFill/>
          <a:ln w="12700">
            <a:solidFill>
              <a:schemeClr val="tx1"/>
            </a:solidFill>
            <a:miter lim="800000"/>
            <a:headEnd/>
            <a:tailEnd/>
          </a:ln>
        </p:spPr>
      </p:pic>
      <p:sp>
        <p:nvSpPr>
          <p:cNvPr id="4" name="Rounded Rectangle 3"/>
          <p:cNvSpPr/>
          <p:nvPr/>
        </p:nvSpPr>
        <p:spPr>
          <a:xfrm>
            <a:off x="1259632" y="457200"/>
            <a:ext cx="6324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Normal Histology of Breast</a:t>
            </a:r>
            <a:r>
              <a:rPr lang="en-US" sz="2400" b="1" i="1" dirty="0" smtClean="0">
                <a:effectLst>
                  <a:outerShdw blurRad="38100" dist="38100" dir="2700000" algn="tl">
                    <a:srgbClr val="000000">
                      <a:alpha val="43137"/>
                    </a:srgbClr>
                  </a:outerShdw>
                </a:effectLst>
              </a:rPr>
              <a:t>– LPF   </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838200" y="5380672"/>
            <a:ext cx="6934200" cy="1200329"/>
          </a:xfrm>
          <a:prstGeom prst="rect">
            <a:avLst/>
          </a:prstGeom>
        </p:spPr>
        <p:txBody>
          <a:bodyPr wrap="square">
            <a:spAutoFit/>
          </a:bodyPr>
          <a:lstStyle/>
          <a:p>
            <a:pPr algn="ctr"/>
            <a:r>
              <a:rPr lang="en-US" b="1" i="1" dirty="0" smtClean="0"/>
              <a:t>Normal histology of breast tissue consists of the lobules. Within the lobules are small acini. Lobules are connected to </a:t>
            </a:r>
            <a:r>
              <a:rPr lang="en-US" b="1" i="1" dirty="0" err="1" smtClean="0"/>
              <a:t>intralobular</a:t>
            </a:r>
            <a:r>
              <a:rPr lang="en-US" b="1" i="1" dirty="0" smtClean="0"/>
              <a:t> </a:t>
            </a:r>
            <a:r>
              <a:rPr lang="en-US" b="1" i="1" dirty="0" err="1" smtClean="0"/>
              <a:t>ductules</a:t>
            </a:r>
            <a:r>
              <a:rPr lang="en-US" b="1" i="1" dirty="0" smtClean="0"/>
              <a:t> and interlobular ducts. Lobules are surrounded by loose connective tissue sensitive to sex hormones.</a:t>
            </a:r>
            <a:endParaRPr lang="en-US"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4"/>
          <p:cNvGraphicFramePr>
            <a:graphicFrameLocks noChangeAspect="1"/>
          </p:cNvGraphicFramePr>
          <p:nvPr/>
        </p:nvGraphicFramePr>
        <p:xfrm>
          <a:off x="1475656" y="1066800"/>
          <a:ext cx="6296744" cy="4436342"/>
        </p:xfrm>
        <a:graphic>
          <a:graphicData uri="http://schemas.openxmlformats.org/presentationml/2006/ole">
            <mc:AlternateContent xmlns:mc="http://schemas.openxmlformats.org/markup-compatibility/2006">
              <mc:Choice xmlns:v="urn:schemas-microsoft-com:vml" Requires="v">
                <p:oleObj spid="_x0000_s2055" name="Bitmap Image" r:id="rId4" imgW="6800000" imgH="4304762" progId="PBrush">
                  <p:embed/>
                </p:oleObj>
              </mc:Choice>
              <mc:Fallback>
                <p:oleObj name="Bitmap Image" r:id="rId4" imgW="6800000" imgH="4304762" progId="PBrush">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5656" y="1066800"/>
                        <a:ext cx="6296744" cy="443634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1" name="Picture 7"/>
          <p:cNvPicPr>
            <a:picLocks noChangeAspect="1" noChangeArrowheads="1"/>
          </p:cNvPicPr>
          <p:nvPr/>
        </p:nvPicPr>
        <p:blipFill>
          <a:blip r:embed="rId6" cstate="print"/>
          <a:srcRect/>
          <a:stretch>
            <a:fillRect/>
          </a:stretch>
        </p:blipFill>
        <p:spPr bwMode="auto">
          <a:xfrm>
            <a:off x="6400801" y="1772816"/>
            <a:ext cx="2115442" cy="1800200"/>
          </a:xfrm>
          <a:prstGeom prst="rect">
            <a:avLst/>
          </a:prstGeom>
          <a:noFill/>
          <a:ln w="38100">
            <a:solidFill>
              <a:schemeClr val="tx1"/>
            </a:solidFill>
            <a:miter lim="800000"/>
            <a:headEnd/>
            <a:tailEnd/>
          </a:ln>
        </p:spPr>
      </p:pic>
      <p:sp>
        <p:nvSpPr>
          <p:cNvPr id="4" name="Rounded Rectangle 3"/>
          <p:cNvSpPr/>
          <p:nvPr/>
        </p:nvSpPr>
        <p:spPr>
          <a:xfrm>
            <a:off x="1371600" y="457200"/>
            <a:ext cx="6324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BREAST ACINUS – HPF Microscopy  </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1013792" y="5589240"/>
            <a:ext cx="7086600" cy="923330"/>
          </a:xfrm>
          <a:prstGeom prst="rect">
            <a:avLst/>
          </a:prstGeom>
        </p:spPr>
        <p:txBody>
          <a:bodyPr wrap="square">
            <a:spAutoFit/>
          </a:bodyPr>
          <a:lstStyle/>
          <a:p>
            <a:pPr algn="ctr"/>
            <a:r>
              <a:rPr lang="en-US" b="1" i="1" dirty="0" smtClean="0"/>
              <a:t>Each lobule contains several acini.  Acini are also known as alveoli similar to pulmonary alveoli but the difference here it is secretory but in the lungs it is respiratory.</a:t>
            </a:r>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2">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Template>
  <TotalTime>1895</TotalTime>
  <Words>3931</Words>
  <Application>Microsoft Office PowerPoint</Application>
  <PresentationFormat>On-screen Show (4:3)</PresentationFormat>
  <Paragraphs>532</Paragraphs>
  <Slides>120</Slides>
  <Notes>32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120</vt:i4>
      </vt:variant>
    </vt:vector>
  </HeadingPairs>
  <TitlesOfParts>
    <vt:vector size="130" baseType="lpstr">
      <vt:lpstr>Aharoni</vt:lpstr>
      <vt:lpstr>Arial</vt:lpstr>
      <vt:lpstr>Calibri</vt:lpstr>
      <vt:lpstr>Corbel</vt:lpstr>
      <vt:lpstr>Tahoma</vt:lpstr>
      <vt:lpstr>Times New Roman</vt:lpstr>
      <vt:lpstr>Tunga</vt:lpstr>
      <vt:lpstr>Wingdings 2</vt:lpstr>
      <vt:lpstr>Theme2</vt:lpstr>
      <vt:lpstr>Bitmap Image</vt:lpstr>
      <vt:lpstr>Reproduction Block  Pathology Practicals</vt:lpstr>
      <vt:lpstr>        1st   Practical Session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Seminoma  of the Testis </vt:lpstr>
      <vt:lpstr>PowerPoint Presentation</vt:lpstr>
      <vt:lpstr>PowerPoint Presentation</vt:lpstr>
      <vt:lpstr>PowerPoint Presentation</vt:lpstr>
      <vt:lpstr>PowerPoint Presentation</vt:lpstr>
      <vt:lpstr>Embryonal Carcinoma  &amp; Teratoma of the Testis </vt:lpstr>
      <vt:lpstr>PowerPoint Presentation</vt:lpstr>
      <vt:lpstr>PowerPoint Presentation</vt:lpstr>
      <vt:lpstr>PowerPoint Presentation</vt:lpstr>
      <vt:lpstr> Prostatic Hyperplasia </vt:lpstr>
      <vt:lpstr>PowerPoint Presentation</vt:lpstr>
      <vt:lpstr>PowerPoint Presentation</vt:lpstr>
      <vt:lpstr>PowerPoint Presentation</vt:lpstr>
      <vt:lpstr>PowerPoint Presentation</vt:lpstr>
      <vt:lpstr> Adenocarcinoma of Prostate</vt:lpstr>
      <vt:lpstr>PowerPoint Presentation</vt:lpstr>
      <vt:lpstr>PowerPoint Presentation</vt:lpstr>
      <vt:lpstr>PowerPoint Presentation</vt:lpstr>
      <vt:lpstr>PowerPoint Presentation</vt:lpstr>
      <vt:lpstr>        2nd  Practical Session</vt:lpstr>
      <vt:lpstr>PowerPoint Presentation</vt:lpstr>
      <vt:lpstr>PowerPoint Presentation</vt:lpstr>
      <vt:lpstr>PowerPoint Presentation</vt:lpstr>
      <vt:lpstr>PowerPoint Presentation</vt:lpstr>
      <vt:lpstr>PowerPoint Presentation</vt:lpstr>
      <vt:lpstr>PowerPoint Presentation</vt:lpstr>
      <vt:lpstr>UTERUS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GROSS AND HISTOPATHOLOGY</vt:lpstr>
      <vt:lpstr>Fibroadenoma </vt:lpstr>
      <vt:lpstr>PowerPoint Presentation</vt:lpstr>
      <vt:lpstr>PowerPoint Presentation</vt:lpstr>
      <vt:lpstr>PowerPoint Presentation</vt:lpstr>
      <vt:lpstr>PowerPoint Presentation</vt:lpstr>
      <vt:lpstr>Carcinoma of the breast  </vt:lpstr>
      <vt:lpstr>PowerPoint Presentation</vt:lpstr>
      <vt:lpstr>PowerPoint Presentation</vt:lpstr>
      <vt:lpstr>PowerPoint Presentation</vt:lpstr>
      <vt:lpstr>PowerPoint Presentation</vt:lpstr>
      <vt:lpstr>Invasive Ductal Carcinoma of the Breast</vt:lpstr>
      <vt:lpstr>PowerPoint Presentation</vt:lpstr>
      <vt:lpstr>PowerPoint Presentation</vt:lpstr>
      <vt:lpstr>PowerPoint Presentation</vt:lpstr>
      <vt:lpstr>PowerPoint Presentation</vt:lpstr>
      <vt:lpstr>Paget’s Disease of the Nipple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Reproductive practical block</dc:title>
  <dc:creator>Dr. Sayed Esawy</dc:creator>
  <cp:lastModifiedBy>Dr.Syed</cp:lastModifiedBy>
  <cp:revision>183</cp:revision>
  <dcterms:created xsi:type="dcterms:W3CDTF">2010-04-12T07:10:38Z</dcterms:created>
  <dcterms:modified xsi:type="dcterms:W3CDTF">2014-08-26T09:04:50Z</dcterms:modified>
</cp:coreProperties>
</file>