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43" r:id="rId2"/>
    <p:sldId id="333" r:id="rId3"/>
    <p:sldId id="347" r:id="rId4"/>
    <p:sldId id="348" r:id="rId5"/>
    <p:sldId id="349" r:id="rId6"/>
    <p:sldId id="344" r:id="rId7"/>
    <p:sldId id="293" r:id="rId8"/>
    <p:sldId id="275" r:id="rId9"/>
    <p:sldId id="320" r:id="rId10"/>
    <p:sldId id="295" r:id="rId11"/>
    <p:sldId id="345" r:id="rId12"/>
    <p:sldId id="346" r:id="rId13"/>
    <p:sldId id="323" r:id="rId14"/>
    <p:sldId id="337" r:id="rId15"/>
    <p:sldId id="328" r:id="rId16"/>
    <p:sldId id="350" r:id="rId17"/>
    <p:sldId id="327" r:id="rId18"/>
    <p:sldId id="336" r:id="rId19"/>
    <p:sldId id="325" r:id="rId20"/>
    <p:sldId id="338" r:id="rId21"/>
    <p:sldId id="326" r:id="rId22"/>
    <p:sldId id="341" r:id="rId23"/>
    <p:sldId id="283" r:id="rId24"/>
    <p:sldId id="334" r:id="rId25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CCFFFF"/>
    <a:srgbClr val="EBFFB3"/>
    <a:srgbClr val="3101FF"/>
    <a:srgbClr val="0000FF"/>
    <a:srgbClr val="FF33CC"/>
    <a:srgbClr val="FF00FF"/>
    <a:srgbClr val="E7FFFF"/>
    <a:srgbClr val="CDFFF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0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C0D4D6E-95EB-4BCC-BDBB-A5D6B6FB35B2}" type="datetimeFigureOut">
              <a:rPr lang="ar-EG" smtClean="0"/>
              <a:pPr/>
              <a:t>12/06/1436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9D41416-D7D6-4A82-A138-A99A06653B14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01237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C044F-F362-483A-918B-44400F105E8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C044F-F362-483A-918B-44400F105E8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12/06/1436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56712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12/06/1436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0536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12/06/1436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6016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12/06/1436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3419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12/06/1436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3842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12/06/1436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8462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12/06/1436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3627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12/06/1436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68468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12/06/1436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3255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12/06/1436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31802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12/06/1436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18817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00099"/>
            </a:gs>
            <a:gs pos="21000">
              <a:srgbClr val="0066FF"/>
            </a:gs>
            <a:gs pos="31000">
              <a:srgbClr val="00FFFF">
                <a:alpha val="22000"/>
              </a:srgbClr>
            </a:gs>
            <a:gs pos="53000">
              <a:srgbClr val="E1F4FF">
                <a:alpha val="60000"/>
              </a:srgbClr>
            </a:gs>
            <a:gs pos="54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0A401-BF32-4AEA-BF29-E1D5CCF33233}" type="datetimeFigureOut">
              <a:rPr lang="ar-EG" smtClean="0"/>
              <a:pPr/>
              <a:t>12/06/1436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4231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todate.com/contents/vardenafil-drug-information?source=see_link" TargetMode="External"/><Relationship Id="rId2" Type="http://schemas.openxmlformats.org/officeDocument/2006/relationships/hyperlink" Target="http://www.uptodate.com/contents/sildenafil-drug-information?source=see_link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uptodate.com/contents/avanafil-drug-information?source=see_link" TargetMode="External"/><Relationship Id="rId4" Type="http://schemas.openxmlformats.org/officeDocument/2006/relationships/hyperlink" Target="http://www.uptodate.com/contents/tadalafil-drug-information?source=see_link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5334000" y="0"/>
            <a:ext cx="4515608" cy="2590800"/>
            <a:chOff x="4712789" y="3810000"/>
            <a:chExt cx="5277608" cy="2918048"/>
          </a:xfrm>
        </p:grpSpPr>
        <p:pic>
          <p:nvPicPr>
            <p:cNvPr id="27" name="Picture 26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4712789" y="5932512"/>
              <a:ext cx="853446" cy="620688"/>
            </a:xfrm>
            <a:prstGeom prst="rect">
              <a:avLst/>
            </a:prstGeom>
            <a:noFill/>
          </p:spPr>
        </p:pic>
        <p:pic>
          <p:nvPicPr>
            <p:cNvPr id="26" name="Picture 25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5422219" y="5579018"/>
              <a:ext cx="1080120" cy="785542"/>
            </a:xfrm>
            <a:prstGeom prst="rect">
              <a:avLst/>
            </a:prstGeom>
            <a:noFill/>
          </p:spPr>
        </p:pic>
        <p:grpSp>
          <p:nvGrpSpPr>
            <p:cNvPr id="2" name="Group 24"/>
            <p:cNvGrpSpPr/>
            <p:nvPr/>
          </p:nvGrpSpPr>
          <p:grpSpPr>
            <a:xfrm rot="20861846">
              <a:off x="6781800" y="3810000"/>
              <a:ext cx="3208597" cy="2918048"/>
              <a:chOff x="3186862" y="3717032"/>
              <a:chExt cx="3082311" cy="2952328"/>
            </a:xfrm>
          </p:grpSpPr>
          <p:grpSp>
            <p:nvGrpSpPr>
              <p:cNvPr id="3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1040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22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5" name="Picture 14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FFFF">
                  <a:tint val="45000"/>
                  <a:satMod val="400000"/>
                </a:srgbClr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6367323" y="5212432"/>
              <a:ext cx="1287143" cy="936104"/>
            </a:xfrm>
            <a:prstGeom prst="rect">
              <a:avLst/>
            </a:prstGeom>
            <a:noFill/>
          </p:spPr>
        </p:pic>
      </p:grpSp>
      <p:sp>
        <p:nvSpPr>
          <p:cNvPr id="16" name="Rectangle 15"/>
          <p:cNvSpPr/>
          <p:nvPr/>
        </p:nvSpPr>
        <p:spPr>
          <a:xfrm>
            <a:off x="304800" y="304800"/>
            <a:ext cx="5811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DRUGS AFFECTING 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 rot="417982">
            <a:off x="455271" y="2318728"/>
            <a:ext cx="7132441" cy="96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ERECTILE DYSFUNCTION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pic>
        <p:nvPicPr>
          <p:cNvPr id="1032" name="Picture 8" descr="https://encrypted-tbn1.gstatic.com/images?q=tbn:ANd9GcREVpaAbNwtzGBzwri-t3ckwdRj4OpPs2c19SG5OcZrRBBmnR_Oc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67986"/>
            <a:ext cx="3733800" cy="2990015"/>
          </a:xfrm>
          <a:prstGeom prst="parallelogram">
            <a:avLst/>
          </a:prstGeom>
          <a:noFill/>
        </p:spPr>
      </p:pic>
      <p:pic>
        <p:nvPicPr>
          <p:cNvPr id="1030" name="Picture 6" descr="http://www.kingofpsd.com/wp-content/uploads/icons-vector-male-and-female-signs-30-1023-picture-330x33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5575" y="3200400"/>
            <a:ext cx="1771650" cy="1771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7088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02513"/>
            <a:ext cx="8458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latin typeface="Berlin Sans FB Demi" pitchFamily="34" charset="0"/>
              </a:rPr>
              <a:t>DRUGS ADVERSLY CAUSING ED </a:t>
            </a:r>
            <a:endParaRPr lang="ar-EG" sz="2800" b="1" dirty="0">
              <a:latin typeface="Berlin Sans FB Demi" pitchFamily="34" charset="0"/>
            </a:endParaRPr>
          </a:p>
        </p:txBody>
      </p:sp>
      <p:pic>
        <p:nvPicPr>
          <p:cNvPr id="8194" name="Picture 2" descr="http://images.alfresco.advanstar.com/alfresco_images/HealthCare/2012/10/28/e54962f9-9a26-485e-8fc8-0550f2dfe579/table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0000" contrast="30000"/>
          </a:blip>
          <a:srcRect t="19940" b="7590"/>
          <a:stretch>
            <a:fillRect/>
          </a:stretch>
        </p:blipFill>
        <p:spPr bwMode="auto">
          <a:xfrm>
            <a:off x="457200" y="685800"/>
            <a:ext cx="7848600" cy="5638800"/>
          </a:xfrm>
          <a:prstGeom prst="rect">
            <a:avLst/>
          </a:prstGeom>
          <a:noFill/>
        </p:spPr>
      </p:pic>
      <p:sp>
        <p:nvSpPr>
          <p:cNvPr id="6" name="5-Point Star 5"/>
          <p:cNvSpPr/>
          <p:nvPr/>
        </p:nvSpPr>
        <p:spPr>
          <a:xfrm>
            <a:off x="8610600" y="0"/>
            <a:ext cx="533400" cy="5334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29376" y="364123"/>
            <a:ext cx="2856872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Centrally 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A</a:t>
            </a:r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cting Drugs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02513"/>
            <a:ext cx="8458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latin typeface="Berlin Sans FB Demi" pitchFamily="34" charset="0"/>
              </a:rPr>
              <a:t>DRUGS ADVERSLY CAUSING ED </a:t>
            </a:r>
            <a:endParaRPr lang="ar-EG" sz="2800" b="1" dirty="0">
              <a:latin typeface="Berlin Sans FB Dem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1066800"/>
            <a:ext cx="90678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latin typeface="Arial Narrow" pitchFamily="34" charset="0"/>
              </a:rPr>
              <a:t>DA&gt;</a:t>
            </a:r>
            <a:r>
              <a:rPr lang="en-US" sz="2000" b="1" dirty="0" smtClean="0">
                <a:latin typeface="Arial Narrow" pitchFamily="34" charset="0"/>
              </a:rPr>
              <a:t>NE</a:t>
            </a:r>
            <a:r>
              <a:rPr lang="en-US" sz="2400" b="1" dirty="0" smtClean="0">
                <a:latin typeface="Arial Narrow" pitchFamily="34" charset="0"/>
              </a:rPr>
              <a:t> promote arousal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/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itchFamily="34" charset="0"/>
              </a:rPr>
              <a:t>5HT action on 5HT</a:t>
            </a:r>
            <a:r>
              <a:rPr lang="en-US" sz="2400" b="1" baseline="-25000" dirty="0">
                <a:latin typeface="Arial Narrow" pitchFamily="34" charset="0"/>
              </a:rPr>
              <a:t>2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DA </a:t>
            </a:r>
            <a:r>
              <a:rPr lang="en-US" sz="2400" b="1" dirty="0" smtClean="0">
                <a:latin typeface="Arial Narrow" pitchFamily="34" charset="0"/>
              </a:rPr>
              <a:t>release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 </a:t>
            </a:r>
            <a:r>
              <a:rPr lang="en-US" sz="2400" dirty="0" smtClean="0">
                <a:latin typeface="Bernard MT Condensed" panose="02050806060905020404" pitchFamily="18" charset="0"/>
                <a:sym typeface="Wingdings"/>
              </a:rPr>
              <a:t>arousal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1676400"/>
            <a:ext cx="502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Most </a:t>
            </a:r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  <a:sym typeface="Wingdings"/>
              </a:rPr>
              <a:t>ADD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  <a:sym typeface="Wingdings"/>
              </a:rPr>
              <a:t>s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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5HT uptake; </a:t>
            </a:r>
          </a:p>
          <a:p>
            <a:pPr algn="l" rtl="0"/>
            <a:r>
              <a:rPr lang="en-US" sz="2400" b="1" dirty="0">
                <a:latin typeface="Arial Narrow" pitchFamily="34" charset="0"/>
              </a:rPr>
              <a:t>	</a:t>
            </a:r>
            <a:r>
              <a:rPr lang="en-US" sz="2400" b="1" dirty="0" smtClean="0">
                <a:latin typeface="Arial Narrow" pitchFamily="34" charset="0"/>
              </a:rPr>
              <a:t>	non-selectively as TCAs</a:t>
            </a:r>
          </a:p>
          <a:p>
            <a:pPr algn="l" rtl="0"/>
            <a:r>
              <a:rPr lang="en-US" sz="2400" b="1" dirty="0">
                <a:latin typeface="Arial Narrow" pitchFamily="34" charset="0"/>
              </a:rPr>
              <a:t>		</a:t>
            </a:r>
            <a:r>
              <a:rPr lang="en-US" sz="2400" b="1" dirty="0" smtClean="0">
                <a:latin typeface="Arial Narrow" pitchFamily="34" charset="0"/>
              </a:rPr>
              <a:t>selectively as SSRIs</a:t>
            </a:r>
            <a:endParaRPr lang="en-US" sz="2400" b="1" dirty="0">
              <a:latin typeface="Arial Narrow" panose="020B0606020202030204" pitchFamily="34" charset="0"/>
              <a:sym typeface="Wingding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105400" y="1705666"/>
            <a:ext cx="2743200" cy="1113734"/>
            <a:chOff x="5105400" y="1806928"/>
            <a:chExt cx="2743200" cy="1113734"/>
          </a:xfrm>
        </p:grpSpPr>
        <p:sp>
          <p:nvSpPr>
            <p:cNvPr id="11" name="Rectangle 10"/>
            <p:cNvSpPr/>
            <p:nvPr/>
          </p:nvSpPr>
          <p:spPr>
            <a:xfrm>
              <a:off x="5105400" y="2089665"/>
              <a:ext cx="24384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0"/>
              <a:r>
                <a:rPr lang="en-US" sz="2400" b="1" dirty="0" smtClean="0">
                  <a:latin typeface="Arial Narrow" panose="020B0606020202030204" pitchFamily="34" charset="0"/>
                  <a:sym typeface="Wingdings"/>
                </a:rPr>
                <a:t> 5HT in synapse act on 5HT</a:t>
              </a:r>
              <a:r>
                <a:rPr lang="en-US" sz="2400" b="1" baseline="-25000" dirty="0" smtClean="0">
                  <a:latin typeface="Arial Narrow" panose="020B0606020202030204" pitchFamily="34" charset="0"/>
                  <a:sym typeface="Wingdings"/>
                </a:rPr>
                <a:t>2</a:t>
              </a:r>
              <a:endParaRPr lang="en-US" sz="2400" b="1" baseline="-25000" dirty="0">
                <a:latin typeface="Arial Narrow" panose="020B0606020202030204" pitchFamily="34" charset="0"/>
                <a:sym typeface="Wingdings"/>
              </a:endParaRPr>
            </a:p>
          </p:txBody>
        </p:sp>
        <p:sp>
          <p:nvSpPr>
            <p:cNvPr id="12" name="Up Arrow 11"/>
            <p:cNvSpPr/>
            <p:nvPr/>
          </p:nvSpPr>
          <p:spPr>
            <a:xfrm>
              <a:off x="5715000" y="1806928"/>
              <a:ext cx="2133600" cy="29918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6200" y="2967146"/>
            <a:ext cx="75341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latin typeface="Arial Narrow" panose="020B0606020202030204" pitchFamily="34" charset="0"/>
              </a:rPr>
              <a:t>Peripherally; </a:t>
            </a:r>
            <a:r>
              <a:rPr lang="en-US" sz="2400" b="1" dirty="0">
                <a:latin typeface="Arial Narrow" panose="020B0606020202030204" pitchFamily="34" charset="0"/>
              </a:rPr>
              <a:t>antagonize NO actions </a:t>
            </a:r>
            <a:r>
              <a:rPr lang="en-US" sz="2400" b="1" dirty="0" smtClean="0">
                <a:latin typeface="Arial Narrow" panose="020B0606020202030204" pitchFamily="34" charset="0"/>
              </a:rPr>
              <a:t>/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 </a:t>
            </a:r>
            <a:r>
              <a:rPr lang="en-US" sz="2400" b="1" dirty="0" smtClean="0">
                <a:latin typeface="Arial Narrow" panose="020B0606020202030204" pitchFamily="34" charset="0"/>
              </a:rPr>
              <a:t>genital sensation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093720" y="2419529"/>
            <a:ext cx="1905000" cy="562857"/>
            <a:chOff x="3093720" y="2648129"/>
            <a:chExt cx="1905000" cy="562857"/>
          </a:xfrm>
        </p:grpSpPr>
        <p:sp>
          <p:nvSpPr>
            <p:cNvPr id="15" name="Up Arrow 14"/>
            <p:cNvSpPr/>
            <p:nvPr/>
          </p:nvSpPr>
          <p:spPr>
            <a:xfrm flipV="1">
              <a:off x="3093720" y="3061392"/>
              <a:ext cx="1905000" cy="149594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57600" y="2648129"/>
              <a:ext cx="762000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14300" y="4191000"/>
            <a:ext cx="8382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Anti-psychotic drugs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DA </a:t>
            </a:r>
            <a:r>
              <a:rPr lang="en-US" sz="2400" b="1" dirty="0" smtClean="0">
                <a:latin typeface="Arial Narrow" panose="020B0606020202030204" pitchFamily="34" charset="0"/>
              </a:rPr>
              <a:t>antagonist + </a:t>
            </a:r>
            <a:r>
              <a:rPr lang="en-US" sz="2400" b="1" dirty="0" err="1" smtClean="0">
                <a:latin typeface="Arial Narrow" panose="020B0606020202030204" pitchFamily="34" charset="0"/>
              </a:rPr>
              <a:t>hyperprolactenemia</a:t>
            </a:r>
            <a:endParaRPr lang="en-US" sz="2400" b="1" dirty="0" smtClean="0"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300" y="4572000"/>
            <a:ext cx="8382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Anti-epileptic drugs </a:t>
            </a:r>
            <a:r>
              <a:rPr lang="en-US" sz="2400" b="1" dirty="0" smtClean="0">
                <a:latin typeface="Arial Narrow" panose="020B0606020202030204" pitchFamily="34" charset="0"/>
              </a:rPr>
              <a:t>(phenytoin)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have </a:t>
            </a:r>
            <a:r>
              <a:rPr lang="en-US" sz="2400" b="1" dirty="0" smtClean="0">
                <a:latin typeface="Arial Narrow" panose="020B0606020202030204" pitchFamily="34" charset="0"/>
              </a:rPr>
              <a:t>GABA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effect antagonize Exc. </a:t>
            </a:r>
            <a:r>
              <a:rPr lang="en-US" sz="2400" b="1" dirty="0" err="1">
                <a:latin typeface="Arial Narrow" panose="020B0606020202030204" pitchFamily="34" charset="0"/>
                <a:sym typeface="Wingdings"/>
              </a:rPr>
              <a:t>a</a:t>
            </a:r>
            <a:r>
              <a:rPr lang="en-US" sz="2400" b="1" dirty="0" err="1" smtClean="0">
                <a:latin typeface="Arial Narrow" panose="020B0606020202030204" pitchFamily="34" charset="0"/>
                <a:sym typeface="Wingdings"/>
              </a:rPr>
              <a:t>.a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. 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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sedation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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</a:rPr>
              <a:t>arousal.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54240" y="2797719"/>
            <a:ext cx="15320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200" dirty="0" smtClean="0">
                <a:latin typeface="Bernard MT Condensed" panose="02050806060905020404" pitchFamily="18" charset="0"/>
                <a:sym typeface="Wingdings"/>
              </a:rPr>
              <a:t>Delay  ejaculation</a:t>
            </a:r>
            <a:endParaRPr lang="en-US" sz="2200" dirty="0">
              <a:latin typeface="Bernard MT Condensed" panose="02050806060905020404" pitchFamily="18" charset="0"/>
              <a:sym typeface="Wingding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05400" y="3540275"/>
            <a:ext cx="4419600" cy="624412"/>
            <a:chOff x="5105400" y="3540275"/>
            <a:chExt cx="4419600" cy="624412"/>
          </a:xfrm>
        </p:grpSpPr>
        <p:sp>
          <p:nvSpPr>
            <p:cNvPr id="23" name="Up Arrow 22"/>
            <p:cNvSpPr/>
            <p:nvPr/>
          </p:nvSpPr>
          <p:spPr>
            <a:xfrm flipV="1">
              <a:off x="7067744" y="3540275"/>
              <a:ext cx="1905000" cy="149594"/>
            </a:xfrm>
            <a:prstGeom prst="upArrow">
              <a:avLst/>
            </a:prstGeom>
            <a:solidFill>
              <a:srgbClr val="3101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105400" y="3733800"/>
              <a:ext cx="44196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0"/>
              <a:r>
                <a:rPr lang="en-US" sz="2200" dirty="0" smtClean="0">
                  <a:latin typeface="Bernard MT Condensed" panose="02050806060905020404" pitchFamily="18" charset="0"/>
                  <a:sym typeface="Wingdings"/>
                </a:rPr>
                <a:t>Treat Premature Ejaculation</a:t>
              </a:r>
              <a:endParaRPr lang="en-US" sz="2200" dirty="0">
                <a:latin typeface="Bernard MT Condensed" panose="02050806060905020404" pitchFamily="18" charset="0"/>
                <a:sym typeface="Wingdings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52400" y="5950803"/>
            <a:ext cx="880510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Methyl </a:t>
            </a:r>
            <a:r>
              <a:rPr lang="en-US" sz="2400" dirty="0" err="1">
                <a:solidFill>
                  <a:srgbClr val="0000FF"/>
                </a:solidFill>
                <a:latin typeface="Bernard MT Condensed" panose="02050806060905020404" pitchFamily="18" charset="0"/>
              </a:rPr>
              <a:t>dopa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, Reserpine </a:t>
            </a:r>
            <a:r>
              <a:rPr lang="en-US" sz="2400" b="1" dirty="0" smtClean="0">
                <a:latin typeface="Arial Narrow" panose="020B0606020202030204" pitchFamily="34" charset="0"/>
              </a:rPr>
              <a:t>!!!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</a:t>
            </a:r>
            <a:r>
              <a:rPr lang="en-US" sz="2400" b="1" dirty="0">
                <a:latin typeface="Arial Narrow" panose="020B0606020202030204" pitchFamily="34" charset="0"/>
              </a:rPr>
              <a:t> arousal</a:t>
            </a:r>
            <a:endParaRPr lang="en-US" sz="2400" b="1" dirty="0" smtClean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Clonidine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 </a:t>
            </a:r>
            <a:r>
              <a:rPr lang="en-US" sz="2400" b="1" dirty="0" smtClean="0">
                <a:latin typeface="Arial Narrow" panose="020B0606020202030204" pitchFamily="34" charset="0"/>
              </a:rPr>
              <a:t>arousal centrally / Vasoconstriction peripherally !!!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10100" y="5534681"/>
            <a:ext cx="4312399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Centrally acting anti-</a:t>
            </a:r>
            <a:r>
              <a:rPr lang="en-US" sz="2400" dirty="0" err="1">
                <a:solidFill>
                  <a:srgbClr val="0000FF"/>
                </a:solidFill>
                <a:latin typeface="Bernard MT Condensed" panose="02050806060905020404" pitchFamily="18" charset="0"/>
              </a:rPr>
              <a:t>hypertensives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 </a:t>
            </a:r>
            <a:endParaRPr lang="ar-EG" sz="2400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4937760" y="2179320"/>
            <a:ext cx="228600" cy="685800"/>
          </a:xfrm>
          <a:prstGeom prst="righ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9139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9" grpId="0"/>
      <p:bldP spid="22" grpId="0"/>
      <p:bldP spid="18" grpId="0"/>
      <p:bldP spid="26" grpId="0"/>
      <p:bldP spid="2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86368" y="4953000"/>
            <a:ext cx="8363272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ts val="0"/>
              </a:spcBef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Cigarette smoking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</a:rPr>
              <a:t> vasoconstriction + penile venous leakage</a:t>
            </a:r>
            <a:endParaRPr lang="en-US" sz="2400" b="1" baseline="30000" dirty="0" smtClean="0">
              <a:latin typeface="Arial Narrow" panose="020B0606020202030204" pitchFamily="34" charset="0"/>
            </a:endParaRPr>
          </a:p>
          <a:p>
            <a:pPr algn="l" rtl="0">
              <a:spcBef>
                <a:spcPts val="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Alcohol </a:t>
            </a:r>
            <a:r>
              <a:rPr lang="en-US" sz="2400" b="1" dirty="0" smtClean="0">
                <a:latin typeface="Arial Narrow" panose="020B0606020202030204" pitchFamily="34" charset="0"/>
              </a:rPr>
              <a:t>[small amounts]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 desire + anxiety +</a:t>
            </a:r>
            <a:r>
              <a:rPr lang="en-US" sz="2400" b="1" dirty="0" smtClean="0">
                <a:latin typeface="Arial Narrow" panose="020B0606020202030204" pitchFamily="34" charset="0"/>
              </a:rPr>
              <a:t> vasodilatation </a:t>
            </a:r>
          </a:p>
          <a:p>
            <a:pPr algn="l" rtl="0">
              <a:spcBef>
                <a:spcPts val="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Alcohol [big amounts]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 sedation+  desire</a:t>
            </a:r>
          </a:p>
          <a:p>
            <a:pPr algn="l" rtl="0">
              <a:spcBef>
                <a:spcPts val="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Chronic alcoholism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 err="1" smtClean="0">
                <a:latin typeface="Arial Narrow" panose="020B0606020202030204" pitchFamily="34" charset="0"/>
              </a:rPr>
              <a:t>hypogonadism</a:t>
            </a:r>
            <a:r>
              <a:rPr lang="en-US" sz="2400" b="1" dirty="0" smtClean="0">
                <a:latin typeface="Arial Narrow" panose="020B0606020202030204" pitchFamily="34" charset="0"/>
              </a:rPr>
              <a:t> + polyneuropathy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en-US" sz="2400" b="1" dirty="0" smtClean="0"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7000" y="4460855"/>
            <a:ext cx="2476500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Habituating Agents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5831343" y="228600"/>
            <a:ext cx="3137397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Other anti-</a:t>
            </a:r>
            <a:r>
              <a:rPr lang="en-US" sz="2400" dirty="0" err="1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hypertensives</a:t>
            </a:r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 </a:t>
            </a:r>
            <a:endParaRPr lang="ar-EG" sz="2400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0648" y="735985"/>
            <a:ext cx="8957632" cy="8001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ts val="0"/>
              </a:spcBef>
              <a:buBlip>
                <a:blip r:embed="rId2"/>
              </a:buBlip>
            </a:pPr>
            <a:r>
              <a:rPr lang="en-US" sz="2400" b="1" dirty="0" smtClean="0">
                <a:latin typeface="Symbol" panose="05050102010706020507" pitchFamily="18" charset="2"/>
              </a:rPr>
              <a:t>b</a:t>
            </a:r>
            <a:r>
              <a:rPr lang="en-US" sz="2400" b="1" baseline="-25000" dirty="0" smtClean="0">
                <a:latin typeface="Arial Narrow" panose="020B0606020202030204" pitchFamily="34" charset="0"/>
              </a:rPr>
              <a:t>2</a:t>
            </a:r>
            <a:r>
              <a:rPr lang="en-US" sz="2400" b="1" dirty="0" smtClean="0">
                <a:latin typeface="Arial Narrow" panose="020B0606020202030204" pitchFamily="34" charset="0"/>
              </a:rPr>
              <a:t> blockers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</a:rPr>
              <a:t> -</a:t>
            </a:r>
            <a:r>
              <a:rPr lang="en-US" sz="2400" b="1" dirty="0" err="1" smtClean="0">
                <a:latin typeface="Arial Narrow" panose="020B0606020202030204" pitchFamily="34" charset="0"/>
              </a:rPr>
              <a:t>ve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latin typeface="Arial Narrow" panose="020B0606020202030204" pitchFamily="34" charset="0"/>
              </a:rPr>
              <a:t>v</a:t>
            </a:r>
            <a:r>
              <a:rPr lang="en-US" sz="2400" b="1" dirty="0" err="1" smtClean="0">
                <a:latin typeface="Arial Narrow" panose="020B0606020202030204" pitchFamily="34" charset="0"/>
              </a:rPr>
              <a:t>asodilating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Symbol" panose="05050102010706020507" pitchFamily="18" charset="2"/>
              </a:rPr>
              <a:t>b</a:t>
            </a:r>
            <a:r>
              <a:rPr lang="en-US" sz="2400" b="1" baseline="-25000" dirty="0" smtClean="0">
                <a:latin typeface="Arial Narrow" panose="020B0606020202030204" pitchFamily="34" charset="0"/>
              </a:rPr>
              <a:t>2</a:t>
            </a:r>
            <a:r>
              <a:rPr lang="en-US" sz="2400" b="1" dirty="0" smtClean="0">
                <a:latin typeface="Arial Narrow" panose="020B0606020202030204" pitchFamily="34" charset="0"/>
              </a:rPr>
              <a:t> + potentiate </a:t>
            </a:r>
            <a:r>
              <a:rPr lang="en-US" sz="2400" b="1" dirty="0">
                <a:latin typeface="Symbol" panose="05050102010706020507" pitchFamily="18" charset="2"/>
              </a:rPr>
              <a:t>a</a:t>
            </a:r>
            <a:r>
              <a:rPr lang="en-US" sz="2400" b="1" baseline="-25000" dirty="0" smtClean="0">
                <a:latin typeface="Arial Narrow" panose="020B0606020202030204" pitchFamily="34" charset="0"/>
              </a:rPr>
              <a:t>1</a:t>
            </a:r>
            <a:r>
              <a:rPr lang="en-US" sz="2400" b="1" dirty="0" smtClean="0">
                <a:latin typeface="Arial Narrow" panose="020B0606020202030204" pitchFamily="34" charset="0"/>
              </a:rPr>
              <a:t> effect</a:t>
            </a:r>
          </a:p>
          <a:p>
            <a:pPr algn="l" rtl="0">
              <a:spcBef>
                <a:spcPts val="0"/>
              </a:spcBef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Thiazide diuretics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 </a:t>
            </a:r>
            <a:r>
              <a:rPr lang="en-US" sz="2400" b="1" dirty="0">
                <a:latin typeface="Arial Narrow" panose="020B0606020202030204" pitchFamily="34" charset="0"/>
              </a:rPr>
              <a:t>spinal reflex controlling erection +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 </a:t>
            </a:r>
            <a:r>
              <a:rPr lang="en-US" sz="2400" b="1" dirty="0" smtClean="0">
                <a:latin typeface="Arial Narrow" panose="020B0606020202030204" pitchFamily="34" charset="0"/>
              </a:rPr>
              <a:t>arousal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0" y="1567875"/>
            <a:ext cx="2095500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Anti-androgens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168" y="2404408"/>
            <a:ext cx="911392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dirty="0" err="1">
                <a:solidFill>
                  <a:srgbClr val="0000FF"/>
                </a:solidFill>
                <a:latin typeface="Bernard MT Condensed" panose="02050806060905020404" pitchFamily="18" charset="0"/>
              </a:rPr>
              <a:t>Finasteride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>
                <a:latin typeface="Symbol" panose="05050102010706020507" pitchFamily="18" charset="2"/>
                <a:sym typeface="Wingdings"/>
              </a:rPr>
              <a:t>a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reductase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inhibitor  </a:t>
            </a:r>
            <a:r>
              <a:rPr lang="en-US" sz="2400" u="heavy" dirty="0">
                <a:uFill>
                  <a:solidFill>
                    <a:srgbClr val="FF33CC"/>
                  </a:solidFill>
                </a:uFill>
                <a:latin typeface="Bernard MT Condensed" panose="02050806060905020404" pitchFamily="18" charset="0"/>
              </a:rPr>
              <a:t>irreversible erectile dysfunction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dirty="0" err="1">
                <a:solidFill>
                  <a:srgbClr val="0000FF"/>
                </a:solidFill>
                <a:latin typeface="Bernard MT Condensed" panose="02050806060905020404" pitchFamily="18" charset="0"/>
              </a:rPr>
              <a:t>Cyproterone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 acetate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 smtClean="0">
                <a:latin typeface="Arial Narrow" panose="020B0606020202030204" pitchFamily="34" charset="0"/>
              </a:rPr>
              <a:t>synthetic </a:t>
            </a:r>
            <a:r>
              <a:rPr lang="en-US" sz="2400" b="1" dirty="0">
                <a:latin typeface="Arial Narrow" panose="020B0606020202030204" pitchFamily="34" charset="0"/>
              </a:rPr>
              <a:t>steroidal </a:t>
            </a:r>
            <a:r>
              <a:rPr lang="en-US" sz="2400" b="1" dirty="0" err="1">
                <a:latin typeface="Arial Narrow" panose="020B0606020202030204" pitchFamily="34" charset="0"/>
              </a:rPr>
              <a:t>antiandrogen</a:t>
            </a:r>
            <a:endParaRPr lang="en-US" sz="2400" b="1" dirty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Cimetidine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</a:rPr>
              <a:t>(high </a:t>
            </a:r>
            <a:r>
              <a:rPr lang="en-US" sz="2400" b="1" dirty="0">
                <a:latin typeface="Arial Narrow" panose="020B0606020202030204" pitchFamily="34" charset="0"/>
              </a:rPr>
              <a:t>doses) / 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Ketoconazol</a:t>
            </a:r>
            <a:r>
              <a:rPr lang="en-US" sz="2400" b="1" dirty="0">
                <a:latin typeface="Arial Narrow" panose="020B0606020202030204" pitchFamily="34" charset="0"/>
              </a:rPr>
              <a:t>e  /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Spironolactone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hyper- </a:t>
            </a:r>
            <a:r>
              <a:rPr lang="en-US" sz="2400" b="1" dirty="0" err="1" smtClean="0">
                <a:latin typeface="Arial Narrow" panose="020B0606020202030204" pitchFamily="34" charset="0"/>
                <a:sym typeface="Wingdings"/>
              </a:rPr>
              <a:t>prolactinemia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+ </a:t>
            </a:r>
            <a:r>
              <a:rPr lang="en-US" sz="2400" b="1" dirty="0" err="1" smtClean="0">
                <a:latin typeface="Arial Narrow" panose="020B0606020202030204" pitchFamily="34" charset="0"/>
                <a:sym typeface="Wingdings"/>
              </a:rPr>
              <a:t>gynecomastia</a:t>
            </a:r>
            <a:endParaRPr lang="en-US" sz="2400" b="1" dirty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Estrogen-containing medications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527737" y="1506915"/>
            <a:ext cx="2177863" cy="718125"/>
            <a:chOff x="4527737" y="1506915"/>
            <a:chExt cx="2177863" cy="718125"/>
          </a:xfrm>
        </p:grpSpPr>
        <p:sp>
          <p:nvSpPr>
            <p:cNvPr id="3" name="Chevron 2"/>
            <p:cNvSpPr/>
            <p:nvPr/>
          </p:nvSpPr>
          <p:spPr>
            <a:xfrm flipH="1">
              <a:off x="5831343" y="1506915"/>
              <a:ext cx="874257" cy="718125"/>
            </a:xfrm>
            <a:prstGeom prst="chevron">
              <a:avLst>
                <a:gd name="adj" fmla="val 64855"/>
              </a:avLst>
            </a:prstGeom>
            <a:solidFill>
              <a:srgbClr val="3101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27737" y="1618001"/>
              <a:ext cx="13740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latin typeface="Arial Narrow" panose="020B0606020202030204" pitchFamily="34" charset="0"/>
                  <a:sym typeface="Wingdings"/>
                </a:rPr>
                <a:t> </a:t>
              </a:r>
              <a:r>
                <a:rPr lang="en-US" sz="2400" dirty="0" smtClean="0">
                  <a:latin typeface="Bernard MT Condensed" panose="02050806060905020404" pitchFamily="18" charset="0"/>
                  <a:sym typeface="Wingdings"/>
                </a:rPr>
                <a:t>Desire</a:t>
              </a:r>
              <a:r>
                <a:rPr lang="en-US" sz="2400" b="1" dirty="0" smtClean="0">
                  <a:latin typeface="Arial Narrow" panose="020B0606020202030204" pitchFamily="34" charset="0"/>
                  <a:sym typeface="Wingdings"/>
                </a:rPr>
                <a:t> </a:t>
              </a:r>
              <a:endParaRPr lang="ar-EG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9538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4379" y="177225"/>
            <a:ext cx="3261021" cy="584775"/>
          </a:xfrm>
          <a:prstGeom prst="rect">
            <a:avLst/>
          </a:prstGeom>
          <a:solidFill>
            <a:schemeClr val="bg1"/>
          </a:solidFill>
          <a:ln w="76200">
            <a:solidFill>
              <a:srgbClr val="00FF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3200" dirty="0" smtClean="0">
                <a:solidFill>
                  <a:srgbClr val="3101FF"/>
                </a:solidFill>
                <a:latin typeface="Bernard MT Condensed" pitchFamily="18" charset="0"/>
              </a:rPr>
              <a:t>DRUGS TREATING ED</a:t>
            </a:r>
            <a:endParaRPr lang="ar-EG" sz="32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pic>
        <p:nvPicPr>
          <p:cNvPr id="5" name="Picture 2" descr="http://img.bhs4.com/f5/6/f56410c297638355aa78c34e18859af44d923f40_larg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-76200" y="-76200"/>
            <a:ext cx="2133600" cy="2133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1000" y="76200"/>
            <a:ext cx="912686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2400" dirty="0" smtClean="0">
                <a:solidFill>
                  <a:srgbClr val="3101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ernard MT Condensed" pitchFamily="18" charset="0"/>
              </a:rPr>
              <a:t>Desire</a:t>
            </a:r>
          </a:p>
        </p:txBody>
      </p:sp>
      <p:sp>
        <p:nvSpPr>
          <p:cNvPr id="8" name="Rectangle 7"/>
          <p:cNvSpPr/>
          <p:nvPr/>
        </p:nvSpPr>
        <p:spPr>
          <a:xfrm>
            <a:off x="361950" y="986135"/>
            <a:ext cx="106336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00FF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2400" dirty="0" smtClean="0">
                <a:solidFill>
                  <a:srgbClr val="3101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ernard MT Condensed" pitchFamily="18" charset="0"/>
              </a:rPr>
              <a:t>Arousal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7400" y="76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Androgens</a:t>
            </a: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4040" y="990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Apomorphine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71850" y="457200"/>
            <a:ext cx="1824730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3200" dirty="0" smtClean="0">
                <a:solidFill>
                  <a:srgbClr val="FF00FF"/>
                </a:solidFill>
                <a:latin typeface="Bernard MT Condensed" pitchFamily="18" charset="0"/>
              </a:rPr>
              <a:t>CENTRALLY</a:t>
            </a:r>
            <a:endParaRPr lang="ar-EG" sz="3200" dirty="0">
              <a:solidFill>
                <a:srgbClr val="FF00FF"/>
              </a:solidFill>
              <a:latin typeface="Bernard MT Condense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1257300"/>
            <a:ext cx="2464329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3200" dirty="0" smtClean="0">
                <a:solidFill>
                  <a:srgbClr val="FF00FF"/>
                </a:solidFill>
                <a:latin typeface="Bernard MT Condensed" pitchFamily="18" charset="0"/>
              </a:rPr>
              <a:t>PERIPHERALLY</a:t>
            </a:r>
            <a:endParaRPr lang="ar-EG" sz="3200" dirty="0">
              <a:solidFill>
                <a:srgbClr val="FF00FF"/>
              </a:solidFill>
              <a:latin typeface="Bernard MT Condensed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181600" y="762000"/>
            <a:ext cx="381000" cy="0"/>
          </a:xfrm>
          <a:prstGeom prst="straightConnector1">
            <a:avLst/>
          </a:prstGeom>
          <a:ln w="57150">
            <a:solidFill>
              <a:srgbClr val="3101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38800" y="838200"/>
            <a:ext cx="0" cy="381000"/>
          </a:xfrm>
          <a:prstGeom prst="straightConnector1">
            <a:avLst/>
          </a:prstGeom>
          <a:ln w="57150">
            <a:solidFill>
              <a:srgbClr val="3101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369886" y="304800"/>
            <a:ext cx="687514" cy="212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1425318" y="1255068"/>
            <a:ext cx="483110" cy="22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1524000" y="2590800"/>
            <a:ext cx="5943600" cy="3967163"/>
            <a:chOff x="609600" y="2514600"/>
            <a:chExt cx="5943600" cy="3967163"/>
          </a:xfrm>
        </p:grpSpPr>
        <p:pic>
          <p:nvPicPr>
            <p:cNvPr id="1026" name="Picture 2" descr="C:\Documents and Settings\DR.OMNIA\My Documents\My Pictures\ED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</a:blip>
            <a:srcRect l="8206" r="2286"/>
            <a:stretch>
              <a:fillRect/>
            </a:stretch>
          </p:blipFill>
          <p:spPr bwMode="auto">
            <a:xfrm>
              <a:off x="609600" y="2514600"/>
              <a:ext cx="5943600" cy="3967163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2057400" y="5086350"/>
              <a:ext cx="762000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000" dirty="0" err="1" smtClean="0">
                  <a:solidFill>
                    <a:srgbClr val="CC0000"/>
                  </a:solidFill>
                  <a:latin typeface="Bernard MT Condensed" pitchFamily="18" charset="0"/>
                </a:rPr>
                <a:t>cGMP</a:t>
              </a:r>
              <a:endParaRPr lang="en-US" sz="2000" dirty="0">
                <a:solidFill>
                  <a:srgbClr val="CC0000"/>
                </a:solidFill>
                <a:latin typeface="Bernard MT Condensed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90900" y="5029200"/>
              <a:ext cx="762000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000" dirty="0" err="1" smtClean="0">
                  <a:solidFill>
                    <a:srgbClr val="00B050"/>
                  </a:solidFill>
                  <a:latin typeface="Bernard MT Condensed" pitchFamily="18" charset="0"/>
                </a:rPr>
                <a:t>cAMP</a:t>
              </a:r>
              <a:endParaRPr lang="en-US" sz="2000" dirty="0">
                <a:solidFill>
                  <a:srgbClr val="00B050"/>
                </a:solidFill>
                <a:latin typeface="Bernard MT Condensed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495800" y="6076950"/>
              <a:ext cx="76200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1600" dirty="0" smtClean="0">
                  <a:latin typeface="Arial Rounded MT Bold" pitchFamily="34" charset="0"/>
                </a:rPr>
                <a:t>AMP</a:t>
              </a:r>
              <a:endParaRPr lang="en-US" sz="1600" dirty="0">
                <a:latin typeface="Arial Rounded MT Bold" pitchFamily="34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4286250" y="5562600"/>
              <a:ext cx="304800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343400" y="5562600"/>
              <a:ext cx="990600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200" dirty="0" smtClean="0">
                  <a:solidFill>
                    <a:srgbClr val="00B050"/>
                  </a:solidFill>
                  <a:latin typeface="Bernard MT Condensed" pitchFamily="18" charset="0"/>
                </a:rPr>
                <a:t>PDE</a:t>
              </a:r>
              <a:r>
                <a:rPr lang="en-US" sz="2200" baseline="-25000" dirty="0" smtClean="0">
                  <a:solidFill>
                    <a:srgbClr val="00B050"/>
                  </a:solidFill>
                  <a:latin typeface="Bernard MT Condensed" pitchFamily="18" charset="0"/>
                </a:rPr>
                <a:t>2,3,4</a:t>
              </a:r>
              <a:endParaRPr lang="en-US" sz="2200" baseline="-25000" dirty="0">
                <a:solidFill>
                  <a:srgbClr val="00B050"/>
                </a:solidFill>
                <a:latin typeface="Bernard MT Condensed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19200" y="5394811"/>
              <a:ext cx="762000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200" dirty="0" smtClean="0">
                  <a:solidFill>
                    <a:srgbClr val="C00000"/>
                  </a:solidFill>
                  <a:latin typeface="Bernard MT Condensed" pitchFamily="18" charset="0"/>
                </a:rPr>
                <a:t>PDE</a:t>
              </a:r>
              <a:r>
                <a:rPr lang="en-US" sz="2200" baseline="-25000" dirty="0" smtClean="0">
                  <a:solidFill>
                    <a:srgbClr val="C00000"/>
                  </a:solidFill>
                  <a:latin typeface="Bernard MT Condensed" pitchFamily="18" charset="0"/>
                </a:rPr>
                <a:t>5</a:t>
              </a:r>
              <a:endParaRPr lang="en-US" sz="2200" baseline="-25000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312744" y="4018013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70C0"/>
                </a:solidFill>
                <a:latin typeface="Bernard MT Condensed" pitchFamily="18" charset="0"/>
              </a:rPr>
              <a:t>Nitrates !!!</a:t>
            </a:r>
            <a:endParaRPr lang="en-US" sz="22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13120" y="394335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Prostaglandin Analogues</a:t>
            </a: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19800" y="4267200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200" dirty="0" err="1" smtClean="0">
                <a:solidFill>
                  <a:srgbClr val="0070C0"/>
                </a:solidFill>
                <a:latin typeface="Bernard MT Condensed" pitchFamily="18" charset="0"/>
              </a:rPr>
              <a:t>Salbutamol</a:t>
            </a:r>
            <a:r>
              <a:rPr lang="en-US" sz="2200" dirty="0" smtClean="0">
                <a:solidFill>
                  <a:srgbClr val="0070C0"/>
                </a:solidFill>
                <a:latin typeface="Bernard MT Condensed" pitchFamily="18" charset="0"/>
              </a:rPr>
              <a:t> !!!</a:t>
            </a:r>
            <a:endParaRPr lang="en-US" sz="22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10400" y="54864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Papaverine</a:t>
            </a: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200" y="4800600"/>
            <a:ext cx="213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PDE</a:t>
            </a:r>
            <a:r>
              <a:rPr lang="en-US" sz="2400" baseline="-25000" dirty="0" smtClean="0">
                <a:solidFill>
                  <a:srgbClr val="3101FF"/>
                </a:solidFill>
                <a:latin typeface="Bernard MT Condensed" pitchFamily="18" charset="0"/>
              </a:rPr>
              <a:t>5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 Inhibitors</a:t>
            </a:r>
          </a:p>
          <a:p>
            <a:pPr algn="l" rtl="0">
              <a:lnSpc>
                <a:spcPts val="24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Sildenafil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Vardenafil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Tadalafil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Avanafil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buFont typeface="Arial" charset="0"/>
              <a:buChar char="•"/>
            </a:pP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33600" y="2057401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ORAL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67200" y="2057401"/>
            <a:ext cx="1981200" cy="468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Transurethral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629400" y="2064603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2400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Intracavernosal</a:t>
            </a:r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Inj.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472764" y="4041230"/>
            <a:ext cx="704850" cy="400050"/>
            <a:chOff x="819150" y="2590800"/>
            <a:chExt cx="704850" cy="400050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838200" y="2590800"/>
              <a:ext cx="685800" cy="381000"/>
            </a:xfrm>
            <a:prstGeom prst="line">
              <a:avLst/>
            </a:prstGeom>
            <a:ln w="762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19150" y="2609850"/>
              <a:ext cx="685800" cy="381000"/>
            </a:xfrm>
            <a:prstGeom prst="line">
              <a:avLst/>
            </a:prstGeom>
            <a:ln w="762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6400800" y="4267200"/>
            <a:ext cx="704850" cy="400050"/>
            <a:chOff x="819150" y="2590800"/>
            <a:chExt cx="704850" cy="400050"/>
          </a:xfrm>
        </p:grpSpPr>
        <p:cxnSp>
          <p:nvCxnSpPr>
            <p:cNvPr id="52" name="Straight Connector 51"/>
            <p:cNvCxnSpPr/>
            <p:nvPr/>
          </p:nvCxnSpPr>
          <p:spPr>
            <a:xfrm flipH="1">
              <a:off x="838200" y="2590800"/>
              <a:ext cx="685800" cy="381000"/>
            </a:xfrm>
            <a:prstGeom prst="line">
              <a:avLst/>
            </a:prstGeom>
            <a:ln w="762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19150" y="2609850"/>
              <a:ext cx="685800" cy="381000"/>
            </a:xfrm>
            <a:prstGeom prst="line">
              <a:avLst/>
            </a:prstGeom>
            <a:ln w="762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7543800" y="6184622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000" dirty="0" err="1" smtClean="0">
                <a:solidFill>
                  <a:srgbClr val="3101FF"/>
                </a:solidFill>
                <a:latin typeface="Bernard MT Condensed" pitchFamily="18" charset="0"/>
              </a:rPr>
              <a:t>Phentolamine</a:t>
            </a:r>
            <a:endParaRPr lang="en-US" sz="20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58000" y="5943600"/>
            <a:ext cx="508076" cy="387286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1">
            <a:spAutoFit/>
          </a:bodyPr>
          <a:lstStyle>
            <a:defPPr>
              <a:defRPr lang="ar-EG"/>
            </a:defPPr>
            <a:lvl1pPr algn="l" rtl="0">
              <a:defRPr sz="2200">
                <a:latin typeface="Bernard MT Condensed" panose="02050806060905020404" pitchFamily="18" charset="0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en-US" sz="2400" dirty="0" smtClean="0">
                <a:latin typeface="Symbol" panose="05050102010706020507" pitchFamily="18" charset="2"/>
              </a:rPr>
              <a:t>a</a:t>
            </a:r>
            <a:r>
              <a:rPr lang="en-US" baseline="-25000" dirty="0"/>
              <a:t>1</a:t>
            </a:r>
            <a:r>
              <a:rPr lang="en-US" dirty="0" smtClean="0"/>
              <a:t> </a:t>
            </a:r>
            <a:endParaRPr lang="ar-EG" dirty="0"/>
          </a:p>
        </p:txBody>
      </p:sp>
      <p:sp>
        <p:nvSpPr>
          <p:cNvPr id="61" name="Oval 60"/>
          <p:cNvSpPr/>
          <p:nvPr/>
        </p:nvSpPr>
        <p:spPr>
          <a:xfrm>
            <a:off x="5638800" y="39624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+</a:t>
            </a:r>
            <a:endParaRPr lang="en-US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7239000" y="62484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-</a:t>
            </a:r>
            <a:endParaRPr lang="en-US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5638800" y="4282966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+</a:t>
            </a:r>
            <a:endParaRPr lang="en-US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2545080" y="408432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+</a:t>
            </a:r>
            <a:endParaRPr lang="en-US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1828800" y="5528438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-</a:t>
            </a:r>
            <a:endParaRPr lang="en-US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6096000" y="54864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-</a:t>
            </a:r>
            <a:endParaRPr lang="en-US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62000" y="2319011"/>
            <a:ext cx="1371600" cy="2405389"/>
            <a:chOff x="762000" y="2319011"/>
            <a:chExt cx="1371600" cy="2405389"/>
          </a:xfrm>
        </p:grpSpPr>
        <p:cxnSp>
          <p:nvCxnSpPr>
            <p:cNvPr id="68" name="Straight Connector 67"/>
            <p:cNvCxnSpPr/>
            <p:nvPr/>
          </p:nvCxnSpPr>
          <p:spPr>
            <a:xfrm flipV="1">
              <a:off x="762000" y="2590800"/>
              <a:ext cx="0" cy="21336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endCxn id="41" idx="1"/>
            </p:cNvCxnSpPr>
            <p:nvPr/>
          </p:nvCxnSpPr>
          <p:spPr>
            <a:xfrm flipV="1">
              <a:off x="762000" y="2319011"/>
              <a:ext cx="1371600" cy="27179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8579594" y="2971800"/>
            <a:ext cx="457200" cy="914400"/>
            <a:chOff x="8503394" y="2971800"/>
            <a:chExt cx="457200" cy="914400"/>
          </a:xfrm>
        </p:grpSpPr>
        <p:cxnSp>
          <p:nvCxnSpPr>
            <p:cNvPr id="72" name="Straight Connector 71"/>
            <p:cNvCxnSpPr/>
            <p:nvPr/>
          </p:nvCxnSpPr>
          <p:spPr>
            <a:xfrm flipV="1">
              <a:off x="8942427" y="2971800"/>
              <a:ext cx="4505" cy="381000"/>
            </a:xfrm>
            <a:prstGeom prst="line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8503394" y="3352800"/>
              <a:ext cx="457200" cy="533400"/>
            </a:xfrm>
            <a:prstGeom prst="straightConnector1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Arrow Connector 75"/>
          <p:cNvCxnSpPr/>
          <p:nvPr/>
        </p:nvCxnSpPr>
        <p:spPr>
          <a:xfrm flipV="1">
            <a:off x="8478202" y="5029200"/>
            <a:ext cx="558592" cy="533400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6324600" y="2362200"/>
            <a:ext cx="1143000" cy="1447800"/>
            <a:chOff x="6324600" y="2362200"/>
            <a:chExt cx="1143000" cy="1447800"/>
          </a:xfrm>
        </p:grpSpPr>
        <p:cxnSp>
          <p:nvCxnSpPr>
            <p:cNvPr id="79" name="Straight Connector 78"/>
            <p:cNvCxnSpPr/>
            <p:nvPr/>
          </p:nvCxnSpPr>
          <p:spPr>
            <a:xfrm flipV="1">
              <a:off x="7467600" y="2667000"/>
              <a:ext cx="0" cy="1143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H="1" flipV="1">
              <a:off x="6324600" y="2362200"/>
              <a:ext cx="1143000" cy="304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Arrow Connector 84"/>
          <p:cNvCxnSpPr/>
          <p:nvPr/>
        </p:nvCxnSpPr>
        <p:spPr>
          <a:xfrm>
            <a:off x="1600200" y="5562600"/>
            <a:ext cx="304800" cy="76200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6479630" y="5594132"/>
            <a:ext cx="533400" cy="76200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048000" y="5670332"/>
            <a:ext cx="3962400" cy="1053510"/>
            <a:chOff x="3825240" y="5638800"/>
            <a:chExt cx="3185160" cy="1085042"/>
          </a:xfrm>
        </p:grpSpPr>
        <p:cxnSp>
          <p:nvCxnSpPr>
            <p:cNvPr id="9" name="Straight Connector 8"/>
            <p:cNvCxnSpPr>
              <a:stCxn id="39" idx="1"/>
            </p:cNvCxnSpPr>
            <p:nvPr/>
          </p:nvCxnSpPr>
          <p:spPr>
            <a:xfrm flipH="1">
              <a:off x="5971366" y="5686455"/>
              <a:ext cx="1039034" cy="866745"/>
            </a:xfrm>
            <a:prstGeom prst="line">
              <a:avLst/>
            </a:prstGeom>
            <a:ln w="38100">
              <a:solidFill>
                <a:srgbClr val="3101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>
              <a:off x="3825240" y="5638800"/>
              <a:ext cx="2118360" cy="1085042"/>
            </a:xfrm>
            <a:custGeom>
              <a:avLst/>
              <a:gdLst>
                <a:gd name="connsiteX0" fmla="*/ 2118360 w 2118360"/>
                <a:gd name="connsiteY0" fmla="*/ 929640 h 1085042"/>
                <a:gd name="connsiteX1" fmla="*/ 1813560 w 2118360"/>
                <a:gd name="connsiteY1" fmla="*/ 1082040 h 1085042"/>
                <a:gd name="connsiteX2" fmla="*/ 1463040 w 2118360"/>
                <a:gd name="connsiteY2" fmla="*/ 807720 h 1085042"/>
                <a:gd name="connsiteX3" fmla="*/ 1112520 w 2118360"/>
                <a:gd name="connsiteY3" fmla="*/ 289560 h 1085042"/>
                <a:gd name="connsiteX4" fmla="*/ 0 w 2118360"/>
                <a:gd name="connsiteY4" fmla="*/ 0 h 1085042"/>
                <a:gd name="connsiteX5" fmla="*/ 0 w 2118360"/>
                <a:gd name="connsiteY5" fmla="*/ 0 h 108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8360" h="1085042">
                  <a:moveTo>
                    <a:pt x="2118360" y="929640"/>
                  </a:moveTo>
                  <a:cubicBezTo>
                    <a:pt x="2020570" y="1016000"/>
                    <a:pt x="1922780" y="1102360"/>
                    <a:pt x="1813560" y="1082040"/>
                  </a:cubicBezTo>
                  <a:cubicBezTo>
                    <a:pt x="1704340" y="1061720"/>
                    <a:pt x="1579880" y="939800"/>
                    <a:pt x="1463040" y="807720"/>
                  </a:cubicBezTo>
                  <a:cubicBezTo>
                    <a:pt x="1346200" y="675640"/>
                    <a:pt x="1356360" y="424180"/>
                    <a:pt x="1112520" y="289560"/>
                  </a:cubicBezTo>
                  <a:cubicBezTo>
                    <a:pt x="868680" y="154940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3101FF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534400" y="3352800"/>
            <a:ext cx="488732" cy="2819400"/>
            <a:chOff x="8458200" y="3352800"/>
            <a:chExt cx="488732" cy="2819400"/>
          </a:xfrm>
        </p:grpSpPr>
        <p:cxnSp>
          <p:nvCxnSpPr>
            <p:cNvPr id="83" name="Straight Arrow Connector 82"/>
            <p:cNvCxnSpPr/>
            <p:nvPr/>
          </p:nvCxnSpPr>
          <p:spPr>
            <a:xfrm flipV="1">
              <a:off x="8458200" y="5029200"/>
              <a:ext cx="488732" cy="1143000"/>
            </a:xfrm>
            <a:prstGeom prst="straightConnector1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8935402" y="3352800"/>
              <a:ext cx="11530" cy="1676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18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  <p:bldP spid="12" grpId="0" animBg="1"/>
      <p:bldP spid="13" grpId="0" animBg="1"/>
      <p:bldP spid="36" grpId="0"/>
      <p:bldP spid="36" grpId="1"/>
      <p:bldP spid="37" grpId="0"/>
      <p:bldP spid="38" grpId="0"/>
      <p:bldP spid="38" grpId="1"/>
      <p:bldP spid="39" grpId="0"/>
      <p:bldP spid="40" grpId="0"/>
      <p:bldP spid="41" grpId="0"/>
      <p:bldP spid="42" grpId="0"/>
      <p:bldP spid="43" grpId="0"/>
      <p:bldP spid="59" grpId="0"/>
      <p:bldP spid="61" grpId="0" animBg="1"/>
      <p:bldP spid="62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smtClean="0">
                <a:solidFill>
                  <a:srgbClr val="FF00FF"/>
                </a:solidFill>
                <a:latin typeface="Bernard MT Condensed" pitchFamily="18" charset="0"/>
              </a:rPr>
              <a:t>SELECTIVE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 PDE</a:t>
            </a:r>
            <a:r>
              <a:rPr lang="en-US" sz="2400" baseline="-25000" dirty="0" smtClean="0">
                <a:solidFill>
                  <a:srgbClr val="3101FF"/>
                </a:solidFill>
                <a:latin typeface="Bernard MT Condensed" pitchFamily="18" charset="0"/>
              </a:rPr>
              <a:t>5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 Inhibitors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29600" y="92120"/>
            <a:ext cx="838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40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ORAL</a:t>
            </a:r>
            <a:endParaRPr lang="en-US" sz="2400" dirty="0" smtClean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1820" y="638066"/>
            <a:ext cx="59436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Inhibit PDE</a:t>
            </a:r>
            <a:r>
              <a:rPr lang="en-US" sz="2400" b="1" baseline="-25000" dirty="0" smtClean="0">
                <a:latin typeface="Arial Narrow" pitchFamily="34" charset="0"/>
              </a:rPr>
              <a:t>5 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latin typeface="Arial Narrow" pitchFamily="34" charset="0"/>
              </a:rPr>
              <a:t>prevent breakdown of  cGMP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dirty="0">
                <a:latin typeface="Bernard MT Condensed" panose="02050806060905020404" pitchFamily="18" charset="0"/>
              </a:rPr>
              <a:t>pertain </a:t>
            </a:r>
            <a:r>
              <a:rPr lang="en-US" sz="2400" dirty="0" smtClean="0">
                <a:latin typeface="Bernard MT Condensed" panose="02050806060905020404" pitchFamily="18" charset="0"/>
              </a:rPr>
              <a:t>vasodilatation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dirty="0">
                <a:latin typeface="Bernard MT Condensed" panose="02050806060905020404" pitchFamily="18" charset="0"/>
                <a:sym typeface="Wingdings 3"/>
              </a:rPr>
              <a:t>erection</a:t>
            </a:r>
            <a:r>
              <a:rPr lang="en-US" sz="2400" dirty="0">
                <a:latin typeface="Bernard MT Condensed" panose="02050806060905020404" pitchFamily="18" charset="0"/>
              </a:rPr>
              <a:t>. </a:t>
            </a:r>
          </a:p>
        </p:txBody>
      </p:sp>
      <p:sp>
        <p:nvSpPr>
          <p:cNvPr id="9" name="Rectangle 8"/>
          <p:cNvSpPr/>
          <p:nvPr/>
        </p:nvSpPr>
        <p:spPr>
          <a:xfrm>
            <a:off x="3124200" y="1400066"/>
            <a:ext cx="62484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They do not affect the libido, </a:t>
            </a:r>
            <a:r>
              <a:rPr lang="en-US" sz="2400" dirty="0" smtClean="0">
                <a:latin typeface="Bernard MT Condensed" panose="02050806060905020404" pitchFamily="18" charset="0"/>
              </a:rPr>
              <a:t>so sexual stimulation is essential to a successful </a:t>
            </a:r>
            <a:endParaRPr lang="en-US" sz="2400" dirty="0">
              <a:latin typeface="Bernard MT Condensed" panose="02050806060905020404" pitchFamily="18" charset="0"/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2971800" y="714266"/>
            <a:ext cx="304800" cy="1371600"/>
          </a:xfrm>
          <a:prstGeom prst="righ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92580" y="664066"/>
            <a:ext cx="1684020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Sildenafil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Vardenafil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Tadalafil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Avanafil</a:t>
            </a: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200" y="1981200"/>
            <a:ext cx="8763000" cy="2376073"/>
            <a:chOff x="76200" y="1981200"/>
            <a:chExt cx="8763000" cy="2376073"/>
          </a:xfrm>
        </p:grpSpPr>
        <p:sp>
          <p:nvSpPr>
            <p:cNvPr id="24" name="Rectangle 23"/>
            <p:cNvSpPr/>
            <p:nvPr/>
          </p:nvSpPr>
          <p:spPr>
            <a:xfrm>
              <a:off x="304800" y="2209800"/>
              <a:ext cx="6781800" cy="457200"/>
            </a:xfrm>
            <a:prstGeom prst="rect">
              <a:avLst/>
            </a:prstGeom>
            <a:solidFill>
              <a:srgbClr val="CCFF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3" name="Down Arrow 2052"/>
            <p:cNvSpPr/>
            <p:nvPr/>
          </p:nvSpPr>
          <p:spPr>
            <a:xfrm>
              <a:off x="76200" y="1981200"/>
              <a:ext cx="1203960" cy="212244"/>
            </a:xfrm>
            <a:prstGeom prst="downArrow">
              <a:avLst/>
            </a:prstGeom>
            <a:solidFill>
              <a:srgbClr val="FF00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04800" y="2264392"/>
              <a:ext cx="8534400" cy="209288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>
                <a:lnSpc>
                  <a:spcPts val="2500"/>
                </a:lnSpc>
              </a:pPr>
              <a:r>
                <a:rPr lang="en-US" sz="2400" b="1" dirty="0" err="1" smtClean="0">
                  <a:latin typeface="Arial Narrow" panose="020B0606020202030204" pitchFamily="34" charset="0"/>
                </a:rPr>
                <a:t>Pharmacodynamic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 action relevant to  PDE</a:t>
              </a:r>
              <a:r>
                <a:rPr lang="en-US" sz="2400" b="1" baseline="-25000" dirty="0" smtClean="0">
                  <a:latin typeface="Arial Narrow" panose="020B0606020202030204" pitchFamily="34" charset="0"/>
                </a:rPr>
                <a:t>5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 inhibition </a:t>
              </a:r>
              <a:r>
                <a:rPr lang="en-US" sz="2400" b="1" dirty="0" smtClean="0">
                  <a:latin typeface="Arial Narrow"/>
                </a:rPr>
                <a:t>►</a:t>
              </a:r>
              <a:endParaRPr lang="en-US" sz="2400" b="1" dirty="0" smtClean="0">
                <a:latin typeface="Arial Narrow" panose="020B0606020202030204" pitchFamily="34" charset="0"/>
              </a:endParaRPr>
            </a:p>
            <a:p>
              <a:pPr marL="342900" indent="-342900" algn="l" rtl="0">
                <a:lnSpc>
                  <a:spcPts val="2500"/>
                </a:lnSpc>
                <a:spcBef>
                  <a:spcPts val="600"/>
                </a:spcBef>
                <a:buBlip>
                  <a:blip r:embed="rId2"/>
                </a:buBlip>
              </a:pPr>
              <a:r>
                <a:rPr lang="en-US" sz="2400" b="1" dirty="0" smtClean="0">
                  <a:latin typeface="Arial Narrow" panose="020B0606020202030204" pitchFamily="34" charset="0"/>
                </a:rPr>
                <a:t>VSMCs of </a:t>
              </a:r>
              <a:r>
                <a:rPr lang="en-US" sz="2400" b="1" dirty="0" smtClean="0">
                  <a:solidFill>
                    <a:srgbClr val="0000FF"/>
                  </a:solidFill>
                  <a:latin typeface="Arial Narrow" panose="020B0606020202030204" pitchFamily="34" charset="0"/>
                </a:rPr>
                <a:t>Erectile Tissue of  Penis</a:t>
              </a:r>
            </a:p>
            <a:p>
              <a:pPr marL="342900" indent="-342900" algn="l" rtl="0"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>
                  <a:latin typeface="Arial Narrow" panose="020B0606020202030204" pitchFamily="34" charset="0"/>
                </a:rPr>
                <a:t>Other 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VSMCs ( </a:t>
              </a:r>
              <a:r>
                <a:rPr lang="en-US" sz="2400" b="1" dirty="0" smtClean="0">
                  <a:solidFill>
                    <a:srgbClr val="0000FF"/>
                  </a:solidFill>
                  <a:latin typeface="Arial Narrow" panose="020B0606020202030204" pitchFamily="34" charset="0"/>
                </a:rPr>
                <a:t>lung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, brain….) / </a:t>
              </a:r>
              <a:r>
                <a:rPr lang="en-US" sz="2400" b="1" dirty="0" smtClean="0">
                  <a:solidFill>
                    <a:srgbClr val="0000FF"/>
                  </a:solidFill>
                  <a:latin typeface="Arial Narrow" panose="020B0606020202030204" pitchFamily="34" charset="0"/>
                </a:rPr>
                <a:t>heart</a:t>
              </a:r>
              <a:endParaRPr lang="en-US" sz="2400" b="1" dirty="0">
                <a:solidFill>
                  <a:srgbClr val="0000FF"/>
                </a:solidFill>
                <a:latin typeface="Arial Narrow" panose="020B0606020202030204" pitchFamily="34" charset="0"/>
              </a:endParaRPr>
            </a:p>
            <a:p>
              <a:pPr marL="342900" indent="-342900" algn="l" rtl="0"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latin typeface="Arial Narrow" panose="020B0606020202030204" pitchFamily="34" charset="0"/>
                </a:rPr>
                <a:t>Other non-VSMCs </a:t>
              </a:r>
              <a:r>
                <a:rPr lang="en-US" sz="2400" b="1" dirty="0">
                  <a:latin typeface="Arial Narrow" panose="020B0606020202030204" pitchFamily="34" charset="0"/>
                </a:rPr>
                <a:t>(</a:t>
              </a:r>
              <a:r>
                <a:rPr lang="en-US" sz="2400" b="1" dirty="0">
                  <a:solidFill>
                    <a:srgbClr val="0000FF"/>
                  </a:solidFill>
                  <a:latin typeface="Arial Narrow" panose="020B0606020202030204" pitchFamily="34" charset="0"/>
                </a:rPr>
                <a:t>prostate, bladder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, </a:t>
              </a:r>
              <a:r>
                <a:rPr lang="en-US" sz="2400" b="1" dirty="0">
                  <a:solidFill>
                    <a:srgbClr val="3101FF"/>
                  </a:solidFill>
                  <a:latin typeface="Arial Narrow" panose="020B0606020202030204" pitchFamily="34" charset="0"/>
                </a:rPr>
                <a:t>seminal </a:t>
              </a:r>
              <a:r>
                <a:rPr lang="en-US" sz="2400" b="1" dirty="0" smtClean="0">
                  <a:solidFill>
                    <a:srgbClr val="3101FF"/>
                  </a:solidFill>
                  <a:latin typeface="Arial Narrow" panose="020B0606020202030204" pitchFamily="34" charset="0"/>
                </a:rPr>
                <a:t>vesicle, GIT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….) </a:t>
              </a:r>
              <a:endParaRPr lang="en-US" sz="2400" b="1" dirty="0">
                <a:latin typeface="Arial Narrow" panose="020B0606020202030204" pitchFamily="34" charset="0"/>
              </a:endParaRPr>
            </a:p>
            <a:p>
              <a:pPr marL="342900" indent="-342900" algn="l" rtl="0"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latin typeface="Arial Narrow" panose="020B0606020202030204" pitchFamily="34" charset="0"/>
                </a:rPr>
                <a:t>Platelets</a:t>
              </a:r>
            </a:p>
            <a:p>
              <a:pPr marL="342900" indent="-342900" algn="l" rtl="0"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latin typeface="Arial Narrow" panose="020B0606020202030204" pitchFamily="34" charset="0"/>
                </a:rPr>
                <a:t>Other tissues; testis, sk. muscles, </a:t>
              </a:r>
              <a:r>
                <a:rPr lang="en-US" sz="2400" b="1" dirty="0">
                  <a:latin typeface="Arial Narrow" panose="020B0606020202030204" pitchFamily="34" charset="0"/>
                </a:rPr>
                <a:t>liver, kidney, 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pancreas, …..</a:t>
              </a:r>
              <a:endParaRPr lang="ar-EG" sz="2400" b="1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528560" y="2193444"/>
            <a:ext cx="153924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Indication</a:t>
            </a:r>
          </a:p>
          <a:p>
            <a:pPr algn="l" rtl="0"/>
            <a:r>
              <a:rPr lang="en-US" sz="2200" dirty="0" smtClean="0">
                <a:latin typeface="Bernard MT Condensed" panose="02050806060905020404" pitchFamily="18" charset="0"/>
              </a:rPr>
              <a:t>Side effects</a:t>
            </a:r>
            <a:endParaRPr lang="ar-EG" sz="2200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2400" y="4369713"/>
            <a:ext cx="8839200" cy="2516817"/>
            <a:chOff x="152400" y="4369713"/>
            <a:chExt cx="8839200" cy="2516817"/>
          </a:xfrm>
        </p:grpSpPr>
        <p:sp>
          <p:nvSpPr>
            <p:cNvPr id="17" name="Rectangle 16"/>
            <p:cNvSpPr/>
            <p:nvPr/>
          </p:nvSpPr>
          <p:spPr>
            <a:xfrm>
              <a:off x="152400" y="4369713"/>
              <a:ext cx="1377300" cy="430887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FF00FF"/>
              </a:solidFill>
            </a:ln>
          </p:spPr>
          <p:txBody>
            <a:bodyPr wrap="none">
              <a:spAutoFit/>
            </a:bodyPr>
            <a:lstStyle/>
            <a:p>
              <a:pPr algn="l" rtl="0"/>
              <a:r>
                <a:rPr lang="en-US" sz="2200" dirty="0" smtClean="0">
                  <a:solidFill>
                    <a:srgbClr val="0000FF"/>
                  </a:solidFill>
                  <a:latin typeface="Bernard MT Condensed" panose="02050806060905020404" pitchFamily="18" charset="0"/>
                </a:rPr>
                <a:t>Indications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7200" y="4724400"/>
              <a:ext cx="8534400" cy="21621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342900" indent="-342900" algn="l" rtl="0"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00FF"/>
                  </a:solidFill>
                  <a:latin typeface="Arial Narrow" panose="020B0606020202030204" pitchFamily="34" charset="0"/>
                </a:rPr>
                <a:t>Erectile dysfunction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; 1</a:t>
              </a:r>
              <a:r>
                <a:rPr lang="en-US" sz="2400" b="1" baseline="30000" dirty="0" smtClean="0">
                  <a:latin typeface="Arial Narrow" panose="020B0606020202030204" pitchFamily="34" charset="0"/>
                </a:rPr>
                <a:t>st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 line therapy. All types have similar efficacy</a:t>
              </a:r>
            </a:p>
            <a:p>
              <a:pPr marL="342900" indent="-342900" algn="l" rtl="0">
                <a:buBlip>
                  <a:blip r:embed="rId2"/>
                </a:buBlip>
              </a:pPr>
              <a:endParaRPr lang="en-US" sz="2400" b="1" dirty="0" smtClean="0">
                <a:latin typeface="Arial Narrow" panose="020B0606020202030204" pitchFamily="34" charset="0"/>
              </a:endParaRPr>
            </a:p>
            <a:p>
              <a:pPr marL="342900" indent="-342900" algn="l" rtl="0">
                <a:buBlip>
                  <a:blip r:embed="rId2"/>
                </a:buBlip>
              </a:pPr>
              <a:endParaRPr lang="en-US" sz="2400" b="1" dirty="0" smtClean="0">
                <a:latin typeface="Arial Narrow" panose="020B0606020202030204" pitchFamily="34" charset="0"/>
              </a:endParaRPr>
            </a:p>
            <a:p>
              <a:pPr marL="342900" indent="-342900" algn="l" rtl="0"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00FF"/>
                  </a:solidFill>
                  <a:latin typeface="Arial Narrow" panose="020B0606020202030204" pitchFamily="34" charset="0"/>
                </a:rPr>
                <a:t>Pulmonary hypertension</a:t>
              </a:r>
            </a:p>
            <a:p>
              <a:pPr marL="342900" indent="-342900" algn="l" rtl="0"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latin typeface="Arial Narrow" panose="020B0606020202030204" pitchFamily="34" charset="0"/>
                </a:rPr>
                <a:t>BPH &amp; premature ejaculation</a:t>
              </a:r>
            </a:p>
            <a:p>
              <a:pPr marL="342900" indent="-342900" algn="l" rtl="0"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latin typeface="Arial Narrow" panose="020B0606020202030204" pitchFamily="34" charset="0"/>
                </a:rPr>
                <a:t>Others; CHF, </a:t>
              </a:r>
              <a:r>
                <a:rPr lang="en-US" sz="2400" b="1" dirty="0" err="1" smtClean="0">
                  <a:latin typeface="Arial Narrow" panose="020B0606020202030204" pitchFamily="34" charset="0"/>
                </a:rPr>
                <a:t>Raynaud's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 disease, IBS…..etc</a:t>
              </a:r>
              <a:endParaRPr lang="ar-EG" sz="2400" b="1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3352800" y="152400"/>
            <a:ext cx="1369286" cy="430887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Mechanism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895600" y="517364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Sildenafil</a:t>
                      </a:r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Vardenafil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Tadalafil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% Efficacy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74-84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73-83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72-81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51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8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2050"/>
          <p:cNvSpPr txBox="1"/>
          <p:nvPr/>
        </p:nvSpPr>
        <p:spPr>
          <a:xfrm>
            <a:off x="7594052" y="3241656"/>
            <a:ext cx="17145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Altered VISION</a:t>
            </a:r>
            <a:endParaRPr lang="ar-EG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96200" y="5257800"/>
            <a:ext cx="11353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Back Pain</a:t>
            </a:r>
            <a:endParaRPr lang="ar-EG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63572" y="2674935"/>
            <a:ext cx="18090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Headache/Flush nasal congestion</a:t>
            </a:r>
            <a:endParaRPr lang="ar-EG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67640" y="5920026"/>
            <a:ext cx="3214918" cy="86177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1">
            <a:spAutoFit/>
          </a:bodyPr>
          <a:lstStyle/>
          <a:p>
            <a:pPr algn="l" rtl="0">
              <a:lnSpc>
                <a:spcPts val="2000"/>
              </a:lnSpc>
            </a:pPr>
            <a:r>
              <a:rPr lang="en-US" sz="2000" b="1" dirty="0" smtClean="0">
                <a:latin typeface="Arial Narrow" panose="020B0606020202030204" pitchFamily="34" charset="0"/>
              </a:rPr>
              <a:t>Sildenafil   10-fold selective</a:t>
            </a:r>
          </a:p>
          <a:p>
            <a:pPr algn="l" rtl="0">
              <a:lnSpc>
                <a:spcPts val="2000"/>
              </a:lnSpc>
            </a:pPr>
            <a:r>
              <a:rPr lang="en-US" sz="2000" b="1" dirty="0" err="1" smtClean="0">
                <a:latin typeface="Arial Narrow" panose="020B0606020202030204" pitchFamily="34" charset="0"/>
              </a:rPr>
              <a:t>Vardenafil</a:t>
            </a:r>
            <a:r>
              <a:rPr lang="en-US" sz="2000" b="1" dirty="0" smtClean="0">
                <a:latin typeface="Arial Narrow" panose="020B0606020202030204" pitchFamily="34" charset="0"/>
              </a:rPr>
              <a:t> 16-fold </a:t>
            </a:r>
            <a:r>
              <a:rPr lang="en-US" sz="2000" b="1" dirty="0">
                <a:latin typeface="Arial Narrow" panose="020B0606020202030204" pitchFamily="34" charset="0"/>
              </a:rPr>
              <a:t>selective</a:t>
            </a:r>
            <a:endParaRPr lang="en-US" sz="2000" b="1" dirty="0" smtClean="0">
              <a:latin typeface="Arial Narrow" panose="020B0606020202030204" pitchFamily="34" charset="0"/>
            </a:endParaRPr>
          </a:p>
          <a:p>
            <a:pPr algn="l" rtl="0">
              <a:lnSpc>
                <a:spcPts val="2000"/>
              </a:lnSpc>
            </a:pPr>
            <a:r>
              <a:rPr lang="en-US" sz="2000" b="1" dirty="0" err="1" smtClean="0">
                <a:latin typeface="Arial Narrow" panose="020B0606020202030204" pitchFamily="34" charset="0"/>
              </a:rPr>
              <a:t>Tadalafil</a:t>
            </a:r>
            <a:r>
              <a:rPr lang="en-US" sz="2000" b="1" dirty="0" smtClean="0">
                <a:latin typeface="Arial Narrow" panose="020B0606020202030204" pitchFamily="34" charset="0"/>
              </a:rPr>
              <a:t>  &gt;200-fold selective</a:t>
            </a:r>
            <a:endParaRPr lang="ar-EG" sz="2000" b="1" dirty="0">
              <a:latin typeface="Arial Narrow" panose="020B0606020202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39772" y="1124369"/>
            <a:ext cx="1313728" cy="902409"/>
            <a:chOff x="7639772" y="1124369"/>
            <a:chExt cx="1313728" cy="902409"/>
          </a:xfrm>
        </p:grpSpPr>
        <p:sp>
          <p:nvSpPr>
            <p:cNvPr id="54" name="TextBox 53"/>
            <p:cNvSpPr txBox="1"/>
            <p:nvPr/>
          </p:nvSpPr>
          <p:spPr>
            <a:xfrm>
              <a:off x="7818120" y="1339091"/>
              <a:ext cx="11353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000" dirty="0" smtClean="0">
                  <a:solidFill>
                    <a:srgbClr val="0000FF"/>
                  </a:solidFill>
                  <a:latin typeface="Bernard MT Condensed" panose="02050806060905020404" pitchFamily="18" charset="0"/>
                </a:rPr>
                <a:t>IHD / AMI</a:t>
              </a:r>
              <a:endParaRPr lang="ar-EG" sz="2000" dirty="0">
                <a:solidFill>
                  <a:srgbClr val="0000FF"/>
                </a:solidFill>
                <a:latin typeface="Bernard MT Condensed" panose="02050806060905020404" pitchFamily="18" charset="0"/>
              </a:endParaRPr>
            </a:p>
          </p:txBody>
        </p:sp>
        <p:sp>
          <p:nvSpPr>
            <p:cNvPr id="56" name="Right Brace 55"/>
            <p:cNvSpPr/>
            <p:nvPr/>
          </p:nvSpPr>
          <p:spPr>
            <a:xfrm>
              <a:off x="7639772" y="1124369"/>
              <a:ext cx="208828" cy="902409"/>
            </a:xfrm>
            <a:prstGeom prst="rightBrac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54" name="Rectangle 2053"/>
          <p:cNvSpPr/>
          <p:nvPr/>
        </p:nvSpPr>
        <p:spPr>
          <a:xfrm>
            <a:off x="3600450" y="6203930"/>
            <a:ext cx="2370842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2000" dirty="0">
                <a:solidFill>
                  <a:srgbClr val="3101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anose="020B0606020202030204" pitchFamily="34" charset="0"/>
              </a:rPr>
              <a:t>Give variability in ADRs</a:t>
            </a:r>
            <a:endParaRPr lang="ar-EG" sz="2000" dirty="0">
              <a:solidFill>
                <a:srgbClr val="3101FF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Narrow" panose="020B0606020202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83030" y="1066800"/>
            <a:ext cx="6313170" cy="4795099"/>
            <a:chOff x="1383030" y="1066800"/>
            <a:chExt cx="6313170" cy="4795099"/>
          </a:xfrm>
        </p:grpSpPr>
        <p:grpSp>
          <p:nvGrpSpPr>
            <p:cNvPr id="2049" name="Group 2048"/>
            <p:cNvGrpSpPr/>
            <p:nvPr/>
          </p:nvGrpSpPr>
          <p:grpSpPr>
            <a:xfrm>
              <a:off x="1383030" y="1066800"/>
              <a:ext cx="6313170" cy="4795099"/>
              <a:chOff x="-228600" y="2286000"/>
              <a:chExt cx="5570220" cy="4436287"/>
            </a:xfrm>
          </p:grpSpPr>
          <p:pic>
            <p:nvPicPr>
              <p:cNvPr id="14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t="9485" r="82659" b="31639"/>
              <a:stretch/>
            </p:blipFill>
            <p:spPr bwMode="auto">
              <a:xfrm>
                <a:off x="114301" y="2293403"/>
                <a:ext cx="1463040" cy="3136388"/>
              </a:xfrm>
              <a:prstGeom prst="rect">
                <a:avLst/>
              </a:prstGeom>
              <a:noFill/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-228600" y="2286000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pic>
            <p:nvPicPr>
              <p:cNvPr id="16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t="72619" r="82659" b="13600"/>
              <a:stretch/>
            </p:blipFill>
            <p:spPr bwMode="auto">
              <a:xfrm>
                <a:off x="114300" y="5429790"/>
                <a:ext cx="1463041" cy="734167"/>
              </a:xfrm>
              <a:prstGeom prst="rect">
                <a:avLst/>
              </a:prstGeom>
              <a:noFill/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-228600" y="2498205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-228600" y="2954818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-228600" y="3411430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-228600" y="3868043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-228600" y="4324655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-228600" y="4565645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-228600" y="4984206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-228600" y="5440819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-228600" y="5897431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pic>
            <p:nvPicPr>
              <p:cNvPr id="26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0000" t="9485" b="31639"/>
              <a:stretch/>
            </p:blipFill>
            <p:spPr bwMode="auto">
              <a:xfrm>
                <a:off x="1120140" y="2289191"/>
                <a:ext cx="4218392" cy="3136388"/>
              </a:xfrm>
              <a:prstGeom prst="rect">
                <a:avLst/>
              </a:prstGeom>
              <a:noFill/>
            </p:spPr>
          </p:pic>
          <p:pic>
            <p:nvPicPr>
              <p:cNvPr id="27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0000" t="72619" b="13452"/>
              <a:stretch/>
            </p:blipFill>
            <p:spPr bwMode="auto">
              <a:xfrm>
                <a:off x="1120140" y="5421962"/>
                <a:ext cx="4218392" cy="741995"/>
              </a:xfrm>
              <a:prstGeom prst="rect">
                <a:avLst/>
              </a:prstGeom>
              <a:noFill/>
            </p:spPr>
          </p:pic>
          <p:sp>
            <p:nvSpPr>
              <p:cNvPr id="28" name="5-Point Star 27"/>
              <p:cNvSpPr/>
              <p:nvPr/>
            </p:nvSpPr>
            <p:spPr>
              <a:xfrm>
                <a:off x="967740" y="3883620"/>
                <a:ext cx="228600" cy="253674"/>
              </a:xfrm>
              <a:prstGeom prst="star5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29" name="5-Point Star 28"/>
              <p:cNvSpPr/>
              <p:nvPr/>
            </p:nvSpPr>
            <p:spPr>
              <a:xfrm>
                <a:off x="967740" y="4324824"/>
                <a:ext cx="228600" cy="253674"/>
              </a:xfrm>
              <a:prstGeom prst="star5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0" name="5-Point Star 29"/>
              <p:cNvSpPr/>
              <p:nvPr/>
            </p:nvSpPr>
            <p:spPr>
              <a:xfrm>
                <a:off x="967740" y="2293403"/>
                <a:ext cx="228600" cy="253674"/>
              </a:xfrm>
              <a:prstGeom prst="star5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1" name="5-Point Star 30"/>
              <p:cNvSpPr/>
              <p:nvPr/>
            </p:nvSpPr>
            <p:spPr>
              <a:xfrm>
                <a:off x="967740" y="2534392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2" name="5-Point Star 31"/>
              <p:cNvSpPr/>
              <p:nvPr/>
            </p:nvSpPr>
            <p:spPr>
              <a:xfrm>
                <a:off x="967740" y="4578497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3" name="5-Point Star 32"/>
              <p:cNvSpPr/>
              <p:nvPr/>
            </p:nvSpPr>
            <p:spPr>
              <a:xfrm>
                <a:off x="967740" y="4968718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4" name="5-Point Star 33"/>
              <p:cNvSpPr/>
              <p:nvPr/>
            </p:nvSpPr>
            <p:spPr>
              <a:xfrm>
                <a:off x="967740" y="5466355"/>
                <a:ext cx="228600" cy="253674"/>
              </a:xfrm>
              <a:prstGeom prst="star5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5" name="5-Point Star 34"/>
              <p:cNvSpPr/>
              <p:nvPr/>
            </p:nvSpPr>
            <p:spPr>
              <a:xfrm>
                <a:off x="967740" y="2980354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6" name="5-Point Star 35"/>
              <p:cNvSpPr/>
              <p:nvPr/>
            </p:nvSpPr>
            <p:spPr>
              <a:xfrm>
                <a:off x="967740" y="3413631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7" name="5-Point Star 36"/>
              <p:cNvSpPr/>
              <p:nvPr/>
            </p:nvSpPr>
            <p:spPr>
              <a:xfrm>
                <a:off x="967740" y="5905428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733800" y="5196310"/>
                <a:ext cx="1524000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b="1" dirty="0">
                    <a:cs typeface="+mj-cs"/>
                  </a:rPr>
                  <a:t>l</a:t>
                </a:r>
                <a:r>
                  <a:rPr lang="en-US" b="1" dirty="0" smtClean="0">
                    <a:cs typeface="+mj-cs"/>
                  </a:rPr>
                  <a:t>ymphocyte</a:t>
                </a:r>
                <a:endParaRPr lang="ar-EG" b="1" dirty="0">
                  <a:cs typeface="+mj-cs"/>
                </a:endParaRPr>
              </a:p>
            </p:txBody>
          </p:sp>
          <p:pic>
            <p:nvPicPr>
              <p:cNvPr id="39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t="89779" r="82659"/>
              <a:stretch/>
            </p:blipFill>
            <p:spPr bwMode="auto">
              <a:xfrm>
                <a:off x="114299" y="6171785"/>
                <a:ext cx="1463041" cy="544482"/>
              </a:xfrm>
              <a:prstGeom prst="rect">
                <a:avLst/>
              </a:prstGeom>
              <a:noFill/>
            </p:spPr>
          </p:pic>
          <p:pic>
            <p:nvPicPr>
              <p:cNvPr id="40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0000" t="89377"/>
              <a:stretch/>
            </p:blipFill>
            <p:spPr bwMode="auto">
              <a:xfrm>
                <a:off x="1123228" y="6156377"/>
                <a:ext cx="4218392" cy="565910"/>
              </a:xfrm>
              <a:prstGeom prst="rect">
                <a:avLst/>
              </a:prstGeom>
              <a:noFill/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-228600" y="6179197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42" name="5-Point Star 41"/>
              <p:cNvSpPr/>
              <p:nvPr/>
            </p:nvSpPr>
            <p:spPr>
              <a:xfrm>
                <a:off x="967740" y="6202008"/>
                <a:ext cx="228600" cy="253674"/>
              </a:xfrm>
              <a:prstGeom prst="star5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</p:grpSp>
        <p:sp>
          <p:nvSpPr>
            <p:cNvPr id="2052" name="Rectangle 2051"/>
            <p:cNvSpPr/>
            <p:nvPr/>
          </p:nvSpPr>
          <p:spPr>
            <a:xfrm>
              <a:off x="1771667" y="2787866"/>
              <a:ext cx="5829533" cy="456612"/>
            </a:xfrm>
            <a:prstGeom prst="rect">
              <a:avLst/>
            </a:prstGeom>
            <a:solidFill>
              <a:srgbClr val="FFFF00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2055" name="Rectangle 2054"/>
            <p:cNvSpPr/>
            <p:nvPr/>
          </p:nvSpPr>
          <p:spPr>
            <a:xfrm>
              <a:off x="1771667" y="3245066"/>
              <a:ext cx="5829533" cy="269759"/>
            </a:xfrm>
            <a:prstGeom prst="rect">
              <a:avLst/>
            </a:prstGeom>
            <a:solidFill>
              <a:srgbClr val="FF00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776350" y="5292841"/>
              <a:ext cx="5829533" cy="498359"/>
            </a:xfrm>
            <a:prstGeom prst="rect">
              <a:avLst/>
            </a:prstGeom>
            <a:solidFill>
              <a:srgbClr val="00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38200" y="2787866"/>
            <a:ext cx="915222" cy="3152076"/>
            <a:chOff x="838200" y="2787866"/>
            <a:chExt cx="915222" cy="3152076"/>
          </a:xfrm>
        </p:grpSpPr>
        <p:sp>
          <p:nvSpPr>
            <p:cNvPr id="57" name="Right Brace 56"/>
            <p:cNvSpPr/>
            <p:nvPr/>
          </p:nvSpPr>
          <p:spPr>
            <a:xfrm flipH="1">
              <a:off x="1544594" y="2787866"/>
              <a:ext cx="208828" cy="673140"/>
            </a:xfrm>
            <a:prstGeom prst="rightBrac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59" name="Straight Arrow Connector 2058"/>
            <p:cNvCxnSpPr/>
            <p:nvPr/>
          </p:nvCxnSpPr>
          <p:spPr>
            <a:xfrm flipH="1">
              <a:off x="838200" y="3124436"/>
              <a:ext cx="729255" cy="2815506"/>
            </a:xfrm>
            <a:prstGeom prst="straightConnector1">
              <a:avLst/>
            </a:prstGeom>
            <a:ln w="38100">
              <a:solidFill>
                <a:srgbClr val="3101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1181100" y="89609"/>
            <a:ext cx="8343900" cy="977191"/>
            <a:chOff x="304800" y="0"/>
            <a:chExt cx="8343900" cy="977191"/>
          </a:xfrm>
        </p:grpSpPr>
        <p:sp>
          <p:nvSpPr>
            <p:cNvPr id="52" name="TextBox 51"/>
            <p:cNvSpPr txBox="1"/>
            <p:nvPr/>
          </p:nvSpPr>
          <p:spPr>
            <a:xfrm>
              <a:off x="304800" y="0"/>
              <a:ext cx="8343900" cy="97719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>
                <a:lnSpc>
                  <a:spcPts val="2300"/>
                </a:lnSpc>
              </a:pPr>
              <a:r>
                <a:rPr lang="en-US" sz="2400" dirty="0" smtClean="0">
                  <a:latin typeface="Bernard MT Condensed" pitchFamily="18" charset="0"/>
                </a:rPr>
                <a:t>Selectivity on PDE</a:t>
              </a:r>
              <a:r>
                <a:rPr lang="en-US" sz="2400" baseline="-25000" dirty="0" smtClean="0">
                  <a:latin typeface="Bernard MT Condensed" pitchFamily="18" charset="0"/>
                </a:rPr>
                <a:t>5</a:t>
              </a:r>
              <a:r>
                <a:rPr lang="en-US" sz="2400" dirty="0" smtClean="0">
                  <a:latin typeface="Bernard MT Condensed" pitchFamily="18" charset="0"/>
                </a:rPr>
                <a:t> is not absolute </a:t>
              </a:r>
              <a:r>
                <a:rPr lang="en-US" sz="2200" b="1" dirty="0" smtClean="0">
                  <a:latin typeface="Arial Narrow" panose="020B0606020202030204" pitchFamily="34" charset="0"/>
                </a:rPr>
                <a:t>and vary with  each drug</a:t>
              </a:r>
            </a:p>
            <a:p>
              <a:pPr marL="342900" indent="-342900" algn="l" rtl="0">
                <a:lnSpc>
                  <a:spcPts val="2300"/>
                </a:lnSpc>
                <a:buBlip>
                  <a:blip r:embed="rId3"/>
                </a:buBlip>
              </a:pPr>
              <a:r>
                <a:rPr lang="en-US" sz="2200" b="1" dirty="0" smtClean="0">
                  <a:latin typeface="Arial Narrow" panose="020B0606020202030204" pitchFamily="34" charset="0"/>
                </a:rPr>
                <a:t>Can partially act on PDE targeting cGMP (6, 11, 9, 1) </a:t>
              </a:r>
            </a:p>
            <a:p>
              <a:pPr marL="342900" indent="-342900" algn="l" rtl="0">
                <a:lnSpc>
                  <a:spcPts val="2300"/>
                </a:lnSpc>
                <a:buBlip>
                  <a:blip r:embed="rId3"/>
                </a:buBlip>
              </a:pPr>
              <a:r>
                <a:rPr lang="en-US" sz="2200" b="1" dirty="0" smtClean="0">
                  <a:latin typeface="Arial Narrow" panose="020B0606020202030204" pitchFamily="34" charset="0"/>
                </a:rPr>
                <a:t>In higher doses it can act on PDE </a:t>
              </a:r>
              <a:r>
                <a:rPr lang="en-US" sz="2200" b="1" dirty="0">
                  <a:latin typeface="Arial Narrow" panose="020B0606020202030204" pitchFamily="34" charset="0"/>
                </a:rPr>
                <a:t>targeting </a:t>
              </a:r>
              <a:r>
                <a:rPr lang="en-US" sz="2200" b="1" dirty="0" err="1" smtClean="0">
                  <a:latin typeface="Arial Narrow" panose="020B0606020202030204" pitchFamily="34" charset="0"/>
                </a:rPr>
                <a:t>cAMP</a:t>
              </a:r>
              <a:r>
                <a:rPr lang="en-US" sz="2200" b="1" dirty="0" smtClean="0">
                  <a:latin typeface="Arial Narrow" panose="020B0606020202030204" pitchFamily="34" charset="0"/>
                </a:rPr>
                <a:t> (2,3,4, 10,…)</a:t>
              </a:r>
            </a:p>
          </p:txBody>
        </p:sp>
        <p:sp>
          <p:nvSpPr>
            <p:cNvPr id="53" name="5-Point Star 52"/>
            <p:cNvSpPr/>
            <p:nvPr/>
          </p:nvSpPr>
          <p:spPr>
            <a:xfrm>
              <a:off x="6400800" y="304800"/>
              <a:ext cx="419100" cy="324203"/>
            </a:xfrm>
            <a:prstGeom prst="star5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600"/>
            </a:p>
          </p:txBody>
        </p:sp>
        <p:sp>
          <p:nvSpPr>
            <p:cNvPr id="58" name="5-Point Star 57"/>
            <p:cNvSpPr/>
            <p:nvPr/>
          </p:nvSpPr>
          <p:spPr>
            <a:xfrm>
              <a:off x="7467600" y="609600"/>
              <a:ext cx="419100" cy="324203"/>
            </a:xfrm>
            <a:prstGeom prst="star5">
              <a:avLst/>
            </a:prstGeom>
            <a:solidFill>
              <a:srgbClr val="00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600"/>
            </a:p>
          </p:txBody>
        </p:sp>
      </p:grpSp>
      <p:sp>
        <p:nvSpPr>
          <p:cNvPr id="60" name="Down Arrow 59"/>
          <p:cNvSpPr/>
          <p:nvPr/>
        </p:nvSpPr>
        <p:spPr>
          <a:xfrm>
            <a:off x="0" y="168756"/>
            <a:ext cx="1203960" cy="212244"/>
          </a:xfrm>
          <a:prstGeom prst="downArrow">
            <a:avLst/>
          </a:prstGeom>
          <a:solidFill>
            <a:srgbClr val="FF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62" name="5-Point Star 61"/>
          <p:cNvSpPr/>
          <p:nvPr/>
        </p:nvSpPr>
        <p:spPr>
          <a:xfrm>
            <a:off x="8382000" y="6096000"/>
            <a:ext cx="533400" cy="533400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50" grpId="0"/>
      <p:bldP spid="51" grpId="0"/>
      <p:bldP spid="55" grpId="1" animBg="1"/>
      <p:bldP spid="20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200"/>
            <a:ext cx="8610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/>
              <a:t>Visual effects</a:t>
            </a:r>
            <a:r>
              <a:rPr lang="en-US" sz="2800" dirty="0"/>
              <a:t> — </a:t>
            </a:r>
            <a:endParaRPr lang="en-US" sz="2800" dirty="0" smtClean="0"/>
          </a:p>
          <a:p>
            <a:pPr algn="l"/>
            <a:r>
              <a:rPr lang="en-US" sz="2800" u="sng" dirty="0" smtClean="0">
                <a:hlinkClick r:id="rId2"/>
              </a:rPr>
              <a:t>Sildenafil</a:t>
            </a:r>
            <a:r>
              <a:rPr lang="en-US" sz="2800" dirty="0"/>
              <a:t> occasionally causes “blue vision” in men. The PDE-5 inhibitor in sildenafil cross-reacts with the PDE-6 inhibitor, which is present in the retina and </a:t>
            </a:r>
            <a:r>
              <a:rPr lang="en-US" sz="2800" dirty="0" smtClean="0"/>
              <a:t>plays </a:t>
            </a:r>
            <a:r>
              <a:rPr lang="en-US" sz="2800" dirty="0"/>
              <a:t>a role in color vision. </a:t>
            </a:r>
            <a:endParaRPr lang="en-US" sz="2800" dirty="0" smtClean="0"/>
          </a:p>
          <a:p>
            <a:pPr algn="l"/>
            <a:endParaRPr lang="en-US" sz="2800" dirty="0" smtClean="0"/>
          </a:p>
          <a:p>
            <a:pPr algn="l"/>
            <a:r>
              <a:rPr lang="en-US" sz="2800" dirty="0" smtClean="0"/>
              <a:t>"</a:t>
            </a:r>
            <a:r>
              <a:rPr lang="en-US" sz="2800" dirty="0"/>
              <a:t>Blue vision" has been reported in approximately 3 percent of sildenafil-treated men, lasts two to three hours, and disappears spontaneously. </a:t>
            </a:r>
            <a:endParaRPr lang="en-US" sz="2800" dirty="0" smtClean="0"/>
          </a:p>
          <a:p>
            <a:pPr algn="l"/>
            <a:r>
              <a:rPr lang="en-US" sz="2800" dirty="0" smtClean="0"/>
              <a:t>Blue </a:t>
            </a:r>
            <a:r>
              <a:rPr lang="en-US" sz="2800" dirty="0"/>
              <a:t>vision has not been </a:t>
            </a:r>
            <a:r>
              <a:rPr lang="en-US" sz="2800" dirty="0" smtClean="0"/>
              <a:t>reported with</a:t>
            </a:r>
            <a:r>
              <a:rPr lang="en-US" sz="2800" dirty="0"/>
              <a:t> </a:t>
            </a:r>
            <a:r>
              <a:rPr lang="en-US" sz="2800" u="sng" dirty="0" err="1">
                <a:hlinkClick r:id="rId3"/>
              </a:rPr>
              <a:t>vardenafil</a:t>
            </a:r>
            <a:r>
              <a:rPr lang="en-US" sz="2800" dirty="0"/>
              <a:t>, </a:t>
            </a:r>
            <a:r>
              <a:rPr lang="en-US" sz="2800" u="sng" dirty="0" err="1">
                <a:hlinkClick r:id="rId4"/>
              </a:rPr>
              <a:t>tadalafil</a:t>
            </a:r>
            <a:r>
              <a:rPr lang="en-US" sz="2800" dirty="0"/>
              <a:t>, or </a:t>
            </a:r>
            <a:r>
              <a:rPr lang="en-US" sz="2800" u="sng" dirty="0" err="1">
                <a:hlinkClick r:id="rId5"/>
              </a:rPr>
              <a:t>avanafil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1299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1518" y="5670828"/>
            <a:ext cx="1918282" cy="430887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Major rare ADRs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6073914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Ischemic Optic Neuropathy; can cause sudden loss of vision</a:t>
            </a:r>
          </a:p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Hearing loss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84192" y="178713"/>
            <a:ext cx="718466" cy="430887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ADRs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28600" y="4223028"/>
            <a:ext cx="8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IHD &amp; AMI &gt; patients on big dose or on </a:t>
            </a:r>
            <a:r>
              <a:rPr lang="en-US" sz="2000" b="1" dirty="0" err="1" smtClean="0">
                <a:latin typeface="Arial Narrow" pitchFamily="34" charset="0"/>
              </a:rPr>
              <a:t>nirates</a:t>
            </a:r>
            <a:r>
              <a:rPr lang="en-US" sz="2000" b="1" dirty="0" smtClean="0">
                <a:latin typeface="Arial Narrow" pitchFamily="34" charset="0"/>
              </a:rPr>
              <a:t> </a:t>
            </a:r>
          </a:p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Hypotension  &gt; patients on </a:t>
            </a:r>
            <a:r>
              <a:rPr lang="en-US" sz="2000" b="1" dirty="0" smtClean="0">
                <a:latin typeface="Symbol" pitchFamily="18" charset="2"/>
              </a:rPr>
              <a:t>a</a:t>
            </a:r>
            <a:r>
              <a:rPr lang="en-US" sz="2000" b="1" dirty="0" smtClean="0">
                <a:latin typeface="Arial Narrow" pitchFamily="34" charset="0"/>
              </a:rPr>
              <a:t>-blockers  than  other </a:t>
            </a:r>
            <a:r>
              <a:rPr lang="en-US" sz="2000" b="1" dirty="0" err="1" smtClean="0">
                <a:latin typeface="Arial Narrow" pitchFamily="34" charset="0"/>
              </a:rPr>
              <a:t>antihypertensives</a:t>
            </a:r>
            <a:endParaRPr lang="en-US" sz="2000" b="1" dirty="0" smtClean="0">
              <a:latin typeface="Arial Narrow" pitchFamily="34" charset="0"/>
            </a:endParaRPr>
          </a:p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Bleeding; </a:t>
            </a:r>
            <a:r>
              <a:rPr lang="en-US" sz="2000" b="1" dirty="0" err="1" smtClean="0">
                <a:latin typeface="Arial Narrow" pitchFamily="34" charset="0"/>
              </a:rPr>
              <a:t>epistaxsis</a:t>
            </a:r>
            <a:r>
              <a:rPr lang="en-US" sz="2000" b="1" dirty="0" smtClean="0">
                <a:latin typeface="Arial Narrow" pitchFamily="34" charset="0"/>
              </a:rPr>
              <a:t>…..etc.</a:t>
            </a:r>
          </a:p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Priapism; if erection lasts longer than 4 hours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 emergency situation</a:t>
            </a:r>
            <a:endParaRPr lang="en-US" sz="2000" dirty="0"/>
          </a:p>
        </p:txBody>
      </p:sp>
      <p:sp>
        <p:nvSpPr>
          <p:cNvPr id="32" name="Rectangle 31"/>
          <p:cNvSpPr/>
          <p:nvPr/>
        </p:nvSpPr>
        <p:spPr>
          <a:xfrm>
            <a:off x="228600" y="3773788"/>
            <a:ext cx="2848857" cy="430887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Major less common ADRs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304800" y="223520"/>
          <a:ext cx="7696200" cy="346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3248"/>
                <a:gridCol w="1458628"/>
                <a:gridCol w="1471961"/>
                <a:gridCol w="1532363"/>
              </a:tblGrid>
              <a:tr h="370840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</a:pPr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Sildenafil</a:t>
                      </a:r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Vardenafil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Tadalafil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Headache %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Flushing %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12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Nasal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</a:rPr>
                        <a:t>Congestion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Rhinitis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</a:rPr>
                        <a:t>Congestion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Dyspepsia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 %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7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Abnormal vision %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&gt; 4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&lt; 2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Myalgia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 &amp; Back pain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 %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5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Sperm functions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Rounded MT Bold" pitchFamily="34" charset="0"/>
                          <a:sym typeface="Wingdings 3"/>
                        </a:rPr>
                        <a:t>?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Q-T prolongation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sym typeface="Wingdings 3"/>
                        </a:rPr>
                        <a:t>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</a:tbl>
          </a:graphicData>
        </a:graphic>
      </p:graphicFrame>
      <p:sp>
        <p:nvSpPr>
          <p:cNvPr id="16" name="Oval 15"/>
          <p:cNvSpPr/>
          <p:nvPr/>
        </p:nvSpPr>
        <p:spPr>
          <a:xfrm>
            <a:off x="3962400" y="2159000"/>
            <a:ext cx="533400" cy="457200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947848" y="2416792"/>
            <a:ext cx="533400" cy="457200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934200" y="2895600"/>
            <a:ext cx="533400" cy="457200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478440" y="3340100"/>
            <a:ext cx="533400" cy="457200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61664" y="247936"/>
            <a:ext cx="1720343" cy="430887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Common ADRs</a:t>
            </a:r>
          </a:p>
        </p:txBody>
      </p: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31" grpId="0"/>
      <p:bldP spid="32" grpId="0" animBg="1"/>
      <p:bldP spid="16" grpId="0" animBg="1"/>
      <p:bldP spid="36" grpId="0" animBg="1"/>
      <p:bldP spid="37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1844040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3101FF"/>
                </a:solidFill>
                <a:latin typeface="Arial Narrow" pitchFamily="34" charset="0"/>
              </a:rPr>
              <a:t>Metabolism</a:t>
            </a:r>
            <a:r>
              <a:rPr lang="en-US" sz="2400" b="1" dirty="0" smtClean="0">
                <a:latin typeface="Arial Narrow" pitchFamily="34" charset="0"/>
              </a:rPr>
              <a:t>; All by hepatic CYT3A4</a:t>
            </a:r>
            <a:r>
              <a:rPr lang="en-US" sz="2400" b="1" dirty="0">
                <a:latin typeface="Arial Narrow" pitchFamily="34" charset="0"/>
              </a:rPr>
              <a:t>; </a:t>
            </a:r>
            <a:r>
              <a:rPr lang="en-US" sz="2400" b="1" dirty="0" err="1" smtClean="0">
                <a:latin typeface="Arial Narrow" pitchFamily="34" charset="0"/>
              </a:rPr>
              <a:t>Tadalafil</a:t>
            </a:r>
            <a:r>
              <a:rPr lang="en-US" sz="2400" b="1" dirty="0" smtClean="0">
                <a:latin typeface="Arial Narrow" pitchFamily="34" charset="0"/>
              </a:rPr>
              <a:t> &gt; the rest thus;</a:t>
            </a:r>
          </a:p>
          <a:p>
            <a:pPr marL="0" lvl="1" algn="l" rtl="0"/>
            <a:r>
              <a:rPr lang="en-US" sz="2400" b="1" dirty="0" smtClean="0">
                <a:latin typeface="Arial Narrow" pitchFamily="34" charset="0"/>
                <a:sym typeface="Wingdings"/>
              </a:rPr>
              <a:t></a:t>
            </a:r>
            <a:r>
              <a:rPr lang="en-US" sz="2400" b="1" dirty="0" smtClean="0">
                <a:latin typeface="Arial Narrow" pitchFamily="34" charset="0"/>
              </a:rPr>
              <a:t>ADRs with enzyme inhibitors; </a:t>
            </a:r>
            <a:r>
              <a:rPr lang="en-US" sz="2400" b="1" dirty="0" err="1" smtClean="0">
                <a:latin typeface="Arial Narrow" pitchFamily="34" charset="0"/>
              </a:rPr>
              <a:t>erythro</a:t>
            </a:r>
            <a:r>
              <a:rPr lang="en-US" sz="2400" b="1" dirty="0" smtClean="0">
                <a:latin typeface="Arial Narrow" pitchFamily="34" charset="0"/>
              </a:rPr>
              <a:t> &amp; clarithromycin</a:t>
            </a:r>
            <a:r>
              <a:rPr lang="en-US" sz="2400" b="1" dirty="0">
                <a:latin typeface="Arial Narrow" pitchFamily="34" charset="0"/>
              </a:rPr>
              <a:t>, </a:t>
            </a:r>
            <a:r>
              <a:rPr lang="en-US" sz="2400" b="1" dirty="0" smtClean="0">
                <a:latin typeface="Arial Narrow" pitchFamily="34" charset="0"/>
              </a:rPr>
              <a:t>ketoconazole</a:t>
            </a:r>
            <a:r>
              <a:rPr lang="en-US" sz="2400" b="1" dirty="0">
                <a:latin typeface="Arial Narrow" pitchFamily="34" charset="0"/>
              </a:rPr>
              <a:t>, </a:t>
            </a:r>
            <a:r>
              <a:rPr lang="en-US" sz="2400" b="1" dirty="0" smtClean="0">
                <a:latin typeface="Arial Narrow" pitchFamily="34" charset="0"/>
              </a:rPr>
              <a:t>cimetidine, </a:t>
            </a:r>
            <a:r>
              <a:rPr lang="en-US" sz="2400" b="1" dirty="0" err="1" smtClean="0">
                <a:latin typeface="Arial Narrow" pitchFamily="34" charset="0"/>
              </a:rPr>
              <a:t>tacrolimus</a:t>
            </a:r>
            <a:r>
              <a:rPr lang="en-US" sz="2400" b="1" dirty="0">
                <a:latin typeface="Arial Narrow" pitchFamily="34" charset="0"/>
              </a:rPr>
              <a:t>, </a:t>
            </a:r>
            <a:r>
              <a:rPr lang="en-US" sz="2400" b="1" dirty="0" smtClean="0">
                <a:latin typeface="Arial Narrow" pitchFamily="34" charset="0"/>
              </a:rPr>
              <a:t>fluvoxamine</a:t>
            </a:r>
            <a:r>
              <a:rPr lang="en-US" sz="2400" b="1" dirty="0">
                <a:latin typeface="Arial Narrow" pitchFamily="34" charset="0"/>
              </a:rPr>
              <a:t>,  </a:t>
            </a:r>
            <a:r>
              <a:rPr lang="en-US" sz="2400" b="1" dirty="0" err="1" smtClean="0">
                <a:latin typeface="Arial Narrow" pitchFamily="34" charset="0"/>
              </a:rPr>
              <a:t>amiodarone</a:t>
            </a:r>
            <a:r>
              <a:rPr lang="en-US" sz="2400" b="1" dirty="0" smtClean="0">
                <a:latin typeface="Arial Narrow" pitchFamily="34" charset="0"/>
              </a:rPr>
              <a:t>…etc. </a:t>
            </a:r>
            <a:endParaRPr lang="en-US" sz="2400" b="1" dirty="0">
              <a:latin typeface="Arial Narrow" pitchFamily="34" charset="0"/>
            </a:endParaRPr>
          </a:p>
          <a:p>
            <a:pPr algn="l" rtl="0"/>
            <a:r>
              <a:rPr lang="en-US" sz="2400" b="1" dirty="0" smtClean="0">
                <a:latin typeface="Arial Narrow" pitchFamily="34" charset="0"/>
                <a:sym typeface="Wingdings"/>
              </a:rPr>
              <a:t>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itchFamily="34" charset="0"/>
              </a:rPr>
              <a:t>efficacy with enzyme inducers; rifampicin, </a:t>
            </a:r>
            <a:r>
              <a:rPr lang="en-US" sz="2400" b="1" dirty="0" err="1" smtClean="0">
                <a:latin typeface="Arial Narrow" pitchFamily="34" charset="0"/>
              </a:rPr>
              <a:t>carbamazipine</a:t>
            </a:r>
            <a:r>
              <a:rPr lang="en-US" sz="2400" b="1" dirty="0" smtClean="0">
                <a:latin typeface="Arial Narrow" pitchFamily="34" charset="0"/>
              </a:rPr>
              <a:t>, phenytoin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228600"/>
            <a:ext cx="6672532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Pharmacokinetic </a:t>
            </a:r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profile difference of  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PDE5 inhibitors </a:t>
            </a:r>
            <a:endParaRPr lang="ar-EG" sz="2400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720987"/>
            <a:ext cx="9829800" cy="1151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3101FF"/>
                </a:solidFill>
                <a:latin typeface="Arial Narrow" pitchFamily="34" charset="0"/>
              </a:rPr>
              <a:t>Absorption</a:t>
            </a:r>
            <a:r>
              <a:rPr lang="en-US" sz="2400" b="1" dirty="0" smtClean="0">
                <a:latin typeface="Arial Narrow" pitchFamily="34" charset="0"/>
              </a:rPr>
              <a:t>; Fatty </a:t>
            </a:r>
            <a:r>
              <a:rPr lang="en-US" sz="2400" b="1" dirty="0">
                <a:latin typeface="Arial Narrow" pitchFamily="34" charset="0"/>
              </a:rPr>
              <a:t>food interferes with </a:t>
            </a:r>
            <a:r>
              <a:rPr lang="en-US" sz="2400" b="1" dirty="0" smtClean="0">
                <a:latin typeface="Arial Narrow" pitchFamily="34" charset="0"/>
              </a:rPr>
              <a:t>Sildenafil </a:t>
            </a:r>
            <a:r>
              <a:rPr lang="en-US" sz="2400" b="1" dirty="0">
                <a:latin typeface="Arial Narrow" pitchFamily="34" charset="0"/>
              </a:rPr>
              <a:t>&amp; </a:t>
            </a:r>
            <a:r>
              <a:rPr lang="en-US" sz="2400" b="1" dirty="0" err="1">
                <a:latin typeface="Arial Narrow" pitchFamily="34" charset="0"/>
              </a:rPr>
              <a:t>Vardenafil</a:t>
            </a:r>
            <a:r>
              <a:rPr lang="en-US" sz="2400" b="1" dirty="0">
                <a:latin typeface="Arial Narrow" pitchFamily="34" charset="0"/>
              </a:rPr>
              <a:t> absorption  </a:t>
            </a:r>
            <a:endParaRPr lang="en-US" sz="2400" b="1" dirty="0" smtClean="0">
              <a:latin typeface="Arial Narrow" pitchFamily="34" charset="0"/>
            </a:endParaRPr>
          </a:p>
          <a:p>
            <a:pPr algn="l" rtl="0">
              <a:lnSpc>
                <a:spcPts val="2500"/>
              </a:lnSpc>
            </a:pP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                     </a:t>
            </a:r>
            <a:r>
              <a:rPr lang="en-US" sz="2400" b="1" dirty="0" smtClean="0">
                <a:latin typeface="Arial Narrow" pitchFamily="34" charset="0"/>
                <a:sym typeface="Wingdings"/>
              </a:rPr>
              <a:t> so taken on empty stomach / at least 2 </a:t>
            </a:r>
            <a:r>
              <a:rPr lang="en-US" sz="2400" b="1" dirty="0" err="1" smtClean="0">
                <a:latin typeface="Arial Narrow" pitchFamily="34" charset="0"/>
                <a:sym typeface="Wingdings"/>
              </a:rPr>
              <a:t>hr.s</a:t>
            </a:r>
            <a:r>
              <a:rPr lang="en-US" sz="2400" b="1" dirty="0" smtClean="0">
                <a:latin typeface="Arial Narrow" pitchFamily="34" charset="0"/>
                <a:sym typeface="Wingdings"/>
              </a:rPr>
              <a:t> after food </a:t>
            </a:r>
            <a:endParaRPr lang="en-US" sz="2400" b="1" dirty="0" smtClean="0">
              <a:latin typeface="Arial Narrow" pitchFamily="34" charset="0"/>
            </a:endParaRPr>
          </a:p>
          <a:p>
            <a:pPr algn="l" rtl="0"/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                      </a:t>
            </a:r>
            <a:r>
              <a:rPr lang="en-US" sz="2400" b="1" dirty="0" err="1" smtClean="0">
                <a:latin typeface="Arial Narrow" pitchFamily="34" charset="0"/>
              </a:rPr>
              <a:t>Tadalafil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itchFamily="34" charset="0"/>
              </a:rPr>
              <a:t>&amp; </a:t>
            </a:r>
            <a:r>
              <a:rPr lang="en-US" sz="2400" b="1" dirty="0" smtClean="0">
                <a:latin typeface="Arial Narrow" pitchFamily="34" charset="0"/>
              </a:rPr>
              <a:t>[</a:t>
            </a:r>
            <a:r>
              <a:rPr lang="en-US" sz="2400" b="1" dirty="0" err="1" smtClean="0">
                <a:latin typeface="Arial Narrow" pitchFamily="34" charset="0"/>
              </a:rPr>
              <a:t>Avanafil</a:t>
            </a:r>
            <a:r>
              <a:rPr lang="en-US" sz="2400" b="1" dirty="0" smtClean="0">
                <a:latin typeface="Arial Narrow" pitchFamily="34" charset="0"/>
              </a:rPr>
              <a:t>] </a:t>
            </a:r>
            <a:r>
              <a:rPr lang="en-US" sz="2400" b="1" dirty="0">
                <a:latin typeface="Arial Narrow" pitchFamily="34" charset="0"/>
              </a:rPr>
              <a:t>are not affected by </a:t>
            </a:r>
            <a:r>
              <a:rPr lang="en-US" sz="2400" b="1" dirty="0" smtClean="0">
                <a:latin typeface="Arial Narrow" pitchFamily="34" charset="0"/>
              </a:rPr>
              <a:t>food</a:t>
            </a:r>
            <a:endParaRPr lang="en-US" sz="2400" b="1" dirty="0">
              <a:latin typeface="Arial Narrow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740060"/>
              </p:ext>
            </p:extLst>
          </p:nvPr>
        </p:nvGraphicFramePr>
        <p:xfrm>
          <a:off x="320040" y="3962400"/>
          <a:ext cx="7833360" cy="198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4360"/>
                <a:gridCol w="1219200"/>
                <a:gridCol w="1143000"/>
                <a:gridCol w="1066800"/>
              </a:tblGrid>
              <a:tr h="497840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All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 drugs are given only once a day</a:t>
                      </a:r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Sildenafil</a:t>
                      </a:r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Vardenafil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Tadalafil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Dosage (mg)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50-100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10-20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10-20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Time of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 administration before intercourse (hrs.)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1-12 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Onset of action (min)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30-60</a:t>
                      </a:r>
                      <a:endParaRPr lang="ar-EG" b="1" dirty="0"/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30-60</a:t>
                      </a:r>
                      <a:endParaRPr lang="ar-EG" b="1" dirty="0" smtClean="0"/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&lt;30-45</a:t>
                      </a:r>
                      <a:endParaRPr lang="ar-EG" b="1" dirty="0"/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Duration  of action 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(hrs.)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4-5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28600" y="3429000"/>
            <a:ext cx="1965960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Administration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59080" y="6074509"/>
            <a:ext cx="89232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3101FF"/>
                </a:solidFill>
                <a:latin typeface="Arial Narrow" pitchFamily="34" charset="0"/>
              </a:rPr>
              <a:t>NB</a:t>
            </a:r>
            <a:r>
              <a:rPr lang="en-US" b="1" dirty="0" smtClean="0">
                <a:latin typeface="Arial Narrow" pitchFamily="34" charset="0"/>
              </a:rPr>
              <a:t>.  </a:t>
            </a:r>
            <a:r>
              <a:rPr lang="en-US" sz="2000" b="1" dirty="0" err="1" smtClean="0">
                <a:solidFill>
                  <a:srgbClr val="FF0000"/>
                </a:solidFill>
                <a:latin typeface="Arial Narrow" pitchFamily="34" charset="0"/>
              </a:rPr>
              <a:t>Avanafil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 has the advantage of been given 30 min before  intercourse</a:t>
            </a:r>
          </a:p>
          <a:p>
            <a:pPr algn="l" rtl="0"/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       </a:t>
            </a:r>
            <a:r>
              <a:rPr lang="en-US" sz="2000" b="1" dirty="0" err="1" smtClean="0">
                <a:latin typeface="Arial Narrow" pitchFamily="34" charset="0"/>
              </a:rPr>
              <a:t>Tadalafil</a:t>
            </a:r>
            <a:r>
              <a:rPr lang="en-US" sz="2000" b="1" dirty="0" smtClean="0">
                <a:latin typeface="Arial Narrow" pitchFamily="34" charset="0"/>
              </a:rPr>
              <a:t>  must not be  given more than every </a:t>
            </a:r>
            <a:r>
              <a:rPr lang="en-US" sz="2000" b="1" dirty="0">
                <a:latin typeface="Arial Narrow" pitchFamily="34" charset="0"/>
              </a:rPr>
              <a:t>72 </a:t>
            </a:r>
            <a:r>
              <a:rPr lang="en-US" sz="2000" b="1" dirty="0" err="1">
                <a:latin typeface="Arial Narrow" pitchFamily="34" charset="0"/>
              </a:rPr>
              <a:t>hrs</a:t>
            </a:r>
            <a:r>
              <a:rPr lang="en-US" sz="2000" b="1" dirty="0">
                <a:latin typeface="Arial Narrow" pitchFamily="34" charset="0"/>
              </a:rPr>
              <a:t>  if </a:t>
            </a:r>
            <a:r>
              <a:rPr lang="en-US" sz="2000" b="1" dirty="0" smtClean="0">
                <a:latin typeface="Arial Narrow" pitchFamily="34" charset="0"/>
              </a:rPr>
              <a:t>used with enzyme inhibitors </a:t>
            </a:r>
            <a:endParaRPr lang="en-US" sz="2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86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228600"/>
            <a:ext cx="2239716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Contraindications</a:t>
            </a:r>
            <a:endParaRPr lang="en-US" sz="2400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722143"/>
            <a:ext cx="89916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Hypersensitivity to drug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Patients with history </a:t>
            </a:r>
            <a:r>
              <a:rPr lang="en-US" sz="2400" b="1" dirty="0">
                <a:latin typeface="Arial Narrow" panose="020B0606020202030204" pitchFamily="34" charset="0"/>
              </a:rPr>
              <a:t>of  AMI / stroke / </a:t>
            </a:r>
            <a:r>
              <a:rPr lang="en-US" sz="2400" b="1" dirty="0" smtClean="0">
                <a:latin typeface="Arial Narrow" panose="020B0606020202030204" pitchFamily="34" charset="0"/>
              </a:rPr>
              <a:t>fatal </a:t>
            </a:r>
            <a:r>
              <a:rPr lang="en-US" sz="2400" b="1" dirty="0">
                <a:latin typeface="Arial Narrow" panose="020B0606020202030204" pitchFamily="34" charset="0"/>
              </a:rPr>
              <a:t>arrhythmias </a:t>
            </a:r>
            <a:r>
              <a:rPr lang="en-US" sz="2400" b="1" dirty="0" smtClean="0">
                <a:latin typeface="Arial Narrow" panose="020B0606020202030204" pitchFamily="34" charset="0"/>
              </a:rPr>
              <a:t>&lt;6 </a:t>
            </a:r>
            <a:r>
              <a:rPr lang="en-US" sz="2400" b="1" dirty="0">
                <a:latin typeface="Arial Narrow" panose="020B0606020202030204" pitchFamily="34" charset="0"/>
              </a:rPr>
              <a:t>month</a:t>
            </a:r>
            <a:endParaRPr lang="ar-EG" sz="2400" b="1" dirty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Nitrates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total contraindication / ? </a:t>
            </a:r>
            <a:r>
              <a:rPr lang="en-US" sz="2400" b="1" dirty="0" smtClean="0">
                <a:latin typeface="Arial Narrow" panose="020B0606020202030204" pitchFamily="34" charset="0"/>
              </a:rPr>
              <a:t>PDEIs in small dose + spacing at least 24hrs (48 </a:t>
            </a:r>
            <a:r>
              <a:rPr lang="en-US" sz="2400" b="1" dirty="0" err="1" smtClean="0">
                <a:latin typeface="Arial Narrow" panose="020B0606020202030204" pitchFamily="34" charset="0"/>
              </a:rPr>
              <a:t>hrs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</a:rPr>
              <a:t>with </a:t>
            </a:r>
            <a:r>
              <a:rPr lang="en-US" sz="2400" b="1" i="1" dirty="0" err="1" smtClean="0">
                <a:latin typeface="Arial Narrow" panose="020B0606020202030204" pitchFamily="34" charset="0"/>
              </a:rPr>
              <a:t>Tadalafil</a:t>
            </a:r>
            <a:r>
              <a:rPr lang="en-US" sz="2400" b="1" dirty="0" smtClean="0">
                <a:latin typeface="Arial Narrow" panose="020B0606020202030204" pitchFamily="34" charset="0"/>
              </a:rPr>
              <a:t>) for fear of developing IHD/AMI due to severe hypotension </a:t>
            </a:r>
            <a:r>
              <a:rPr lang="en-US" sz="2000" b="1" i="1" dirty="0" smtClean="0">
                <a:latin typeface="Arial Narrow" panose="020B0606020202030204" pitchFamily="34" charset="0"/>
              </a:rPr>
              <a:t>(see detailed mechanism in </a:t>
            </a:r>
            <a:r>
              <a:rPr lang="en-US" sz="2000" b="1" i="1" dirty="0" err="1" smtClean="0">
                <a:latin typeface="Arial Narrow" panose="020B0606020202030204" pitchFamily="34" charset="0"/>
              </a:rPr>
              <a:t>antianginal</a:t>
            </a:r>
            <a:r>
              <a:rPr lang="en-US" sz="2000" b="1" i="1" dirty="0" smtClean="0">
                <a:latin typeface="Arial Narrow" panose="020B0606020202030204" pitchFamily="34" charset="0"/>
              </a:rPr>
              <a:t> drugs)</a:t>
            </a:r>
            <a:endParaRPr lang="en-US" sz="2400" b="1" i="1" dirty="0" smtClean="0">
              <a:latin typeface="Arial Narrow" panose="020B0606020202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840" y="2725848"/>
            <a:ext cx="1667701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r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Precautions </a:t>
            </a:r>
            <a:endParaRPr lang="en-US" sz="2400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840" y="3254276"/>
            <a:ext cx="8991600" cy="29238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With </a:t>
            </a:r>
            <a:r>
              <a:rPr lang="en-US" sz="2400" b="1" dirty="0" smtClean="0">
                <a:latin typeface="Symbol" panose="05050102010706020507" pitchFamily="18" charset="2"/>
              </a:rPr>
              <a:t>a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</a:rPr>
              <a:t>blockers </a:t>
            </a:r>
            <a:r>
              <a:rPr lang="en-US" sz="2000" b="1" dirty="0">
                <a:latin typeface="Arial Narrow" panose="020B0606020202030204" pitchFamily="34" charset="0"/>
              </a:rPr>
              <a:t>[except </a:t>
            </a:r>
            <a:r>
              <a:rPr lang="en-US" sz="2000" b="1" dirty="0" err="1">
                <a:latin typeface="Arial Narrow" panose="020B0606020202030204" pitchFamily="34" charset="0"/>
              </a:rPr>
              <a:t>tamsulosin</a:t>
            </a:r>
            <a:r>
              <a:rPr lang="en-US" sz="2000" b="1" dirty="0">
                <a:latin typeface="Arial Narrow" panose="020B0606020202030204" pitchFamily="34" charset="0"/>
              </a:rPr>
              <a:t>]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orthostatic hypotension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With </a:t>
            </a:r>
            <a:r>
              <a:rPr lang="en-US" sz="2400" b="1" dirty="0" err="1">
                <a:latin typeface="Arial Narrow" panose="020B0606020202030204" pitchFamily="34" charset="0"/>
              </a:rPr>
              <a:t>hepato</a:t>
            </a:r>
            <a:r>
              <a:rPr lang="en-US" sz="2400" b="1" dirty="0">
                <a:latin typeface="Arial Narrow" panose="020B0606020202030204" pitchFamily="34" charset="0"/>
              </a:rPr>
              <a:t>/renal insufficiency  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With </a:t>
            </a:r>
            <a:r>
              <a:rPr lang="en-US" sz="2400" b="1" dirty="0">
                <a:latin typeface="Arial Narrow" panose="020B0606020202030204" pitchFamily="34" charset="0"/>
              </a:rPr>
              <a:t>bleeding tendencies </a:t>
            </a:r>
            <a:r>
              <a:rPr lang="en-US" sz="2000" b="1" dirty="0">
                <a:latin typeface="Arial Narrow" panose="020B0606020202030204" pitchFamily="34" charset="0"/>
              </a:rPr>
              <a:t>[leukemia's,  hemophilia, </a:t>
            </a:r>
            <a:r>
              <a:rPr lang="en-US" sz="2000" b="1" dirty="0" err="1">
                <a:latin typeface="Arial Narrow" panose="020B0606020202030204" pitchFamily="34" charset="0"/>
              </a:rPr>
              <a:t>Vit</a:t>
            </a:r>
            <a:r>
              <a:rPr lang="en-US" sz="2000" b="1" dirty="0">
                <a:latin typeface="Arial Narrow" panose="020B0606020202030204" pitchFamily="34" charset="0"/>
              </a:rPr>
              <a:t> K deficiency, </a:t>
            </a:r>
            <a:r>
              <a:rPr lang="en-US" sz="2000" b="1" dirty="0" err="1">
                <a:latin typeface="Arial Narrow" panose="020B0606020202030204" pitchFamily="34" charset="0"/>
              </a:rPr>
              <a:t>antiphospholipid</a:t>
            </a:r>
            <a:r>
              <a:rPr lang="en-US" sz="2000" b="1" dirty="0">
                <a:latin typeface="Arial Narrow" panose="020B0606020202030204" pitchFamily="34" charset="0"/>
              </a:rPr>
              <a:t> syndrome,…</a:t>
            </a:r>
            <a:r>
              <a:rPr lang="en-US" sz="2000" b="1" dirty="0" err="1">
                <a:latin typeface="Arial Narrow" panose="020B0606020202030204" pitchFamily="34" charset="0"/>
              </a:rPr>
              <a:t>etc</a:t>
            </a:r>
            <a:r>
              <a:rPr lang="en-US" sz="2000" b="1" dirty="0">
                <a:latin typeface="Arial Narrow" panose="020B0606020202030204" pitchFamily="34" charset="0"/>
              </a:rPr>
              <a:t>] 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With </a:t>
            </a:r>
            <a:r>
              <a:rPr lang="en-US" sz="2000" b="1" i="1" dirty="0">
                <a:latin typeface="Arial Narrow" panose="020B0606020202030204" pitchFamily="34" charset="0"/>
              </a:rPr>
              <a:t>quinidine, procainamide, </a:t>
            </a:r>
            <a:r>
              <a:rPr lang="en-US" sz="2000" b="1" i="1" dirty="0" err="1">
                <a:latin typeface="Arial Narrow" panose="020B0606020202030204" pitchFamily="34" charset="0"/>
              </a:rPr>
              <a:t>amiodarone</a:t>
            </a:r>
            <a:r>
              <a:rPr lang="en-US" sz="2000" b="1" i="1" dirty="0">
                <a:latin typeface="Arial Narrow" panose="020B0606020202030204" pitchFamily="34" charset="0"/>
              </a:rPr>
              <a:t> </a:t>
            </a:r>
            <a:r>
              <a:rPr lang="en-US" sz="2000" b="1" dirty="0" smtClean="0">
                <a:latin typeface="Arial Narrow" panose="020B0606020202030204" pitchFamily="34" charset="0"/>
              </a:rPr>
              <a:t>(class I &amp; III </a:t>
            </a:r>
            <a:r>
              <a:rPr lang="en-US" sz="2000" b="1" dirty="0" err="1" smtClean="0">
                <a:latin typeface="Arial Narrow" panose="020B0606020202030204" pitchFamily="34" charset="0"/>
              </a:rPr>
              <a:t>antiarhtmics</a:t>
            </a:r>
            <a:r>
              <a:rPr lang="en-US" sz="2000" b="1" dirty="0" smtClean="0">
                <a:latin typeface="Arial Narrow" panose="020B0606020202030204" pitchFamily="34" charset="0"/>
              </a:rPr>
              <a:t>) </a:t>
            </a:r>
            <a:r>
              <a:rPr lang="en-US" sz="2000" b="1" dirty="0">
                <a:solidFill>
                  <a:srgbClr val="0000FF"/>
                </a:solidFill>
                <a:latin typeface="Arial Narrow" panose="020B0606020202030204" pitchFamily="34" charset="0"/>
              </a:rPr>
              <a:t>(</a:t>
            </a:r>
            <a:r>
              <a:rPr lang="en-US" sz="2000" b="1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Vardenafil</a:t>
            </a:r>
            <a:r>
              <a:rPr lang="en-US" sz="20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)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Dose </a:t>
            </a:r>
            <a:r>
              <a:rPr lang="en-US" sz="2400" b="1" dirty="0" smtClean="0">
                <a:latin typeface="Arial Narrow" panose="020B0606020202030204" pitchFamily="34" charset="0"/>
              </a:rPr>
              <a:t>adjustment;  </a:t>
            </a:r>
            <a:r>
              <a:rPr lang="en-US" sz="2000" b="1" i="1" dirty="0">
                <a:latin typeface="Arial Narrow" panose="020B0606020202030204" pitchFamily="34" charset="0"/>
              </a:rPr>
              <a:t>when using drugs that have interaction on hepatic liver microsomal enzymes </a:t>
            </a:r>
            <a:r>
              <a:rPr lang="en-US" sz="2000" b="1" i="1" dirty="0" err="1">
                <a:latin typeface="Arial Narrow" panose="020B0606020202030204" pitchFamily="34" charset="0"/>
              </a:rPr>
              <a:t>i.e</a:t>
            </a:r>
            <a:r>
              <a:rPr lang="en-US" sz="2000" b="1" i="1" dirty="0">
                <a:latin typeface="Arial Narrow" panose="020B0606020202030204" pitchFamily="34" charset="0"/>
              </a:rPr>
              <a:t> inhibitors or </a:t>
            </a:r>
            <a:r>
              <a:rPr lang="en-US" sz="2000" b="1" i="1" dirty="0" smtClean="0">
                <a:latin typeface="Arial Narrow" panose="020B0606020202030204" pitchFamily="34" charset="0"/>
              </a:rPr>
              <a:t>inducers.</a:t>
            </a:r>
            <a:endParaRPr lang="en-US" sz="2000" b="1" i="1" dirty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Retinitis </a:t>
            </a:r>
            <a:r>
              <a:rPr lang="en-US" sz="2400" b="1" dirty="0" smtClean="0">
                <a:latin typeface="Arial Narrow" panose="020B0606020202030204" pitchFamily="34" charset="0"/>
              </a:rPr>
              <a:t>disorder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ttp://t0.gstatic.com/images?q=tbn:ANd9GcTVYgD8_490z4cwzbidyxy7PZtVAEwjPQtlSWffPjQisTSGz9ZRbWSGm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7538" r="2186" b="7354"/>
          <a:stretch>
            <a:fillRect/>
          </a:stretch>
        </p:blipFill>
        <p:spPr bwMode="auto">
          <a:xfrm rot="3432982" flipV="1">
            <a:off x="7224133" y="-16"/>
            <a:ext cx="924168" cy="697446"/>
          </a:xfrm>
          <a:prstGeom prst="rect">
            <a:avLst/>
          </a:prstGeom>
          <a:noFill/>
        </p:spPr>
      </p:pic>
      <p:pic>
        <p:nvPicPr>
          <p:cNvPr id="11" name="Picture 10" descr="http://t0.gstatic.com/images?q=tbn:ANd9GcTVYgD8_490z4cwzbidyxy7PZtVAEwjPQtlSWffPjQisTSGz9ZRbWSGm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FFFF">
                <a:tint val="45000"/>
                <a:satMod val="400000"/>
              </a:srgbClr>
            </a:duotone>
          </a:blip>
          <a:srcRect l="7538" r="2186" b="7354"/>
          <a:stretch>
            <a:fillRect/>
          </a:stretch>
        </p:blipFill>
        <p:spPr bwMode="auto">
          <a:xfrm flipV="1">
            <a:off x="7433099" y="2133600"/>
            <a:ext cx="1101301" cy="831123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76200" y="76200"/>
            <a:ext cx="5811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DRUGS AFFECTING 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719" y="786050"/>
            <a:ext cx="7132441" cy="7379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ERECTILE DYSFUNCTION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52400" y="2514600"/>
            <a:ext cx="889248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 algn="l" rtl="0">
              <a:lnSpc>
                <a:spcPts val="3000"/>
              </a:lnSpc>
            </a:pPr>
            <a:r>
              <a:rPr lang="en-US" sz="2400" u="heavy" dirty="0" smtClean="0">
                <a:solidFill>
                  <a:srgbClr val="3101FF"/>
                </a:solidFill>
                <a:uFill>
                  <a:solidFill>
                    <a:srgbClr val="FF33CC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solidFill>
                <a:srgbClr val="3101FF"/>
              </a:solidFill>
              <a:uFill>
                <a:solidFill>
                  <a:srgbClr val="FF33CC"/>
                </a:solidFill>
              </a:uFill>
              <a:latin typeface="Bernard MT Condensed" pitchFamily="18" charset="0"/>
            </a:endParaRP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Revise the </a:t>
            </a:r>
            <a:r>
              <a:rPr lang="en-US" sz="2400" b="1" dirty="0" err="1" smtClean="0">
                <a:latin typeface="Arial Narrow" pitchFamily="34" charset="0"/>
              </a:rPr>
              <a:t>haemodynamic</a:t>
            </a:r>
            <a:r>
              <a:rPr lang="en-US" sz="2400" b="1" dirty="0" smtClean="0">
                <a:latin typeface="Arial Narrow" pitchFamily="34" charset="0"/>
              </a:rPr>
              <a:t> changes inducing normal erection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Interpret its different molecular control mechanisms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Define erectile dysfunction [ED] and enumerate its varied risks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List drugs inducing ED and reflect on some underlying mechanisms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Correlate drugs used in treatment of ED to the </a:t>
            </a:r>
            <a:r>
              <a:rPr lang="en-US" sz="2400" b="1" dirty="0" err="1" smtClean="0">
                <a:latin typeface="Arial Narrow" pitchFamily="34" charset="0"/>
              </a:rPr>
              <a:t>etiopathogenesis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Classify oral 1</a:t>
            </a:r>
            <a:r>
              <a:rPr lang="en-US" sz="2400" b="1" baseline="30000" dirty="0" smtClean="0">
                <a:latin typeface="Arial Narrow" pitchFamily="34" charset="0"/>
              </a:rPr>
              <a:t>st</a:t>
            </a:r>
            <a:r>
              <a:rPr lang="en-US" sz="2400" b="1" dirty="0" smtClean="0">
                <a:latin typeface="Arial Narrow" pitchFamily="34" charset="0"/>
              </a:rPr>
              <a:t> line </a:t>
            </a:r>
            <a:r>
              <a:rPr lang="en-US" sz="2400" b="1" dirty="0">
                <a:latin typeface="Arial Narrow" pitchFamily="34" charset="0"/>
              </a:rPr>
              <a:t>therapy </a:t>
            </a:r>
            <a:r>
              <a:rPr lang="en-US" sz="2400" b="1" dirty="0" err="1" smtClean="0">
                <a:latin typeface="Arial Narrow" pitchFamily="34" charset="0"/>
              </a:rPr>
              <a:t>relevent</a:t>
            </a:r>
            <a:r>
              <a:rPr lang="en-US" sz="2400" b="1" dirty="0" smtClean="0">
                <a:latin typeface="Arial Narrow" pitchFamily="34" charset="0"/>
              </a:rPr>
              <a:t> to; Mechanism / Utility / ADRs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Compare the pharmacological difference of PDE</a:t>
            </a:r>
            <a:r>
              <a:rPr lang="en-US" sz="2400" b="1" baseline="-25000" dirty="0" smtClean="0">
                <a:latin typeface="Arial Narrow" pitchFamily="34" charset="0"/>
              </a:rPr>
              <a:t>5</a:t>
            </a:r>
            <a:r>
              <a:rPr lang="en-US" sz="2400" b="1" dirty="0" smtClean="0">
                <a:latin typeface="Arial Narrow" pitchFamily="34" charset="0"/>
              </a:rPr>
              <a:t> inhibitors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>
                <a:latin typeface="Arial Narrow" pitchFamily="34" charset="0"/>
              </a:rPr>
              <a:t>Study </a:t>
            </a:r>
            <a:r>
              <a:rPr lang="en-US" sz="2400" b="1" dirty="0" smtClean="0">
                <a:latin typeface="Arial Narrow" pitchFamily="34" charset="0"/>
              </a:rPr>
              <a:t>the  transurethral, </a:t>
            </a:r>
            <a:r>
              <a:rPr lang="en-US" sz="2400" b="1" dirty="0" err="1" smtClean="0">
                <a:latin typeface="Arial Narrow" pitchFamily="34" charset="0"/>
              </a:rPr>
              <a:t>intracavernous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or topical 2</a:t>
            </a:r>
            <a:r>
              <a:rPr lang="en-US" sz="2400" b="1" baseline="30000" dirty="0" smtClean="0">
                <a:latin typeface="Arial Narrow" pitchFamily="34" charset="0"/>
              </a:rPr>
              <a:t>nd</a:t>
            </a:r>
            <a:r>
              <a:rPr lang="en-US" sz="2400" b="1" dirty="0" smtClean="0">
                <a:latin typeface="Arial Narrow" pitchFamily="34" charset="0"/>
              </a:rPr>
              <a:t> line therapies;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Mechanism </a:t>
            </a:r>
            <a:r>
              <a:rPr lang="en-US" sz="2400" b="1" dirty="0">
                <a:latin typeface="Arial Narrow" pitchFamily="34" charset="0"/>
              </a:rPr>
              <a:t>/ Utility / ADRs</a:t>
            </a:r>
            <a:r>
              <a:rPr lang="en-US" sz="2400" b="1" dirty="0" smtClean="0">
                <a:latin typeface="Arial Narrow" pitchFamily="34" charset="0"/>
              </a:rPr>
              <a:t>  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Enumerate lines of treatment of priapism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1676400"/>
            <a:ext cx="8322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88000" dist="50800" dir="5040000" algn="tl">
                    <a:srgbClr val="008000"/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00FFFF"/>
              </a:solidFill>
              <a:effectLst>
                <a:outerShdw blurRad="88000" dist="50800" dir="5040000" algn="tl">
                  <a:srgbClr val="008000"/>
                </a:outerShdw>
              </a:effectLst>
              <a:latin typeface="Bernard MT Condensed" pitchFamily="18" charset="0"/>
            </a:endParaRPr>
          </a:p>
        </p:txBody>
      </p:sp>
      <p:grpSp>
        <p:nvGrpSpPr>
          <p:cNvPr id="16" name="Group 24"/>
          <p:cNvGrpSpPr/>
          <p:nvPr/>
        </p:nvGrpSpPr>
        <p:grpSpPr>
          <a:xfrm rot="20861846">
            <a:off x="7104280" y="0"/>
            <a:ext cx="2745328" cy="2590800"/>
            <a:chOff x="3186862" y="3717032"/>
            <a:chExt cx="3082311" cy="2952328"/>
          </a:xfrm>
        </p:grpSpPr>
        <p:grpSp>
          <p:nvGrpSpPr>
            <p:cNvPr id="17" name="Group 1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2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2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2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18" name="Group 2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2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2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415360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86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Testosterone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0" y="92120"/>
            <a:ext cx="838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ORAL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548640"/>
            <a:ext cx="89916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Given to those with </a:t>
            </a:r>
            <a:r>
              <a:rPr lang="en-US" sz="2400" b="1" dirty="0" err="1" smtClean="0">
                <a:latin typeface="Arial Narrow" panose="020B0606020202030204" pitchFamily="34" charset="0"/>
              </a:rPr>
              <a:t>hypogonadism</a:t>
            </a:r>
            <a:r>
              <a:rPr lang="en-US" sz="2400" b="1" dirty="0" smtClean="0">
                <a:latin typeface="Arial Narrow" panose="020B0606020202030204" pitchFamily="34" charset="0"/>
              </a:rPr>
              <a:t> or </a:t>
            </a:r>
            <a:r>
              <a:rPr lang="en-US" sz="2400" b="1" dirty="0" err="1" smtClean="0">
                <a:latin typeface="Arial Narrow" panose="020B0606020202030204" pitchFamily="34" charset="0"/>
              </a:rPr>
              <a:t>hyperprolactenemia</a:t>
            </a:r>
            <a:endParaRPr lang="en-US" sz="2400" b="1" dirty="0" smtClean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Given for promotion of desire.</a:t>
            </a:r>
            <a:endParaRPr lang="en-US" sz="2400" b="1" i="1" dirty="0" smtClean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" y="15240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Apomorphine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" y="1965544"/>
            <a:ext cx="89916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 dopamine agonist on D</a:t>
            </a:r>
            <a:r>
              <a:rPr lang="en-US" sz="2400" b="1" baseline="-25000" dirty="0" smtClean="0">
                <a:latin typeface="Arial Narrow" panose="020B0606020202030204" pitchFamily="34" charset="0"/>
              </a:rPr>
              <a:t>2 </a:t>
            </a:r>
            <a:r>
              <a:rPr lang="en-US" sz="2400" b="1" dirty="0" smtClean="0">
                <a:latin typeface="Arial Narrow" panose="020B0606020202030204" pitchFamily="34" charset="0"/>
              </a:rPr>
              <a:t>receptors. </a:t>
            </a:r>
            <a:r>
              <a:rPr lang="en-US" sz="2400" b="1" i="1" dirty="0" smtClean="0">
                <a:latin typeface="Arial Narrow" panose="020B0606020202030204" pitchFamily="34" charset="0"/>
              </a:rPr>
              <a:t>(</a:t>
            </a:r>
            <a:r>
              <a:rPr lang="en-US" sz="2400" i="1" dirty="0" smtClean="0">
                <a:latin typeface="Arial Narrow" panose="020B0606020202030204" pitchFamily="34" charset="0"/>
              </a:rPr>
              <a:t>n. </a:t>
            </a:r>
            <a:r>
              <a:rPr lang="en-US" sz="2400" i="1" dirty="0" err="1" smtClean="0">
                <a:latin typeface="Arial Narrow" panose="020B0606020202030204" pitchFamily="34" charset="0"/>
              </a:rPr>
              <a:t>paraventricularis</a:t>
            </a:r>
            <a:r>
              <a:rPr lang="en-US" sz="2400" i="1" dirty="0" smtClean="0">
                <a:latin typeface="Arial Narrow" panose="020B0606020202030204" pitchFamily="34" charset="0"/>
              </a:rPr>
              <a:t>) </a:t>
            </a:r>
            <a:endParaRPr lang="en-US" sz="2400" b="1" i="1" dirty="0" smtClean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Activates arousal centrally; </a:t>
            </a:r>
            <a:r>
              <a:rPr lang="en-US" sz="2400" b="1" dirty="0" err="1">
                <a:latin typeface="Arial Narrow" panose="020B0606020202030204" pitchFamily="34" charset="0"/>
              </a:rPr>
              <a:t>E</a:t>
            </a:r>
            <a:r>
              <a:rPr lang="en-US" sz="2400" b="1" dirty="0" err="1" smtClean="0">
                <a:latin typeface="Arial Narrow" panose="020B0606020202030204" pitchFamily="34" charset="0"/>
              </a:rPr>
              <a:t>rectogenic</a:t>
            </a:r>
            <a:r>
              <a:rPr lang="en-US" sz="2400" b="1" dirty="0" smtClean="0">
                <a:latin typeface="Arial Narrow" panose="020B0606020202030204" pitchFamily="34" charset="0"/>
              </a:rPr>
              <a:t> +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</a:rPr>
              <a:t>Little promotion of desire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Given </a:t>
            </a:r>
            <a:r>
              <a:rPr lang="en-US" sz="2400" b="1" dirty="0" smtClean="0">
                <a:latin typeface="Arial Narrow" panose="020B0606020202030204" pitchFamily="34" charset="0"/>
              </a:rPr>
              <a:t>sublingual 	/ Acts quickly. </a:t>
            </a:r>
            <a:endParaRPr lang="en-US" sz="2400" b="1" dirty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Not FDA approved </a:t>
            </a:r>
            <a:r>
              <a:rPr lang="en-US" sz="2400" b="1" dirty="0" smtClean="0">
                <a:latin typeface="Arial Narrow" panose="020B0606020202030204" pitchFamily="34" charset="0"/>
              </a:rPr>
              <a:t>	/   Weaker than PDE</a:t>
            </a:r>
            <a:r>
              <a:rPr lang="en-US" sz="2400" b="1" baseline="-25000" dirty="0" smtClean="0">
                <a:latin typeface="Arial Narrow" panose="020B0606020202030204" pitchFamily="34" charset="0"/>
              </a:rPr>
              <a:t>5</a:t>
            </a:r>
            <a:r>
              <a:rPr lang="en-US" sz="2400" b="1" dirty="0" smtClean="0">
                <a:latin typeface="Arial Narrow" panose="020B0606020202030204" pitchFamily="34" charset="0"/>
              </a:rPr>
              <a:t> Is 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Given in mild-moderate cases / psychogenic / </a:t>
            </a:r>
            <a:r>
              <a:rPr lang="en-US" sz="2400" b="1" dirty="0">
                <a:latin typeface="Arial Narrow" panose="020B0606020202030204" pitchFamily="34" charset="0"/>
              </a:rPr>
              <a:t>PDE</a:t>
            </a:r>
            <a:r>
              <a:rPr lang="en-US" sz="2400" b="1" baseline="-25000" dirty="0">
                <a:latin typeface="Arial Narrow" panose="020B0606020202030204" pitchFamily="34" charset="0"/>
              </a:rPr>
              <a:t>5</a:t>
            </a:r>
            <a:r>
              <a:rPr lang="en-US" sz="2400" b="1" dirty="0">
                <a:latin typeface="Arial Narrow" panose="020B0606020202030204" pitchFamily="34" charset="0"/>
              </a:rPr>
              <a:t> Is </a:t>
            </a:r>
            <a:r>
              <a:rPr lang="en-US" sz="2400" b="1" dirty="0" smtClean="0">
                <a:latin typeface="Arial Narrow" panose="020B0606020202030204" pitchFamily="34" charset="0"/>
              </a:rPr>
              <a:t>contraindication 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ADRs: nausea</a:t>
            </a:r>
            <a:r>
              <a:rPr lang="en-US" sz="2400" b="1" dirty="0">
                <a:latin typeface="Arial Narrow" panose="020B0606020202030204" pitchFamily="34" charset="0"/>
              </a:rPr>
              <a:t>, headache, and dizziness </a:t>
            </a:r>
            <a:r>
              <a:rPr lang="en-US" sz="2400" b="1" u="sng" dirty="0" smtClean="0">
                <a:uFill>
                  <a:solidFill>
                    <a:srgbClr val="FF00FF"/>
                  </a:solidFill>
                </a:uFill>
                <a:latin typeface="Arial Narrow" panose="020B0606020202030204" pitchFamily="34" charset="0"/>
              </a:rPr>
              <a:t>but safe with nitrate</a:t>
            </a:r>
            <a:endParaRPr lang="en-US" sz="2400" b="1" u="sng" dirty="0">
              <a:uFill>
                <a:solidFill>
                  <a:srgbClr val="FF00FF"/>
                </a:solidFill>
              </a:u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648200"/>
            <a:ext cx="8801100" cy="27546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spcBef>
                <a:spcPts val="600"/>
              </a:spcBef>
            </a:pPr>
            <a:r>
              <a:rPr lang="en-US" sz="2000" dirty="0">
                <a:solidFill>
                  <a:srgbClr val="3101FF"/>
                </a:solidFill>
                <a:latin typeface="Bernard MT Condensed" pitchFamily="18" charset="0"/>
              </a:rPr>
              <a:t>Oral </a:t>
            </a:r>
            <a:r>
              <a:rPr lang="en-US" sz="2000" dirty="0" err="1">
                <a:solidFill>
                  <a:srgbClr val="3101FF"/>
                </a:solidFill>
                <a:latin typeface="Bernard MT Condensed" pitchFamily="18" charset="0"/>
              </a:rPr>
              <a:t>phentolamine</a:t>
            </a:r>
            <a:r>
              <a:rPr lang="en-US" sz="2000" dirty="0">
                <a:solidFill>
                  <a:srgbClr val="3101FF"/>
                </a:solidFill>
                <a:latin typeface="Bernard MT Condensed" pitchFamily="18" charset="0"/>
              </a:rPr>
              <a:t> </a:t>
            </a:r>
            <a:r>
              <a:rPr lang="en-US" sz="2000" dirty="0" smtClean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</a:t>
            </a:r>
            <a:r>
              <a:rPr lang="en-US" sz="2000" dirty="0" smtClean="0">
                <a:solidFill>
                  <a:srgbClr val="3101FF"/>
                </a:solidFill>
                <a:latin typeface="Symbol" panose="05050102010706020507" pitchFamily="18" charset="2"/>
                <a:sym typeface="Wingdings"/>
              </a:rPr>
              <a:t> </a:t>
            </a:r>
            <a:r>
              <a:rPr lang="en-US" sz="2200" b="1" dirty="0" smtClean="0">
                <a:latin typeface="Symbol" panose="05050102010706020507" pitchFamily="18" charset="2"/>
              </a:rPr>
              <a:t>a</a:t>
            </a:r>
            <a:r>
              <a:rPr lang="en-US" sz="2200" b="1" baseline="-25000" dirty="0" smtClean="0">
                <a:latin typeface="Arial Narrow" panose="020B0606020202030204" pitchFamily="34" charset="0"/>
              </a:rPr>
              <a:t>1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200" b="1" dirty="0">
                <a:latin typeface="Arial Narrow" panose="020B0606020202030204" pitchFamily="34" charset="0"/>
              </a:rPr>
              <a:t>blocker </a:t>
            </a:r>
            <a:r>
              <a:rPr lang="en-US" sz="2200" b="1" dirty="0" smtClean="0">
                <a:latin typeface="Arial Narrow" panose="020B0606020202030204" pitchFamily="34" charset="0"/>
              </a:rPr>
              <a:t>/ debatable efficacy</a:t>
            </a:r>
            <a:endParaRPr lang="en-US" sz="2200" b="1" dirty="0">
              <a:latin typeface="Arial Narrow" panose="020B0606020202030204" pitchFamily="34" charset="0"/>
            </a:endParaRPr>
          </a:p>
          <a:p>
            <a:pPr algn="l" rtl="0">
              <a:spcBef>
                <a:spcPts val="600"/>
              </a:spcBef>
            </a:pPr>
            <a:r>
              <a:rPr lang="en-US" sz="2000" dirty="0" err="1">
                <a:solidFill>
                  <a:srgbClr val="3101FF"/>
                </a:solidFill>
                <a:latin typeface="Bernard MT Condensed" pitchFamily="18" charset="0"/>
              </a:rPr>
              <a:t>Yohimbine</a:t>
            </a:r>
            <a:r>
              <a:rPr lang="en-US" sz="2200" b="1" dirty="0">
                <a:latin typeface="Arial Narrow" panose="020B0606020202030204" pitchFamily="34" charset="0"/>
              </a:rPr>
              <a:t> </a:t>
            </a:r>
            <a:r>
              <a:rPr lang="en-US" sz="2400" dirty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 </a:t>
            </a:r>
            <a:r>
              <a:rPr lang="en-US" sz="2200" b="1" dirty="0">
                <a:latin typeface="Arial Narrow" panose="020B0606020202030204" pitchFamily="34" charset="0"/>
                <a:sym typeface="Wingdings"/>
              </a:rPr>
              <a:t>C</a:t>
            </a:r>
            <a:r>
              <a:rPr lang="en-US" sz="2200" b="1" dirty="0" smtClean="0">
                <a:latin typeface="Arial Narrow" panose="020B0606020202030204" pitchFamily="34" charset="0"/>
              </a:rPr>
              <a:t>entral </a:t>
            </a:r>
            <a:r>
              <a:rPr lang="en-US" sz="2200" b="1" dirty="0">
                <a:latin typeface="Arial Narrow" panose="020B0606020202030204" pitchFamily="34" charset="0"/>
              </a:rPr>
              <a:t>and </a:t>
            </a:r>
            <a:r>
              <a:rPr lang="en-US" sz="2200" b="1" dirty="0" err="1" smtClean="0">
                <a:latin typeface="Arial Narrow" panose="020B0606020202030204" pitchFamily="34" charset="0"/>
              </a:rPr>
              <a:t>periphral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200" b="1" dirty="0" smtClean="0">
                <a:latin typeface="Symbol" panose="05050102010706020507" pitchFamily="18" charset="2"/>
              </a:rPr>
              <a:t>a</a:t>
            </a:r>
            <a:r>
              <a:rPr lang="en-US" sz="2200" b="1" baseline="-25000" dirty="0" smtClean="0">
                <a:latin typeface="Arial Narrow" panose="020B0606020202030204" pitchFamily="34" charset="0"/>
              </a:rPr>
              <a:t>2</a:t>
            </a:r>
            <a:r>
              <a:rPr lang="en-US" sz="2200" b="1" dirty="0" smtClean="0">
                <a:latin typeface="Arial Narrow" panose="020B0606020202030204" pitchFamily="34" charset="0"/>
              </a:rPr>
              <a:t> agonist 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200" b="1" dirty="0" err="1" smtClean="0">
                <a:latin typeface="Arial Narrow" panose="020B0606020202030204" pitchFamily="34" charset="0"/>
              </a:rPr>
              <a:t>Aphrodetic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200" b="1" dirty="0">
                <a:latin typeface="Arial Narrow" panose="020B0606020202030204" pitchFamily="34" charset="0"/>
              </a:rPr>
              <a:t>+ </a:t>
            </a:r>
            <a:r>
              <a:rPr lang="en-US" sz="2200" b="1" dirty="0" err="1" smtClean="0">
                <a:latin typeface="Arial Narrow" panose="020B0606020202030204" pitchFamily="34" charset="0"/>
              </a:rPr>
              <a:t>Erectogenic</a:t>
            </a:r>
            <a:r>
              <a:rPr lang="en-US" sz="2200" b="1" dirty="0" smtClean="0">
                <a:latin typeface="Arial Narrow" panose="020B0606020202030204" pitchFamily="34" charset="0"/>
              </a:rPr>
              <a:t>, increase blood flow,  used in USA in </a:t>
            </a:r>
            <a:r>
              <a:rPr lang="en-US" sz="2200" b="1" dirty="0" err="1" smtClean="0">
                <a:latin typeface="Arial Narrow" panose="020B0606020202030204" pitchFamily="34" charset="0"/>
              </a:rPr>
              <a:t>dietray</a:t>
            </a:r>
            <a:r>
              <a:rPr lang="en-US" sz="2200" b="1" dirty="0" smtClean="0">
                <a:latin typeface="Arial Narrow" panose="020B0606020202030204" pitchFamily="34" charset="0"/>
              </a:rPr>
              <a:t> supplement.  </a:t>
            </a:r>
            <a:br>
              <a:rPr lang="en-US" sz="2200" b="1" dirty="0" smtClean="0">
                <a:latin typeface="Arial Narrow" panose="020B0606020202030204" pitchFamily="34" charset="0"/>
              </a:rPr>
            </a:br>
            <a:r>
              <a:rPr lang="en-US" sz="2200" b="1" dirty="0" smtClean="0">
                <a:latin typeface="Arial Narrow" panose="020B0606020202030204" pitchFamily="34" charset="0"/>
              </a:rPr>
              <a:t>                       but low efficacy and many </a:t>
            </a:r>
            <a:r>
              <a:rPr lang="en-US" sz="2200" b="1" dirty="0">
                <a:latin typeface="Arial Narrow" panose="020B0606020202030204" pitchFamily="34" charset="0"/>
              </a:rPr>
              <a:t>CV side effects</a:t>
            </a:r>
          </a:p>
          <a:p>
            <a:pPr algn="l" rtl="0">
              <a:spcBef>
                <a:spcPts val="600"/>
              </a:spcBef>
            </a:pPr>
            <a:r>
              <a:rPr lang="en-US" sz="2000" dirty="0" err="1" smtClean="0">
                <a:solidFill>
                  <a:srgbClr val="3101FF"/>
                </a:solidFill>
                <a:latin typeface="Bernard MT Condensed" pitchFamily="18" charset="0"/>
              </a:rPr>
              <a:t>Trazodone</a:t>
            </a:r>
            <a:r>
              <a:rPr lang="en-US" sz="2000" dirty="0" smtClean="0">
                <a:solidFill>
                  <a:srgbClr val="3101FF"/>
                </a:solidFill>
                <a:latin typeface="Bernard MT Condensed" pitchFamily="18" charset="0"/>
              </a:rPr>
              <a:t> </a:t>
            </a:r>
            <a:r>
              <a:rPr lang="en-US" sz="2000" dirty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</a:t>
            </a:r>
            <a:r>
              <a:rPr lang="en-US" sz="2000" dirty="0" smtClean="0">
                <a:solidFill>
                  <a:srgbClr val="3101FF"/>
                </a:solidFill>
                <a:latin typeface="Bernard MT Condensed" pitchFamily="18" charset="0"/>
              </a:rPr>
              <a:t> </a:t>
            </a:r>
            <a:r>
              <a:rPr lang="en-US" sz="2200" b="1" dirty="0">
                <a:latin typeface="Arial Narrow" panose="020B0606020202030204" pitchFamily="34" charset="0"/>
              </a:rPr>
              <a:t>A</a:t>
            </a:r>
            <a:r>
              <a:rPr lang="en-US" sz="2200" b="1" dirty="0" smtClean="0">
                <a:latin typeface="Arial Narrow" panose="020B0606020202030204" pitchFamily="34" charset="0"/>
              </a:rPr>
              <a:t>ntidepressant</a:t>
            </a:r>
            <a:r>
              <a:rPr lang="en-US" sz="2200" b="1" dirty="0">
                <a:latin typeface="Arial Narrow" panose="020B0606020202030204" pitchFamily="34" charset="0"/>
              </a:rPr>
              <a:t>, </a:t>
            </a:r>
            <a:r>
              <a:rPr lang="en-US" sz="2200" b="1" dirty="0" smtClean="0">
                <a:latin typeface="Arial Narrow" panose="020B0606020202030204" pitchFamily="34" charset="0"/>
              </a:rPr>
              <a:t>a 5HT reuptake </a:t>
            </a:r>
            <a:r>
              <a:rPr lang="en-US" sz="2200" b="1" dirty="0">
                <a:latin typeface="Arial Narrow" panose="020B0606020202030204" pitchFamily="34" charset="0"/>
              </a:rPr>
              <a:t>inhibitor </a:t>
            </a:r>
            <a:r>
              <a:rPr lang="en-US" sz="2000" dirty="0" smtClean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 causes</a:t>
            </a:r>
            <a:r>
              <a:rPr lang="en-US" sz="2200" b="1" dirty="0" smtClean="0">
                <a:latin typeface="Arial Narrow" panose="020B0606020202030204" pitchFamily="34" charset="0"/>
              </a:rPr>
              <a:t> priapism, good for premature ejaculation and </a:t>
            </a:r>
            <a:r>
              <a:rPr lang="en-US" sz="2200" b="1" dirty="0" err="1" smtClean="0">
                <a:latin typeface="Arial Narrow" panose="020B0606020202030204" pitchFamily="34" charset="0"/>
              </a:rPr>
              <a:t>psycogenic</a:t>
            </a:r>
            <a:r>
              <a:rPr lang="en-US" sz="2200" b="1" dirty="0" smtClean="0">
                <a:latin typeface="Arial Narrow" panose="020B0606020202030204" pitchFamily="34" charset="0"/>
              </a:rPr>
              <a:t> ED.</a:t>
            </a:r>
          </a:p>
          <a:p>
            <a:pPr algn="l" rtl="0">
              <a:spcBef>
                <a:spcPts val="600"/>
              </a:spcBef>
            </a:pPr>
            <a:r>
              <a:rPr lang="en-US" sz="2000" dirty="0" smtClean="0">
                <a:solidFill>
                  <a:srgbClr val="3101FF"/>
                </a:solidFill>
                <a:latin typeface="Bernard MT Condensed" pitchFamily="18" charset="0"/>
              </a:rPr>
              <a:t>Korean Ginseng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 </a:t>
            </a:r>
            <a:r>
              <a:rPr lang="en-US" sz="2200" b="1" dirty="0">
                <a:latin typeface="Arial Narrow" panose="020B0606020202030204" pitchFamily="34" charset="0"/>
                <a:sym typeface="Wingdings"/>
              </a:rPr>
              <a:t>Q</a:t>
            </a:r>
            <a:r>
              <a:rPr lang="en-US" sz="2200" b="1" dirty="0" smtClean="0">
                <a:latin typeface="Arial Narrow" panose="020B0606020202030204" pitchFamily="34" charset="0"/>
                <a:sym typeface="Wingdings"/>
              </a:rPr>
              <a:t>uestionable / may be a NO </a:t>
            </a:r>
            <a:r>
              <a:rPr lang="en-US" sz="2200" b="1" dirty="0" err="1" smtClean="0">
                <a:latin typeface="Arial Narrow" panose="020B0606020202030204" pitchFamily="34" charset="0"/>
                <a:sym typeface="Wingdings"/>
              </a:rPr>
              <a:t>donner</a:t>
            </a:r>
            <a:r>
              <a:rPr lang="en-US" sz="2200" b="1" dirty="0" smtClean="0">
                <a:latin typeface="Arial Narrow" panose="020B0606020202030204" pitchFamily="34" charset="0"/>
                <a:sym typeface="Wingdings"/>
              </a:rPr>
              <a:t>.</a:t>
            </a:r>
            <a:endParaRPr lang="ar-EG" sz="2200" b="1" dirty="0">
              <a:latin typeface="Arial Narrow" panose="020B060602020203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379637"/>
            <a:ext cx="9105900" cy="0"/>
          </a:xfrm>
          <a:prstGeom prst="line">
            <a:avLst/>
          </a:prstGeom>
          <a:ln w="38100">
            <a:solidFill>
              <a:srgbClr val="3101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960" y="4480560"/>
            <a:ext cx="9105900" cy="0"/>
          </a:xfrm>
          <a:prstGeom prst="line">
            <a:avLst/>
          </a:prstGeom>
          <a:ln w="38100">
            <a:solidFill>
              <a:srgbClr val="3101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44196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err="1">
                <a:solidFill>
                  <a:srgbClr val="3101FF"/>
                </a:solidFill>
                <a:latin typeface="Bernard MT Condensed" pitchFamily="18" charset="0"/>
              </a:rPr>
              <a:t>Alprostadil</a:t>
            </a:r>
            <a:r>
              <a:rPr lang="en-US" sz="2400" dirty="0">
                <a:solidFill>
                  <a:srgbClr val="3101FF"/>
                </a:solidFill>
                <a:latin typeface="Bernard MT Condensed" pitchFamily="18" charset="0"/>
              </a:rPr>
              <a:t>; </a:t>
            </a:r>
            <a:r>
              <a:rPr lang="en-US" sz="2400" b="1" dirty="0" smtClean="0">
                <a:latin typeface="Arial Narrow" panose="020B0606020202030204" pitchFamily="34" charset="0"/>
              </a:rPr>
              <a:t>PG E1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</a:t>
            </a:r>
            <a:r>
              <a:rPr lang="en-US" sz="2400" b="1" dirty="0" err="1" smtClean="0">
                <a:latin typeface="Arial Narrow" panose="020B0606020202030204" pitchFamily="34" charset="0"/>
                <a:sym typeface="Wingdings"/>
              </a:rPr>
              <a:t>cAMP</a:t>
            </a:r>
            <a:endParaRPr lang="en-US" sz="2400" b="1" dirty="0" smtClean="0">
              <a:latin typeface="Arial Narrow" panose="020B0606020202030204" pitchFamily="34" charset="0"/>
            </a:endParaRPr>
          </a:p>
          <a:p>
            <a:pPr algn="l" rtl="0"/>
            <a:r>
              <a:rPr lang="en-US" sz="2400" b="1" dirty="0">
                <a:latin typeface="Arial Narrow" panose="020B0606020202030204" pitchFamily="34" charset="0"/>
              </a:rPr>
              <a:t>S</a:t>
            </a:r>
            <a:r>
              <a:rPr lang="en-US" sz="2400" b="1" dirty="0" smtClean="0">
                <a:latin typeface="Arial Narrow" panose="020B0606020202030204" pitchFamily="34" charset="0"/>
              </a:rPr>
              <a:t>ynthetic </a:t>
            </a:r>
            <a:r>
              <a:rPr lang="en-US" sz="2400" b="1" dirty="0">
                <a:latin typeface="Arial Narrow" panose="020B0606020202030204" pitchFamily="34" charset="0"/>
              </a:rPr>
              <a:t>+ more </a:t>
            </a:r>
            <a:r>
              <a:rPr lang="en-US" sz="2400" b="1" dirty="0" smtClean="0">
                <a:latin typeface="Arial Narrow" panose="020B0606020202030204" pitchFamily="34" charset="0"/>
              </a:rPr>
              <a:t>stable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1630309"/>
            <a:ext cx="7010400" cy="11060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Low - Intermediate Efficacy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Minimal </a:t>
            </a:r>
            <a:r>
              <a:rPr lang="en-US" sz="2400" b="1" dirty="0">
                <a:latin typeface="Arial Narrow" panose="020B0606020202030204" pitchFamily="34" charset="0"/>
              </a:rPr>
              <a:t>systemic </a:t>
            </a:r>
            <a:r>
              <a:rPr lang="en-US" sz="2400" b="1" dirty="0" smtClean="0">
                <a:latin typeface="Arial Narrow" panose="020B0606020202030204" pitchFamily="34" charset="0"/>
              </a:rPr>
              <a:t>effects / Rarity </a:t>
            </a:r>
            <a:r>
              <a:rPr lang="en-US" sz="2400" b="1" dirty="0">
                <a:latin typeface="Arial Narrow" panose="020B0606020202030204" pitchFamily="34" charset="0"/>
              </a:rPr>
              <a:t>of drug interactions. 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2438400"/>
            <a:ext cx="553430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Variable penile pain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Urethral bleeding / Urethral tract infection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Vasovagal reflex / Hypotension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Priapism or Fibrosis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rare</a:t>
            </a:r>
            <a:endParaRPr lang="en-US" sz="2400" b="1" dirty="0" smtClean="0"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92120"/>
            <a:ext cx="2819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TRANSURETHRALORAL</a:t>
            </a:r>
          </a:p>
        </p:txBody>
      </p:sp>
      <p:sp>
        <p:nvSpPr>
          <p:cNvPr id="4" name="Rectangle 3"/>
          <p:cNvSpPr/>
          <p:nvPr/>
        </p:nvSpPr>
        <p:spPr>
          <a:xfrm>
            <a:off x="4854152" y="144852"/>
            <a:ext cx="1080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(</a:t>
            </a:r>
            <a:r>
              <a:rPr lang="en-US" sz="2400" b="1" dirty="0" smtClean="0">
                <a:latin typeface="Arial Narrow" panose="020B0606020202030204" pitchFamily="34" charset="0"/>
              </a:rPr>
              <a:t>MUSE)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858000" y="457200"/>
            <a:ext cx="2286000" cy="5334000"/>
            <a:chOff x="3916680" y="807720"/>
            <a:chExt cx="2072640" cy="4892040"/>
          </a:xfrm>
        </p:grpSpPr>
        <p:pic>
          <p:nvPicPr>
            <p:cNvPr id="14" name="Picture 2" descr="http://mydoctortells.com/wp-content/uploads/2013/08/slide4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8094" t="14203" r="30601" b="18747"/>
            <a:stretch/>
          </p:blipFill>
          <p:spPr bwMode="auto">
            <a:xfrm>
              <a:off x="3916680" y="807720"/>
              <a:ext cx="2072640" cy="4892040"/>
            </a:xfrm>
            <a:prstGeom prst="rect">
              <a:avLst/>
            </a:prstGeom>
            <a:noFill/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3916680" y="1042719"/>
              <a:ext cx="0" cy="284348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52400" y="910548"/>
            <a:ext cx="6324600" cy="10055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latin typeface="Arial Narrow" panose="020B0606020202030204" pitchFamily="34" charset="0"/>
              </a:rPr>
              <a:t>Applied by a special applicator into penile urethra &amp; acts on corpora </a:t>
            </a:r>
            <a:r>
              <a:rPr lang="en-US" sz="2400" b="1" dirty="0" err="1" smtClean="0">
                <a:latin typeface="Arial Narrow" panose="020B0606020202030204" pitchFamily="34" charset="0"/>
              </a:rPr>
              <a:t>cavernousa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Erection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2134" y="2514600"/>
            <a:ext cx="718466" cy="473976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ADRs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0480" y="4267200"/>
            <a:ext cx="6797040" cy="0"/>
          </a:xfrm>
          <a:prstGeom prst="line">
            <a:avLst/>
          </a:prstGeom>
          <a:ln w="38100">
            <a:solidFill>
              <a:srgbClr val="3101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2400" y="4038600"/>
            <a:ext cx="12518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Topical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2134" y="5943600"/>
            <a:ext cx="887186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200" b="1" dirty="0" smtClean="0">
                <a:latin typeface="Arial Narrow" panose="020B0606020202030204" pitchFamily="34" charset="0"/>
              </a:rPr>
              <a:t>Low efficacy / No FDA approval</a:t>
            </a:r>
          </a:p>
          <a:p>
            <a:pPr algn="l" rtl="0"/>
            <a:r>
              <a:rPr lang="en-US" sz="2200" b="1" dirty="0" smtClean="0">
                <a:latin typeface="Arial Narrow" panose="020B0606020202030204" pitchFamily="34" charset="0"/>
              </a:rPr>
              <a:t>Female Partner can develop </a:t>
            </a:r>
            <a:r>
              <a:rPr lang="en-US" sz="2200" b="1" dirty="0" smtClean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200" b="1" dirty="0" smtClean="0">
                <a:latin typeface="Arial Narrow" panose="020B0606020202030204" pitchFamily="34" charset="0"/>
              </a:rPr>
              <a:t>hypotension</a:t>
            </a:r>
            <a:r>
              <a:rPr lang="en-US" sz="2200" b="1" dirty="0">
                <a:latin typeface="Arial Narrow" panose="020B0606020202030204" pitchFamily="34" charset="0"/>
              </a:rPr>
              <a:t>, </a:t>
            </a:r>
            <a:r>
              <a:rPr lang="en-US" sz="2200" b="1" dirty="0" smtClean="0">
                <a:latin typeface="Arial Narrow" panose="020B0606020202030204" pitchFamily="34" charset="0"/>
              </a:rPr>
              <a:t>headache </a:t>
            </a:r>
            <a:r>
              <a:rPr lang="en-US" sz="2200" b="1" dirty="0" smtClean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200" b="1" dirty="0">
                <a:latin typeface="Arial Narrow" panose="020B0606020202030204" pitchFamily="34" charset="0"/>
              </a:rPr>
              <a:t>vaginal absorption</a:t>
            </a:r>
            <a:r>
              <a:rPr lang="en-US" sz="2200" b="1" dirty="0" smtClean="0">
                <a:latin typeface="Arial Narrow" panose="020B0606020202030204" pitchFamily="34" charset="0"/>
              </a:rPr>
              <a:t>.</a:t>
            </a:r>
            <a:endParaRPr lang="ar-EG" sz="2200" dirty="0"/>
          </a:p>
        </p:txBody>
      </p:sp>
      <p:sp>
        <p:nvSpPr>
          <p:cNvPr id="25" name="Rectangle 24"/>
          <p:cNvSpPr/>
          <p:nvPr/>
        </p:nvSpPr>
        <p:spPr>
          <a:xfrm>
            <a:off x="-2978149" y="4696599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endParaRPr lang="en-US" sz="2200" b="1" dirty="0">
              <a:latin typeface="Arial Narrow" panose="020B060602020203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72134" y="4664690"/>
            <a:ext cx="6149340" cy="1374735"/>
            <a:chOff x="272134" y="4664690"/>
            <a:chExt cx="6149340" cy="1374735"/>
          </a:xfrm>
        </p:grpSpPr>
        <p:sp>
          <p:nvSpPr>
            <p:cNvPr id="23" name="TextBox 22"/>
            <p:cNvSpPr txBox="1"/>
            <p:nvPr/>
          </p:nvSpPr>
          <p:spPr>
            <a:xfrm>
              <a:off x="272134" y="4664690"/>
              <a:ext cx="6149340" cy="137473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>
                <a:lnSpc>
                  <a:spcPts val="2500"/>
                </a:lnSpc>
              </a:pPr>
              <a:r>
                <a:rPr lang="en-US" sz="2200" b="1" dirty="0" smtClean="0">
                  <a:latin typeface="Arial Narrow" panose="020B0606020202030204" pitchFamily="34" charset="0"/>
                </a:rPr>
                <a:t>20% </a:t>
              </a:r>
              <a:r>
                <a:rPr lang="en-US" sz="2200" b="1" dirty="0" err="1" smtClean="0">
                  <a:latin typeface="Arial Narrow" panose="020B0606020202030204" pitchFamily="34" charset="0"/>
                </a:rPr>
                <a:t>Papaverine</a:t>
              </a:r>
              <a:r>
                <a:rPr lang="en-US" sz="2200" b="1" dirty="0" smtClean="0">
                  <a:latin typeface="Arial Narrow" panose="020B0606020202030204" pitchFamily="34" charset="0"/>
                </a:rPr>
                <a:t>; </a:t>
              </a:r>
              <a:r>
                <a:rPr lang="en-US" sz="2200" b="1" dirty="0" smtClean="0">
                  <a:latin typeface="Arial Narrow" panose="020B0606020202030204" pitchFamily="34" charset="0"/>
                  <a:sym typeface="Wingdings"/>
                </a:rPr>
                <a:t></a:t>
              </a:r>
              <a:r>
                <a:rPr lang="en-US" sz="2200" b="1" dirty="0" err="1" smtClean="0">
                  <a:latin typeface="Arial Narrow" panose="020B0606020202030204" pitchFamily="34" charset="0"/>
                  <a:sym typeface="Wingdings"/>
                </a:rPr>
                <a:t>cAMP</a:t>
              </a:r>
              <a:r>
                <a:rPr lang="en-US" sz="2200" b="1" dirty="0" smtClean="0">
                  <a:latin typeface="Arial Narrow" panose="020B0606020202030204" pitchFamily="34" charset="0"/>
                  <a:sym typeface="Wingdings"/>
                </a:rPr>
                <a:t> + </a:t>
              </a:r>
              <a:r>
                <a:rPr lang="en-US" sz="2000" b="1" dirty="0" smtClean="0">
                  <a:latin typeface="Arial Narrow" panose="020B0606020202030204" pitchFamily="34" charset="0"/>
                  <a:sym typeface="Wingdings"/>
                </a:rPr>
                <a:t>cGMP</a:t>
              </a:r>
              <a:endParaRPr lang="en-US" sz="2000" b="1" dirty="0" smtClean="0">
                <a:latin typeface="Arial Narrow" panose="020B0606020202030204" pitchFamily="34" charset="0"/>
              </a:endParaRPr>
            </a:p>
            <a:p>
              <a:pPr algn="l" rtl="0">
                <a:lnSpc>
                  <a:spcPts val="2500"/>
                </a:lnSpc>
              </a:pPr>
              <a:r>
                <a:rPr lang="en-US" sz="2200" b="1" dirty="0" smtClean="0">
                  <a:latin typeface="Arial Narrow" panose="020B0606020202030204" pitchFamily="34" charset="0"/>
                </a:rPr>
                <a:t>2%   </a:t>
              </a:r>
              <a:r>
                <a:rPr lang="en-US" sz="2200" b="1" dirty="0" err="1" smtClean="0">
                  <a:latin typeface="Arial Narrow" panose="020B0606020202030204" pitchFamily="34" charset="0"/>
                </a:rPr>
                <a:t>Minoxidil</a:t>
              </a:r>
              <a:r>
                <a:rPr lang="en-US" sz="2200" b="1" dirty="0" smtClean="0">
                  <a:latin typeface="Arial Narrow" panose="020B0606020202030204" pitchFamily="34" charset="0"/>
                </a:rPr>
                <a:t>; NO </a:t>
              </a:r>
              <a:r>
                <a:rPr lang="en-US" sz="2200" b="1" dirty="0" err="1" smtClean="0">
                  <a:latin typeface="Arial Narrow" panose="020B0606020202030204" pitchFamily="34" charset="0"/>
                </a:rPr>
                <a:t>donner</a:t>
              </a:r>
              <a:r>
                <a:rPr lang="en-US" sz="2200" b="1" dirty="0" smtClean="0">
                  <a:latin typeface="Arial Narrow" panose="020B0606020202030204" pitchFamily="34" charset="0"/>
                </a:rPr>
                <a:t> + K  channel opener</a:t>
              </a:r>
            </a:p>
            <a:p>
              <a:pPr algn="l" rtl="0">
                <a:lnSpc>
                  <a:spcPts val="2500"/>
                </a:lnSpc>
              </a:pPr>
              <a:r>
                <a:rPr lang="en-US" sz="2200" b="1" dirty="0" smtClean="0">
                  <a:latin typeface="Arial Narrow" panose="020B0606020202030204" pitchFamily="34" charset="0"/>
                </a:rPr>
                <a:t>2%   Nitroglycerine</a:t>
              </a:r>
            </a:p>
            <a:p>
              <a:pPr algn="l" rtl="0">
                <a:lnSpc>
                  <a:spcPts val="2500"/>
                </a:lnSpc>
              </a:pPr>
              <a:r>
                <a:rPr lang="en-US" sz="2200" b="1" dirty="0">
                  <a:latin typeface="Arial Narrow" panose="020B0606020202030204" pitchFamily="34" charset="0"/>
                </a:rPr>
                <a:t>+ a drug absorption </a:t>
              </a:r>
              <a:r>
                <a:rPr lang="en-US" sz="2200" b="1" dirty="0" smtClean="0">
                  <a:latin typeface="Arial Narrow" panose="020B0606020202030204" pitchFamily="34" charset="0"/>
                </a:rPr>
                <a:t>enhancers</a:t>
              </a:r>
              <a:endParaRPr lang="en-US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26" name="Right Brace 25"/>
            <p:cNvSpPr/>
            <p:nvPr/>
          </p:nvSpPr>
          <p:spPr>
            <a:xfrm>
              <a:off x="5424356" y="4764404"/>
              <a:ext cx="350520" cy="914400"/>
            </a:xfrm>
            <a:prstGeom prst="rightBrace">
              <a:avLst/>
            </a:prstGeom>
            <a:ln w="28575">
              <a:solidFill>
                <a:srgbClr val="310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 </a:t>
              </a:r>
              <a:endParaRPr lang="ar-EG" dirty="0"/>
            </a:p>
          </p:txBody>
        </p:sp>
      </p:grp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omnia\Pictures\Picture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20" y="228600"/>
            <a:ext cx="3276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381000"/>
            <a:ext cx="4419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ar-EG" dirty="0"/>
          </a:p>
        </p:txBody>
      </p:sp>
      <p:sp>
        <p:nvSpPr>
          <p:cNvPr id="15" name="TextBox 14"/>
          <p:cNvSpPr txBox="1"/>
          <p:nvPr/>
        </p:nvSpPr>
        <p:spPr>
          <a:xfrm>
            <a:off x="6477000" y="150167"/>
            <a:ext cx="2514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Intracavernosal</a:t>
            </a:r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Inj.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152400"/>
            <a:ext cx="4419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1. </a:t>
            </a: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Alprostadil</a:t>
            </a:r>
            <a:r>
              <a:rPr lang="en-US" sz="2400" dirty="0">
                <a:solidFill>
                  <a:srgbClr val="3101FF"/>
                </a:solidFill>
                <a:latin typeface="Bernard MT Condensed" pitchFamily="18" charset="0"/>
              </a:rPr>
              <a:t>; </a:t>
            </a:r>
            <a:r>
              <a:rPr lang="en-US" sz="2400" b="1" dirty="0" smtClean="0">
                <a:latin typeface="Arial Narrow" panose="020B0606020202030204" pitchFamily="34" charset="0"/>
              </a:rPr>
              <a:t>PG E1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</a:t>
            </a:r>
            <a:r>
              <a:rPr lang="en-US" sz="2400" b="1" dirty="0" err="1">
                <a:latin typeface="Arial Narrow" panose="020B0606020202030204" pitchFamily="34" charset="0"/>
                <a:sym typeface="Wingdings"/>
              </a:rPr>
              <a:t>cAMP</a:t>
            </a:r>
            <a:endParaRPr lang="en-US" sz="2400" b="1" dirty="0" smtClean="0"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605135"/>
            <a:ext cx="7848600" cy="13875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400" b="1" dirty="0" smtClean="0">
                <a:latin typeface="Arial Narrow" panose="020B0606020202030204" pitchFamily="34" charset="0"/>
              </a:rPr>
              <a:t>Needs training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</a:rPr>
              <a:t> Erection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</a:rPr>
              <a:t> after </a:t>
            </a:r>
            <a:r>
              <a:rPr lang="en-US" sz="2400" b="1" dirty="0">
                <a:latin typeface="Arial Narrow" panose="020B0606020202030204" pitchFamily="34" charset="0"/>
              </a:rPr>
              <a:t>5-15 min </a:t>
            </a:r>
            <a:endParaRPr lang="en-US" sz="2400" b="1" dirty="0" smtClean="0">
              <a:latin typeface="Arial Narrow" panose="020B0606020202030204" pitchFamily="34" charset="0"/>
            </a:endParaRPr>
          </a:p>
          <a:p>
            <a:pPr marL="342900" indent="-342900" algn="l">
              <a:lnSpc>
                <a:spcPts val="2500"/>
              </a:lnSpc>
              <a:buFont typeface="Wingdings" pitchFamily="2" charset="2"/>
              <a:buChar char="à"/>
            </a:pPr>
            <a:r>
              <a:rPr lang="en-US" sz="2400" b="1" dirty="0" smtClean="0">
                <a:latin typeface="Arial Narrow" panose="020B0606020202030204" pitchFamily="34" charset="0"/>
              </a:rPr>
              <a:t>lasts </a:t>
            </a:r>
            <a:r>
              <a:rPr lang="en-US" sz="2400" b="1" dirty="0">
                <a:latin typeface="Arial Narrow" panose="020B0606020202030204" pitchFamily="34" charset="0"/>
              </a:rPr>
              <a:t>according to </a:t>
            </a:r>
            <a:r>
              <a:rPr lang="en-US" sz="2400" b="1" dirty="0" smtClean="0">
                <a:latin typeface="Arial Narrow" panose="020B0606020202030204" pitchFamily="34" charset="0"/>
              </a:rPr>
              <a:t>dose injected</a:t>
            </a:r>
          </a:p>
          <a:p>
            <a:pPr algn="l" rtl="0">
              <a:lnSpc>
                <a:spcPts val="2500"/>
              </a:lnSpc>
            </a:pPr>
            <a:r>
              <a:rPr lang="en-US" altLang="ar-EG" sz="2400" b="1" dirty="0" smtClean="0">
                <a:latin typeface="Arial Narrow" panose="020B0606020202030204" pitchFamily="34" charset="0"/>
              </a:rPr>
              <a:t>May develop fear </a:t>
            </a:r>
            <a:r>
              <a:rPr lang="en-US" altLang="ar-EG" sz="2400" b="1" dirty="0">
                <a:latin typeface="Arial Narrow" panose="020B0606020202030204" pitchFamily="34" charset="0"/>
              </a:rPr>
              <a:t>of self injury / Discontinuation </a:t>
            </a:r>
          </a:p>
          <a:p>
            <a:pPr marL="342900" indent="-342900" algn="r" rtl="0">
              <a:lnSpc>
                <a:spcPts val="2500"/>
              </a:lnSpc>
              <a:buFont typeface="Wingdings" pitchFamily="2" charset="2"/>
              <a:buChar char="à"/>
            </a:pPr>
            <a:endParaRPr lang="ar-EG" sz="2400" b="1" dirty="0">
              <a:latin typeface="Arial Narrow" panose="020B0606020202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5934" y="1659624"/>
            <a:ext cx="718466" cy="473976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ADRs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03573" y="1606019"/>
            <a:ext cx="683205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ts val="2600"/>
              </a:lnSpc>
              <a:buClr>
                <a:srgbClr val="D3911F"/>
              </a:buClr>
              <a:buBlip>
                <a:blip r:embed="rId3"/>
              </a:buBlip>
            </a:pPr>
            <a:r>
              <a:rPr lang="en-US" altLang="ar-EG" sz="2400" b="1" dirty="0" smtClean="0">
                <a:latin typeface="Arial Narrow" panose="020B0606020202030204" pitchFamily="34" charset="0"/>
              </a:rPr>
              <a:t>Pain or bleeding at </a:t>
            </a:r>
            <a:r>
              <a:rPr lang="en-US" altLang="ar-EG" sz="2400" b="1" dirty="0">
                <a:latin typeface="Arial Narrow" panose="020B0606020202030204" pitchFamily="34" charset="0"/>
              </a:rPr>
              <a:t>injection site </a:t>
            </a:r>
            <a:endParaRPr lang="en-US" altLang="ar-EG" sz="2400" b="1" dirty="0" smtClean="0">
              <a:latin typeface="Arial Narrow" panose="020B0606020202030204" pitchFamily="34" charset="0"/>
            </a:endParaRPr>
          </a:p>
          <a:p>
            <a:pPr marL="342900" indent="-342900" algn="l" rtl="0">
              <a:lnSpc>
                <a:spcPts val="2600"/>
              </a:lnSpc>
              <a:buClr>
                <a:srgbClr val="D3911F"/>
              </a:buClr>
              <a:buBlip>
                <a:blip r:embed="rId3"/>
              </a:buBlip>
            </a:pPr>
            <a:r>
              <a:rPr lang="en-US" altLang="ar-EG" sz="2400" b="1" dirty="0" err="1">
                <a:latin typeface="Arial Narrow" panose="020B0606020202030204" pitchFamily="34" charset="0"/>
              </a:rPr>
              <a:t>Cavernosal</a:t>
            </a:r>
            <a:r>
              <a:rPr lang="en-US" altLang="ar-EG" sz="2400" b="1" dirty="0">
                <a:latin typeface="Arial Narrow" panose="020B0606020202030204" pitchFamily="34" charset="0"/>
              </a:rPr>
              <a:t> fibrosis</a:t>
            </a:r>
          </a:p>
          <a:p>
            <a:pPr marL="342900" indent="-342900" algn="l" rtl="0">
              <a:lnSpc>
                <a:spcPts val="2600"/>
              </a:lnSpc>
              <a:buClr>
                <a:srgbClr val="D3911F"/>
              </a:buClr>
              <a:buBlip>
                <a:blip r:embed="rId3"/>
              </a:buBlip>
            </a:pPr>
            <a:r>
              <a:rPr lang="en-US" altLang="ar-EG" sz="2400" b="1" dirty="0" smtClean="0">
                <a:latin typeface="Arial Narrow" panose="020B0606020202030204" pitchFamily="34" charset="0"/>
              </a:rPr>
              <a:t>Priapism </a:t>
            </a:r>
            <a:endParaRPr lang="en-US" altLang="ar-EG" sz="2400" b="1" dirty="0"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5933" y="2698626"/>
            <a:ext cx="527551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2. </a:t>
            </a: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Papaverine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; </a:t>
            </a:r>
            <a:r>
              <a:rPr lang="en-US" sz="2400" b="1" dirty="0" smtClean="0">
                <a:latin typeface="Arial Narrow" panose="020B0606020202030204" pitchFamily="34" charset="0"/>
              </a:rPr>
              <a:t>PG E1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</a:t>
            </a:r>
            <a:r>
              <a:rPr lang="en-US" sz="2400" b="1" dirty="0" err="1" smtClean="0">
                <a:latin typeface="Arial Narrow" panose="020B0606020202030204" pitchFamily="34" charset="0"/>
                <a:sym typeface="Wingdings"/>
              </a:rPr>
              <a:t>cAMP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+ </a:t>
            </a:r>
            <a:r>
              <a:rPr lang="en-US" sz="2000" b="1" dirty="0" smtClean="0">
                <a:latin typeface="Arial Narrow" panose="020B0606020202030204" pitchFamily="34" charset="0"/>
                <a:sym typeface="Wingdings"/>
              </a:rPr>
              <a:t>cGMP</a:t>
            </a:r>
          </a:p>
          <a:p>
            <a:pPr algn="l" rtl="0"/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3. </a:t>
            </a: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Phentolamine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; </a:t>
            </a:r>
            <a:r>
              <a:rPr lang="en-US" sz="2400" b="1" dirty="0">
                <a:latin typeface="Symbol" panose="05050102010706020507" pitchFamily="18" charset="2"/>
              </a:rPr>
              <a:t>a</a:t>
            </a:r>
            <a:r>
              <a:rPr lang="en-US" sz="2400" b="1" baseline="-25000" dirty="0">
                <a:latin typeface="Arial Narrow" panose="020B0606020202030204" pitchFamily="34" charset="0"/>
              </a:rPr>
              <a:t>1</a:t>
            </a:r>
            <a:r>
              <a:rPr lang="en-US" sz="2400" b="1" dirty="0">
                <a:latin typeface="Arial Narrow" panose="020B0606020202030204" pitchFamily="34" charset="0"/>
              </a:rPr>
              <a:t> blocker </a:t>
            </a:r>
            <a:endParaRPr lang="en-US" sz="2400" b="1" dirty="0" smtClean="0"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08604" y="2941320"/>
            <a:ext cx="36725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smtClean="0">
                <a:latin typeface="Arial Narrow" panose="020B0606020202030204" pitchFamily="34" charset="0"/>
              </a:rPr>
              <a:t>3 combined in severe cases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5720" y="3794760"/>
            <a:ext cx="9105900" cy="0"/>
          </a:xfrm>
          <a:prstGeom prst="line">
            <a:avLst/>
          </a:prstGeom>
          <a:ln w="57150">
            <a:solidFill>
              <a:srgbClr val="3101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9560" y="4791611"/>
            <a:ext cx="85496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3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 medical emergency </a:t>
            </a:r>
          </a:p>
          <a:p>
            <a:pPr marL="342900" indent="-342900" algn="l" rtl="0">
              <a:buBlip>
                <a:blip r:embed="rId3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Aspirate </a:t>
            </a:r>
            <a:r>
              <a:rPr lang="en-US" sz="2400" b="1" dirty="0">
                <a:latin typeface="Arial Narrow" panose="020B0606020202030204" pitchFamily="34" charset="0"/>
              </a:rPr>
              <a:t>blood </a:t>
            </a:r>
            <a:r>
              <a:rPr lang="en-US" sz="2400" b="1" dirty="0" smtClean="0">
                <a:latin typeface="Arial Narrow" panose="020B0606020202030204" pitchFamily="34" charset="0"/>
              </a:rPr>
              <a:t>to decrease </a:t>
            </a:r>
            <a:r>
              <a:rPr lang="en-US" sz="2400" b="1" dirty="0" err="1">
                <a:latin typeface="Arial Narrow" panose="020B0606020202030204" pitchFamily="34" charset="0"/>
              </a:rPr>
              <a:t>intracavernous</a:t>
            </a:r>
            <a:r>
              <a:rPr lang="en-US" sz="2400" b="1" dirty="0">
                <a:latin typeface="Arial Narrow" panose="020B0606020202030204" pitchFamily="34" charset="0"/>
              </a:rPr>
              <a:t> pressure</a:t>
            </a:r>
            <a:r>
              <a:rPr lang="en-US" sz="2400" b="1" dirty="0" smtClean="0">
                <a:latin typeface="Arial Narrow" panose="020B0606020202030204" pitchFamily="34" charset="0"/>
              </a:rPr>
              <a:t>.</a:t>
            </a:r>
          </a:p>
          <a:p>
            <a:pPr marL="342900" indent="-342900" algn="l" rtl="0">
              <a:buBlip>
                <a:blip r:embed="rId3"/>
              </a:buBlip>
            </a:pPr>
            <a:r>
              <a:rPr lang="en-US" sz="2400" b="1" dirty="0" err="1">
                <a:latin typeface="Arial Narrow" panose="020B0606020202030204" pitchFamily="34" charset="0"/>
              </a:rPr>
              <a:t>I</a:t>
            </a:r>
            <a:r>
              <a:rPr lang="en-US" sz="2400" b="1" dirty="0" err="1" smtClean="0">
                <a:latin typeface="Arial Narrow" panose="020B0606020202030204" pitchFamily="34" charset="0"/>
              </a:rPr>
              <a:t>ntracavernous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</a:rPr>
              <a:t>injection of 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Phenylephrine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>
                <a:latin typeface="Symbol" panose="05050102010706020507" pitchFamily="18" charset="2"/>
              </a:rPr>
              <a:t>a</a:t>
            </a:r>
            <a:r>
              <a:rPr lang="en-US" sz="2400" b="1" baseline="-25000" dirty="0">
                <a:latin typeface="Arial Narrow" panose="020B0606020202030204" pitchFamily="34" charset="0"/>
              </a:rPr>
              <a:t>1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</a:rPr>
              <a:t>agonist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/>
            </a:r>
            <a:br>
              <a:rPr lang="en-US" sz="2400" b="1" dirty="0" smtClean="0">
                <a:latin typeface="Arial Narrow" panose="020B0606020202030204" pitchFamily="34" charset="0"/>
                <a:sym typeface="Wingdings"/>
              </a:rPr>
            </a:b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					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              </a:t>
            </a:r>
            <a:r>
              <a:rPr lang="en-US" sz="2400" b="1" dirty="0" err="1" smtClean="0">
                <a:latin typeface="Arial Narrow" panose="020B0606020202030204" pitchFamily="34" charset="0"/>
                <a:sym typeface="Wingdings"/>
              </a:rPr>
              <a:t>detumescence</a:t>
            </a:r>
            <a:endParaRPr lang="ar-EG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4800" y="4144833"/>
            <a:ext cx="2842701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3101FF"/>
                </a:solidFill>
                <a:latin typeface="Bernard MT Condensed" pitchFamily="18" charset="0"/>
              </a:rPr>
              <a:t>Treatment of </a:t>
            </a:r>
            <a:r>
              <a:rPr lang="en-US" sz="2400" dirty="0" err="1">
                <a:solidFill>
                  <a:srgbClr val="3101FF"/>
                </a:solidFill>
                <a:latin typeface="Bernard MT Condensed" pitchFamily="18" charset="0"/>
              </a:rPr>
              <a:t>P</a:t>
            </a: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ripism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  </a:t>
            </a: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22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5334000" y="0"/>
            <a:ext cx="4515608" cy="2590800"/>
            <a:chOff x="4712789" y="3810000"/>
            <a:chExt cx="5277608" cy="2918048"/>
          </a:xfrm>
        </p:grpSpPr>
        <p:pic>
          <p:nvPicPr>
            <p:cNvPr id="27" name="Picture 26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4712789" y="5932512"/>
              <a:ext cx="853446" cy="620688"/>
            </a:xfrm>
            <a:prstGeom prst="rect">
              <a:avLst/>
            </a:prstGeom>
            <a:noFill/>
          </p:spPr>
        </p:pic>
        <p:pic>
          <p:nvPicPr>
            <p:cNvPr id="26" name="Picture 25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5422219" y="5579018"/>
              <a:ext cx="1080120" cy="785542"/>
            </a:xfrm>
            <a:prstGeom prst="rect">
              <a:avLst/>
            </a:prstGeom>
            <a:noFill/>
          </p:spPr>
        </p:pic>
        <p:grpSp>
          <p:nvGrpSpPr>
            <p:cNvPr id="2" name="Group 24"/>
            <p:cNvGrpSpPr/>
            <p:nvPr/>
          </p:nvGrpSpPr>
          <p:grpSpPr>
            <a:xfrm rot="20861846">
              <a:off x="6781800" y="3810000"/>
              <a:ext cx="3208597" cy="2918048"/>
              <a:chOff x="3186862" y="3717032"/>
              <a:chExt cx="3082311" cy="2952328"/>
            </a:xfrm>
          </p:grpSpPr>
          <p:grpSp>
            <p:nvGrpSpPr>
              <p:cNvPr id="3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1040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22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5" name="Picture 14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FFFF">
                  <a:tint val="45000"/>
                  <a:satMod val="400000"/>
                </a:srgbClr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6367323" y="5212432"/>
              <a:ext cx="1287143" cy="936104"/>
            </a:xfrm>
            <a:prstGeom prst="rect">
              <a:avLst/>
            </a:prstGeom>
            <a:noFill/>
          </p:spPr>
        </p:pic>
      </p:grpSp>
      <p:sp>
        <p:nvSpPr>
          <p:cNvPr id="16" name="Rectangle 15"/>
          <p:cNvSpPr/>
          <p:nvPr/>
        </p:nvSpPr>
        <p:spPr>
          <a:xfrm>
            <a:off x="304800" y="304800"/>
            <a:ext cx="5811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DRUGS AFFECTING 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 rot="417982">
            <a:off x="413288" y="2333968"/>
            <a:ext cx="7132441" cy="96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ERECTILE DYSFUNCTION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pic>
        <p:nvPicPr>
          <p:cNvPr id="1032" name="Picture 8" descr="https://encrypted-tbn1.gstatic.com/images?q=tbn:ANd9GcREVpaAbNwtzGBzwri-t3ckwdRj4OpPs2c19SG5OcZrRBBmnR_Oc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67986"/>
            <a:ext cx="3733800" cy="2990015"/>
          </a:xfrm>
          <a:prstGeom prst="parallelogram">
            <a:avLst/>
          </a:prstGeom>
          <a:noFill/>
        </p:spPr>
      </p:pic>
      <p:pic>
        <p:nvPicPr>
          <p:cNvPr id="1030" name="Picture 6" descr="http://www.kingofpsd.com/wp-content/uploads/icons-vector-male-and-female-signs-30-1023-picture-330x33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5575" y="3200400"/>
            <a:ext cx="1771650" cy="177165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3581399" y="5048071"/>
            <a:ext cx="51928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8000"/>
                  </a:outerShdw>
                </a:effectLst>
                <a:latin typeface="French Script MT" pitchFamily="66" charset="0"/>
              </a:rPr>
              <a:t>GOOD LUCK</a:t>
            </a:r>
            <a:endParaRPr lang="en-US" sz="7200" b="1" cap="none" spc="0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8000"/>
                </a:outerShdw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Proposed microvascular dysfunction hypothesis linking BPH-LUTS and erectile dysfunction."/>
          <p:cNvPicPr>
            <a:picLocks noChangeAspect="1" noChangeArrowheads="1"/>
          </p:cNvPicPr>
          <p:nvPr/>
        </p:nvPicPr>
        <p:blipFill rotWithShape="1">
          <a:blip r:embed="rId2" cstate="print">
            <a:lum bright="-10000" contrast="40000"/>
          </a:blip>
          <a:srcRect b="6197"/>
          <a:stretch/>
        </p:blipFill>
        <p:spPr bwMode="auto">
          <a:xfrm>
            <a:off x="-30480" y="762000"/>
            <a:ext cx="9144000" cy="5074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442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/>
        </p:nvGrpSpPr>
        <p:grpSpPr>
          <a:xfrm>
            <a:off x="6425595" y="-201003"/>
            <a:ext cx="3626112" cy="2522664"/>
            <a:chOff x="6425595" y="-201003"/>
            <a:chExt cx="3626112" cy="2522664"/>
          </a:xfrm>
        </p:grpSpPr>
        <p:grpSp>
          <p:nvGrpSpPr>
            <p:cNvPr id="3" name="Group 28"/>
            <p:cNvGrpSpPr/>
            <p:nvPr/>
          </p:nvGrpSpPr>
          <p:grpSpPr>
            <a:xfrm>
              <a:off x="7219821" y="824415"/>
              <a:ext cx="2831886" cy="979146"/>
              <a:chOff x="7219821" y="824415"/>
              <a:chExt cx="2831886" cy="979146"/>
            </a:xfrm>
          </p:grpSpPr>
          <p:pic>
            <p:nvPicPr>
              <p:cNvPr id="2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259321" flipV="1">
                <a:off x="7529044" y="982089"/>
                <a:ext cx="2522663" cy="821472"/>
              </a:xfrm>
              <a:prstGeom prst="rect">
                <a:avLst/>
              </a:prstGeom>
              <a:noFill/>
            </p:spPr>
          </p:pic>
          <p:pic>
            <p:nvPicPr>
              <p:cNvPr id="2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1428422" flipV="1">
                <a:off x="7219821" y="824415"/>
                <a:ext cx="2522663" cy="821472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27"/>
            <p:cNvGrpSpPr/>
            <p:nvPr/>
          </p:nvGrpSpPr>
          <p:grpSpPr>
            <a:xfrm>
              <a:off x="6425595" y="-201003"/>
              <a:ext cx="2607485" cy="2522664"/>
              <a:chOff x="6425595" y="-201003"/>
              <a:chExt cx="2607485" cy="2522664"/>
            </a:xfrm>
          </p:grpSpPr>
          <p:pic>
            <p:nvPicPr>
              <p:cNvPr id="25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259321">
                <a:off x="6425595" y="-89936"/>
                <a:ext cx="2522664" cy="821473"/>
              </a:xfrm>
              <a:prstGeom prst="rect">
                <a:avLst/>
              </a:prstGeom>
              <a:noFill/>
            </p:spPr>
          </p:pic>
          <p:pic>
            <p:nvPicPr>
              <p:cNvPr id="2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090220">
                <a:off x="6510416" y="313695"/>
                <a:ext cx="2522664" cy="821473"/>
              </a:xfrm>
              <a:prstGeom prst="rect">
                <a:avLst/>
              </a:prstGeom>
              <a:noFill/>
            </p:spPr>
          </p:pic>
          <p:pic>
            <p:nvPicPr>
              <p:cNvPr id="2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7946026">
                <a:off x="6881765" y="649592"/>
                <a:ext cx="2522664" cy="821473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6" name="TextBox 5"/>
          <p:cNvSpPr txBox="1"/>
          <p:nvPr/>
        </p:nvSpPr>
        <p:spPr>
          <a:xfrm>
            <a:off x="2667000" y="103632"/>
            <a:ext cx="49164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>
                <a:sym typeface="Wingdings 3"/>
              </a:rPr>
              <a:t> In most of the time e</a:t>
            </a:r>
            <a:r>
              <a:rPr lang="en-US" b="1" dirty="0" smtClean="0"/>
              <a:t>xists in a </a:t>
            </a:r>
            <a:r>
              <a:rPr lang="en-US" sz="2000" b="1" dirty="0" smtClean="0"/>
              <a:t>Flaccid State</a:t>
            </a:r>
            <a:endParaRPr lang="ar-EG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87868"/>
            <a:ext cx="2743200" cy="461665"/>
          </a:xfrm>
          <a:prstGeom prst="rect">
            <a:avLst/>
          </a:prstGeom>
          <a:solidFill>
            <a:srgbClr val="3101FF"/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chemeClr val="bg1"/>
                </a:solidFill>
              </a:rPr>
              <a:t>A MALE SEX ORGAN</a:t>
            </a:r>
            <a:endParaRPr lang="ar-EG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5725" y="483513"/>
            <a:ext cx="70866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/>
              <a:t>However, during a </a:t>
            </a:r>
            <a:r>
              <a:rPr lang="en-US" sz="2200" b="1" dirty="0" smtClean="0">
                <a:latin typeface="Bernard MT Condensed" pitchFamily="18" charset="0"/>
              </a:rPr>
              <a:t>Sexual Act </a:t>
            </a:r>
            <a:r>
              <a:rPr lang="en-US" sz="2000" b="1" dirty="0" smtClean="0">
                <a:sym typeface="Wingdings 3"/>
              </a:rPr>
              <a:t> the following events occur; </a:t>
            </a:r>
            <a:r>
              <a:rPr lang="en-US" sz="2000" b="1" dirty="0" smtClean="0"/>
              <a:t> </a:t>
            </a:r>
            <a:endParaRPr lang="ar-EG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7596250" y="2357735"/>
            <a:ext cx="1369542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2400" dirty="0" smtClean="0">
                <a:solidFill>
                  <a:srgbClr val="3101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ernard MT Condensed" pitchFamily="18" charset="0"/>
              </a:rPr>
              <a:t>2. Arousal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1400" y="3340925"/>
            <a:ext cx="2533556" cy="400110"/>
          </a:xfrm>
          <a:prstGeom prst="rect">
            <a:avLst/>
          </a:prstGeom>
          <a:solidFill>
            <a:srgbClr val="3101FF"/>
          </a:solidFill>
          <a:ln w="28575">
            <a:solidFill>
              <a:srgbClr val="00FFFF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ERECTION / TUMESCENCE</a:t>
            </a:r>
            <a:endParaRPr lang="ar-EG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4643735"/>
            <a:ext cx="3276600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2400" dirty="0" smtClean="0">
                <a:solidFill>
                  <a:srgbClr val="3101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ernard MT Condensed" pitchFamily="18" charset="0"/>
              </a:rPr>
              <a:t>3. EJACULATION &amp; ORGASM</a:t>
            </a:r>
            <a:endParaRPr lang="ar-EG" sz="2400" dirty="0" smtClean="0">
              <a:solidFill>
                <a:srgbClr val="3101FF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00" y="6281740"/>
            <a:ext cx="2971800" cy="400110"/>
          </a:xfrm>
          <a:prstGeom prst="rect">
            <a:avLst/>
          </a:prstGeom>
          <a:solidFill>
            <a:srgbClr val="3101FF"/>
          </a:solidFill>
          <a:ln w="28575">
            <a:solidFill>
              <a:srgbClr val="00FFFF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FLACCIDITY / DETUMESCENCE</a:t>
            </a:r>
            <a:endParaRPr lang="ar-EG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28674" name="Picture 2" descr="http://img.bhs4.com/f5/6/f56410c297638355aa78c34e18859af44d923f40_larg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533400"/>
            <a:ext cx="1600200" cy="1600200"/>
          </a:xfrm>
          <a:prstGeom prst="rect">
            <a:avLst/>
          </a:prstGeom>
          <a:noFill/>
        </p:spPr>
      </p:pic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112523" y="1063108"/>
            <a:ext cx="1164077" cy="613292"/>
          </a:xfrm>
          <a:prstGeom prst="rect">
            <a:avLst/>
          </a:prstGeom>
          <a:solidFill>
            <a:srgbClr val="E1F4FF"/>
          </a:solidFill>
          <a:ln w="28575" algn="ctr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>
              <a:lnSpc>
                <a:spcPts val="1900"/>
              </a:lnSpc>
            </a:pPr>
            <a:r>
              <a:rPr lang="en-GB" altLang="ar-EG" dirty="0">
                <a:solidFill>
                  <a:srgbClr val="3101FF"/>
                </a:solidFill>
                <a:latin typeface="Bernard MT Condensed" pitchFamily="18" charset="0"/>
              </a:rPr>
              <a:t>VISUAL</a:t>
            </a:r>
          </a:p>
          <a:p>
            <a:pPr algn="l" rtl="0">
              <a:lnSpc>
                <a:spcPts val="1900"/>
              </a:lnSpc>
            </a:pPr>
            <a:r>
              <a:rPr lang="en-GB" altLang="ar-EG" b="1" dirty="0">
                <a:solidFill>
                  <a:srgbClr val="3101FF"/>
                </a:solidFill>
              </a:rPr>
              <a:t>(occipital)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3202732" y="1240466"/>
            <a:ext cx="1597868" cy="737347"/>
          </a:xfrm>
          <a:prstGeom prst="rect">
            <a:avLst/>
          </a:prstGeom>
          <a:solidFill>
            <a:srgbClr val="E1F4FF"/>
          </a:solidFill>
          <a:ln w="28575" algn="ctr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>
              <a:lnSpc>
                <a:spcPts val="1900"/>
              </a:lnSpc>
            </a:pPr>
            <a:r>
              <a:rPr lang="en-GB" altLang="ar-EG" dirty="0">
                <a:solidFill>
                  <a:srgbClr val="3101FF"/>
                </a:solidFill>
                <a:latin typeface="Bernard MT Condensed" pitchFamily="18" charset="0"/>
              </a:rPr>
              <a:t>OLFACTORY</a:t>
            </a:r>
          </a:p>
          <a:p>
            <a:pPr algn="l" rtl="0">
              <a:lnSpc>
                <a:spcPts val="1900"/>
              </a:lnSpc>
            </a:pPr>
            <a:r>
              <a:rPr lang="en-GB" altLang="ar-EG" b="1" dirty="0">
                <a:solidFill>
                  <a:srgbClr val="3101FF"/>
                </a:solidFill>
              </a:rPr>
              <a:t>(</a:t>
            </a:r>
            <a:r>
              <a:rPr lang="en-GB" altLang="ar-EG" b="1" dirty="0" err="1">
                <a:solidFill>
                  <a:srgbClr val="3101FF"/>
                </a:solidFill>
              </a:rPr>
              <a:t>rhiencephalon</a:t>
            </a:r>
            <a:r>
              <a:rPr lang="en-GB" altLang="ar-EG" b="1" dirty="0">
                <a:solidFill>
                  <a:srgbClr val="3101FF"/>
                </a:solidFill>
              </a:rPr>
              <a:t>)</a:t>
            </a: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4326783" y="935666"/>
            <a:ext cx="1159617" cy="657098"/>
          </a:xfrm>
          <a:prstGeom prst="rect">
            <a:avLst/>
          </a:prstGeom>
          <a:solidFill>
            <a:srgbClr val="E1F4FF"/>
          </a:solidFill>
          <a:ln w="28575" algn="ctr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>
              <a:lnSpc>
                <a:spcPts val="1900"/>
              </a:lnSpc>
            </a:pPr>
            <a:r>
              <a:rPr lang="en-GB" altLang="ar-EG" dirty="0">
                <a:solidFill>
                  <a:srgbClr val="3101FF"/>
                </a:solidFill>
                <a:latin typeface="Bernard MT Condensed" pitchFamily="18" charset="0"/>
              </a:rPr>
              <a:t>TACTILE</a:t>
            </a:r>
          </a:p>
          <a:p>
            <a:pPr algn="l" rtl="0">
              <a:lnSpc>
                <a:spcPts val="1900"/>
              </a:lnSpc>
            </a:pPr>
            <a:r>
              <a:rPr lang="en-GB" altLang="ar-EG" b="1" dirty="0">
                <a:solidFill>
                  <a:srgbClr val="3101FF"/>
                </a:solidFill>
              </a:rPr>
              <a:t>(thalamus)</a:t>
            </a: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97466" y="1319556"/>
            <a:ext cx="115929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GB" altLang="ar-EG" dirty="0">
                <a:solidFill>
                  <a:srgbClr val="FF00FF"/>
                </a:solidFill>
                <a:latin typeface="Bernard MT Condensed" pitchFamily="18" charset="0"/>
              </a:rPr>
              <a:t>FOREBRAIN</a:t>
            </a: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97466" y="1600200"/>
            <a:ext cx="154882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GB" altLang="ar-EG" dirty="0" smtClean="0">
                <a:solidFill>
                  <a:srgbClr val="FF00FF"/>
                </a:solidFill>
                <a:latin typeface="Bernard MT Condensed" pitchFamily="18" charset="0"/>
              </a:rPr>
              <a:t>HYPOTHALAMUS</a:t>
            </a:r>
            <a:endParaRPr lang="en-GB" altLang="ar-EG" dirty="0">
              <a:solidFill>
                <a:srgbClr val="FF00FF"/>
              </a:solidFill>
              <a:latin typeface="Bernard MT Condensed" pitchFamily="18" charset="0"/>
            </a:endParaRP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152400" y="2514600"/>
            <a:ext cx="2420856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>
              <a:lnSpc>
                <a:spcPts val="2100"/>
              </a:lnSpc>
            </a:pPr>
            <a:r>
              <a:rPr lang="en-GB" altLang="ar-EG" dirty="0" smtClean="0">
                <a:solidFill>
                  <a:srgbClr val="FF00FF"/>
                </a:solidFill>
                <a:latin typeface="Bernard MT Condensed" pitchFamily="18" charset="0"/>
              </a:rPr>
              <a:t>Spinal Cord </a:t>
            </a:r>
          </a:p>
          <a:p>
            <a:pPr algn="l" rtl="0">
              <a:lnSpc>
                <a:spcPts val="2100"/>
              </a:lnSpc>
            </a:pPr>
            <a:r>
              <a:rPr lang="en-GB" altLang="ar-EG" sz="2000" dirty="0" err="1" smtClean="0">
                <a:solidFill>
                  <a:srgbClr val="FF00FF"/>
                </a:solidFill>
                <a:latin typeface="Bernard MT Condensed" pitchFamily="18" charset="0"/>
              </a:rPr>
              <a:t>Autonomc</a:t>
            </a:r>
            <a:r>
              <a:rPr lang="en-GB" altLang="ar-EG" sz="2000" dirty="0" smtClean="0">
                <a:solidFill>
                  <a:srgbClr val="FF00FF"/>
                </a:solidFill>
                <a:latin typeface="Bernard MT Condensed" pitchFamily="18" charset="0"/>
              </a:rPr>
              <a:t> &amp; Somatic</a:t>
            </a:r>
          </a:p>
          <a:p>
            <a:pPr algn="l" rtl="0">
              <a:lnSpc>
                <a:spcPts val="2100"/>
              </a:lnSpc>
            </a:pPr>
            <a:r>
              <a:rPr lang="en-GB" altLang="ar-EG" sz="2000" dirty="0" smtClean="0">
                <a:solidFill>
                  <a:srgbClr val="FF00FF"/>
                </a:solidFill>
                <a:latin typeface="Bernard MT Condensed" pitchFamily="18" charset="0"/>
              </a:rPr>
              <a:t>Cavernous &amp; </a:t>
            </a:r>
            <a:r>
              <a:rPr lang="en-GB" altLang="ar-EG" sz="2000" dirty="0" err="1" smtClean="0">
                <a:solidFill>
                  <a:srgbClr val="FF00FF"/>
                </a:solidFill>
                <a:latin typeface="Bernard MT Condensed" pitchFamily="18" charset="0"/>
              </a:rPr>
              <a:t>Pudendal</a:t>
            </a:r>
            <a:endParaRPr lang="en-GB" altLang="ar-EG" sz="2000" dirty="0" smtClean="0">
              <a:solidFill>
                <a:srgbClr val="FF00FF"/>
              </a:solidFill>
              <a:latin typeface="Bernard MT Condensed" pitchFamily="18" charset="0"/>
            </a:endParaRPr>
          </a:p>
          <a:p>
            <a:pPr algn="l" rtl="0">
              <a:lnSpc>
                <a:spcPts val="2100"/>
              </a:lnSpc>
            </a:pPr>
            <a:endParaRPr lang="en-GB" altLang="ar-EG" sz="2000" dirty="0" smtClean="0">
              <a:latin typeface="Berlin Sans FB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772400" y="1295400"/>
            <a:ext cx="1183594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2400" dirty="0" smtClean="0">
                <a:solidFill>
                  <a:srgbClr val="3101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ernard MT Condensed" pitchFamily="18" charset="0"/>
              </a:rPr>
              <a:t>1. Desire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2400" y="1850265"/>
            <a:ext cx="3276600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000"/>
              </a:lnSpc>
            </a:pPr>
            <a:r>
              <a:rPr lang="en-US" sz="2000" dirty="0" smtClean="0">
                <a:latin typeface="Berlin Sans FB" pitchFamily="34" charset="0"/>
              </a:rPr>
              <a:t>Testosterone &amp; Others</a:t>
            </a:r>
            <a:endParaRPr lang="en-US" sz="2000" dirty="0">
              <a:latin typeface="Berlin Sans FB" pitchFamily="34" charset="0"/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104900" y="2209800"/>
            <a:ext cx="35527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en-GB" altLang="ar-EG" sz="2000" dirty="0" smtClean="0">
                <a:latin typeface="Berlin Sans FB" pitchFamily="34" charset="0"/>
              </a:rPr>
              <a:t>DA, EN,  Oxytocin</a:t>
            </a:r>
            <a:r>
              <a:rPr lang="en-GB" altLang="ar-EG" sz="2000" dirty="0">
                <a:latin typeface="Berlin Sans FB" pitchFamily="34" charset="0"/>
              </a:rPr>
              <a:t>, Exc. a </a:t>
            </a:r>
            <a:r>
              <a:rPr lang="en-GB" altLang="ar-EG" sz="2000" dirty="0" err="1" smtClean="0">
                <a:latin typeface="Berlin Sans FB" pitchFamily="34" charset="0"/>
              </a:rPr>
              <a:t>a</a:t>
            </a:r>
            <a:endParaRPr lang="en-GB" altLang="ar-EG" sz="2000" dirty="0">
              <a:latin typeface="Berlin Sans FB" pitchFamily="34" charset="0"/>
            </a:endParaRP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76200" y="3635600"/>
            <a:ext cx="29687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GB" altLang="ar-EG" dirty="0" smtClean="0">
                <a:solidFill>
                  <a:srgbClr val="FF00FF"/>
                </a:solidFill>
                <a:latin typeface="Bernard MT Condensed" pitchFamily="18" charset="0"/>
              </a:rPr>
              <a:t>  </a:t>
            </a:r>
            <a:endParaRPr lang="en-GB" altLang="ar-EG" dirty="0">
              <a:solidFill>
                <a:srgbClr val="FF00FF"/>
              </a:solidFill>
              <a:latin typeface="Bernard MT Condensed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239000" y="6167735"/>
            <a:ext cx="1737976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2400" dirty="0" smtClean="0">
                <a:solidFill>
                  <a:srgbClr val="3101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ernard MT Condensed" pitchFamily="18" charset="0"/>
              </a:rPr>
              <a:t>4. Resolution</a:t>
            </a:r>
            <a:endParaRPr lang="ar-EG" sz="2400" dirty="0">
              <a:solidFill>
                <a:srgbClr val="3101FF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28600" y="3352800"/>
            <a:ext cx="3352800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l" rtl="0"/>
            <a:r>
              <a:rPr lang="en-GB" altLang="ar-EG" dirty="0" smtClean="0">
                <a:solidFill>
                  <a:srgbClr val="99FF33"/>
                </a:solidFill>
                <a:latin typeface="Berlin Sans FB" pitchFamily="34" charset="0"/>
              </a:rPr>
              <a:t>+</a:t>
            </a:r>
            <a:r>
              <a:rPr lang="en-GB" altLang="ar-EG" dirty="0" err="1" smtClean="0">
                <a:solidFill>
                  <a:srgbClr val="99FF33"/>
                </a:solidFill>
                <a:latin typeface="Berlin Sans FB" pitchFamily="34" charset="0"/>
              </a:rPr>
              <a:t>ve</a:t>
            </a:r>
            <a:r>
              <a:rPr lang="en-GB" altLang="ar-EG" dirty="0" smtClean="0">
                <a:solidFill>
                  <a:srgbClr val="99FF33"/>
                </a:solidFill>
                <a:latin typeface="Berlin Sans FB" pitchFamily="34" charset="0"/>
              </a:rPr>
              <a:t> PNS (S2-4) / </a:t>
            </a:r>
            <a:r>
              <a:rPr lang="en-GB" altLang="ar-EG" dirty="0" smtClean="0">
                <a:solidFill>
                  <a:srgbClr val="FFFF00"/>
                </a:solidFill>
                <a:latin typeface="Berlin Sans FB" pitchFamily="34" charset="0"/>
              </a:rPr>
              <a:t>-</a:t>
            </a:r>
            <a:r>
              <a:rPr lang="en-GB" altLang="ar-EG" dirty="0" err="1" smtClean="0">
                <a:solidFill>
                  <a:srgbClr val="FFFF00"/>
                </a:solidFill>
                <a:latin typeface="Berlin Sans FB" pitchFamily="34" charset="0"/>
              </a:rPr>
              <a:t>ve</a:t>
            </a:r>
            <a:r>
              <a:rPr lang="en-GB" altLang="ar-EG" dirty="0" smtClean="0">
                <a:solidFill>
                  <a:srgbClr val="FFFF00"/>
                </a:solidFill>
                <a:latin typeface="Berlin Sans FB" pitchFamily="34" charset="0"/>
              </a:rPr>
              <a:t> SNS (T11-L2) 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28600" y="3962400"/>
            <a:ext cx="1981200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l" rtl="0"/>
            <a:r>
              <a:rPr lang="en-GB" altLang="ar-EG" dirty="0" smtClean="0">
                <a:solidFill>
                  <a:srgbClr val="FFFFFF"/>
                </a:solidFill>
                <a:latin typeface="Berlin Sans FB" pitchFamily="34" charset="0"/>
              </a:rPr>
              <a:t>Sensory reflex</a:t>
            </a:r>
          </a:p>
          <a:p>
            <a:pPr algn="l" rtl="0"/>
            <a:r>
              <a:rPr lang="en-GB" altLang="ar-EG" dirty="0" smtClean="0">
                <a:solidFill>
                  <a:srgbClr val="FFFF00"/>
                </a:solidFill>
                <a:latin typeface="Berlin Sans FB" pitchFamily="34" charset="0"/>
              </a:rPr>
              <a:t>+</a:t>
            </a:r>
            <a:r>
              <a:rPr lang="en-GB" altLang="ar-EG" dirty="0" err="1" smtClean="0">
                <a:solidFill>
                  <a:srgbClr val="FFFF00"/>
                </a:solidFill>
                <a:latin typeface="Berlin Sans FB" pitchFamily="34" charset="0"/>
              </a:rPr>
              <a:t>ve</a:t>
            </a:r>
            <a:r>
              <a:rPr lang="en-GB" altLang="ar-EG" dirty="0" smtClean="0">
                <a:solidFill>
                  <a:srgbClr val="FFFF00"/>
                </a:solidFill>
                <a:latin typeface="Berlin Sans FB" pitchFamily="34" charset="0"/>
              </a:rPr>
              <a:t> SNS (T11-L2)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28600" y="6300850"/>
            <a:ext cx="3352800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l" rtl="0"/>
            <a:r>
              <a:rPr lang="en-GB" altLang="ar-EG" dirty="0" smtClean="0">
                <a:solidFill>
                  <a:srgbClr val="FFFF00"/>
                </a:solidFill>
                <a:latin typeface="Berlin Sans FB" pitchFamily="34" charset="0"/>
              </a:rPr>
              <a:t>+</a:t>
            </a:r>
            <a:r>
              <a:rPr lang="en-GB" altLang="ar-EG" dirty="0" err="1" smtClean="0">
                <a:solidFill>
                  <a:srgbClr val="FFFF00"/>
                </a:solidFill>
                <a:latin typeface="Berlin Sans FB" pitchFamily="34" charset="0"/>
              </a:rPr>
              <a:t>ve</a:t>
            </a:r>
            <a:r>
              <a:rPr lang="en-GB" altLang="ar-EG" dirty="0" smtClean="0">
                <a:solidFill>
                  <a:srgbClr val="FFFF00"/>
                </a:solidFill>
                <a:latin typeface="Berlin Sans FB" pitchFamily="34" charset="0"/>
              </a:rPr>
              <a:t> SNS (T11-L2) / -</a:t>
            </a:r>
            <a:r>
              <a:rPr lang="en-GB" altLang="ar-EG" dirty="0" err="1" smtClean="0">
                <a:solidFill>
                  <a:srgbClr val="99FF33"/>
                </a:solidFill>
                <a:latin typeface="Berlin Sans FB" pitchFamily="34" charset="0"/>
              </a:rPr>
              <a:t>ve</a:t>
            </a:r>
            <a:r>
              <a:rPr lang="en-GB" altLang="ar-EG" dirty="0" smtClean="0">
                <a:solidFill>
                  <a:srgbClr val="99FF33"/>
                </a:solidFill>
                <a:latin typeface="Berlin Sans FB" pitchFamily="34" charset="0"/>
              </a:rPr>
              <a:t> PNS (S2-4)</a:t>
            </a:r>
            <a:r>
              <a:rPr lang="en-GB" altLang="ar-EG" dirty="0" smtClean="0">
                <a:solidFill>
                  <a:srgbClr val="FFFF00"/>
                </a:solidFill>
                <a:latin typeface="Berlin Sans FB" pitchFamily="34" charset="0"/>
              </a:rPr>
              <a:t> 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28600" y="4663665"/>
            <a:ext cx="1981200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l" rtl="0"/>
            <a:r>
              <a:rPr lang="en-GB" altLang="ar-EG" dirty="0" smtClean="0">
                <a:solidFill>
                  <a:srgbClr val="99FF33"/>
                </a:solidFill>
                <a:latin typeface="Berlin Sans FB" pitchFamily="34" charset="0"/>
              </a:rPr>
              <a:t>+ </a:t>
            </a:r>
            <a:r>
              <a:rPr lang="en-GB" altLang="ar-EG" dirty="0" err="1" smtClean="0">
                <a:solidFill>
                  <a:srgbClr val="99FF33"/>
                </a:solidFill>
                <a:latin typeface="Berlin Sans FB" pitchFamily="34" charset="0"/>
              </a:rPr>
              <a:t>ve</a:t>
            </a:r>
            <a:r>
              <a:rPr lang="en-GB" altLang="ar-EG" dirty="0" smtClean="0">
                <a:solidFill>
                  <a:srgbClr val="99FF33"/>
                </a:solidFill>
                <a:latin typeface="Berlin Sans FB" pitchFamily="34" charset="0"/>
              </a:rPr>
              <a:t> PNS (S2-4)   </a:t>
            </a:r>
          </a:p>
          <a:p>
            <a:pPr algn="l" rtl="0"/>
            <a:r>
              <a:rPr lang="en-GB" altLang="ar-EG" dirty="0" smtClean="0">
                <a:solidFill>
                  <a:srgbClr val="00FFFF"/>
                </a:solidFill>
                <a:latin typeface="Berlin Sans FB" pitchFamily="34" charset="0"/>
              </a:rPr>
              <a:t>Motor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96000" y="3329050"/>
            <a:ext cx="30480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200" dirty="0" smtClean="0">
                <a:latin typeface="Berlin Sans FB" pitchFamily="34" charset="0"/>
                <a:sym typeface="Wingdings 3"/>
              </a:rPr>
              <a:t> </a:t>
            </a:r>
            <a:r>
              <a:rPr lang="en-US" sz="2200" dirty="0" smtClean="0">
                <a:solidFill>
                  <a:srgbClr val="3101FF"/>
                </a:solidFill>
                <a:latin typeface="Berlin Sans FB" pitchFamily="34" charset="0"/>
                <a:sym typeface="Wingdings 3"/>
              </a:rPr>
              <a:t>Conduct Sexual Act</a:t>
            </a:r>
            <a:endParaRPr lang="ar-EG" sz="2200" dirty="0">
              <a:solidFill>
                <a:srgbClr val="3101FF"/>
              </a:solidFill>
              <a:latin typeface="Berlin Sans FB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286000" y="4075331"/>
            <a:ext cx="946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101FF"/>
                </a:solidFill>
                <a:latin typeface="Bernard MT Condensed" pitchFamily="18" charset="0"/>
              </a:rPr>
              <a:t>Emission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362200" y="4761131"/>
            <a:ext cx="933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101FF"/>
                </a:solidFill>
                <a:latin typeface="Bernard MT Condensed" pitchFamily="18" charset="0"/>
              </a:rPr>
              <a:t>Ejection 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2385950" y="5523131"/>
            <a:ext cx="85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spcAft>
                <a:spcPts val="9000"/>
              </a:spcAft>
            </a:pPr>
            <a:r>
              <a:rPr lang="en-US" dirty="0" smtClean="0">
                <a:solidFill>
                  <a:srgbClr val="3101FF"/>
                </a:solidFill>
                <a:latin typeface="Bernard MT Condensed" pitchFamily="18" charset="0"/>
              </a:rPr>
              <a:t>Orgasm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28600" y="5349465"/>
            <a:ext cx="1981200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l" rtl="0"/>
            <a:r>
              <a:rPr lang="en-GB" altLang="ar-EG" dirty="0" smtClean="0">
                <a:solidFill>
                  <a:srgbClr val="FFFFFF"/>
                </a:solidFill>
                <a:latin typeface="Berlin Sans FB" pitchFamily="34" charset="0"/>
              </a:rPr>
              <a:t>Sensory afferents</a:t>
            </a:r>
          </a:p>
          <a:p>
            <a:pPr algn="l" rtl="0"/>
            <a:r>
              <a:rPr lang="en-GB" altLang="ar-EG" dirty="0" smtClean="0">
                <a:solidFill>
                  <a:srgbClr val="FF99FF"/>
                </a:solidFill>
                <a:latin typeface="Berlin Sans FB" pitchFamily="34" charset="0"/>
              </a:rPr>
              <a:t>Brain Integration</a:t>
            </a: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5410200" y="1469066"/>
            <a:ext cx="1676400" cy="762000"/>
          </a:xfrm>
          <a:prstGeom prst="rect">
            <a:avLst/>
          </a:prstGeom>
          <a:solidFill>
            <a:srgbClr val="E1F4FF"/>
          </a:solidFill>
          <a:ln w="28575" algn="ctr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>
              <a:lnSpc>
                <a:spcPts val="1900"/>
              </a:lnSpc>
            </a:pPr>
            <a:r>
              <a:rPr lang="en-GB" altLang="ar-EG" dirty="0">
                <a:solidFill>
                  <a:srgbClr val="3101FF"/>
                </a:solidFill>
                <a:latin typeface="Bernard MT Condensed" pitchFamily="18" charset="0"/>
              </a:rPr>
              <a:t>IMAGINATIVE</a:t>
            </a:r>
            <a:r>
              <a:rPr lang="en-GB" altLang="ar-EG" b="1" dirty="0">
                <a:solidFill>
                  <a:srgbClr val="3101FF"/>
                </a:solidFill>
              </a:rPr>
              <a:t> </a:t>
            </a:r>
          </a:p>
          <a:p>
            <a:pPr algn="l" rtl="0">
              <a:lnSpc>
                <a:spcPts val="1900"/>
              </a:lnSpc>
            </a:pPr>
            <a:r>
              <a:rPr lang="en-GB" altLang="ar-EG" b="1" dirty="0">
                <a:solidFill>
                  <a:srgbClr val="3101FF"/>
                </a:solidFill>
              </a:rPr>
              <a:t>(limbic systems)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505200" y="2286000"/>
            <a:ext cx="5486400" cy="1600200"/>
          </a:xfrm>
          <a:prstGeom prst="rect">
            <a:avLst/>
          </a:prstGeom>
          <a:noFill/>
          <a:ln w="38100">
            <a:solidFill>
              <a:srgbClr val="FF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 Box 6"/>
          <p:cNvSpPr txBox="1">
            <a:spLocks noChangeArrowheads="1"/>
          </p:cNvSpPr>
          <p:nvPr/>
        </p:nvSpPr>
        <p:spPr bwMode="auto">
          <a:xfrm>
            <a:off x="3657600" y="2419290"/>
            <a:ext cx="3787761" cy="430887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en-GB" altLang="ar-EG" sz="2200" b="1" dirty="0" smtClean="0">
                <a:latin typeface="Berlin Sans FB" pitchFamily="34" charset="0"/>
              </a:rPr>
              <a:t>Erectile </a:t>
            </a:r>
            <a:r>
              <a:rPr lang="en-GB" altLang="ar-EG" sz="2200" b="1" dirty="0" err="1" smtClean="0">
                <a:latin typeface="Berlin Sans FB" pitchFamily="34" charset="0"/>
              </a:rPr>
              <a:t>Dys</a:t>
            </a:r>
            <a:r>
              <a:rPr lang="en-GB" altLang="ar-EG" sz="2200" b="1" dirty="0" smtClean="0">
                <a:latin typeface="Berlin Sans FB" pitchFamily="34" charset="0"/>
              </a:rPr>
              <a:t>. - IMPOTENCE</a:t>
            </a:r>
            <a:endParaRPr lang="en-GB" altLang="ar-EG" sz="2200" b="1" dirty="0">
              <a:latin typeface="Berlin Sans FB" pitchFamily="34" charset="0"/>
            </a:endParaRPr>
          </a:p>
        </p:txBody>
      </p: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7437315" y="5638800"/>
            <a:ext cx="1542410" cy="430887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3101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ar-EG"/>
            </a:defPPr>
            <a:lvl1pPr algn="l" rtl="0">
              <a:defRPr sz="2200" b="1">
                <a:latin typeface="Berlin Sans FB" pitchFamily="34" charset="0"/>
              </a:defRPr>
            </a:lvl1pPr>
          </a:lstStyle>
          <a:p>
            <a:r>
              <a:rPr lang="en-GB" altLang="ar-EG" dirty="0"/>
              <a:t>PRIAPISM</a:t>
            </a:r>
          </a:p>
        </p:txBody>
      </p:sp>
      <p:sp>
        <p:nvSpPr>
          <p:cNvPr id="61" name="Right Brace 60"/>
          <p:cNvSpPr/>
          <p:nvPr/>
        </p:nvSpPr>
        <p:spPr>
          <a:xfrm>
            <a:off x="2209800" y="4724400"/>
            <a:ext cx="228600" cy="12192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6858000" y="838200"/>
            <a:ext cx="2101857" cy="430887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3101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en-GB" altLang="ar-EG" sz="2200" b="1" dirty="0" smtClean="0">
                <a:latin typeface="Berlin Sans FB" pitchFamily="34" charset="0"/>
              </a:rPr>
              <a:t>Loss of LIPIDO</a:t>
            </a: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3276601" y="4674513"/>
            <a:ext cx="2438399" cy="430887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3101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en-GB" altLang="ar-EG" sz="2200" b="1" dirty="0" smtClean="0">
                <a:latin typeface="Berlin Sans FB" pitchFamily="34" charset="0"/>
              </a:rPr>
              <a:t>Ejaculatory </a:t>
            </a:r>
            <a:r>
              <a:rPr lang="en-GB" altLang="ar-EG" sz="2200" b="1" dirty="0" err="1" smtClean="0">
                <a:latin typeface="Berlin Sans FB" pitchFamily="34" charset="0"/>
              </a:rPr>
              <a:t>Dys</a:t>
            </a:r>
            <a:r>
              <a:rPr lang="en-GB" altLang="ar-EG" sz="2200" b="1" dirty="0" smtClean="0">
                <a:latin typeface="Berlin Sans FB" pitchFamily="34" charset="0"/>
              </a:rPr>
              <a:t>. </a:t>
            </a:r>
            <a:endParaRPr lang="en-GB" altLang="ar-EG" sz="2200" b="1" dirty="0">
              <a:latin typeface="Berlin Sans FB" pitchFamily="34" charset="0"/>
            </a:endParaRPr>
          </a:p>
        </p:txBody>
      </p:sp>
      <p:sp>
        <p:nvSpPr>
          <p:cNvPr id="51" name="5-Point Star 50"/>
          <p:cNvSpPr/>
          <p:nvPr/>
        </p:nvSpPr>
        <p:spPr>
          <a:xfrm>
            <a:off x="8610600" y="0"/>
            <a:ext cx="533400" cy="5334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2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16" presetClass="entr" presetSubtype="4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  <p:bldP spid="11" grpId="0" animBg="1"/>
      <p:bldP spid="13" grpId="0" animBg="1"/>
      <p:bldP spid="14" grpId="0" animBg="1"/>
      <p:bldP spid="32" grpId="0" animBg="1"/>
      <p:bldP spid="32" grpId="1" animBg="1"/>
      <p:bldP spid="33" grpId="0" animBg="1"/>
      <p:bldP spid="33" grpId="1" animBg="1"/>
      <p:bldP spid="35" grpId="0" animBg="1"/>
      <p:bldP spid="35" grpId="1" animBg="1"/>
      <p:bldP spid="36" grpId="0"/>
      <p:bldP spid="36" grpId="1"/>
      <p:bldP spid="37" grpId="0"/>
      <p:bldP spid="37" grpId="1"/>
      <p:bldP spid="38" grpId="0" build="p"/>
      <p:bldP spid="38" grpId="1" build="allAtOnce"/>
      <p:bldP spid="40" grpId="0" animBg="1"/>
      <p:bldP spid="41" grpId="0"/>
      <p:bldP spid="41" grpId="1"/>
      <p:bldP spid="42" grpId="0"/>
      <p:bldP spid="46" grpId="0" animBg="1"/>
      <p:bldP spid="47" grpId="0" animBg="1"/>
      <p:bldP spid="48" grpId="0" animBg="1"/>
      <p:bldP spid="49" grpId="0" animBg="1"/>
      <p:bldP spid="50" grpId="0" animBg="1"/>
      <p:bldP spid="52" grpId="0"/>
      <p:bldP spid="53" grpId="0"/>
      <p:bldP spid="54" grpId="0"/>
      <p:bldP spid="55" grpId="0"/>
      <p:bldP spid="56" grpId="0" animBg="1"/>
      <p:bldP spid="34" grpId="0" animBg="1"/>
      <p:bldP spid="34" grpId="1" animBg="1"/>
      <p:bldP spid="57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CA" dirty="0" err="1" smtClean="0"/>
              <a:t>Pathophysiology</a:t>
            </a:r>
            <a:r>
              <a:rPr lang="en-CA" dirty="0" smtClean="0"/>
              <a:t>: 				Mechanism of an erection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CA" dirty="0" smtClean="0"/>
              <a:t>A normal erection relies on the coordination:</a:t>
            </a:r>
          </a:p>
          <a:p>
            <a:pPr lvl="1" algn="l"/>
            <a:r>
              <a:rPr lang="en-CA" dirty="0" smtClean="0"/>
              <a:t>Vascular</a:t>
            </a:r>
          </a:p>
          <a:p>
            <a:pPr lvl="1" algn="l"/>
            <a:r>
              <a:rPr lang="en-CA" dirty="0" smtClean="0"/>
              <a:t>Neurological</a:t>
            </a:r>
          </a:p>
          <a:p>
            <a:pPr lvl="1" algn="l"/>
            <a:r>
              <a:rPr lang="en-CA" dirty="0" smtClean="0"/>
              <a:t>Hormonal</a:t>
            </a:r>
          </a:p>
          <a:p>
            <a:pPr lvl="1" algn="l"/>
            <a:r>
              <a:rPr lang="en-CA" dirty="0" smtClean="0"/>
              <a:t>Psychological </a:t>
            </a:r>
          </a:p>
          <a:p>
            <a:pPr algn="l"/>
            <a:r>
              <a:rPr lang="en-CA" dirty="0" smtClean="0"/>
              <a:t>An erection can occur following direct genital stimulation or auditory or visual stimulation, aspects that contribute to the influx of blood to the penis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29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 smtClean="0"/>
              <a:t>Pathophysiology</a:t>
            </a:r>
            <a:r>
              <a:rPr lang="en-CA" dirty="0" smtClean="0"/>
              <a:t>: 				Mechanism of an erection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n-CA" dirty="0" smtClean="0"/>
              <a:t>An erection occurs when the amount of blood rushing to the penis is greater than the amount of blood flowing from it</a:t>
            </a:r>
          </a:p>
          <a:p>
            <a:pPr algn="l"/>
            <a:r>
              <a:rPr lang="en-CA" dirty="0" smtClean="0"/>
              <a:t>A massive influx of blood accumulates in the sinusoidal spaces due to relaxation of smooth muscle &amp; dilatation of arteries </a:t>
            </a:r>
            <a:r>
              <a:rPr lang="en-CA" dirty="0" smtClean="0">
                <a:sym typeface="Wingdings" pitchFamily="2" charset="2"/>
              </a:rPr>
              <a:t> corpora </a:t>
            </a:r>
            <a:r>
              <a:rPr lang="en-CA" dirty="0" err="1" smtClean="0">
                <a:sym typeface="Wingdings" pitchFamily="2" charset="2"/>
              </a:rPr>
              <a:t>cavernosa</a:t>
            </a:r>
            <a:r>
              <a:rPr lang="en-CA" dirty="0" smtClean="0">
                <a:sym typeface="Wingdings" pitchFamily="2" charset="2"/>
              </a:rPr>
              <a:t> to swell (tumescence)</a:t>
            </a:r>
          </a:p>
          <a:p>
            <a:pPr algn="l"/>
            <a:r>
              <a:rPr lang="en-CA" dirty="0" smtClean="0">
                <a:sym typeface="Wingdings" pitchFamily="2" charset="2"/>
              </a:rPr>
              <a:t>Tumescence compresses the veins that normally drain the penis  prevents blood outflow &amp; maintains penile rigidity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0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2513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600" b="1" dirty="0" smtClean="0">
                <a:solidFill>
                  <a:srgbClr val="0000FF"/>
                </a:solidFill>
              </a:rPr>
              <a:t>Peripheral </a:t>
            </a:r>
            <a:r>
              <a:rPr lang="en-US" sz="2600" dirty="0" smtClean="0">
                <a:solidFill>
                  <a:srgbClr val="0000FF"/>
                </a:solidFill>
                <a:latin typeface="Bernard MT Condensed" pitchFamily="18" charset="0"/>
              </a:rPr>
              <a:t>HAEMODYNAMIC CHANGES </a:t>
            </a:r>
            <a:r>
              <a:rPr lang="en-US" sz="2600" b="1" dirty="0" smtClean="0">
                <a:solidFill>
                  <a:srgbClr val="0000FF"/>
                </a:solidFill>
              </a:rPr>
              <a:t>inducing  </a:t>
            </a:r>
            <a:r>
              <a:rPr lang="en-US" sz="2600" dirty="0" smtClean="0">
                <a:solidFill>
                  <a:srgbClr val="0000FF"/>
                </a:solidFill>
                <a:latin typeface="Bernard MT Condensed" pitchFamily="18" charset="0"/>
              </a:rPr>
              <a:t>ERECTION</a:t>
            </a:r>
            <a:endParaRPr lang="ar-EG" sz="2600" dirty="0">
              <a:solidFill>
                <a:srgbClr val="0000FF"/>
              </a:solidFill>
            </a:endParaRPr>
          </a:p>
        </p:txBody>
      </p:sp>
      <p:pic>
        <p:nvPicPr>
          <p:cNvPr id="2050" name="Picture 2" descr="C:\Users\omnia\Pictures\Picture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7" y="457200"/>
            <a:ext cx="4519613" cy="335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C:\Users\omnia\Pictures\Picture1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4" t="4992" b="7644"/>
          <a:stretch/>
        </p:blipFill>
        <p:spPr bwMode="auto">
          <a:xfrm>
            <a:off x="152400" y="842002"/>
            <a:ext cx="4000500" cy="273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2" name="Straight Connector 61"/>
          <p:cNvCxnSpPr/>
          <p:nvPr/>
        </p:nvCxnSpPr>
        <p:spPr>
          <a:xfrm>
            <a:off x="4243387" y="533400"/>
            <a:ext cx="0" cy="5992835"/>
          </a:xfrm>
          <a:prstGeom prst="line">
            <a:avLst/>
          </a:prstGeom>
          <a:ln w="57150">
            <a:solidFill>
              <a:srgbClr val="3101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4267200" y="3581400"/>
            <a:ext cx="1519968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ts val="2800"/>
              </a:lnSpc>
              <a:spcBef>
                <a:spcPts val="600"/>
              </a:spcBef>
            </a:pPr>
            <a:r>
              <a:rPr lang="en-US" sz="2400" dirty="0">
                <a:solidFill>
                  <a:srgbClr val="3101FF"/>
                </a:solidFill>
                <a:latin typeface="Bernard MT Condensed" panose="02050806060905020404" pitchFamily="18" charset="0"/>
              </a:rPr>
              <a:t>ERECT State</a:t>
            </a:r>
          </a:p>
        </p:txBody>
      </p:sp>
      <p:sp>
        <p:nvSpPr>
          <p:cNvPr id="2048" name="Rectangle 2047"/>
          <p:cNvSpPr/>
          <p:nvPr/>
        </p:nvSpPr>
        <p:spPr>
          <a:xfrm>
            <a:off x="42100" y="3581400"/>
            <a:ext cx="1731564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ts val="2800"/>
              </a:lnSpc>
              <a:spcBef>
                <a:spcPts val="600"/>
              </a:spcBef>
            </a:pPr>
            <a:r>
              <a:rPr lang="en-US" sz="2400" dirty="0">
                <a:solidFill>
                  <a:srgbClr val="3101FF"/>
                </a:solidFill>
                <a:latin typeface="Bernard MT Condensed" panose="02050806060905020404" pitchFamily="18" charset="0"/>
              </a:rPr>
              <a:t>FLACCID State</a:t>
            </a:r>
          </a:p>
        </p:txBody>
      </p:sp>
      <p:pic>
        <p:nvPicPr>
          <p:cNvPr id="52" name="Picture 2" descr="C:\Users\omnia\Pictures\mechanicala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2264"/>
          <a:stretch/>
        </p:blipFill>
        <p:spPr bwMode="auto">
          <a:xfrm>
            <a:off x="914400" y="3987086"/>
            <a:ext cx="2819400" cy="279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omnia\Pictures\mechanicalaa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2" b="10118"/>
          <a:stretch/>
        </p:blipFill>
        <p:spPr bwMode="auto">
          <a:xfrm>
            <a:off x="5715000" y="3900236"/>
            <a:ext cx="3048000" cy="288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5-Point Star 9"/>
          <p:cNvSpPr/>
          <p:nvPr/>
        </p:nvSpPr>
        <p:spPr>
          <a:xfrm>
            <a:off x="8610600" y="0"/>
            <a:ext cx="533400" cy="5334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6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109"/>
          <p:cNvSpPr txBox="1"/>
          <p:nvPr/>
        </p:nvSpPr>
        <p:spPr>
          <a:xfrm>
            <a:off x="3357750" y="4429695"/>
            <a:ext cx="2438400" cy="45140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32340">
                <a:srgbClr val="CCFFFF"/>
              </a:gs>
              <a:gs pos="63333">
                <a:srgbClr val="EBFFB3">
                  <a:alpha val="23922"/>
                </a:srgbClr>
              </a:gs>
              <a:gs pos="42000">
                <a:srgbClr val="FF99FF"/>
              </a:gs>
            </a:gsLst>
            <a:lin ang="0" scaled="1"/>
            <a:tileRect/>
          </a:gradFill>
        </p:spPr>
        <p:txBody>
          <a:bodyPr wrap="square" rtlCol="1">
            <a:spAutoFit/>
          </a:bodyPr>
          <a:lstStyle>
            <a:defPPr>
              <a:defRPr lang="ar-EG"/>
            </a:defPPr>
            <a:lvl1pPr algn="ctr" rtl="0">
              <a:lnSpc>
                <a:spcPts val="2300"/>
              </a:lnSpc>
              <a:defRPr sz="2200">
                <a:latin typeface="Bernard MT Condensed" panose="02050806060905020404" pitchFamily="18" charset="0"/>
              </a:defRPr>
            </a:lvl1pPr>
          </a:lstStyle>
          <a:p>
            <a:pPr>
              <a:lnSpc>
                <a:spcPts val="2800"/>
              </a:lnSpc>
            </a:pPr>
            <a:r>
              <a:rPr lang="en-US" sz="2400" dirty="0" err="1" smtClean="0"/>
              <a:t>AC</a:t>
            </a:r>
            <a:r>
              <a:rPr lang="en-US" sz="2400" dirty="0" err="1" smtClean="0">
                <a:sym typeface="Wingdings"/>
              </a:rPr>
              <a:t>cAMP</a:t>
            </a:r>
            <a:r>
              <a:rPr lang="en-US" sz="2400" dirty="0" smtClean="0">
                <a:sym typeface="Wingdings"/>
              </a:rPr>
              <a:t>  PKA  </a:t>
            </a:r>
            <a:endParaRPr lang="ar-EG" sz="2400" dirty="0"/>
          </a:p>
        </p:txBody>
      </p:sp>
      <p:pic>
        <p:nvPicPr>
          <p:cNvPr id="12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8" t="27281" r="67841" b="5342"/>
          <a:stretch/>
        </p:blipFill>
        <p:spPr bwMode="auto">
          <a:xfrm flipH="1">
            <a:off x="6400800" y="2514600"/>
            <a:ext cx="2453640" cy="24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1" t="27281" r="67841" b="5342"/>
          <a:stretch/>
        </p:blipFill>
        <p:spPr bwMode="auto">
          <a:xfrm>
            <a:off x="1651581" y="1797961"/>
            <a:ext cx="2457560" cy="292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7" name="Group 76"/>
          <p:cNvGrpSpPr/>
          <p:nvPr/>
        </p:nvGrpSpPr>
        <p:grpSpPr>
          <a:xfrm>
            <a:off x="4055764" y="484216"/>
            <a:ext cx="1219200" cy="1115984"/>
            <a:chOff x="4751143" y="1137875"/>
            <a:chExt cx="1219200" cy="1115984"/>
          </a:xfrm>
        </p:grpSpPr>
        <p:sp>
          <p:nvSpPr>
            <p:cNvPr id="18" name="Rectangle 17"/>
            <p:cNvSpPr/>
            <p:nvPr/>
          </p:nvSpPr>
          <p:spPr>
            <a:xfrm rot="2040000">
              <a:off x="5420820" y="1137875"/>
              <a:ext cx="518160" cy="730540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9" name="Oval 18"/>
            <p:cNvSpPr/>
            <p:nvPr/>
          </p:nvSpPr>
          <p:spPr>
            <a:xfrm rot="2040000">
              <a:off x="4751143" y="1644259"/>
              <a:ext cx="1219200" cy="609600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3657600" y="1138535"/>
            <a:ext cx="609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9966FF"/>
                </a:solidFill>
                <a:latin typeface="Bernard MT Condensed" panose="02050806060905020404" pitchFamily="18" charset="0"/>
              </a:rPr>
              <a:t>Ach</a:t>
            </a:r>
            <a:endParaRPr lang="ar-EG" sz="2400" dirty="0">
              <a:solidFill>
                <a:srgbClr val="9966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192601" y="3032760"/>
            <a:ext cx="8458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err="1">
                <a:solidFill>
                  <a:srgbClr val="3101FF"/>
                </a:solidFill>
                <a:latin typeface="Bernard MT Condensed" panose="02050806060905020404" pitchFamily="18" charset="0"/>
              </a:rPr>
              <a:t>e</a:t>
            </a:r>
            <a:r>
              <a:rPr lang="en-US" sz="2400" dirty="0" err="1" smtClean="0">
                <a:solidFill>
                  <a:srgbClr val="3101FF"/>
                </a:solidFill>
                <a:latin typeface="Bernard MT Condensed" panose="02050806060905020404" pitchFamily="18" charset="0"/>
              </a:rPr>
              <a:t>NO</a:t>
            </a:r>
            <a:endParaRPr lang="ar-EG" sz="2400" dirty="0">
              <a:solidFill>
                <a:srgbClr val="3101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592205" y="3076361"/>
            <a:ext cx="1360616" cy="3872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ts val="2300"/>
              </a:lnSpc>
            </a:pPr>
            <a:r>
              <a:rPr lang="en-US" sz="2400" dirty="0" err="1" smtClean="0">
                <a:solidFill>
                  <a:srgbClr val="FF00FF"/>
                </a:solidFill>
                <a:latin typeface="Bernard MT Condensed" panose="02050806060905020404" pitchFamily="18" charset="0"/>
              </a:rPr>
              <a:t>nNO</a:t>
            </a:r>
            <a:endParaRPr lang="ar-EG" sz="2400" dirty="0">
              <a:solidFill>
                <a:srgbClr val="FF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067476" y="1740992"/>
            <a:ext cx="863752" cy="3926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algn="l" rtl="0">
              <a:defRPr sz="2200">
                <a:latin typeface="Bernard MT Condensed" panose="02050806060905020404" pitchFamily="18" charset="0"/>
              </a:defRPr>
            </a:lvl1pPr>
          </a:lstStyle>
          <a:p>
            <a:pPr algn="ctr" rtl="1">
              <a:lnSpc>
                <a:spcPts val="2300"/>
              </a:lnSpc>
            </a:pPr>
            <a:r>
              <a:rPr lang="en-US" sz="2800" dirty="0" smtClean="0">
                <a:solidFill>
                  <a:srgbClr val="FF00FF"/>
                </a:solidFill>
              </a:rPr>
              <a:t>NANC</a:t>
            </a:r>
            <a:endParaRPr lang="en-US" sz="2800" dirty="0">
              <a:solidFill>
                <a:srgbClr val="FF00FF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 rot="20213183">
            <a:off x="5557687" y="457192"/>
            <a:ext cx="1219200" cy="2165400"/>
            <a:chOff x="3261360" y="227280"/>
            <a:chExt cx="1219200" cy="2165400"/>
          </a:xfrm>
          <a:solidFill>
            <a:srgbClr val="00B0F0"/>
          </a:solidFill>
        </p:grpSpPr>
        <p:sp>
          <p:nvSpPr>
            <p:cNvPr id="64" name="Rectangle 63"/>
            <p:cNvSpPr/>
            <p:nvPr/>
          </p:nvSpPr>
          <p:spPr>
            <a:xfrm>
              <a:off x="3611880" y="227280"/>
              <a:ext cx="518160" cy="1677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65" name="Oval 64"/>
            <p:cNvSpPr/>
            <p:nvPr/>
          </p:nvSpPr>
          <p:spPr>
            <a:xfrm>
              <a:off x="3261360" y="1783080"/>
              <a:ext cx="1219200" cy="609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sp>
        <p:nvSpPr>
          <p:cNvPr id="66" name="Arc 65"/>
          <p:cNvSpPr/>
          <p:nvPr/>
        </p:nvSpPr>
        <p:spPr>
          <a:xfrm flipH="1">
            <a:off x="2962221" y="1009291"/>
            <a:ext cx="2072640" cy="1943100"/>
          </a:xfrm>
          <a:prstGeom prst="arc">
            <a:avLst>
              <a:gd name="adj1" fmla="val 16200000"/>
              <a:gd name="adj2" fmla="val 21330412"/>
            </a:avLst>
          </a:prstGeom>
          <a:ln w="57150">
            <a:solidFill>
              <a:srgbClr val="9966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cxnSp>
        <p:nvCxnSpPr>
          <p:cNvPr id="68" name="Straight Arrow Connector 67"/>
          <p:cNvCxnSpPr/>
          <p:nvPr/>
        </p:nvCxnSpPr>
        <p:spPr>
          <a:xfrm flipH="1">
            <a:off x="2459301" y="2514600"/>
            <a:ext cx="304800" cy="525948"/>
          </a:xfrm>
          <a:prstGeom prst="straightConnector1">
            <a:avLst/>
          </a:prstGeom>
          <a:ln w="57150">
            <a:solidFill>
              <a:srgbClr val="9966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3419423" y="1981200"/>
            <a:ext cx="847777" cy="1062328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2581221" y="3447691"/>
            <a:ext cx="228600" cy="438509"/>
          </a:xfrm>
          <a:prstGeom prst="straightConnector1">
            <a:avLst/>
          </a:prstGeom>
          <a:ln w="57150">
            <a:solidFill>
              <a:srgbClr val="9966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2901261" y="3444240"/>
            <a:ext cx="228600" cy="438509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50520" y="4852114"/>
            <a:ext cx="2842260" cy="45140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32340">
                <a:srgbClr val="FFB0FF">
                  <a:lumMod val="82000"/>
                  <a:alpha val="31000"/>
                </a:srgbClr>
              </a:gs>
              <a:gs pos="63333">
                <a:srgbClr val="CC99FF">
                  <a:alpha val="24000"/>
                </a:srgbClr>
              </a:gs>
              <a:gs pos="42000">
                <a:srgbClr val="FF99FF"/>
              </a:gs>
            </a:gsLst>
            <a:lin ang="0" scaled="1"/>
            <a:tileRect/>
          </a:gradFill>
        </p:spPr>
        <p:txBody>
          <a:bodyPr wrap="square" rtlCol="1">
            <a:spAutoFit/>
          </a:bodyPr>
          <a:lstStyle>
            <a:defPPr>
              <a:defRPr lang="ar-EG"/>
            </a:defPPr>
            <a:lvl1pPr algn="ctr" rtl="0">
              <a:lnSpc>
                <a:spcPts val="2300"/>
              </a:lnSpc>
              <a:defRPr sz="2200">
                <a:latin typeface="Bernard MT Condensed" panose="02050806060905020404" pitchFamily="18" charset="0"/>
              </a:defRPr>
            </a:lvl1pPr>
          </a:lstStyle>
          <a:p>
            <a:pPr>
              <a:lnSpc>
                <a:spcPts val="2800"/>
              </a:lnSpc>
            </a:pPr>
            <a:r>
              <a:rPr lang="en-US" sz="2800" dirty="0" err="1" smtClean="0"/>
              <a:t>sGC</a:t>
            </a:r>
            <a:r>
              <a:rPr lang="en-US" sz="2800" dirty="0" err="1" smtClean="0">
                <a:sym typeface="Wingdings"/>
              </a:rPr>
              <a:t></a:t>
            </a:r>
            <a:r>
              <a:rPr lang="en-US" sz="2800" dirty="0" err="1">
                <a:sym typeface="Wingdings"/>
              </a:rPr>
              <a:t>cGMP</a:t>
            </a:r>
            <a:r>
              <a:rPr lang="en-US" sz="2800" dirty="0">
                <a:sym typeface="Wingdings"/>
              </a:rPr>
              <a:t>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800" dirty="0">
                <a:sym typeface="Wingdings"/>
              </a:rPr>
              <a:t>PKG  </a:t>
            </a:r>
            <a:endParaRPr lang="ar-EG" sz="2800" dirty="0"/>
          </a:p>
        </p:txBody>
      </p:sp>
      <p:sp>
        <p:nvSpPr>
          <p:cNvPr id="84" name="TextBox 83"/>
          <p:cNvSpPr txBox="1"/>
          <p:nvPr/>
        </p:nvSpPr>
        <p:spPr>
          <a:xfrm>
            <a:off x="4227141" y="2203514"/>
            <a:ext cx="863752" cy="3872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algn="l" rtl="0">
              <a:defRPr sz="2200">
                <a:latin typeface="Bernard MT Condensed" panose="02050806060905020404" pitchFamily="18" charset="0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en-US" dirty="0" smtClean="0"/>
              <a:t>VIP</a:t>
            </a:r>
            <a:endParaRPr lang="ar-EG" dirty="0"/>
          </a:p>
        </p:txBody>
      </p:sp>
      <p:sp>
        <p:nvSpPr>
          <p:cNvPr id="92" name="TextBox 91"/>
          <p:cNvSpPr txBox="1"/>
          <p:nvPr/>
        </p:nvSpPr>
        <p:spPr>
          <a:xfrm>
            <a:off x="3475935" y="3429000"/>
            <a:ext cx="1091642" cy="3872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algn="l" rtl="0">
              <a:defRPr sz="2200">
                <a:latin typeface="Bernard MT Condensed" panose="02050806060905020404" pitchFamily="18" charset="0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en-US" dirty="0" smtClean="0"/>
              <a:t>PE</a:t>
            </a:r>
            <a:r>
              <a:rPr lang="en-US" baseline="-25000" dirty="0" smtClean="0"/>
              <a:t>1</a:t>
            </a:r>
            <a:r>
              <a:rPr lang="en-US" dirty="0" smtClean="0"/>
              <a:t>/ PI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endParaRPr lang="ar-EG" dirty="0"/>
          </a:p>
        </p:txBody>
      </p:sp>
      <p:cxnSp>
        <p:nvCxnSpPr>
          <p:cNvPr id="96" name="Straight Arrow Connector 95"/>
          <p:cNvCxnSpPr/>
          <p:nvPr/>
        </p:nvCxnSpPr>
        <p:spPr>
          <a:xfrm flipH="1">
            <a:off x="3739461" y="1516378"/>
            <a:ext cx="304800" cy="80457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3769941" y="2320957"/>
            <a:ext cx="56388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3708981" y="2351437"/>
            <a:ext cx="304800" cy="10656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4665364" y="2001153"/>
            <a:ext cx="0" cy="20864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674257" y="2514600"/>
            <a:ext cx="0" cy="13764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4181421" y="3882749"/>
            <a:ext cx="483943" cy="1558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4021756" y="3733800"/>
            <a:ext cx="0" cy="3747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1341119" y="5383181"/>
            <a:ext cx="2240281" cy="12464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ts val="2800"/>
              </a:lnSpc>
            </a:pPr>
            <a:r>
              <a:rPr lang="en-US" sz="2400" dirty="0" smtClean="0">
                <a:latin typeface="Berlin Sans FB Demi" panose="020E0802020502020306" pitchFamily="34" charset="0"/>
              </a:rPr>
              <a:t>Relaxation</a:t>
            </a:r>
          </a:p>
          <a:p>
            <a:pPr algn="l" rtl="0">
              <a:lnSpc>
                <a:spcPts val="2800"/>
              </a:lnSpc>
              <a:spcBef>
                <a:spcPts val="600"/>
              </a:spcBef>
            </a:pPr>
            <a:r>
              <a:rPr lang="en-US" sz="2800" dirty="0" smtClean="0">
                <a:latin typeface="Bernard MT Condensed" panose="02050806060905020404" pitchFamily="18" charset="0"/>
              </a:rPr>
              <a:t>ERECT State</a:t>
            </a:r>
          </a:p>
          <a:p>
            <a:pPr algn="l" rtl="0">
              <a:lnSpc>
                <a:spcPts val="2800"/>
              </a:lnSpc>
            </a:pPr>
            <a:r>
              <a:rPr lang="en-US" sz="2400" dirty="0" smtClean="0">
                <a:latin typeface="Berlin Sans FB Demi" panose="020E0802020502020306" pitchFamily="34" charset="0"/>
              </a:rPr>
              <a:t>Tumescence</a:t>
            </a:r>
            <a:endParaRPr lang="ar-EG" sz="2400" dirty="0">
              <a:latin typeface="Berlin Sans FB Demi" panose="020E0802020502020306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765648" y="2813114"/>
            <a:ext cx="863752" cy="3872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algn="l" rtl="0">
              <a:defRPr sz="2200">
                <a:latin typeface="Bernard MT Condensed" panose="02050806060905020404" pitchFamily="18" charset="0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en-US" sz="2400" dirty="0" smtClean="0"/>
              <a:t>NE</a:t>
            </a:r>
            <a:endParaRPr lang="ar-EG" sz="2400" dirty="0"/>
          </a:p>
        </p:txBody>
      </p:sp>
      <p:sp>
        <p:nvSpPr>
          <p:cNvPr id="119" name="TextBox 118"/>
          <p:cNvSpPr txBox="1"/>
          <p:nvPr/>
        </p:nvSpPr>
        <p:spPr>
          <a:xfrm>
            <a:off x="4410021" y="3956114"/>
            <a:ext cx="1091642" cy="3872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algn="l" rtl="0">
              <a:defRPr sz="2200">
                <a:latin typeface="Bernard MT Condensed" panose="02050806060905020404" pitchFamily="18" charset="0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en-US" sz="2400" dirty="0" smtClean="0">
                <a:latin typeface="Symbol" panose="05050102010706020507" pitchFamily="18" charset="2"/>
              </a:rPr>
              <a:t>b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endParaRPr lang="ar-EG" dirty="0"/>
          </a:p>
        </p:txBody>
      </p:sp>
      <p:sp>
        <p:nvSpPr>
          <p:cNvPr id="120" name="TextBox 119"/>
          <p:cNvSpPr txBox="1"/>
          <p:nvPr/>
        </p:nvSpPr>
        <p:spPr>
          <a:xfrm>
            <a:off x="6197524" y="3429558"/>
            <a:ext cx="1091642" cy="3872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algn="l" rtl="0">
              <a:defRPr sz="2200">
                <a:latin typeface="Bernard MT Condensed" panose="02050806060905020404" pitchFamily="18" charset="0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en-US" sz="2400" dirty="0" smtClean="0">
                <a:latin typeface="Symbol" panose="05050102010706020507" pitchFamily="18" charset="2"/>
              </a:rPr>
              <a:t>a</a:t>
            </a:r>
            <a:r>
              <a:rPr lang="en-US" baseline="-25000" dirty="0"/>
              <a:t>1</a:t>
            </a:r>
            <a:r>
              <a:rPr lang="en-US" dirty="0" smtClean="0"/>
              <a:t> </a:t>
            </a:r>
            <a:endParaRPr lang="ar-EG" dirty="0"/>
          </a:p>
        </p:txBody>
      </p:sp>
      <p:sp>
        <p:nvSpPr>
          <p:cNvPr id="121" name="TextBox 120"/>
          <p:cNvSpPr txBox="1"/>
          <p:nvPr/>
        </p:nvSpPr>
        <p:spPr>
          <a:xfrm>
            <a:off x="3657600" y="106680"/>
            <a:ext cx="2842260" cy="3953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algn="ctr" rtl="0">
              <a:lnSpc>
                <a:spcPts val="2300"/>
              </a:lnSpc>
              <a:defRPr sz="2200">
                <a:latin typeface="Bernard MT Condensed" panose="02050806060905020404" pitchFamily="18" charset="0"/>
              </a:defRPr>
            </a:lvl1pPr>
          </a:lstStyle>
          <a:p>
            <a:r>
              <a:rPr lang="en-US" sz="2400" dirty="0" smtClean="0"/>
              <a:t>Cavernous n.</a:t>
            </a:r>
            <a:endParaRPr lang="ar-EG" sz="2400" dirty="0"/>
          </a:p>
        </p:txBody>
      </p:sp>
      <p:grpSp>
        <p:nvGrpSpPr>
          <p:cNvPr id="130" name="Group 129"/>
          <p:cNvGrpSpPr/>
          <p:nvPr/>
        </p:nvGrpSpPr>
        <p:grpSpPr>
          <a:xfrm>
            <a:off x="3106489" y="4831080"/>
            <a:ext cx="1846511" cy="1811987"/>
            <a:chOff x="10096720" y="2022991"/>
            <a:chExt cx="1638080" cy="1593056"/>
          </a:xfrm>
        </p:grpSpPr>
        <p:sp>
          <p:nvSpPr>
            <p:cNvPr id="125" name="Oval 124"/>
            <p:cNvSpPr/>
            <p:nvPr/>
          </p:nvSpPr>
          <p:spPr>
            <a:xfrm>
              <a:off x="10096720" y="2022991"/>
              <a:ext cx="1638080" cy="1593056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24" name="Oval 123"/>
            <p:cNvSpPr/>
            <p:nvPr/>
          </p:nvSpPr>
          <p:spPr>
            <a:xfrm>
              <a:off x="10279600" y="2191977"/>
              <a:ext cx="1302800" cy="12716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26" name="Oval 125"/>
            <p:cNvSpPr/>
            <p:nvPr/>
          </p:nvSpPr>
          <p:spPr>
            <a:xfrm>
              <a:off x="10432000" y="2359617"/>
              <a:ext cx="998000" cy="9472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593220" y="5375838"/>
            <a:ext cx="1333280" cy="1212914"/>
            <a:chOff x="10249120" y="3892487"/>
            <a:chExt cx="1333280" cy="1212914"/>
          </a:xfrm>
        </p:grpSpPr>
        <p:sp>
          <p:nvSpPr>
            <p:cNvPr id="127" name="Oval 126"/>
            <p:cNvSpPr/>
            <p:nvPr/>
          </p:nvSpPr>
          <p:spPr>
            <a:xfrm>
              <a:off x="10249120" y="3892487"/>
              <a:ext cx="1333280" cy="1212914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28" name="Oval 127"/>
            <p:cNvSpPr/>
            <p:nvPr/>
          </p:nvSpPr>
          <p:spPr>
            <a:xfrm>
              <a:off x="10432000" y="3977639"/>
              <a:ext cx="952280" cy="10081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29" name="Oval 128"/>
            <p:cNvSpPr/>
            <p:nvPr/>
          </p:nvSpPr>
          <p:spPr>
            <a:xfrm>
              <a:off x="10534980" y="4108514"/>
              <a:ext cx="708440" cy="740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1143000" y="2043612"/>
            <a:ext cx="863752" cy="3947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algn="l" rtl="0">
              <a:defRPr sz="2200">
                <a:latin typeface="Bernard MT Condensed" panose="02050806060905020404" pitchFamily="18" charset="0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en-US" sz="2800" dirty="0" smtClean="0">
                <a:solidFill>
                  <a:srgbClr val="0070C0"/>
                </a:solidFill>
              </a:rPr>
              <a:t>ECs</a:t>
            </a:r>
            <a:endParaRPr lang="ar-EG" sz="2800" dirty="0">
              <a:solidFill>
                <a:srgbClr val="0070C0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37181" y="4038600"/>
            <a:ext cx="1178131" cy="3947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algn="l" rtl="0">
              <a:defRPr sz="2200">
                <a:latin typeface="Bernard MT Condensed" panose="02050806060905020404" pitchFamily="18" charset="0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VSMCs</a:t>
            </a:r>
            <a:endParaRPr lang="ar-EG" sz="2800" dirty="0">
              <a:solidFill>
                <a:srgbClr val="C00000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529681" y="5257800"/>
            <a:ext cx="2240281" cy="12464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ts val="2800"/>
              </a:lnSpc>
            </a:pPr>
            <a:r>
              <a:rPr lang="en-US" sz="2400" dirty="0" smtClean="0">
                <a:latin typeface="Berlin Sans FB Demi" panose="020E0802020502020306" pitchFamily="34" charset="0"/>
              </a:rPr>
              <a:t>Contraction</a:t>
            </a:r>
          </a:p>
          <a:p>
            <a:pPr algn="l" rtl="0">
              <a:lnSpc>
                <a:spcPts val="2800"/>
              </a:lnSpc>
              <a:spcBef>
                <a:spcPts val="600"/>
              </a:spcBef>
            </a:pPr>
            <a:r>
              <a:rPr lang="en-US" sz="2800" dirty="0" smtClean="0">
                <a:latin typeface="Bernard MT Condensed" panose="02050806060905020404" pitchFamily="18" charset="0"/>
              </a:rPr>
              <a:t>FLACCID State</a:t>
            </a:r>
          </a:p>
          <a:p>
            <a:pPr algn="l" rtl="0">
              <a:lnSpc>
                <a:spcPts val="2800"/>
              </a:lnSpc>
            </a:pPr>
            <a:r>
              <a:rPr lang="en-US" sz="2400" dirty="0" err="1" smtClean="0">
                <a:latin typeface="Berlin Sans FB Demi" panose="020E0802020502020306" pitchFamily="34" charset="0"/>
              </a:rPr>
              <a:t>Detumescence</a:t>
            </a:r>
            <a:endParaRPr lang="ar-EG" sz="2400" dirty="0">
              <a:latin typeface="Berlin Sans FB Demi" panose="020E0802020502020306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714038" y="3733800"/>
            <a:ext cx="1429961" cy="3872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algn="l" rtl="0">
              <a:defRPr sz="2200">
                <a:latin typeface="Bernard MT Condensed" panose="02050806060905020404" pitchFamily="18" charset="0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en-US" dirty="0" smtClean="0"/>
              <a:t>PF2</a:t>
            </a:r>
            <a:r>
              <a:rPr lang="en-US" baseline="-25000" dirty="0" smtClean="0">
                <a:latin typeface="Symbol" panose="05050102010706020507" pitchFamily="18" charset="2"/>
              </a:rPr>
              <a:t>a</a:t>
            </a:r>
            <a:r>
              <a:rPr lang="en-US" dirty="0" smtClean="0"/>
              <a:t>/ TXA</a:t>
            </a:r>
            <a:r>
              <a:rPr lang="en-US" baseline="-25000" dirty="0" smtClean="0"/>
              <a:t>2</a:t>
            </a:r>
            <a:endParaRPr lang="ar-EG" baseline="-25000" dirty="0"/>
          </a:p>
        </p:txBody>
      </p:sp>
      <p:sp>
        <p:nvSpPr>
          <p:cNvPr id="136" name="TextBox 135"/>
          <p:cNvSpPr txBox="1"/>
          <p:nvPr/>
        </p:nvSpPr>
        <p:spPr>
          <a:xfrm>
            <a:off x="7161344" y="3444240"/>
            <a:ext cx="863752" cy="3872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algn="l" rtl="0">
              <a:defRPr sz="2200">
                <a:latin typeface="Bernard MT Condensed" panose="02050806060905020404" pitchFamily="18" charset="0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en-US" dirty="0" smtClean="0"/>
              <a:t>ET</a:t>
            </a:r>
            <a:endParaRPr lang="ar-EG" dirty="0"/>
          </a:p>
        </p:txBody>
      </p:sp>
      <p:sp>
        <p:nvSpPr>
          <p:cNvPr id="137" name="TextBox 136"/>
          <p:cNvSpPr txBox="1"/>
          <p:nvPr/>
        </p:nvSpPr>
        <p:spPr>
          <a:xfrm>
            <a:off x="4964430" y="1067739"/>
            <a:ext cx="775281" cy="3953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algn="ctr" rtl="0">
              <a:lnSpc>
                <a:spcPts val="2300"/>
              </a:lnSpc>
              <a:defRPr sz="2200">
                <a:latin typeface="Bernard MT Condensed" panose="02050806060905020404" pitchFamily="18" charset="0"/>
              </a:defRPr>
            </a:lvl1pPr>
          </a:lstStyle>
          <a:p>
            <a:r>
              <a:rPr lang="en-US" sz="2800" dirty="0" smtClean="0"/>
              <a:t>PNS</a:t>
            </a:r>
            <a:endParaRPr lang="ar-EG" sz="2800" dirty="0"/>
          </a:p>
        </p:txBody>
      </p:sp>
      <p:sp>
        <p:nvSpPr>
          <p:cNvPr id="138" name="TextBox 137"/>
          <p:cNvSpPr txBox="1"/>
          <p:nvPr/>
        </p:nvSpPr>
        <p:spPr>
          <a:xfrm>
            <a:off x="5410200" y="1905000"/>
            <a:ext cx="791828" cy="3953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algn="ctr" rtl="0">
              <a:lnSpc>
                <a:spcPts val="2300"/>
              </a:lnSpc>
              <a:defRPr sz="2200">
                <a:latin typeface="Bernard MT Condensed" panose="02050806060905020404" pitchFamily="18" charset="0"/>
              </a:defRPr>
            </a:lvl1pPr>
          </a:lstStyle>
          <a:p>
            <a:r>
              <a:rPr lang="en-US" sz="2800" dirty="0"/>
              <a:t>S</a:t>
            </a:r>
            <a:r>
              <a:rPr lang="en-US" sz="2800" dirty="0" smtClean="0"/>
              <a:t>NS</a:t>
            </a:r>
            <a:endParaRPr lang="ar-EG" sz="2800" dirty="0"/>
          </a:p>
        </p:txBody>
      </p:sp>
      <p:cxnSp>
        <p:nvCxnSpPr>
          <p:cNvPr id="141" name="Straight Arrow Connector 140"/>
          <p:cNvCxnSpPr/>
          <p:nvPr/>
        </p:nvCxnSpPr>
        <p:spPr>
          <a:xfrm flipH="1">
            <a:off x="4109141" y="4149757"/>
            <a:ext cx="565116" cy="4124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5045174" y="3200400"/>
            <a:ext cx="1024156" cy="7602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118" idx="2"/>
          </p:cNvCxnSpPr>
          <p:nvPr/>
        </p:nvCxnSpPr>
        <p:spPr>
          <a:xfrm>
            <a:off x="6197524" y="3200400"/>
            <a:ext cx="431876" cy="29402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7010400" y="4861559"/>
            <a:ext cx="2689860" cy="394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algn="ctr" rtl="0">
              <a:lnSpc>
                <a:spcPts val="2300"/>
              </a:lnSpc>
              <a:defRPr sz="2200">
                <a:latin typeface="Bernard MT Condensed" panose="02050806060905020404" pitchFamily="18" charset="0"/>
              </a:defRPr>
            </a:lvl1pPr>
          </a:lstStyle>
          <a:p>
            <a:r>
              <a:rPr lang="en-US" sz="2800" dirty="0">
                <a:sym typeface="Wingdings"/>
              </a:rPr>
              <a:t></a:t>
            </a:r>
            <a:r>
              <a:rPr lang="en-US" sz="2800" dirty="0" smtClean="0"/>
              <a:t>Ca</a:t>
            </a:r>
            <a:endParaRPr lang="ar-EG" sz="2800" dirty="0"/>
          </a:p>
        </p:txBody>
      </p:sp>
      <p:cxnSp>
        <p:nvCxnSpPr>
          <p:cNvPr id="153" name="Straight Connector 152"/>
          <p:cNvCxnSpPr/>
          <p:nvPr/>
        </p:nvCxnSpPr>
        <p:spPr>
          <a:xfrm>
            <a:off x="8131662" y="3100732"/>
            <a:ext cx="0" cy="56621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7593220" y="3116530"/>
            <a:ext cx="340322" cy="26730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>
            <a:off x="6918634" y="3816286"/>
            <a:ext cx="571826" cy="46470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>
            <a:off x="7572267" y="3753517"/>
            <a:ext cx="0" cy="5274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 flipH="1">
            <a:off x="7633228" y="4038600"/>
            <a:ext cx="300314" cy="1714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6248400" y="555248"/>
            <a:ext cx="2852711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600" dirty="0" smtClean="0">
                <a:solidFill>
                  <a:srgbClr val="0000FF"/>
                </a:solidFill>
                <a:latin typeface="Bernard MT Condensed" pitchFamily="18" charset="0"/>
              </a:rPr>
              <a:t>MOLECULAR CONTROL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b="1" dirty="0" smtClean="0">
                <a:solidFill>
                  <a:srgbClr val="0000FF"/>
                </a:solidFill>
              </a:rPr>
              <a:t>of </a:t>
            </a:r>
            <a:r>
              <a:rPr lang="en-US" sz="2600" dirty="0" smtClean="0">
                <a:solidFill>
                  <a:srgbClr val="0000FF"/>
                </a:solidFill>
                <a:latin typeface="Bernard MT Condensed" pitchFamily="18" charset="0"/>
              </a:rPr>
              <a:t>ERECTION </a:t>
            </a:r>
            <a:endParaRPr lang="ar-EG" sz="2600" dirty="0">
              <a:solidFill>
                <a:srgbClr val="0000FF"/>
              </a:solidFill>
            </a:endParaRPr>
          </a:p>
        </p:txBody>
      </p:sp>
      <p:pic>
        <p:nvPicPr>
          <p:cNvPr id="67" name="Picture 2" descr="http://img.bhs4.com/f5/6/f56410c297638355aa78c34e18859af44d923f40_larg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-152400"/>
            <a:ext cx="2133600" cy="2133600"/>
          </a:xfrm>
          <a:prstGeom prst="rect">
            <a:avLst/>
          </a:prstGeom>
          <a:noFill/>
        </p:spPr>
      </p:pic>
      <p:cxnSp>
        <p:nvCxnSpPr>
          <p:cNvPr id="75" name="Straight Connector 74"/>
          <p:cNvCxnSpPr/>
          <p:nvPr/>
        </p:nvCxnSpPr>
        <p:spPr>
          <a:xfrm>
            <a:off x="990600" y="533400"/>
            <a:ext cx="0" cy="38100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81000" y="152400"/>
            <a:ext cx="1183594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2400" dirty="0" smtClean="0">
                <a:solidFill>
                  <a:srgbClr val="3101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ernard MT Condensed" pitchFamily="18" charset="0"/>
              </a:rPr>
              <a:t>1. Desire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61950" y="833735"/>
            <a:ext cx="1369542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00FF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2400" dirty="0" smtClean="0">
                <a:solidFill>
                  <a:srgbClr val="3101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ernard MT Condensed" pitchFamily="18" charset="0"/>
              </a:rPr>
              <a:t>2. Arousal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533400" y="171450"/>
            <a:ext cx="4876800" cy="990600"/>
            <a:chOff x="1295400" y="228600"/>
            <a:chExt cx="3200400" cy="742950"/>
          </a:xfrm>
        </p:grpSpPr>
        <p:sp>
          <p:nvSpPr>
            <p:cNvPr id="76" name="Arc 75"/>
            <p:cNvSpPr/>
            <p:nvPr/>
          </p:nvSpPr>
          <p:spPr>
            <a:xfrm flipV="1">
              <a:off x="1295400" y="228600"/>
              <a:ext cx="1600200" cy="685800"/>
            </a:xfrm>
            <a:prstGeom prst="arc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Arc 77"/>
            <p:cNvSpPr/>
            <p:nvPr/>
          </p:nvSpPr>
          <p:spPr>
            <a:xfrm flipH="1">
              <a:off x="2895600" y="285750"/>
              <a:ext cx="1600200" cy="685800"/>
            </a:xfrm>
            <a:prstGeom prst="arc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5-Point Star 70"/>
          <p:cNvSpPr/>
          <p:nvPr/>
        </p:nvSpPr>
        <p:spPr>
          <a:xfrm>
            <a:off x="8610600" y="0"/>
            <a:ext cx="533400" cy="5334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8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5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500"/>
                            </p:stCondLst>
                            <p:childTnLst>
                              <p:par>
                                <p:cTn id="154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59" grpId="0"/>
      <p:bldP spid="60" grpId="0"/>
      <p:bldP spid="61" grpId="0"/>
      <p:bldP spid="62" grpId="0"/>
      <p:bldP spid="66" grpId="0" animBg="1"/>
      <p:bldP spid="81" grpId="0" animBg="1"/>
      <p:bldP spid="84" grpId="0"/>
      <p:bldP spid="92" grpId="0"/>
      <p:bldP spid="117" grpId="0"/>
      <p:bldP spid="118" grpId="0"/>
      <p:bldP spid="119" grpId="0"/>
      <p:bldP spid="120" grpId="0"/>
      <p:bldP spid="134" grpId="0"/>
      <p:bldP spid="135" grpId="0"/>
      <p:bldP spid="136" grpId="0"/>
      <p:bldP spid="1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83053">
            <a:off x="184687" y="291663"/>
            <a:ext cx="7132441" cy="96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ERECTILE DYSFUNCTION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87630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CA" sz="2400" b="1" dirty="0" smtClean="0">
                <a:latin typeface="Arial Narrow" pitchFamily="34" charset="0"/>
              </a:rPr>
              <a:t>Persistent or recurrent inability </a:t>
            </a:r>
            <a:r>
              <a:rPr lang="en-GB" altLang="ar-EG" sz="2400" b="1" dirty="0" smtClean="0">
                <a:latin typeface="Arial Narrow" pitchFamily="34" charset="0"/>
              </a:rPr>
              <a:t>to attain (acquire) &amp; maintain (sustain) an erection (</a:t>
            </a:r>
            <a:r>
              <a:rPr lang="en-US" altLang="ar-EG" sz="2400" b="1" dirty="0" smtClean="0">
                <a:latin typeface="Arial Narrow" pitchFamily="34" charset="0"/>
              </a:rPr>
              <a:t>rigidity)</a:t>
            </a:r>
            <a:r>
              <a:rPr lang="en-GB" altLang="ar-EG" sz="2400" b="1" dirty="0" smtClean="0">
                <a:latin typeface="Arial Narrow" pitchFamily="34" charset="0"/>
              </a:rPr>
              <a:t> sufficient for satisfactory sexual performance</a:t>
            </a:r>
          </a:p>
          <a:p>
            <a:pPr algn="l" rtl="0"/>
            <a:endParaRPr lang="en-GB" altLang="ar-EG" sz="1200" b="1" dirty="0">
              <a:latin typeface="Arial Narrow" pitchFamily="34" charset="0"/>
            </a:endParaRPr>
          </a:p>
          <a:p>
            <a:pPr algn="l" rtl="0"/>
            <a:r>
              <a:rPr lang="en-US" altLang="ar-EG" sz="2400" dirty="0" smtClean="0">
                <a:latin typeface="Bernard MT Condensed" panose="02050806060905020404" pitchFamily="18" charset="0"/>
              </a:rPr>
              <a:t>“Impotent" </a:t>
            </a:r>
            <a:r>
              <a:rPr lang="en-US" altLang="ar-EG" sz="2400" b="1" dirty="0" smtClean="0">
                <a:latin typeface="Arial Narrow" pitchFamily="34" charset="0"/>
              </a:rPr>
              <a:t>is reserved for those men who experience erectile failure during attempted intercourse more than 75 % of the time.</a:t>
            </a:r>
            <a:endParaRPr lang="ar-EG" sz="2400" b="1" dirty="0">
              <a:latin typeface="Arial Narrow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1" t="43424" r="21003" b="11482"/>
          <a:stretch>
            <a:fillRect/>
          </a:stretch>
        </p:blipFill>
        <p:spPr bwMode="auto">
          <a:xfrm>
            <a:off x="199986" y="3217507"/>
            <a:ext cx="3411893" cy="341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veomed.com/files/powerpoints_images/node287253/Slide26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6874" t="20278" r="8751"/>
          <a:stretch/>
        </p:blipFill>
        <p:spPr bwMode="auto">
          <a:xfrm>
            <a:off x="4191000" y="3381209"/>
            <a:ext cx="4648200" cy="32939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9986" y="2881945"/>
            <a:ext cx="1828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Prevalence</a:t>
            </a:r>
            <a:endParaRPr lang="ar-EG" sz="24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2881945"/>
            <a:ext cx="5791200" cy="461665"/>
          </a:xfrm>
          <a:prstGeom prst="rect">
            <a:avLst/>
          </a:prstGeom>
          <a:solidFill>
            <a:srgbClr val="0099CC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Endothelial Dysfunction </a:t>
            </a:r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Wingdings"/>
              </a:rPr>
              <a:t> C</a:t>
            </a:r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ommonest Cause </a:t>
            </a:r>
            <a:endParaRPr lang="ar-EG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8610600" y="0"/>
            <a:ext cx="533400" cy="5334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7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erectiledysfunction-120303104745-phpapp02/95/slide-25-728.jpg?cb=133079355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43200" y="5334000"/>
            <a:ext cx="5943600" cy="914400"/>
          </a:xfrm>
          <a:prstGeom prst="rect">
            <a:avLst/>
          </a:prstGeom>
          <a:noFill/>
          <a:ln w="762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50080" y="6202680"/>
            <a:ext cx="914400" cy="4572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43200" y="2514600"/>
            <a:ext cx="5943600" cy="6858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43200" y="4038600"/>
            <a:ext cx="1706880" cy="4572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458200" y="6248400"/>
            <a:ext cx="5334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3122</TotalTime>
  <Words>1560</Words>
  <Application>Microsoft Office PowerPoint</Application>
  <PresentationFormat>On-screen Show (4:3)</PresentationFormat>
  <Paragraphs>367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Pathophysiology:     Mechanism of an erection</vt:lpstr>
      <vt:lpstr>Pathophysiology:     Mechanism of an erection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2O11</dc:creator>
  <cp:lastModifiedBy>admin</cp:lastModifiedBy>
  <cp:revision>322</cp:revision>
  <dcterms:created xsi:type="dcterms:W3CDTF">2014-03-19T18:59:17Z</dcterms:created>
  <dcterms:modified xsi:type="dcterms:W3CDTF">2015-04-01T19:03:07Z</dcterms:modified>
</cp:coreProperties>
</file>