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7" r:id="rId2"/>
    <p:sldId id="256" r:id="rId3"/>
    <p:sldId id="257" r:id="rId4"/>
    <p:sldId id="355" r:id="rId5"/>
    <p:sldId id="327" r:id="rId6"/>
    <p:sldId id="308" r:id="rId7"/>
    <p:sldId id="309" r:id="rId8"/>
    <p:sldId id="362" r:id="rId9"/>
    <p:sldId id="358" r:id="rId10"/>
    <p:sldId id="357" r:id="rId11"/>
    <p:sldId id="359" r:id="rId12"/>
    <p:sldId id="366" r:id="rId13"/>
    <p:sldId id="343" r:id="rId14"/>
    <p:sldId id="344" r:id="rId15"/>
    <p:sldId id="347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200F2"/>
    <a:srgbClr val="FFFFCC"/>
    <a:srgbClr val="000000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72" autoAdjust="0"/>
    <p:restoredTop sz="94660"/>
  </p:normalViewPr>
  <p:slideViewPr>
    <p:cSldViewPr>
      <p:cViewPr varScale="1">
        <p:scale>
          <a:sx n="84" d="100"/>
          <a:sy n="84" d="100"/>
        </p:scale>
        <p:origin x="114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7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Prof. </a:t>
            </a:r>
            <a:r>
              <a:rPr lang="en-US" b="1" dirty="0" err="1" smtClean="0">
                <a:solidFill>
                  <a:srgbClr val="6600FF"/>
                </a:solidFill>
              </a:rPr>
              <a:t>Mohamad</a:t>
            </a:r>
            <a:r>
              <a:rPr lang="en-US" b="1" dirty="0" smtClean="0">
                <a:solidFill>
                  <a:srgbClr val="6600FF"/>
                </a:solidFill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</a:rPr>
              <a:t>Alhumayyd</a:t>
            </a: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>Dept. of Pharmacology</a:t>
            </a:r>
            <a:endParaRPr lang="ar-SA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371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latin typeface="Arial Narrow" pitchFamily="34" charset="0"/>
              </a:rPr>
              <a:t>Hypoestrogenism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on long term use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spc="-30" dirty="0" smtClean="0">
                <a:solidFill>
                  <a:srgbClr val="FA00FA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L</a:t>
            </a:r>
            <a:r>
              <a:rPr lang="en-US" sz="2400" b="1" dirty="0" smtClean="0">
                <a:latin typeface="Arial Narrow" pitchFamily="34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 </a:t>
            </a:r>
            <a:r>
              <a:rPr lang="en-US" sz="2400" b="1" dirty="0" smtClean="0">
                <a:latin typeface="Arial Narrow" pitchFamily="34" charset="0"/>
              </a:rPr>
              <a:t>Osteoporosis 	</a:t>
            </a:r>
            <a:r>
              <a:rPr lang="en-US" sz="2400" b="1" smtClean="0">
                <a:latin typeface="Arial Narrow" pitchFamily="34" charset="0"/>
              </a:rPr>
              <a:t>	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Clr>
                <a:srgbClr val="FF00FF"/>
              </a:buClr>
              <a:buSzPct val="80000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Rarely ovarian </a:t>
            </a:r>
            <a:r>
              <a:rPr lang="en-US" sz="2400" b="1" dirty="0" err="1" smtClean="0">
                <a:latin typeface="Arial Narrow" pitchFamily="34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(</a:t>
            </a:r>
            <a:r>
              <a:rPr lang="en-US" sz="2400" b="1" dirty="0" smtClean="0">
                <a:latin typeface="Arial Narrow" pitchFamily="34" charset="0"/>
              </a:rPr>
              <a:t>ovaries swell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0480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2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2348247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(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OVUM RETRIEVAL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21184"/>
              </p:ext>
            </p:extLst>
          </p:nvPr>
        </p:nvGraphicFramePr>
        <p:xfrm>
          <a:off x="4182140" y="-2286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140" y="-2286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2018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6484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6199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600200"/>
            <a:ext cx="5144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</a:t>
            </a:r>
            <a:r>
              <a:rPr lang="en-US" sz="2400" b="1" spc="-30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prolactin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 secretion 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9906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derivative( not 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3" name="5-Point Star 22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104" y="3307616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764816"/>
            <a:ext cx="5791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="1" baseline="30000" dirty="0" smtClean="0"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253458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720680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762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</a:t>
            </a:r>
            <a:r>
              <a:rPr lang="en-US" sz="2400" dirty="0" smtClean="0"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8" grpId="0" animBg="1"/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686800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86400" y="11430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92111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362200" cy="2133600"/>
            <a:chOff x="3200400" y="1657782"/>
            <a:chExt cx="2362200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892084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2266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6753" y="1860132"/>
            <a:ext cx="1828800" cy="408445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0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1249" y="1066800"/>
            <a:ext cx="2772912" cy="738609"/>
            <a:chOff x="3243241" y="1066800"/>
            <a:chExt cx="2772912" cy="738609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4638263" y="12184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flipH="1">
              <a:off x="3243241" y="1343744"/>
              <a:ext cx="2772912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400" dirty="0">
                  <a:latin typeface="Bernard MT Condensed" pitchFamily="18" charset="0"/>
                </a:rPr>
                <a:t>4</a:t>
              </a:r>
              <a:r>
                <a:rPr lang="en-US" sz="2400" dirty="0" smtClean="0">
                  <a:latin typeface="Bernard MT Condensed" pitchFamily="18" charset="0"/>
                </a:rPr>
                <a:t>.</a:t>
              </a: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AU" sz="2200" dirty="0" smtClean="0">
                  <a:ln w="12700">
                    <a:solidFill>
                      <a:srgbClr val="8970A8"/>
                    </a:solidFill>
                  </a:ln>
                  <a:latin typeface="Bernard MT Condensed" pitchFamily="18" charset="0"/>
                </a:rPr>
                <a:t>Hyperprolactinaemia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600" y="5181600"/>
            <a:ext cx="4724400" cy="1477328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 smtClean="0">
                <a:latin typeface="Bernard MT Condensed" pitchFamily="18" charset="0"/>
              </a:rPr>
              <a:t>5. POLYCYSTIC OVARIAN SYNDROME</a:t>
            </a:r>
            <a:r>
              <a:rPr lang="ar-SA" sz="2200" spc="-50" dirty="0" smtClean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</a:t>
            </a:r>
            <a:r>
              <a:rPr lang="en-US" sz="2200" spc="-50" dirty="0" smtClean="0">
                <a:latin typeface="Bernard MT Condensed" pitchFamily="18" charset="0"/>
              </a:rPr>
              <a:t>PCOS)</a:t>
            </a:r>
          </a:p>
          <a:p>
            <a:r>
              <a:rPr lang="en-US" sz="2200" spc="-50" dirty="0" smtClean="0">
                <a:latin typeface="Bernard MT Condensed" pitchFamily="18" charset="0"/>
              </a:rPr>
              <a:t>    M</a:t>
            </a:r>
            <a:r>
              <a:rPr lang="en-US" sz="2200" b="1" spc="-50" dirty="0" smtClean="0">
                <a:latin typeface="Arial Narrow" panose="020B0606020202030204" pitchFamily="34" charset="0"/>
              </a:rPr>
              <a:t>ost common cause  of infertility</a:t>
            </a:r>
          </a:p>
          <a:p>
            <a:r>
              <a:rPr lang="en-US" sz="2200" b="1" spc="-50" dirty="0" smtClean="0">
                <a:latin typeface="Arial Narrow" panose="020B0606020202030204" pitchFamily="34" charset="0"/>
              </a:rPr>
              <a:t>    Inulin resistance may play a role  ??? </a:t>
            </a:r>
            <a:br>
              <a:rPr lang="en-US" sz="2200" b="1" spc="-50" dirty="0" smtClean="0">
                <a:latin typeface="Arial Narrow" panose="020B0606020202030204" pitchFamily="34" charset="0"/>
              </a:rPr>
            </a:br>
            <a:r>
              <a:rPr lang="en-US" sz="2200" b="1" spc="-50" dirty="0" smtClean="0">
                <a:latin typeface="Arial Narrow" panose="020B0606020202030204" pitchFamily="34" charset="0"/>
              </a:rPr>
              <a:t>    </a:t>
            </a:r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Metformin 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4" grpId="0"/>
      <p:bldP spid="49" grpId="0" animBg="1"/>
      <p:bldP spid="53" grpId="0"/>
      <p:bldP spid="5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 smtClean="0">
                <a:latin typeface="Arial Narrow" pitchFamily="34" charset="0"/>
              </a:rPr>
              <a:t>negative feed back of endogenous estrogen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40" name="5-Point Star 39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Clomiphene</a:t>
            </a: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Each dose can be repeated not more </a:t>
            </a:r>
            <a:r>
              <a:rPr lang="en-US" sz="2400" b="1" smtClean="0">
                <a:latin typeface="Arial Narrow" pitchFamily="34" charset="0"/>
              </a:rPr>
              <a:t>than 3 </a:t>
            </a:r>
            <a:r>
              <a:rPr lang="en-US" sz="2400" b="1" dirty="0" smtClean="0">
                <a:latin typeface="Arial Narrow" pitchFamily="34" charset="0"/>
              </a:rPr>
              <a:t>cycles .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648163" y="6412605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</a:t>
            </a: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752600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</a:t>
            </a:r>
            <a:r>
              <a:rPr lang="en-US" sz="2400" b="1" smtClean="0">
                <a:latin typeface="Arial Narrow" pitchFamily="34" charset="0"/>
              </a:rPr>
              <a:t>breast cancer.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667000"/>
            <a:ext cx="3531736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i="1" dirty="0" smtClean="0">
                <a:latin typeface="Arial Narrow" pitchFamily="34" charset="0"/>
              </a:rPr>
              <a:t>But why not clomiphene 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1628725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to stimulate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    Start from day 2-3 of cycle up to day 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Given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when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suppression is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desirable e.g.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precocious puberty and advanced breast cancer in women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and prostatic cancer in men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593</Words>
  <Application>Microsoft Office PowerPoint</Application>
  <PresentationFormat>On-screen Show (4:3)</PresentationFormat>
  <Paragraphs>214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Aharoni</vt:lpstr>
      <vt:lpstr>Arial</vt:lpstr>
      <vt:lpstr>Arial Black</vt:lpstr>
      <vt:lpstr>Arial Narrow</vt:lpstr>
      <vt:lpstr>Bernard MT Condensed</vt:lpstr>
      <vt:lpstr>Calibri</vt:lpstr>
      <vt:lpstr>Cordia New</vt:lpstr>
      <vt:lpstr>Harlow Solid Italic</vt:lpstr>
      <vt:lpstr>Symbol</vt:lpstr>
      <vt:lpstr>Times New Roman</vt:lpstr>
      <vt:lpstr>Wingdings</vt:lpstr>
      <vt:lpstr>Wingdings 2</vt:lpstr>
      <vt:lpstr>Wingdings 3</vt:lpstr>
      <vt:lpstr>Office Theme</vt:lpstr>
      <vt:lpstr>Document</vt:lpstr>
      <vt:lpstr>Prof. Mohamad Alhumayyd  Dept. of 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ALHUMAYYA</cp:lastModifiedBy>
  <cp:revision>271</cp:revision>
  <dcterms:created xsi:type="dcterms:W3CDTF">2011-01-18T06:03:43Z</dcterms:created>
  <dcterms:modified xsi:type="dcterms:W3CDTF">2015-04-13T05:28:34Z</dcterms:modified>
</cp:coreProperties>
</file>