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263" r:id="rId3"/>
    <p:sldId id="262" r:id="rId4"/>
    <p:sldId id="265" r:id="rId5"/>
    <p:sldId id="269" r:id="rId6"/>
    <p:sldId id="268" r:id="rId7"/>
    <p:sldId id="266" r:id="rId8"/>
    <p:sldId id="285" r:id="rId9"/>
    <p:sldId id="270" r:id="rId10"/>
    <p:sldId id="288" r:id="rId11"/>
    <p:sldId id="273" r:id="rId12"/>
    <p:sldId id="291" r:id="rId13"/>
    <p:sldId id="286" r:id="rId14"/>
    <p:sldId id="287" r:id="rId15"/>
    <p:sldId id="293" r:id="rId16"/>
    <p:sldId id="299" r:id="rId17"/>
    <p:sldId id="295" r:id="rId18"/>
    <p:sldId id="296" r:id="rId19"/>
    <p:sldId id="301" r:id="rId20"/>
    <p:sldId id="298" r:id="rId21"/>
    <p:sldId id="302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FFFF"/>
    <a:srgbClr val="CC0000"/>
    <a:srgbClr val="FBFBAF"/>
    <a:srgbClr val="F5F3B5"/>
    <a:srgbClr val="EEEC84"/>
    <a:srgbClr val="D9FFFF"/>
    <a:srgbClr val="FFFFCC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67" autoAdjust="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139AA-107B-4E4F-A0C6-2AAEEB0E1E8E}" type="datetimeFigureOut">
              <a:rPr lang="en-US" smtClean="0"/>
              <a:pPr/>
              <a:t>15/4/2015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2D2B-2096-4A09-9919-523CD45E0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15/4/2015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15/4/2015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15/4/2015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15/4/2015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15/4/2015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15/4/2015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15/4/2015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15/4/2015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15/4/2015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15/4/2015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15/4/2015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7101-999C-4B82-B473-4D30A3DD81FE}" type="datetimeFigureOut">
              <a:rPr lang="en-US" smtClean="0"/>
              <a:pPr/>
              <a:t>15/4/2015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1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3.gi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00201" y="381000"/>
            <a:ext cx="4876800" cy="3751470"/>
            <a:chOff x="1600201" y="1811130"/>
            <a:chExt cx="4876800" cy="3751470"/>
          </a:xfrm>
        </p:grpSpPr>
        <p:pic>
          <p:nvPicPr>
            <p:cNvPr id="9" name="Picture 2" descr="http://www.vectorstock.com/assets/preview/28772/christmas-female-vector.jpg"/>
            <p:cNvPicPr>
              <a:picLocks noChangeAspect="1" noChangeArrowheads="1"/>
            </p:cNvPicPr>
            <p:nvPr/>
          </p:nvPicPr>
          <p:blipFill>
            <a:blip r:embed="rId2" cstate="print"/>
            <a:srcRect t="15556" r="31000" b="48889"/>
            <a:stretch>
              <a:fillRect/>
            </a:stretch>
          </p:blipFill>
          <p:spPr bwMode="auto">
            <a:xfrm>
              <a:off x="1600201" y="1811130"/>
              <a:ext cx="4876800" cy="3675270"/>
            </a:xfrm>
            <a:prstGeom prst="rect">
              <a:avLst/>
            </a:prstGeom>
            <a:noFill/>
          </p:spPr>
        </p:pic>
        <p:pic>
          <p:nvPicPr>
            <p:cNvPr id="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2514600" y="2018792"/>
              <a:ext cx="2827506" cy="3543808"/>
            </a:xfrm>
            <a:prstGeom prst="ellipse">
              <a:avLst/>
            </a:prstGeom>
            <a:noFill/>
          </p:spPr>
        </p:pic>
      </p:grpSp>
      <p:grpSp>
        <p:nvGrpSpPr>
          <p:cNvPr id="2" name="Group 4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6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7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1814097" y="4191000"/>
            <a:ext cx="71013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HORMONE REPLACEMENT THERAPY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Dr.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Ishfaq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Bukhari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387462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912123"/>
            <a:ext cx="80010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CVS;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enhance vasodilatation  via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 production, &amp;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HDL &amp;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LDL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therosclerosis &amp; ischemic insults (HRT started at the beginning of menopause will prevent CVS problems)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HRT increases CVs problems (long term)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Improves insulin resistance &amp;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glycaemic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 control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in diabetics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 cognitive function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via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expression 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ER in brain &amp;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amyloid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deposition thus preventing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Alzehimer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‘s.</a:t>
            </a: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Delays parkinsonism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acting on DA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system in midbrain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358714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Contraception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Primary ovarian failure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Amenorrhea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caused by excess androgens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flipH="1">
            <a:off x="7696200" y="3200400"/>
            <a:ext cx="1143000" cy="1298291"/>
            <a:chOff x="2" y="73309"/>
            <a:chExt cx="1716208" cy="1907891"/>
          </a:xfrm>
        </p:grpSpPr>
        <p:pic>
          <p:nvPicPr>
            <p:cNvPr id="1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7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8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507794" y="4032069"/>
            <a:ext cx="756881" cy="1368085"/>
          </a:xfrm>
          <a:prstGeom prst="rect">
            <a:avLst/>
          </a:prstGeom>
          <a:noFill/>
        </p:spPr>
      </p:pic>
      <p:sp>
        <p:nvSpPr>
          <p:cNvPr id="19" name="5-Point Star 18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08212" y="3950228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4636" y="3958815"/>
            <a:ext cx="54864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Irregular vaginal bleeding (</a:t>
            </a:r>
            <a:r>
              <a:rPr lang="en-US" sz="2400" b="1" dirty="0" smtClean="0">
                <a:solidFill>
                  <a:srgbClr val="FF0000"/>
                </a:solidFill>
              </a:rPr>
              <a:t>patients discontinue HRT).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Nausea.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Vaginal discharge.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Fluid retention. Weight gain.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Breast tenderness (</a:t>
            </a:r>
            <a:r>
              <a:rPr lang="en-US" sz="2400" b="1" dirty="0" smtClean="0">
                <a:solidFill>
                  <a:srgbClr val="FF0000"/>
                </a:solidFill>
              </a:rPr>
              <a:t>patients discontinue HRT</a:t>
            </a:r>
            <a:r>
              <a:rPr lang="en-US" sz="2400" b="1" dirty="0" smtClean="0">
                <a:solidFill>
                  <a:schemeClr val="bg1"/>
                </a:solidFill>
              </a:rPr>
              <a:t>)..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Spotting or darkening of skin (on face)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57213" y="1066800"/>
            <a:ext cx="8586787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Oral: -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Conjugated equine estrogen (CEE);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lang="en-US" sz="2000" b="1" i="1" dirty="0" smtClean="0">
                <a:solidFill>
                  <a:srgbClr val="D9FFFF"/>
                </a:solidFill>
                <a:latin typeface="Arial Narrow" pitchFamily="34" charset="0"/>
                <a:cs typeface="Times New Roman" charset="0"/>
              </a:rPr>
              <a:t>(</a:t>
            </a:r>
            <a:r>
              <a:rPr lang="en-US" sz="2000" b="1" i="1" dirty="0" err="1" smtClean="0">
                <a:solidFill>
                  <a:srgbClr val="D9FFFF"/>
                </a:solidFill>
                <a:latin typeface="Arial Narrow" pitchFamily="34" charset="0"/>
                <a:cs typeface="Times New Roman" charset="0"/>
              </a:rPr>
              <a:t>Estrone</a:t>
            </a:r>
            <a:r>
              <a:rPr lang="en-US" sz="2000" b="1" i="1" dirty="0" smtClean="0">
                <a:solidFill>
                  <a:srgbClr val="D9FFFF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Sulphate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+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equilin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sulphate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b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</a:b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 +17 d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dihydro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equilin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 from female horse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D9FFFF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valerate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Estrial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succinate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Transdermal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);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Patches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 twice weekly.</a:t>
            </a:r>
          </a:p>
          <a:p>
            <a:pPr marL="0" lvl="1">
              <a:lnSpc>
                <a:spcPts val="2200"/>
              </a:lnSpc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Gel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hours daily.</a:t>
            </a:r>
          </a:p>
          <a:p>
            <a:pPr lvl="0">
              <a:lnSpc>
                <a:spcPts val="2200"/>
              </a:lnSpc>
              <a:buBlip>
                <a:blip r:embed="rId5"/>
              </a:buBlip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Subcutaneous implant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 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6 monthly.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Vaginal cream as such or as rings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pessaries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663766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7" name="Group 14"/>
          <p:cNvGrpSpPr/>
          <p:nvPr/>
        </p:nvGrpSpPr>
        <p:grpSpPr>
          <a:xfrm flipH="1">
            <a:off x="7543800" y="3962400"/>
            <a:ext cx="1143000" cy="1298291"/>
            <a:chOff x="2" y="73309"/>
            <a:chExt cx="1716208" cy="1907891"/>
          </a:xfrm>
        </p:grpSpPr>
        <p:pic>
          <p:nvPicPr>
            <p:cNvPr id="18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9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5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794069"/>
            <a:ext cx="756881" cy="1368085"/>
          </a:xfrm>
          <a:prstGeom prst="rect">
            <a:avLst/>
          </a:prstGeom>
          <a:noFill/>
        </p:spPr>
      </p:pic>
      <p:sp>
        <p:nvSpPr>
          <p:cNvPr id="20" name="5-Point Star 19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214033"/>
            <a:ext cx="8458200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Bernard MT Condensed" pitchFamily="18" charset="0"/>
              </a:rPr>
              <a:t>Absolute;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Undiagnosed vaginal bleeding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Severe liver disease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manifestations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Cancer; endometrial, breast (hormone sensitive), ovarian</a:t>
            </a:r>
          </a:p>
          <a:p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838200"/>
            <a:ext cx="350576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Contraindications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267200"/>
            <a:ext cx="24342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Interactions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506" y="4594412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NB. 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If given with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SERMs additive side effects for both drugs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Aromatase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inhibitors  efficacy 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Corticosteroids  side effects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 flipH="1">
            <a:off x="7543800" y="4114800"/>
            <a:ext cx="1143000" cy="1298291"/>
            <a:chOff x="2" y="73309"/>
            <a:chExt cx="1716208" cy="1907891"/>
          </a:xfrm>
        </p:grpSpPr>
        <p:pic>
          <p:nvPicPr>
            <p:cNvPr id="15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946469"/>
            <a:ext cx="756881" cy="1368085"/>
          </a:xfrm>
          <a:prstGeom prst="rect">
            <a:avLst/>
          </a:prstGeom>
          <a:noFill/>
        </p:spPr>
      </p:pic>
      <p:sp>
        <p:nvSpPr>
          <p:cNvPr id="18" name="5-Point Star 17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31648" y="134112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64459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2.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200px-Cholesterol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5703"/>
            <a:ext cx="1916440" cy="11519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8" name="Picture 6" descr="220px-Pregnenol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240" y="1141221"/>
            <a:ext cx="1905000" cy="11609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20" name="Picture 8" descr="200px-Progesterone-2D-skelet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2240" y="1116568"/>
            <a:ext cx="1905000" cy="11811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3642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7237" y="7620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3124200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58788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8600" y="2616912"/>
            <a:ext cx="8610600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precursor to estrogens, androgens,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adrenocortical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steroids.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676400" y="2297668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Cholesterol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2047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66FFFF"/>
                </a:solidFill>
                <a:latin typeface="Bernard MT Condensed" pitchFamily="18" charset="0"/>
              </a:rPr>
              <a:t>Pregnenolone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360459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Progesterone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3581400"/>
            <a:ext cx="86106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Progesterone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destructed in GIT, so can be given only parentally</a:t>
            </a: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synthetic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progestogens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that have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similar to progesterone but are not degraded by GIT.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Progestin preparations; as in contraceptive pills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676400" y="675375"/>
            <a:ext cx="74676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500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Produced by; Adrenal glands, Gonads, Brain, Placenta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325" y="1295400"/>
            <a:ext cx="1828800" cy="70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Synthesis;</a:t>
            </a:r>
          </a:p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Induced by LH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5385" y="5575265"/>
            <a:ext cx="845141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	     Two types of progesterone receptors [PR]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PR-A &amp; PR-B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could exist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cytoplasmic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mediating genomic long term effects  or  membranous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mediating non-genomic rapid effects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05400" y="5158406"/>
            <a:ext cx="3748142" cy="387798"/>
          </a:xfrm>
          <a:prstGeom prst="rect">
            <a:avLst/>
          </a:prstGeom>
          <a:gradFill flip="none" rotWithShape="1">
            <a:gsLst>
              <a:gs pos="21000">
                <a:schemeClr val="tx1"/>
              </a:gs>
              <a:gs pos="64000">
                <a:srgbClr val="0000FF"/>
              </a:gs>
              <a:gs pos="94000">
                <a:srgbClr val="3333CC">
                  <a:alpha val="69000"/>
                </a:srgbClr>
              </a:gs>
              <a:gs pos="99000">
                <a:srgbClr val="B2CCEC"/>
              </a:gs>
              <a:gs pos="100000">
                <a:srgbClr val="FF00FF"/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progesterone do?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" y="513466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1296194" y="5716190"/>
            <a:ext cx="304006" cy="794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8305800" y="31242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  <p:bldP spid="23" grpId="0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557213" y="1242169"/>
            <a:ext cx="8586787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7813"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153" y="829235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5153" y="304800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1896" y="1832135"/>
            <a:ext cx="86868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against possibility of estrogen induced endometrial cancer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Estrogen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 cell growth. If unopposed endometrial cell lining can show (atypical hyperplasia)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Progesterone beneficially matures endometrial cell lining  ( become differentiated) &amp;  apoptosis of atypical cells by activation of p53.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Progesterone (natural) protects against breast cancer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development by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anti-inflammatory &amp; apoptotic mechanisms, but this effect is not as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clear with synthetic </a:t>
            </a:r>
            <a:r>
              <a:rPr lang="en-US" sz="24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. </a:t>
            </a:r>
            <a:r>
              <a:rPr lang="en-US" sz="24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Mamography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recommended every 6ms.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0" y="813672"/>
            <a:ext cx="6477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As HRT, usually given in combination with estrogen Some use it alone in risk of cancer but does not 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all menopausal symptoms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1896" y="4665504"/>
            <a:ext cx="876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Confers </a:t>
            </a:r>
            <a:r>
              <a:rPr lang="en-US" sz="2400" b="1" u="heavy" spc="-50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neuroprotection</a:t>
            </a: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, mild effect</a:t>
            </a:r>
            <a:endParaRPr lang="en-US" sz="2400" b="1" u="heavy" spc="-30" dirty="0" smtClean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Controls insomnia &amp; depression 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little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ffect</a:t>
            </a:r>
            <a:endParaRPr lang="en-US" sz="2400" b="1" spc="-5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Counteract  osteoporosis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, directly +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400" b="1" spc="-5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5064" y="17722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2954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9552" y="76200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7404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878840"/>
            <a:ext cx="563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Contraception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Estradiol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Dysmenorrhea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Menpauasal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symptoms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Estradiol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given together)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2133335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2569242"/>
            <a:ext cx="8382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Oral; Micronized  progesterone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 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IU;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Levonorgestrel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Progestasert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Vaginal - natural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progesterone gel /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pessary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Transdermal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-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sequential / continuous patch.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1000" y="4822369"/>
            <a:ext cx="76200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Mood changes, as anxiety, irritability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Headache, dizziness or drowsiness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Nausea, vomiting,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abdominal pain or bloating (distention). 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masculinization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(Not with new preparations)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600" y="4365169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12" name="Group 14"/>
          <p:cNvGrpSpPr/>
          <p:nvPr/>
        </p:nvGrpSpPr>
        <p:grpSpPr>
          <a:xfrm flipH="1">
            <a:off x="7543800" y="3352800"/>
            <a:ext cx="1143000" cy="1298291"/>
            <a:chOff x="2" y="73309"/>
            <a:chExt cx="1716208" cy="1907891"/>
          </a:xfrm>
        </p:grpSpPr>
        <p:pic>
          <p:nvPicPr>
            <p:cNvPr id="14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184469"/>
            <a:ext cx="756881" cy="1368085"/>
          </a:xfrm>
          <a:prstGeom prst="rect">
            <a:avLst/>
          </a:prstGeom>
          <a:noFill/>
        </p:spPr>
      </p:pic>
      <p:sp>
        <p:nvSpPr>
          <p:cNvPr id="18" name="5-Point Star 17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Benefits and Risks of HRT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Definite benefits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Symptoms of menopause (vasomotor, genitourinary)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Osteoporosis (Definite increase in bone mineral density; probable decrease in risk of fractures)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Definite risks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Endometrial cancer (estrogen only)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Venous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thromboembolism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(long term)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Breast cancer (long term 5 yrs)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Uncertain benefits 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Cognitive functions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Note: the risk of CVS </a:t>
            </a:r>
            <a:r>
              <a:rPr lang="en-US" sz="2800" dirty="0" err="1" smtClean="0">
                <a:solidFill>
                  <a:srgbClr val="FF0000"/>
                </a:solidFill>
              </a:rPr>
              <a:t>broblems</a:t>
            </a:r>
            <a:r>
              <a:rPr lang="en-US" sz="2800" dirty="0" smtClean="0">
                <a:solidFill>
                  <a:srgbClr val="FF0000"/>
                </a:solidFill>
              </a:rPr>
              <a:t> and breast cancer with HRT is more than their benefits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04800" y="685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256" y="297954"/>
            <a:ext cx="2740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ea typeface="Gungsuh" pitchFamily="18" charset="-127"/>
              </a:rPr>
              <a:t>SERMs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  <a:ea typeface="Gungsuh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3.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8400" y="476071"/>
            <a:ext cx="538955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Raloxifene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(oral and non-hormonal)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" y="914400"/>
            <a:ext cx="82296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D9FFFF"/>
                </a:solidFill>
                <a:latin typeface="Bernard MT Condensed" pitchFamily="18" charset="0"/>
              </a:rPr>
              <a:t>Raloxifen</a:t>
            </a:r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antagonist in breast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and uterus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agonist in bone 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D9FFFF"/>
                </a:solidFill>
                <a:latin typeface="Bernard MT Condensed" pitchFamily="18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Antagonist in breast and partial agonist in bone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endometrium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23622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An ideal SERM for use as HRT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should  be agonistic in brain, bone, CV system (not necessarily the liver), vagina &amp; urinary system but antagonistic in breast &amp;  uterus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124200" y="3200400"/>
          <a:ext cx="5638801" cy="1657350"/>
        </p:xfrm>
        <a:graphic>
          <a:graphicData uri="http://schemas.openxmlformats.org/drawingml/2006/table">
            <a:tbl>
              <a:tblPr/>
              <a:tblGrid>
                <a:gridCol w="1143001"/>
                <a:gridCol w="762000"/>
                <a:gridCol w="838200"/>
                <a:gridCol w="838200"/>
                <a:gridCol w="685800"/>
                <a:gridCol w="685800"/>
                <a:gridCol w="6858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Ideal </a:t>
                      </a:r>
                      <a:r>
                        <a:rPr lang="en-US" sz="1600" b="1" u="heavy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SER</a:t>
                      </a:r>
                      <a:r>
                        <a:rPr lang="en-US" sz="1600" b="1" u="heavy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Tamoxifen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381000" y="4876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risk of venous thrombosis &amp; tends to precipitate vaginal atrophy &amp;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hot flushes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565" y="55626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Raloxifene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has no effect 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 or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increases hot flushes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very effective preventing vertebral bone fracture and CVs problems less compared to Estrogen) for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osteoprosis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use of bisphosphonate is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bettere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than SERMs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57400" y="4343400"/>
            <a:ext cx="1143000" cy="533400"/>
            <a:chOff x="1981200" y="4495800"/>
            <a:chExt cx="1143000" cy="533400"/>
          </a:xfrm>
        </p:grpSpPr>
        <p:sp>
          <p:nvSpPr>
            <p:cNvPr id="36" name="Left Brace 35"/>
            <p:cNvSpPr/>
            <p:nvPr/>
          </p:nvSpPr>
          <p:spPr>
            <a:xfrm>
              <a:off x="2971800" y="4495800"/>
              <a:ext cx="152400" cy="533400"/>
            </a:xfrm>
            <a:prstGeom prst="leftBrac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1200" y="4572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Not Ideal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818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2" name="TextBox 21"/>
          <p:cNvSpPr txBox="1"/>
          <p:nvPr/>
        </p:nvSpPr>
        <p:spPr>
          <a:xfrm>
            <a:off x="1295400" y="3505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 = agonist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= antagonist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build="p"/>
      <p:bldP spid="32" grpId="1" build="allAtOnce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52400"/>
            <a:ext cx="3959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PHYTOESTROGENS 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5.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7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8849"/>
            <a:ext cx="3807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ANDROGENS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767194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6.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350520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934200" y="34290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505200"/>
            <a:ext cx="5867400" cy="1588"/>
          </a:xfrm>
          <a:prstGeom prst="line">
            <a:avLst/>
          </a:prstGeom>
          <a:ln w="28575">
            <a:solidFill>
              <a:srgbClr val="D9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4322064"/>
            <a:ext cx="8305800" cy="241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300" dirty="0" smtClean="0">
                <a:solidFill>
                  <a:srgbClr val="D9FFFF"/>
                </a:solidFill>
                <a:latin typeface="Bernard MT Condensed" pitchFamily="18" charset="0"/>
              </a:rPr>
              <a:t> Testosterone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 is responsible for sexual arousal in females. It is </a:t>
            </a:r>
            <a:r>
              <a:rPr lang="en-US" sz="23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as the sole therapy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menopausal women in whom their menopausal symptoms are focused on </a:t>
            </a:r>
            <a:r>
              <a:rPr lang="en-US" sz="2300" spc="-30" dirty="0" smtClean="0">
                <a:solidFill>
                  <a:srgbClr val="FF0000"/>
                </a:solidFill>
                <a:latin typeface="Arial Narrow" pitchFamily="34" charset="0"/>
              </a:rPr>
              <a:t>lack of sexual arousal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. It is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as adjuvant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combined estrogen &amp; progestin if all other menopausal symptom exist.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300" b="1" dirty="0" smtClean="0">
                <a:solidFill>
                  <a:srgbClr val="D9FFFF"/>
                </a:solidFill>
                <a:latin typeface="Arial Narrow" pitchFamily="34" charset="0"/>
              </a:rPr>
              <a:t>N.B. </a:t>
            </a:r>
            <a:r>
              <a:rPr lang="en-US" sz="2300" b="1" i="1" dirty="0" err="1" smtClean="0">
                <a:solidFill>
                  <a:srgbClr val="D9FFFF"/>
                </a:solidFill>
                <a:latin typeface="Arial Narrow" pitchFamily="34" charset="0"/>
              </a:rPr>
              <a:t>Tibolone</a:t>
            </a:r>
            <a:r>
              <a:rPr lang="en-US" sz="2300" b="1" i="1" dirty="0" smtClean="0">
                <a:solidFill>
                  <a:srgbClr val="D9FFFF"/>
                </a:solidFill>
                <a:latin typeface="Arial Narrow" pitchFamily="34" charset="0"/>
              </a:rPr>
              <a:t>,</a:t>
            </a:r>
            <a:r>
              <a:rPr lang="en-US" sz="2300" b="1" i="1" dirty="0" smtClean="0">
                <a:solidFill>
                  <a:schemeClr val="bg1"/>
                </a:solidFill>
                <a:latin typeface="Arial Narrow" pitchFamily="34" charset="0"/>
              </a:rPr>
              <a:t> can be effective in some women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300" b="1" i="1" dirty="0" smtClean="0">
                <a:solidFill>
                  <a:schemeClr val="bg1"/>
                </a:solidFill>
                <a:latin typeface="Arial Narrow" pitchFamily="34" charset="0"/>
              </a:rPr>
              <a:t>has some androgen agonistic properties. (androgens use is not approved by FDA in women)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893064"/>
            <a:ext cx="83058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supplements from plants; 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isoflavones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(soya beans, flaxseeds)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lignans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(whole grains). Avoid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esterogen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dependent breast cancer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mimic action of estrogen on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alleviate symptoms related to hot flushes, mood swings, cognitive functions &amp; possess CVS protective actions. (data limited on their efficacy) 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block actions mediated by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some target tissues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lower risks of developing endometrial &amp; breast cancer.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610600" y="116888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Women’s Health Initiative (WHI) and HRT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b="1" dirty="0" smtClean="0"/>
              <a:t>Menopausal Hormone Therapy</a:t>
            </a:r>
          </a:p>
          <a:p>
            <a:pPr fontAlgn="base"/>
            <a:r>
              <a:rPr lang="en-US" dirty="0" smtClean="0"/>
              <a:t>For decades, hormone therapy was a widely used in menopausal symptoms.</a:t>
            </a:r>
          </a:p>
          <a:p>
            <a:pPr fontAlgn="base"/>
            <a:r>
              <a:rPr lang="en-US" dirty="0" smtClean="0"/>
              <a:t> </a:t>
            </a:r>
            <a:r>
              <a:rPr lang="en-US" b="1" dirty="0" smtClean="0"/>
              <a:t>Estrogen</a:t>
            </a:r>
            <a:r>
              <a:rPr lang="en-US" dirty="0" smtClean="0"/>
              <a:t> has been used alone in  menopausal women who </a:t>
            </a:r>
            <a:r>
              <a:rPr lang="en-US" dirty="0" smtClean="0">
                <a:solidFill>
                  <a:srgbClr val="FF0000"/>
                </a:solidFill>
              </a:rPr>
              <a:t>have had their uterus removed</a:t>
            </a:r>
            <a:r>
              <a:rPr lang="en-US" dirty="0" smtClean="0"/>
              <a:t>.</a:t>
            </a:r>
          </a:p>
          <a:p>
            <a:pPr fontAlgn="base"/>
            <a:endParaRPr lang="en-US" b="1" dirty="0" smtClean="0"/>
          </a:p>
          <a:p>
            <a:pPr fontAlgn="base"/>
            <a:r>
              <a:rPr lang="en-US" b="1" dirty="0" smtClean="0"/>
              <a:t>Progestin</a:t>
            </a:r>
            <a:r>
              <a:rPr lang="en-US" dirty="0" smtClean="0"/>
              <a:t>, the synthetic form of an estrogen-related hormone called progesterone, is combined with estrogen in menopausal women </a:t>
            </a:r>
            <a:r>
              <a:rPr lang="en-US" dirty="0" smtClean="0">
                <a:solidFill>
                  <a:srgbClr val="FF0000"/>
                </a:solidFill>
              </a:rPr>
              <a:t>who still have their uterus</a:t>
            </a:r>
            <a:r>
              <a:rPr lang="en-US" dirty="0" smtClean="0"/>
              <a:t>.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The Women’s Health Initiative (WHI), </a:t>
            </a:r>
            <a:r>
              <a:rPr lang="en-US" dirty="0" smtClean="0">
                <a:solidFill>
                  <a:srgbClr val="FF0000"/>
                </a:solidFill>
              </a:rPr>
              <a:t>a 15-year research program launched in 1991</a:t>
            </a:r>
            <a:r>
              <a:rPr lang="en-US" dirty="0" smtClean="0"/>
              <a:t>, addressed the most common causes of death, disability, and poor quality of life in postmenopausal women.</a:t>
            </a:r>
          </a:p>
          <a:p>
            <a:pPr fontAlgn="base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The research program examined the effectiveness of hormone replacement therapy in women</a:t>
            </a:r>
            <a:r>
              <a:rPr lang="en-US" dirty="0" smtClean="0"/>
              <a:t>. In 2002, findings from two WHI clinical trials examined: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The use of estrogen plus progestin in women with a uterus</a:t>
            </a:r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The use of estrogen only in women without a uterus.</a:t>
            </a:r>
          </a:p>
          <a:p>
            <a:pPr fontAlgn="base"/>
            <a:r>
              <a:rPr lang="en-US" dirty="0" smtClean="0"/>
              <a:t>In both studies, women were randomly assigned to receive either the hormone medication or placebo.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In both studies, when compared with placebo, the hormone medication (whether estrogen plus progestin or estrogen only) resulted in an increased risk of </a:t>
            </a:r>
            <a:r>
              <a:rPr lang="en-US" b="1" dirty="0" smtClean="0">
                <a:solidFill>
                  <a:srgbClr val="FF0000"/>
                </a:solidFill>
              </a:rPr>
              <a:t>stroke and blood clots</a:t>
            </a:r>
            <a:r>
              <a:rPr lang="en-US" dirty="0" smtClean="0"/>
              <a:t>. In addition, the estrogen plus progestin medication resulted in an increased risk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heart attack and breast cancer</a:t>
            </a:r>
            <a:r>
              <a:rPr lang="en-US" dirty="0" smtClean="0"/>
              <a:t>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 </a:t>
            </a:r>
            <a:r>
              <a:rPr lang="en-US" dirty="0" smtClean="0">
                <a:solidFill>
                  <a:srgbClr val="000099"/>
                </a:solidFill>
              </a:rPr>
              <a:t>These concerns are one reason that many women are turning to mind and body practices and natural products to help with menopausal symptoms.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circres.ahajournals.org/content/vol103/issue1/images/medium/coverfig.gif"/>
          <p:cNvPicPr>
            <a:picLocks noChangeAspect="1" noChangeArrowheads="1"/>
          </p:cNvPicPr>
          <p:nvPr/>
        </p:nvPicPr>
        <p:blipFill>
          <a:blip r:embed="rId2" cstate="print"/>
          <a:srcRect l="3636" t="3604" r="3636" b="42342"/>
          <a:stretch>
            <a:fillRect/>
          </a:stretch>
        </p:blipFill>
        <p:spPr bwMode="auto">
          <a:xfrm>
            <a:off x="1371600" y="6019800"/>
            <a:ext cx="3886200" cy="838200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4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5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farm2.static.flickr.com/1350/1437269439_31d78358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194445"/>
            <a:ext cx="2971800" cy="2977755"/>
          </a:xfrm>
          <a:prstGeom prst="rect">
            <a:avLst/>
          </a:prstGeom>
          <a:noFill/>
        </p:spPr>
      </p:pic>
      <p:pic>
        <p:nvPicPr>
          <p:cNvPr id="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431442" y="887984"/>
            <a:ext cx="2209800" cy="2769616"/>
          </a:xfrm>
          <a:prstGeom prst="ellipse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0" y="338822"/>
            <a:ext cx="67056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FBFBAF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FBFBAF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Recognize menopausal symptoms &amp; consequences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Classify drugs used to alleviate such symptoms that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are used as Hormonal Replacement Therapy [HRT]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preparations, side effects &amp; contraindications of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such agents. </a:t>
            </a:r>
            <a:endParaRPr lang="en-US" sz="2400" b="1" dirty="0">
              <a:solidFill>
                <a:srgbClr val="FBFBA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62830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Non-hormonal agents used in management of menopausal symptoms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</a:rPr>
              <a:t>Fuoxetins</a:t>
            </a:r>
            <a:r>
              <a:rPr lang="en-US" dirty="0" smtClean="0">
                <a:solidFill>
                  <a:schemeClr val="accent5"/>
                </a:solidFill>
              </a:rPr>
              <a:t> (SSRI)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Clonidine</a:t>
            </a:r>
            <a:r>
              <a:rPr lang="en-US" dirty="0" smtClean="0">
                <a:solidFill>
                  <a:schemeClr val="accent5"/>
                </a:solidFill>
              </a:rPr>
              <a:t> (centrally acting antihypertensive)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Gabapentin</a:t>
            </a:r>
            <a:r>
              <a:rPr lang="en-US" dirty="0" smtClean="0">
                <a:solidFill>
                  <a:schemeClr val="accent5"/>
                </a:solidFill>
              </a:rPr>
              <a:t> (anti-convulsant)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Physical activity: exercise, smoking cessation and relaxation of mind will improve symptoms of </a:t>
            </a:r>
            <a:r>
              <a:rPr lang="en-US" dirty="0" err="1" smtClean="0">
                <a:solidFill>
                  <a:schemeClr val="accent5"/>
                </a:solidFill>
              </a:rPr>
              <a:t>menopuase</a:t>
            </a:r>
            <a:r>
              <a:rPr lang="en-US" dirty="0" smtClean="0">
                <a:solidFill>
                  <a:schemeClr val="accent5"/>
                </a:solidFill>
              </a:rPr>
              <a:t> (</a:t>
            </a:r>
            <a:r>
              <a:rPr lang="en-US" dirty="0" err="1" smtClean="0">
                <a:solidFill>
                  <a:schemeClr val="accent5"/>
                </a:solidFill>
              </a:rPr>
              <a:t>e.g</a:t>
            </a:r>
            <a:r>
              <a:rPr lang="en-US" dirty="0" smtClean="0">
                <a:solidFill>
                  <a:schemeClr val="accent5"/>
                </a:solidFill>
              </a:rPr>
              <a:t> hot flushes) and fall preventing strategies prevents chances of fracture.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reading: Smoking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http://www.uptodate.com/contents/search?search=smoking&amp;sp=0&amp;searchType=PLAIN_TEXT&amp;source=USER_INPUT&amp;searchControl=TOP_PULLDOWN&amp;searchOffset=</a:t>
            </a:r>
          </a:p>
        </p:txBody>
      </p:sp>
    </p:spTree>
    <p:extLst>
      <p:ext uri="{BB962C8B-B14F-4D97-AF65-F5344CB8AC3E}">
        <p14:creationId xmlns:p14="http://schemas.microsoft.com/office/powerpoint/2010/main" val="2409149363"/>
      </p:ext>
    </p:extLst>
  </p:cSld>
  <p:clrMapOvr>
    <a:masterClrMapping/>
  </p:clrMapOvr>
  <p:transition spd="med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/>
          <a:srcRect l="1613" t="2481" r="3226" b="5707"/>
          <a:stretch>
            <a:fillRect/>
          </a:stretch>
        </p:blipFill>
        <p:spPr bwMode="auto">
          <a:xfrm>
            <a:off x="2667000" y="3810000"/>
            <a:ext cx="4495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28600" y="533400"/>
            <a:ext cx="4953000" cy="4883239"/>
          </a:xfrm>
          <a:prstGeom prst="ellipse">
            <a:avLst/>
          </a:prstGeom>
          <a:noFill/>
        </p:spPr>
      </p:pic>
      <p:pic>
        <p:nvPicPr>
          <p:cNvPr id="3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457200" y="1447800"/>
            <a:ext cx="2514600" cy="3151632"/>
          </a:xfrm>
          <a:prstGeom prst="ellipse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81000" y="228600"/>
            <a:ext cx="228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rgbClr val="D9FFFF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rgbClr val="D9FFFF"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97348" y="1940004"/>
            <a:ext cx="50818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THANK YOU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  <p:pic>
        <p:nvPicPr>
          <p:cNvPr id="44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2173793" y="5115445"/>
            <a:ext cx="756881" cy="136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985" t="22522" r="4478" b="4167"/>
          <a:stretch>
            <a:fillRect/>
          </a:stretch>
        </p:blipFill>
        <p:spPr bwMode="auto">
          <a:xfrm>
            <a:off x="74052" y="914400"/>
            <a:ext cx="3490686" cy="1981200"/>
          </a:xfrm>
          <a:prstGeom prst="rect">
            <a:avLst/>
          </a:prstGeom>
          <a:noFill/>
        </p:spPr>
      </p:pic>
      <p:pic>
        <p:nvPicPr>
          <p:cNvPr id="16386" name="Picture 2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" y="73308"/>
            <a:ext cx="2285999" cy="2746091"/>
          </a:xfrm>
          <a:prstGeom prst="ellipse">
            <a:avLst/>
          </a:prstGeom>
          <a:noFill/>
        </p:spPr>
      </p:pic>
      <p:pic>
        <p:nvPicPr>
          <p:cNvPr id="16388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149431" y="178158"/>
            <a:ext cx="1945532" cy="2438400"/>
          </a:xfrm>
          <a:prstGeom prst="ellipse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09116" y="216795"/>
            <a:ext cx="5257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a system of medical treatment that is designed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artificially boost female hormones,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hope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alleviate symptoms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caused by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 in their circulating levels</a:t>
            </a:r>
            <a:endParaRPr lang="en-US" sz="2400" b="1" u="heavy" dirty="0">
              <a:solidFill>
                <a:schemeClr val="bg1"/>
              </a:solidFill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8205" y="1740795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PERI &amp;  POSTMENOPAUSE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0"/>
            <a:ext cx="2286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29600" y="1408176"/>
            <a:ext cx="114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?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04093" y="2163823"/>
            <a:ext cx="34964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D9FFFF"/>
                </a:solidFill>
                <a:latin typeface="Bernard MT Condensed" pitchFamily="18" charset="0"/>
              </a:rPr>
              <a:t>Natural, Pathological, Induced</a:t>
            </a:r>
            <a:endParaRPr lang="en-US" sz="22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248400" y="1512195"/>
            <a:ext cx="1295400" cy="228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4800" y="2286000"/>
            <a:ext cx="1638300" cy="400110"/>
          </a:xfrm>
          <a:prstGeom prst="rect">
            <a:avLst/>
          </a:prstGeom>
          <a:solidFill>
            <a:schemeClr val="tx1"/>
          </a:solidFill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uFill>
                  <a:solidFill>
                    <a:srgbClr val="008BBC"/>
                  </a:solidFill>
                </a:uFill>
                <a:latin typeface="Bernard MT Condensed" pitchFamily="18" charset="0"/>
              </a:rPr>
              <a:t>MENOPAUSE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2731395"/>
            <a:ext cx="9144000" cy="762000"/>
            <a:chOff x="0" y="2705637"/>
            <a:chExt cx="9144000" cy="762000"/>
          </a:xfrm>
        </p:grpSpPr>
        <p:sp>
          <p:nvSpPr>
            <p:cNvPr id="23" name="Rectangle 22"/>
            <p:cNvSpPr/>
            <p:nvPr/>
          </p:nvSpPr>
          <p:spPr>
            <a:xfrm>
              <a:off x="0" y="2705637"/>
              <a:ext cx="9144000" cy="762000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alpha val="73000"/>
                  </a:schemeClr>
                </a:gs>
                <a:gs pos="50000">
                  <a:srgbClr val="3333CC"/>
                </a:gs>
                <a:gs pos="62000">
                  <a:srgbClr val="007DBC"/>
                </a:gs>
                <a:gs pos="79000">
                  <a:srgbClr val="FF3399">
                    <a:alpha val="6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" y="2732469"/>
              <a:ext cx="845820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12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A complex physiological change that occurs at the time when the last period ends generally as women age and loss fertility (age late 40s)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368341" y="3505200"/>
            <a:ext cx="2956259" cy="1118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Estrogen </a:t>
            </a:r>
            <a:r>
              <a:rPr lang="en-US" sz="2000" b="1" dirty="0" smtClean="0">
                <a:latin typeface="Arial Narrow" pitchFamily="34" charset="0"/>
              </a:rPr>
              <a:t>&amp; Progesterone</a:t>
            </a: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 Androgens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  </a:t>
            </a:r>
            <a:r>
              <a:rPr lang="en-US" sz="2000" b="1" dirty="0" smtClean="0">
                <a:latin typeface="Arial Narrow" pitchFamily="34" charset="0"/>
              </a:rPr>
              <a:t>FSH &amp; LH</a:t>
            </a:r>
          </a:p>
          <a:p>
            <a:pPr>
              <a:lnSpc>
                <a:spcPts val="2000"/>
              </a:lnSpc>
              <a:buFont typeface="Wingdings 3" pitchFamily="18" charset="2"/>
              <a:buChar char="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Insulin Resistance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85698" y="3484880"/>
            <a:ext cx="2455672" cy="68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sz="2200" b="1" i="1" dirty="0"/>
              <a:t>' </a:t>
            </a:r>
            <a:r>
              <a:rPr lang="en-US" sz="2200" b="1" i="1" dirty="0" err="1"/>
              <a:t>menos</a:t>
            </a:r>
            <a:r>
              <a:rPr lang="en-US" sz="2200" b="1" i="1" dirty="0"/>
              <a:t>'( month) </a:t>
            </a:r>
            <a:endParaRPr lang="en-US" sz="2200" b="1" i="1" dirty="0" smtClean="0"/>
          </a:p>
          <a:p>
            <a:pPr algn="r">
              <a:lnSpc>
                <a:spcPts val="2300"/>
              </a:lnSpc>
            </a:pPr>
            <a:r>
              <a:rPr lang="en-US" sz="2200" b="1" i="1" dirty="0" smtClean="0"/>
              <a:t> </a:t>
            </a:r>
            <a:r>
              <a:rPr lang="en-US" sz="2200" b="1" i="1" dirty="0"/>
              <a:t>'</a:t>
            </a:r>
            <a:r>
              <a:rPr lang="en-US" sz="2200" b="1" i="1" dirty="0" err="1"/>
              <a:t>pausis</a:t>
            </a:r>
            <a:r>
              <a:rPr lang="en-US" sz="2200" b="1" i="1" dirty="0"/>
              <a:t>'(cessation</a:t>
            </a:r>
            <a:r>
              <a:rPr lang="en-US" sz="2200" b="1" i="1" dirty="0" smtClean="0"/>
              <a:t>)</a:t>
            </a:r>
            <a:endParaRPr lang="en-US" sz="2200" b="1" i="1" dirty="0"/>
          </a:p>
        </p:txBody>
      </p:sp>
      <p:pic>
        <p:nvPicPr>
          <p:cNvPr id="21506" name="Picture 2" descr="http://accessmedicine.com/loadBinary.aspx?name=harr&amp;filename=harr_c348f0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3429000" cy="2743200"/>
          </a:xfrm>
          <a:prstGeom prst="rect">
            <a:avLst/>
          </a:prstGeom>
          <a:noFill/>
        </p:spPr>
      </p:pic>
      <p:pic>
        <p:nvPicPr>
          <p:cNvPr id="23554" name="Picture 2" descr="http://embryology.med.unsw.edu.au/wwwhuman/MCycle/images/Mcycl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495800"/>
            <a:ext cx="4724400" cy="23622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562600" y="4038600"/>
            <a:ext cx="3316869" cy="369332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rgbClr val="3333CC"/>
              </a:gs>
              <a:gs pos="62000">
                <a:srgbClr val="007DBC"/>
              </a:gs>
              <a:gs pos="79000">
                <a:srgbClr val="FF3399">
                  <a:alpha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30" dirty="0" smtClean="0">
                <a:solidFill>
                  <a:schemeClr val="lt1"/>
                </a:solidFill>
                <a:latin typeface="Arial Narrow" pitchFamily="34" charset="0"/>
              </a:rPr>
              <a:t>Normal </a:t>
            </a:r>
            <a:r>
              <a:rPr lang="en-US" sz="2000" b="1" spc="-30" dirty="0" err="1" smtClean="0">
                <a:solidFill>
                  <a:schemeClr val="lt1"/>
                </a:solidFill>
                <a:latin typeface="Arial Narrow" pitchFamily="34" charset="0"/>
              </a:rPr>
              <a:t>menstraution</a:t>
            </a:r>
            <a:r>
              <a:rPr lang="en-US" sz="2000" b="1" spc="-30" dirty="0" smtClean="0">
                <a:solidFill>
                  <a:schemeClr val="lt1"/>
                </a:solidFill>
                <a:latin typeface="Arial Narrow" pitchFamily="34" charset="0"/>
              </a:rPr>
              <a:t>  </a:t>
            </a:r>
            <a:endParaRPr lang="en-US" sz="2000" b="1" spc="-30" dirty="0">
              <a:solidFill>
                <a:schemeClr val="lt1"/>
              </a:solidFill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9800" y="1600200"/>
            <a:ext cx="3352800" cy="369332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rgbClr val="3333CC"/>
              </a:gs>
              <a:gs pos="62000">
                <a:srgbClr val="007DBC"/>
              </a:gs>
              <a:gs pos="79000">
                <a:srgbClr val="FF3399">
                  <a:alpha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30" dirty="0">
                <a:solidFill>
                  <a:schemeClr val="lt1"/>
                </a:solidFill>
                <a:latin typeface="Arial Narrow" pitchFamily="34" charset="0"/>
              </a:rPr>
              <a:t>1/3 </a:t>
            </a:r>
            <a:r>
              <a:rPr lang="en-US" sz="2000" b="1" spc="-30" baseline="30000" dirty="0">
                <a:solidFill>
                  <a:schemeClr val="lt1"/>
                </a:solidFill>
                <a:latin typeface="Arial Narrow" pitchFamily="34" charset="0"/>
              </a:rPr>
              <a:t>rd</a:t>
            </a:r>
            <a:r>
              <a:rPr lang="en-US" sz="2000" b="1" spc="-30" dirty="0">
                <a:solidFill>
                  <a:schemeClr val="lt1"/>
                </a:solidFill>
                <a:latin typeface="Arial Narrow" pitchFamily="34" charset="0"/>
              </a:rPr>
              <a:t> of total female population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 animBg="1"/>
      <p:bldP spid="33" grpId="0" animBg="1"/>
      <p:bldP spid="32" grpId="0"/>
      <p:bldP spid="41" grpId="0"/>
      <p:bldP spid="2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rot="5400000">
            <a:off x="1104106" y="2665669"/>
            <a:ext cx="26670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 descr="symptom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b="16216"/>
          <a:stretch>
            <a:fillRect/>
          </a:stretch>
        </p:blipFill>
        <p:spPr>
          <a:xfrm>
            <a:off x="4813479" y="932329"/>
            <a:ext cx="3911958" cy="2514600"/>
          </a:xfrm>
          <a:prstGeom prst="rect">
            <a:avLst/>
          </a:prstGeom>
          <a:solidFill>
            <a:srgbClr val="E7EFF9"/>
          </a:solidFill>
          <a:ln/>
        </p:spPr>
      </p:pic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6096000" y="0"/>
            <a:ext cx="3048000" cy="1859692"/>
          </a:xfrm>
          <a:prstGeom prst="halfFrame">
            <a:avLst>
              <a:gd name="adj1" fmla="val 39566"/>
              <a:gd name="adj2" fmla="val 37487"/>
            </a:avLst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801674" y="3498445"/>
            <a:ext cx="3962400" cy="528350"/>
          </a:xfrm>
          <a:prstGeom prst="rect">
            <a:avLst/>
          </a:prstGeom>
          <a:solidFill>
            <a:srgbClr val="E7EFF9"/>
          </a:solidFill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latin typeface="Arial Narrow" pitchFamily="34" charset="0"/>
                <a:sym typeface="Wingdings 3"/>
              </a:rPr>
              <a:t>20% no symptoms, 60% some symptoms, 20% severe </a:t>
            </a:r>
            <a:r>
              <a:rPr lang="en-US" b="1" dirty="0" smtClean="0">
                <a:latin typeface="Arial Narrow" pitchFamily="34" charset="0"/>
                <a:sym typeface="Wingdings 3"/>
              </a:rPr>
              <a:t>symptoms</a:t>
            </a:r>
            <a:endParaRPr lang="en-US" b="1" dirty="0">
              <a:latin typeface="Arial Narrow" pitchFamily="34" charset="0"/>
              <a:sym typeface="Wingdings 3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0373" y="685800"/>
            <a:ext cx="3810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Immediate</a:t>
            </a:r>
          </a:p>
          <a:p>
            <a:pPr lvl="2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Intermediate</a:t>
            </a:r>
          </a:p>
          <a:p>
            <a:pPr lvl="4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Long Term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228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SYMPTOMS &amp; CONSEQUENCES of MENOPAUSE</a:t>
            </a:r>
            <a:endParaRPr lang="en-US" sz="24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343400"/>
            <a:ext cx="4876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Dyspareunia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vaginal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dryness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Urethral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syndrome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dysuria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, urgency &amp; frequency)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Incontinence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difficulty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in voiding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Increased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bruising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Generalized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aches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pains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52400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sp>
        <p:nvSpPr>
          <p:cNvPr id="35" name="Rectangle 34"/>
          <p:cNvSpPr/>
          <p:nvPr/>
        </p:nvSpPr>
        <p:spPr>
          <a:xfrm>
            <a:off x="4761963" y="4126895"/>
            <a:ext cx="3848637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Osteoporosis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CVS Risks;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LDL/HDL ratio,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CHD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stroke,..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 N S deficits; Alzheimer's,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dementia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1180026" y="1333500"/>
            <a:ext cx="6858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352006" y="1626752"/>
            <a:ext cx="1474352" cy="2667000"/>
            <a:chOff x="3352006" y="1626752"/>
            <a:chExt cx="1474352" cy="26670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378558" y="4267200"/>
              <a:ext cx="1447800" cy="1588"/>
            </a:xfrm>
            <a:prstGeom prst="straightConnector1">
              <a:avLst/>
            </a:prstGeom>
            <a:ln w="57150">
              <a:solidFill>
                <a:srgbClr val="D9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2019300" y="2959458"/>
              <a:ext cx="2667000" cy="1588"/>
            </a:xfrm>
            <a:prstGeom prst="line">
              <a:avLst/>
            </a:prstGeom>
            <a:ln w="57150">
              <a:solidFill>
                <a:srgbClr val="D9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75126" y="1873460"/>
            <a:ext cx="4572000" cy="2092881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 / Night Sweats (vasomotor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symtoms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Insomnia, Anxiety, Irritability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Mood Disturbances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Reduction In Sexuality &amp; Libido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Poor Concentration / Memory Loss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4200" y="55971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3400" y="1681022"/>
            <a:ext cx="8229600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Estrogen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Some undesirable side effects</a:t>
            </a:r>
          </a:p>
          <a:p>
            <a:pPr algn="just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	</a:t>
            </a:r>
          </a:p>
          <a:p>
            <a:pPr algn="just"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add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;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but not if there is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hystrectomy</a:t>
            </a:r>
            <a:endParaRPr lang="en-US" sz="2400" b="1" i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Selective ER-Modulators [SERMs]</a:t>
            </a:r>
          </a:p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Phytoestrogens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Androgens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responsible for sexual arousal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given only if </a:t>
            </a:r>
            <a:b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there is  loss of libido &amp; orgasm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4751" y="204256"/>
            <a:ext cx="5069849" cy="862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Menopausal Symptoms </a:t>
            </a:r>
          </a:p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</a:t>
            </a: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Estrogen</a:t>
            </a:r>
            <a:endParaRPr lang="en-US" sz="32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6048" y="988975"/>
            <a:ext cx="18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Alleviate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solidFill>
                <a:srgbClr val="66FFFF"/>
              </a:soli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989526"/>
            <a:ext cx="4334776" cy="858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Replace the Estrogen</a:t>
            </a:r>
          </a:p>
          <a:p>
            <a:pPr>
              <a:lnSpc>
                <a:spcPts val="2600"/>
              </a:lnSpc>
            </a:pPr>
            <a:r>
              <a:rPr lang="en-US" sz="28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</a:t>
            </a:r>
          </a:p>
        </p:txBody>
      </p:sp>
      <p:sp>
        <p:nvSpPr>
          <p:cNvPr id="16" name="Up Arrow 15"/>
          <p:cNvSpPr/>
          <p:nvPr/>
        </p:nvSpPr>
        <p:spPr>
          <a:xfrm>
            <a:off x="5867400" y="661116"/>
            <a:ext cx="457200" cy="304800"/>
          </a:xfrm>
          <a:prstGeom prst="upArrow">
            <a:avLst/>
          </a:prstGeom>
          <a:solidFill>
            <a:srgbClr val="66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4693384"/>
            <a:ext cx="7598542" cy="177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Given for short term; never exceed 5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years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to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control </a:t>
            </a:r>
            <a:r>
              <a:rPr lang="en-US" sz="2400" b="1" dirty="0" err="1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meno-pausal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 symptoms without allowing ample time for malignant transition that might be induced by estrogen </a:t>
            </a:r>
            <a:endParaRPr lang="en-US" sz="2400" b="1" dirty="0">
              <a:ln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cap="none" spc="0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Long-term administration was only indicated in osteoporosis &amp; CVS protection but now  better drugs are available</a:t>
            </a:r>
            <a:endParaRPr lang="en-US" sz="2400" b="1" cap="none" spc="0" dirty="0">
              <a:ln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oper Black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1446326" y="5817834"/>
            <a:ext cx="1066800" cy="228600"/>
          </a:xfrm>
          <a:prstGeom prst="line">
            <a:avLst/>
          </a:prstGeom>
          <a:ln w="5715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268" y="5640274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>
                  <a:solidFill>
                    <a:srgbClr val="66FFFF"/>
                  </a:solidFill>
                  <a:prstDash val="solid"/>
                </a:ln>
                <a:solidFill>
                  <a:srgbClr val="D9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No more preferred</a:t>
            </a:r>
            <a:endParaRPr lang="en-US" sz="2400" dirty="0">
              <a:ln>
                <a:solidFill>
                  <a:srgbClr val="66FFFF"/>
                </a:solidFill>
                <a:prstDash val="solid"/>
              </a:ln>
              <a:solidFill>
                <a:srgbClr val="D9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-29373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81000" y="4532786"/>
            <a:ext cx="228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9" grpId="0"/>
      <p:bldP spid="2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57200" y="157151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0480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grpSp>
        <p:nvGrpSpPr>
          <p:cNvPr id="53" name="Group 52"/>
          <p:cNvGrpSpPr/>
          <p:nvPr/>
        </p:nvGrpSpPr>
        <p:grpSpPr>
          <a:xfrm>
            <a:off x="151606" y="1295400"/>
            <a:ext cx="8687594" cy="2743200"/>
            <a:chOff x="151606" y="990600"/>
            <a:chExt cx="8687594" cy="3048000"/>
          </a:xfrm>
        </p:grpSpPr>
        <p:sp>
          <p:nvSpPr>
            <p:cNvPr id="20" name="TextBox 19"/>
            <p:cNvSpPr txBox="1"/>
            <p:nvPr/>
          </p:nvSpPr>
          <p:spPr>
            <a:xfrm>
              <a:off x="5410200" y="3328116"/>
              <a:ext cx="3200400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in pre-menopause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32" name="Group 20"/>
            <p:cNvGrpSpPr>
              <a:grpSpLocks/>
            </p:cNvGrpSpPr>
            <p:nvPr/>
          </p:nvGrpSpPr>
          <p:grpSpPr bwMode="auto">
            <a:xfrm>
              <a:off x="3415903" y="2709862"/>
              <a:ext cx="1994297" cy="1296988"/>
              <a:chOff x="771" y="2304"/>
              <a:chExt cx="1005" cy="817"/>
            </a:xfrm>
          </p:grpSpPr>
          <p:pic>
            <p:nvPicPr>
              <p:cNvPr id="45" name="Picture 9" descr="200px-Estradiol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6" y="2304"/>
                <a:ext cx="960" cy="59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771" y="2888"/>
                <a:ext cx="62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Estradiol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3429793" y="1066801"/>
              <a:ext cx="1619250" cy="1220788"/>
              <a:chOff x="970" y="3264"/>
              <a:chExt cx="816" cy="769"/>
            </a:xfrm>
          </p:grpSpPr>
          <p:pic>
            <p:nvPicPr>
              <p:cNvPr id="43" name="Picture 14" descr="200px-Estron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0" y="3264"/>
                <a:ext cx="816" cy="52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1065" y="3800"/>
                <a:ext cx="6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Estrone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4" name="Group 23"/>
            <p:cNvGrpSpPr>
              <a:grpSpLocks/>
            </p:cNvGrpSpPr>
            <p:nvPr/>
          </p:nvGrpSpPr>
          <p:grpSpPr bwMode="auto">
            <a:xfrm>
              <a:off x="171450" y="2709862"/>
              <a:ext cx="1964531" cy="1328738"/>
              <a:chOff x="3840" y="3312"/>
              <a:chExt cx="990" cy="837"/>
            </a:xfrm>
          </p:grpSpPr>
          <p:pic>
            <p:nvPicPr>
              <p:cNvPr id="41" name="Picture 17" descr="250px-Testosterone_structu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88" y="3312"/>
                <a:ext cx="942" cy="60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2" name="Text Box 18"/>
              <p:cNvSpPr txBox="1">
                <a:spLocks noChangeArrowheads="1"/>
              </p:cNvSpPr>
              <p:nvPr/>
            </p:nvSpPr>
            <p:spPr bwMode="auto">
              <a:xfrm>
                <a:off x="3840" y="3916"/>
                <a:ext cx="86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66FFFF"/>
                    </a:solidFill>
                    <a:latin typeface="Bernard MT Condensed" pitchFamily="18" charset="0"/>
                  </a:rPr>
                  <a:t>Testosterone</a:t>
                </a:r>
              </a:p>
            </p:txBody>
          </p:sp>
        </p:grp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83820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417195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2248437" y="1499317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2209800" y="3167062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93345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426720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151606" y="990602"/>
              <a:ext cx="5659438" cy="2139951"/>
              <a:chOff x="950" y="2352"/>
              <a:chExt cx="2852" cy="1348"/>
            </a:xfrm>
          </p:grpSpPr>
          <p:grpSp>
            <p:nvGrpSpPr>
              <p:cNvPr id="27" name="Group 19"/>
              <p:cNvGrpSpPr>
                <a:grpSpLocks/>
              </p:cNvGrpSpPr>
              <p:nvPr/>
            </p:nvGrpSpPr>
            <p:grpSpPr bwMode="auto">
              <a:xfrm>
                <a:off x="950" y="2352"/>
                <a:ext cx="1152" cy="840"/>
                <a:chOff x="2438" y="2832"/>
                <a:chExt cx="1152" cy="840"/>
              </a:xfrm>
            </p:grpSpPr>
            <p:sp>
              <p:nvSpPr>
                <p:cNvPr id="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438" y="3439"/>
                  <a:ext cx="115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dirty="0" err="1">
                      <a:solidFill>
                        <a:srgbClr val="66FFFF"/>
                      </a:solidFill>
                      <a:latin typeface="Bernard MT Condensed" pitchFamily="18" charset="0"/>
                    </a:rPr>
                    <a:t>Androstenedione</a:t>
                  </a:r>
                  <a:endParaRPr lang="en-US" dirty="0">
                    <a:solidFill>
                      <a:srgbClr val="66FFFF"/>
                    </a:solidFill>
                    <a:latin typeface="Bernard MT Condensed" pitchFamily="18" charset="0"/>
                  </a:endParaRPr>
                </a:p>
              </p:txBody>
            </p:sp>
            <p:pic>
              <p:nvPicPr>
                <p:cNvPr id="31" name="Picture 16" descr="220px-Androstendion_sv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496" y="2832"/>
                  <a:ext cx="900" cy="61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</p:pic>
          </p:grpSp>
          <p:sp>
            <p:nvSpPr>
              <p:cNvPr id="28" name="Text Box 37"/>
              <p:cNvSpPr txBox="1">
                <a:spLocks noChangeArrowheads="1"/>
              </p:cNvSpPr>
              <p:nvPr/>
            </p:nvSpPr>
            <p:spPr bwMode="auto">
              <a:xfrm>
                <a:off x="2006" y="2428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2016" y="3463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47" name="Text Box 37"/>
              <p:cNvSpPr txBox="1">
                <a:spLocks noChangeArrowheads="1"/>
              </p:cNvSpPr>
              <p:nvPr/>
            </p:nvSpPr>
            <p:spPr bwMode="auto">
              <a:xfrm>
                <a:off x="3024" y="3189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D9FFFF"/>
                    </a:solidFill>
                    <a:latin typeface="Bernard MT Condensed" pitchFamily="18" charset="0"/>
                  </a:rPr>
                  <a:t>Dehydrogenase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5029200" y="990600"/>
              <a:ext cx="3810000" cy="786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&amp; adrenals pre-menopausal 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Adrenals in menopause 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67237" y="8382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4800" y="4186535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56" name="Rectangle 5"/>
          <p:cNvSpPr txBox="1">
            <a:spLocks noChangeArrowheads="1"/>
          </p:cNvSpPr>
          <p:nvPr/>
        </p:nvSpPr>
        <p:spPr>
          <a:xfrm>
            <a:off x="228600" y="4724400"/>
            <a:ext cx="89154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>
              <a:lnSpc>
                <a:spcPts val="2500"/>
              </a:lnSpc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;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Oral bioavailability is low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due to its rapid oxidation in the liver so used only in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transdermal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 patch,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intradermal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implant, ….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Conjugated estrogens</a:t>
            </a:r>
            <a:r>
              <a:rPr lang="en-US" sz="2400" dirty="0" smtClean="0">
                <a:solidFill>
                  <a:srgbClr val="66FFFF"/>
                </a:solidFill>
                <a:latin typeface="Arial Narrow" pitchFamily="34" charset="0"/>
              </a:rPr>
              <a:t> 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mixture  of Na salts of sulfate esters of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estrone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equilin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Esterified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estrogens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 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34200" y="-64008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nature.com/clpt/journal/v89/n1/images/clpt2010226f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4830723" y="1340223"/>
            <a:ext cx="4202337" cy="5220237"/>
          </a:xfrm>
          <a:prstGeom prst="rect">
            <a:avLst/>
          </a:prstGeom>
          <a:solidFill>
            <a:srgbClr val="E7EFF9"/>
          </a:solidFill>
        </p:spPr>
      </p:pic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873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4470" y="1371600"/>
            <a:ext cx="4648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Types of Estrogen Receptors [ER]</a:t>
            </a:r>
          </a:p>
          <a:p>
            <a:pPr indent="-342900">
              <a:spcBef>
                <a:spcPts val="600"/>
              </a:spcBef>
              <a:buBlip>
                <a:blip r:embed="rId7"/>
              </a:buBlip>
            </a:pP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ER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a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female hormonal functions</a:t>
            </a:r>
          </a:p>
          <a:p>
            <a:pPr indent="-342900"/>
            <a:r>
              <a:rPr lang="en-US" altLang="ko-KR" b="1" i="1" dirty="0" err="1" smtClean="0">
                <a:solidFill>
                  <a:schemeClr val="bg1"/>
                </a:solidFill>
                <a:latin typeface="Arial Narrow" pitchFamily="34" charset="0"/>
              </a:rPr>
              <a:t>Endometrium</a:t>
            </a:r>
            <a:r>
              <a:rPr lang="en-US" altLang="ko-KR" b="1" i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altLang="ko-KR" b="1" i="1" dirty="0" smtClean="0">
                <a:solidFill>
                  <a:schemeClr val="bg1"/>
                </a:solidFill>
                <a:latin typeface="Arial Narrow" pitchFamily="34" charset="0"/>
              </a:rPr>
              <a:t>breast, ovaries, hypothalamus,… 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indent="-342900">
              <a:spcBef>
                <a:spcPts val="600"/>
              </a:spcBef>
              <a:buBlip>
                <a:blip r:embed="rId7"/>
              </a:buBlip>
            </a:pPr>
            <a:r>
              <a:rPr lang="en-US" sz="2200" b="1" dirty="0">
                <a:solidFill>
                  <a:srgbClr val="D9FFFF"/>
                </a:solidFill>
                <a:latin typeface="Arial Narrow" pitchFamily="34" charset="0"/>
              </a:rPr>
              <a:t>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  <a:sym typeface="Wingdings 3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other hormonal functions</a:t>
            </a:r>
          </a:p>
          <a:p>
            <a:pPr marL="0" lvl="1"/>
            <a:r>
              <a:rPr lang="en-US" altLang="ko-KR" b="1" i="1" dirty="0">
                <a:solidFill>
                  <a:schemeClr val="bg1"/>
                </a:solidFill>
                <a:latin typeface="Arial Narrow" pitchFamily="34" charset="0"/>
              </a:rPr>
              <a:t>brain, bone, heart, lungs, kidney, bladder, intestinal mucosa, endothelial </a:t>
            </a:r>
            <a:r>
              <a:rPr lang="en-US" altLang="ko-KR" b="1" i="1" dirty="0" smtClean="0">
                <a:solidFill>
                  <a:schemeClr val="bg1"/>
                </a:solidFill>
                <a:latin typeface="Arial Narrow" pitchFamily="34" charset="0"/>
              </a:rPr>
              <a:t>cells,….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228600"/>
            <a:ext cx="457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?</a:t>
            </a:r>
            <a:endParaRPr lang="en-US" sz="4400" dirty="0"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33400"/>
            <a:ext cx="297709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estrogen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2521" y="838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It 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838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Distribution of ER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9306" y="4419600"/>
            <a:ext cx="4953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ts val="2400"/>
              </a:lnSpc>
            </a:pP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5506" y="518358"/>
            <a:ext cx="8637494" cy="2246769"/>
          </a:xfrm>
          <a:prstGeom prst="rect">
            <a:avLst/>
          </a:prstGeom>
          <a:gradFill flip="none" rotWithShape="1">
            <a:gsLst>
              <a:gs pos="21000">
                <a:schemeClr val="tx1">
                  <a:alpha val="76000"/>
                </a:schemeClr>
              </a:gs>
              <a:gs pos="64000">
                <a:srgbClr val="0000FF"/>
              </a:gs>
              <a:gs pos="94000">
                <a:srgbClr val="3333CC">
                  <a:alpha val="49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Estrogens bind to ER (</a:t>
            </a:r>
            <a:r>
              <a:rPr lang="en-US" sz="2200" b="1" dirty="0" smtClean="0">
                <a:solidFill>
                  <a:schemeClr val="bg1"/>
                </a:solidFill>
                <a:latin typeface="Symbol" pitchFamily="18" charset="2"/>
              </a:rPr>
              <a:t>a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200" b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that exist either;  </a:t>
            </a:r>
          </a:p>
          <a:p>
            <a:pPr>
              <a:lnSpc>
                <a:spcPts val="2300"/>
              </a:lnSpc>
              <a:spcBef>
                <a:spcPts val="1500"/>
              </a:spcBef>
              <a:buBlip>
                <a:blip r:embed="rId2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u="heavy" spc="-40" dirty="0" err="1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Cytoplasmic</a:t>
            </a:r>
            <a:r>
              <a:rPr lang="en-US" sz="2200" u="heavy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mediates its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genomic actions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hrs– 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dys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time scale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 development,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neuro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- endocrines,  metabolism</a:t>
            </a:r>
            <a:endParaRPr lang="en-US" sz="2200" b="1" dirty="0" smtClean="0">
              <a:solidFill>
                <a:srgbClr val="D9FFFF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spcBef>
                <a:spcPts val="1500"/>
              </a:spcBef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u="heavy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Membranous; 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</a:rPr>
              <a:t>GPER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2</a:t>
            </a:r>
            <a:r>
              <a:rPr lang="en-US" sz="2200" b="1" spc="-40" baseline="300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nd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messenger   Ca or </a:t>
            </a:r>
            <a:r>
              <a:rPr lang="en-US" sz="2200" b="1" spc="-4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cAMP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or   MAP </a:t>
            </a:r>
            <a:r>
              <a:rPr lang="en-US" sz="2200" b="1" spc="-4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Kinase</a:t>
            </a:r>
            <a:endParaRPr lang="en-US" sz="22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&gt; mediates its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non-genomic</a:t>
            </a:r>
            <a:r>
              <a:rPr lang="en-US" sz="2200" u="heavy" dirty="0" smtClean="0">
                <a:solidFill>
                  <a:srgbClr val="00CC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actions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sec – min. time scale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on NO,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neuro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- transmitters,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endometrium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, ….. </a:t>
            </a:r>
            <a:endParaRPr lang="en-US" sz="2200" dirty="0">
              <a:solidFill>
                <a:srgbClr val="D9FFFF"/>
              </a:solidFill>
            </a:endParaRPr>
          </a:p>
        </p:txBody>
      </p: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pic>
        <p:nvPicPr>
          <p:cNvPr id="8" name="Picture 2" descr="Estrogen Receptors Trigger Gene Activation"/>
          <p:cNvPicPr>
            <a:picLocks noChangeAspect="1" noChangeArrowheads="1"/>
          </p:cNvPicPr>
          <p:nvPr/>
        </p:nvPicPr>
        <p:blipFill>
          <a:blip r:embed="rId4" cstate="print"/>
          <a:srcRect l="3922" t="18237" r="7843" b="3606"/>
          <a:stretch>
            <a:fillRect/>
          </a:stretch>
        </p:blipFill>
        <p:spPr bwMode="auto">
          <a:xfrm>
            <a:off x="3581400" y="3048000"/>
            <a:ext cx="5334000" cy="355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28800" y="3570802"/>
            <a:ext cx="2209800" cy="41293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Genomic effects 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159188"/>
            <a:ext cx="32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GPER; G protein ER</a:t>
            </a:r>
          </a:p>
          <a:p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MAP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Kinase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mitogen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 activated  protein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kinase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 that  activate transcription factors to promote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mitogenesis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9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1905000"/>
            <a:ext cx="853440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hot flushes &amp;  night sweats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Controls sleep disturbance &amp; mood swings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acting on NE, DA &amp; 5HT at reticular formation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urethral &amp; urinary symptoms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collagen content  at urethra &amp; NE transmission that contract sphincters &amp; relax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detrusal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muscles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vaginal dryness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collagen content (topical and systemic estrogens prep are effective)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Increases bone density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calcitonin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release from thyroid 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activity. 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synergestic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blocking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cortico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 steroid induced 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(Decrease incidence of hip fracture)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389965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0" y="796635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Not given unless presence of symptoms; alone only after hysterectomy or with progestin as HRT</a:t>
            </a:r>
          </a:p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(never exceed 5 yrs administration)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7134</TotalTime>
  <Words>1576</Words>
  <Application>Microsoft Office PowerPoint</Application>
  <PresentationFormat>On-screen Show (4:3)</PresentationFormat>
  <Paragraphs>297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and Risks of HRT</vt:lpstr>
      <vt:lpstr>PowerPoint Presentation</vt:lpstr>
      <vt:lpstr>PowerPoint Presentation</vt:lpstr>
      <vt:lpstr>The Women’s Health Initiative (WHI) and HRT</vt:lpstr>
      <vt:lpstr>Non-hormonal agents used in management of menopausal symptoms</vt:lpstr>
      <vt:lpstr>Further reading: Smoking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178</cp:revision>
  <dcterms:created xsi:type="dcterms:W3CDTF">2011-02-07T15:12:23Z</dcterms:created>
  <dcterms:modified xsi:type="dcterms:W3CDTF">2015-04-15T07:38:43Z</dcterms:modified>
</cp:coreProperties>
</file>