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88" r:id="rId10"/>
    <p:sldId id="293" r:id="rId11"/>
    <p:sldId id="289" r:id="rId12"/>
    <p:sldId id="265" r:id="rId13"/>
    <p:sldId id="290" r:id="rId14"/>
    <p:sldId id="266" r:id="rId15"/>
    <p:sldId id="268" r:id="rId16"/>
    <p:sldId id="294" r:id="rId17"/>
    <p:sldId id="270" r:id="rId18"/>
    <p:sldId id="272" r:id="rId19"/>
    <p:sldId id="274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286" r:id="rId28"/>
    <p:sldId id="287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9080A-3A4D-452B-8A04-CC9104223ECD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A04D7-345F-4119-B198-0CDC8DF802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8309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799836-877B-41E3-8C9D-A405F078D7D8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C329-6C54-4CD1-959C-523F4B59973C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71E7-7B92-4D89-AB79-AC250E5AC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C329-6C54-4CD1-959C-523F4B59973C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71E7-7B92-4D89-AB79-AC250E5AC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C329-6C54-4CD1-959C-523F4B59973C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71E7-7B92-4D89-AB79-AC250E5AC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C329-6C54-4CD1-959C-523F4B59973C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71E7-7B92-4D89-AB79-AC250E5AC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C329-6C54-4CD1-959C-523F4B59973C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71E7-7B92-4D89-AB79-AC250E5AC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C329-6C54-4CD1-959C-523F4B59973C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71E7-7B92-4D89-AB79-AC250E5AC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C329-6C54-4CD1-959C-523F4B59973C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71E7-7B92-4D89-AB79-AC250E5AC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C329-6C54-4CD1-959C-523F4B59973C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71E7-7B92-4D89-AB79-AC250E5AC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C329-6C54-4CD1-959C-523F4B59973C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71E7-7B92-4D89-AB79-AC250E5AC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C329-6C54-4CD1-959C-523F4B59973C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71E7-7B92-4D89-AB79-AC250E5AC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C329-6C54-4CD1-959C-523F4B59973C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A771E7-7B92-4D89-AB79-AC250E5AC4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B3C329-6C54-4CD1-959C-523F4B59973C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A771E7-7B92-4D89-AB79-AC250E5AC4E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//upload.wikimedia.org/wikipedia/commons/6/63/HIV_Virion-en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>Drugs used for treatment of AIDS</a:t>
            </a:r>
            <a:endParaRPr lang="en-US" b="1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rgbClr val="002060"/>
              </a:solidFill>
              <a:latin typeface="New Century Schoolbook" pitchFamily="18" charset="0"/>
              <a:cs typeface="Aharoni" pitchFamily="2" charset="-79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New Century Schoolbook" pitchFamily="18" charset="0"/>
                <a:cs typeface="Aharoni" pitchFamily="2" charset="-79"/>
              </a:rPr>
              <a:t>Dr.Abdul</a:t>
            </a:r>
            <a:r>
              <a:rPr lang="en-US" dirty="0" smtClean="0">
                <a:solidFill>
                  <a:srgbClr val="002060"/>
                </a:solidFill>
                <a:latin typeface="New Century Schoolbook" pitchFamily="18" charset="0"/>
                <a:cs typeface="Aharoni" pitchFamily="2" charset="-79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New Century Schoolbook" pitchFamily="18" charset="0"/>
                <a:cs typeface="Aharoni" pitchFamily="2" charset="-79"/>
              </a:rPr>
              <a:t>latif Mahesar</a:t>
            </a:r>
            <a:endParaRPr lang="en-US" dirty="0">
              <a:solidFill>
                <a:srgbClr val="002060"/>
              </a:solidFill>
              <a:latin typeface="New Century Schoolbook" pitchFamily="18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by this way enhanced  potency of the drugs is </a:t>
            </a:r>
            <a:r>
              <a:rPr lang="en-US" dirty="0" smtClean="0"/>
              <a:t>achieved with lesser chances of toxic effects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and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Emergence of the resistance by the virus is reduced or delayed  when multiple drugs are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antiretroviral drugs are used improperly multi drug resistance can become dominant .</a:t>
            </a:r>
          </a:p>
          <a:p>
            <a:endParaRPr lang="en-US" dirty="0" smtClean="0"/>
          </a:p>
          <a:p>
            <a:r>
              <a:rPr lang="en-US" dirty="0" smtClean="0"/>
              <a:t>Now </a:t>
            </a:r>
            <a:r>
              <a:rPr lang="en-US" dirty="0" smtClean="0"/>
              <a:t> </a:t>
            </a:r>
            <a:r>
              <a:rPr lang="en-US" dirty="0" smtClean="0"/>
              <a:t>days fixed dose combination, three drug therapy is available in one pill which is to be taken as once daily dosing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Antiretroviral  drugs can also be use for prevention transmission of virus from one partner to other and from mother to child.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317500" y="544513"/>
            <a:ext cx="8637588" cy="762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dirty="0" smtClean="0">
                <a:solidFill>
                  <a:srgbClr val="FF0000"/>
                </a:solidFill>
                <a:latin typeface="Britannic Bold" pitchFamily="34" charset="0"/>
              </a:rPr>
              <a:t>Nucleoside Reverse Transcriptase Inhibitors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992687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sz="3600" b="1" dirty="0" err="1" smtClean="0">
                <a:solidFill>
                  <a:srgbClr val="FF0000"/>
                </a:solidFill>
              </a:rPr>
              <a:t>Zidovudine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/>
              <a:t>Are nucleoside &amp; nucleotide </a:t>
            </a:r>
            <a:r>
              <a:rPr lang="en-US" b="1" dirty="0" smtClean="0"/>
              <a:t>analogue, inhibits </a:t>
            </a:r>
            <a:r>
              <a:rPr lang="en-US" b="1" dirty="0" smtClean="0"/>
              <a:t>the enzyme reverse transcriptase.</a:t>
            </a:r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/>
              <a:t>Hence leading to clinical and immunological improvements .can  also be used to prevent viral transmission</a:t>
            </a:r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/>
              <a:t>It slow HIV replication but </a:t>
            </a:r>
            <a:r>
              <a:rPr lang="en-US" b="1" dirty="0" smtClean="0">
                <a:solidFill>
                  <a:srgbClr val="FF0000"/>
                </a:solidFill>
              </a:rPr>
              <a:t>does not stop </a:t>
            </a:r>
            <a:r>
              <a:rPr lang="en-US" b="1" dirty="0" smtClean="0">
                <a:solidFill>
                  <a:srgbClr val="FF0000"/>
                </a:solidFill>
              </a:rPr>
              <a:t>entirely.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/>
              <a:t>Virus may become </a:t>
            </a:r>
            <a:r>
              <a:rPr lang="en-US" b="1" dirty="0" smtClean="0">
                <a:solidFill>
                  <a:srgbClr val="FF0000"/>
                </a:solidFill>
              </a:rPr>
              <a:t>resistant over time </a:t>
            </a:r>
            <a:r>
              <a:rPr lang="en-US" b="1" dirty="0" smtClean="0"/>
              <a:t>,</a:t>
            </a:r>
            <a:r>
              <a:rPr lang="en-US" b="1" dirty="0" smtClean="0">
                <a:solidFill>
                  <a:schemeClr val="accent3"/>
                </a:solidFill>
              </a:rPr>
              <a:t>usually used in combination.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utoUpdateAnimBg="0"/>
      <p:bldP spid="2970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CD4 count is increased </a:t>
            </a:r>
          </a:p>
          <a:p>
            <a:r>
              <a:rPr lang="en-US" dirty="0" smtClean="0"/>
              <a:t>T cell immunity is restored </a:t>
            </a:r>
          </a:p>
          <a:p>
            <a:r>
              <a:rPr lang="en-US" dirty="0" smtClean="0"/>
              <a:t>Weight gain by </a:t>
            </a:r>
            <a:r>
              <a:rPr lang="en-US" dirty="0" smtClean="0"/>
              <a:t>patients suffering from  </a:t>
            </a:r>
            <a:r>
              <a:rPr lang="en-US" dirty="0" smtClean="0"/>
              <a:t>HIV </a:t>
            </a:r>
          </a:p>
          <a:p>
            <a:r>
              <a:rPr lang="en-US" dirty="0" smtClean="0"/>
              <a:t>Safely prolong the life </a:t>
            </a:r>
            <a:r>
              <a:rPr lang="en-US" dirty="0" smtClean="0"/>
              <a:t>of patients </a:t>
            </a:r>
            <a:r>
              <a:rPr lang="en-US" dirty="0" smtClean="0"/>
              <a:t>with HIV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317500" y="544513"/>
            <a:ext cx="8637588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  <a:latin typeface="Britannic Bold" pitchFamily="34" charset="0"/>
              </a:rPr>
              <a:t>Mechanism of action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2"/>
            <a:ext cx="7772400" cy="4230687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Selective reverse transcriptase inhibitors</a:t>
            </a:r>
          </a:p>
          <a:p>
            <a:pPr marL="393192" lvl="1" indent="0" eaLnBrk="1" hangingPunct="1">
              <a:lnSpc>
                <a:spcPct val="90000"/>
              </a:lnSpc>
              <a:buNone/>
            </a:pPr>
            <a:r>
              <a:rPr lang="en-US" b="1" dirty="0" smtClean="0"/>
              <a:t>   acts as competitive substrate inhibitors</a:t>
            </a:r>
          </a:p>
          <a:p>
            <a:pPr marL="393192" lvl="1" indent="0" eaLnBrk="1" hangingPunct="1">
              <a:lnSpc>
                <a:spcPct val="90000"/>
              </a:lnSpc>
              <a:buNone/>
            </a:pP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 and can also be incorporated in to growing viral  DNA </a:t>
            </a:r>
            <a:r>
              <a:rPr lang="en-US" b="1" dirty="0" smtClean="0"/>
              <a:t>chain </a:t>
            </a:r>
            <a:r>
              <a:rPr lang="en-US" b="1" dirty="0" smtClean="0"/>
              <a:t>and cause its </a:t>
            </a:r>
            <a:r>
              <a:rPr lang="en-US" b="1" dirty="0" smtClean="0"/>
              <a:t>termination</a:t>
            </a:r>
          </a:p>
          <a:p>
            <a:pPr lvl="1">
              <a:lnSpc>
                <a:spcPct val="90000"/>
              </a:lnSpc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utoUpdateAnimBg="0"/>
      <p:bldP spid="2970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317500" y="544513"/>
            <a:ext cx="8637588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err="1" smtClean="0">
                <a:solidFill>
                  <a:srgbClr val="FF0000"/>
                </a:solidFill>
                <a:latin typeface="Britannic Bold" pitchFamily="34" charset="0"/>
              </a:rPr>
              <a:t>Zidovudine</a:t>
            </a:r>
            <a:endParaRPr lang="en-US" b="1" dirty="0" smtClean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3505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 smtClean="0"/>
              <a:t>Pharmacokinetics</a:t>
            </a:r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Orally effective, well absorbed and distributed to most body fluids.</a:t>
            </a:r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Penetrates CSF</a:t>
            </a:r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eliminated by renal excretion, metabolized by hepatic </a:t>
            </a:r>
            <a:r>
              <a:rPr lang="en-US" dirty="0" err="1" smtClean="0"/>
              <a:t>gluccuronidation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utoUpdateAnimBg="0"/>
      <p:bldP spid="2970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b="1" dirty="0"/>
              <a:t> It can </a:t>
            </a:r>
            <a:r>
              <a:rPr lang="en-US" b="1" dirty="0">
                <a:solidFill>
                  <a:srgbClr val="FF0000"/>
                </a:solidFill>
              </a:rPr>
              <a:t>safely be </a:t>
            </a:r>
            <a:r>
              <a:rPr lang="en-US" b="1" dirty="0" smtClean="0">
                <a:solidFill>
                  <a:srgbClr val="FF0000"/>
                </a:solidFill>
              </a:rPr>
              <a:t>used </a:t>
            </a:r>
            <a:r>
              <a:rPr lang="en-US" b="1" dirty="0">
                <a:solidFill>
                  <a:srgbClr val="FF0000"/>
                </a:solidFill>
              </a:rPr>
              <a:t>in children  </a:t>
            </a:r>
            <a:r>
              <a:rPr lang="en-US" b="1" dirty="0"/>
              <a:t>in low dose 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It is also used during </a:t>
            </a:r>
            <a:r>
              <a:rPr lang="en-US" b="1" dirty="0" smtClean="0">
                <a:solidFill>
                  <a:srgbClr val="FF0000"/>
                </a:solidFill>
              </a:rPr>
              <a:t>pregnancy , labor </a:t>
            </a:r>
            <a:r>
              <a:rPr lang="en-US" b="1" dirty="0"/>
              <a:t>and during delivery</a:t>
            </a:r>
            <a:r>
              <a:rPr lang="en-US" b="1" dirty="0" smtClean="0"/>
              <a:t>.</a:t>
            </a:r>
          </a:p>
          <a:p>
            <a:pPr lvl="1">
              <a:lnSpc>
                <a:spcPct val="90000"/>
              </a:lnSpc>
              <a:buNone/>
            </a:pP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And then to </a:t>
            </a:r>
            <a:r>
              <a:rPr lang="en-US" b="1" dirty="0" smtClean="0">
                <a:solidFill>
                  <a:srgbClr val="FF0000"/>
                </a:solidFill>
              </a:rPr>
              <a:t>neonates</a:t>
            </a:r>
            <a:r>
              <a:rPr lang="en-US" b="1" dirty="0" smtClean="0"/>
              <a:t> up to six </a:t>
            </a:r>
            <a:r>
              <a:rPr lang="en-US" b="1" dirty="0" smtClean="0"/>
              <a:t>weeks</a:t>
            </a:r>
          </a:p>
          <a:p>
            <a:pPr lvl="1">
              <a:lnSpc>
                <a:spcPct val="90000"/>
              </a:lnSpc>
              <a:buNone/>
            </a:pP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 it reduces the risk of development of AIDS to 8%</a:t>
            </a:r>
          </a:p>
        </p:txBody>
      </p:sp>
    </p:spTree>
    <p:extLst>
      <p:ext uri="{BB962C8B-B14F-4D97-AF65-F5344CB8AC3E}">
        <p14:creationId xmlns:p14="http://schemas.microsoft.com/office/powerpoint/2010/main" xmlns="" val="294516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317500" y="544513"/>
            <a:ext cx="8637588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mtClean="0">
                <a:solidFill>
                  <a:schemeClr val="tx1"/>
                </a:solidFill>
                <a:latin typeface="Britannic Bold" pitchFamily="34" charset="0"/>
              </a:rPr>
              <a:t>Side effects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35052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Bone marrow depression    (neutropenia)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Anemia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err="1" smtClean="0"/>
              <a:t>Hepatotoxity</a:t>
            </a:r>
            <a:endParaRPr lang="en-US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Headache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Nausea  , anorexia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Myopathy  , fatigue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These are reversible  either dose is reduced or drug is withdrawn.</a:t>
            </a:r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utoUpdateAnimBg="0"/>
      <p:bldP spid="2970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317500" y="544513"/>
            <a:ext cx="8637588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err="1" smtClean="0">
                <a:solidFill>
                  <a:srgbClr val="C00000"/>
                </a:solidFill>
                <a:latin typeface="Britannic Bold" pitchFamily="34" charset="0"/>
              </a:rPr>
              <a:t>Emtricitabine</a:t>
            </a:r>
            <a:endParaRPr lang="en-US" b="1" dirty="0" smtClean="0">
              <a:solidFill>
                <a:srgbClr val="C00000"/>
              </a:solidFill>
              <a:latin typeface="Britannic Bold" pitchFamily="34" charset="0"/>
            </a:endParaRP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2"/>
            <a:ext cx="7772400" cy="423068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defRPr/>
            </a:pPr>
            <a:r>
              <a:rPr lang="en-US" sz="2200" dirty="0" smtClean="0"/>
              <a:t>It Highly </a:t>
            </a:r>
            <a:r>
              <a:rPr lang="en-US" sz="2200" dirty="0" smtClean="0"/>
              <a:t>absorbed orally, unaffected by food</a:t>
            </a:r>
          </a:p>
          <a:p>
            <a:pPr marL="0" indent="0">
              <a:lnSpc>
                <a:spcPct val="90000"/>
              </a:lnSpc>
              <a:defRPr/>
            </a:pPr>
            <a:r>
              <a:rPr lang="en-US" sz="2200" dirty="0" smtClean="0"/>
              <a:t> </a:t>
            </a:r>
            <a:r>
              <a:rPr lang="en-US" sz="2200" dirty="0" smtClean="0"/>
              <a:t>Serum </a:t>
            </a:r>
            <a:r>
              <a:rPr lang="en-US" sz="2200" dirty="0" smtClean="0"/>
              <a:t>half life 10 </a:t>
            </a:r>
            <a:r>
              <a:rPr lang="en-US" sz="2200" dirty="0" smtClean="0"/>
              <a:t>hours </a:t>
            </a:r>
            <a:r>
              <a:rPr lang="en-US" sz="2200" dirty="0" smtClean="0"/>
              <a:t>,bioavailability for 24 hrs</a:t>
            </a:r>
          </a:p>
          <a:p>
            <a:pPr marL="0" indent="0">
              <a:lnSpc>
                <a:spcPct val="90000"/>
              </a:lnSpc>
              <a:defRPr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Oral formulation should not be used in a pregnant AIDs patient because </a:t>
            </a:r>
            <a:r>
              <a:rPr lang="en-US" b="1" dirty="0" smtClean="0">
                <a:solidFill>
                  <a:srgbClr val="FF0000"/>
                </a:solidFill>
              </a:rPr>
              <a:t>it contains a propylene glycol which is a potentially toxic compound for the fetus</a:t>
            </a:r>
            <a:r>
              <a:rPr lang="en-US" b="1" dirty="0" smtClean="0"/>
              <a:t>. also </a:t>
            </a:r>
            <a:r>
              <a:rPr lang="en-US" b="1" dirty="0" smtClean="0"/>
              <a:t>contraindicated in children and patients with renal and hepatic </a:t>
            </a:r>
            <a:r>
              <a:rPr lang="en-US" b="1" dirty="0" smtClean="0"/>
              <a:t>impairment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en-US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Most common adverse effects headache </a:t>
            </a:r>
            <a:r>
              <a:rPr lang="en-US" dirty="0" smtClean="0"/>
              <a:t>GIT </a:t>
            </a:r>
            <a:r>
              <a:rPr lang="en-US" dirty="0" smtClean="0"/>
              <a:t>disturbance Hyper pigmentation </a:t>
            </a:r>
            <a:r>
              <a:rPr lang="en-US" dirty="0" smtClean="0"/>
              <a:t>of the palms &amp; soles</a:t>
            </a:r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utoUpdateAnimBg="0"/>
      <p:bldP spid="2970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317500" y="544513"/>
            <a:ext cx="8637588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err="1" smtClean="0">
                <a:solidFill>
                  <a:srgbClr val="FF0000"/>
                </a:solidFill>
                <a:latin typeface="Britannic Bold" pitchFamily="34" charset="0"/>
              </a:rPr>
              <a:t>Didanosine</a:t>
            </a:r>
            <a:endParaRPr lang="en-US" b="1" dirty="0" smtClean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2"/>
            <a:ext cx="7772400" cy="4154487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      Oral </a:t>
            </a:r>
            <a:r>
              <a:rPr lang="en-US" dirty="0" err="1" smtClean="0"/>
              <a:t>bioavilability</a:t>
            </a:r>
            <a:r>
              <a:rPr lang="en-US" dirty="0" smtClean="0"/>
              <a:t> is 40 %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Oral bioavailability is reduced by food it is given in buffer form to avoid acid destruction of the drug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Eliminated by the kidney</a:t>
            </a:r>
          </a:p>
          <a:p>
            <a:pPr marL="393192" lvl="1" indent="0" eaLnBrk="1" hangingPunct="1">
              <a:lnSpc>
                <a:spcPct val="90000"/>
              </a:lnSpc>
              <a:buNone/>
              <a:defRPr/>
            </a:pPr>
            <a:endParaRPr lang="en-US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Causes </a:t>
            </a:r>
            <a:r>
              <a:rPr lang="en-US" b="1" dirty="0" smtClean="0">
                <a:solidFill>
                  <a:srgbClr val="FF0000"/>
                </a:solidFill>
              </a:rPr>
              <a:t>acute pancreatitis </a:t>
            </a:r>
            <a:r>
              <a:rPr lang="en-US" b="1" dirty="0" smtClean="0"/>
              <a:t>there fore  avoided to be co administered  with other drugs with potential to cause pancreatitis</a:t>
            </a:r>
            <a:r>
              <a:rPr lang="en-US" b="1" dirty="0"/>
              <a:t> </a:t>
            </a:r>
            <a:r>
              <a:rPr lang="en-US" b="1" dirty="0" smtClean="0"/>
              <a:t>and person with </a:t>
            </a:r>
            <a:r>
              <a:rPr lang="en-US" b="1" dirty="0" err="1" smtClean="0"/>
              <a:t>hypertriglycerdemia</a:t>
            </a:r>
            <a:endParaRPr lang="en-US" b="1" dirty="0" smtClean="0"/>
          </a:p>
          <a:p>
            <a:pPr marL="393192" lvl="1" indent="0" eaLnBrk="1" hangingPunct="1">
              <a:lnSpc>
                <a:spcPct val="90000"/>
              </a:lnSpc>
              <a:buNone/>
              <a:defRPr/>
            </a:pPr>
            <a:endParaRPr lang="en-US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Can also cause retinal damage and peripheral neuropathy</a:t>
            </a:r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utoUpdateAnimBg="0"/>
      <p:bldP spid="2970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How </a:t>
            </a:r>
            <a:r>
              <a:rPr lang="en-US" dirty="0" err="1" smtClean="0"/>
              <a:t>HIVpositive</a:t>
            </a:r>
            <a:r>
              <a:rPr lang="en-US" dirty="0" smtClean="0"/>
              <a:t>  </a:t>
            </a:r>
            <a:r>
              <a:rPr lang="en-US" dirty="0" smtClean="0"/>
              <a:t>differs from AIDS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 Does in every case HIV leads to AIDS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317500" y="544513"/>
            <a:ext cx="8637588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mtClean="0">
                <a:solidFill>
                  <a:schemeClr val="tx1"/>
                </a:solidFill>
                <a:latin typeface="Britannic Bold" pitchFamily="34" charset="0"/>
              </a:rPr>
              <a:t>Non-Nucleoside Transcriptase Inhibitors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9164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err="1" smtClean="0"/>
              <a:t>Nevirapine</a:t>
            </a:r>
            <a:r>
              <a:rPr lang="en-US" b="1" dirty="0" smtClean="0"/>
              <a:t>  ( 1</a:t>
            </a:r>
            <a:r>
              <a:rPr lang="en-US" b="1" baseline="30000" dirty="0" smtClean="0"/>
              <a:t>st</a:t>
            </a:r>
            <a:r>
              <a:rPr lang="en-US" b="1" dirty="0" smtClean="0"/>
              <a:t> </a:t>
            </a:r>
            <a:r>
              <a:rPr lang="en-US" b="1" dirty="0" err="1" smtClean="0"/>
              <a:t>generstion</a:t>
            </a:r>
            <a:r>
              <a:rPr lang="en-US" b="1" dirty="0" smtClean="0"/>
              <a:t>),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err="1" smtClean="0"/>
              <a:t>Etravirine</a:t>
            </a:r>
            <a:r>
              <a:rPr lang="en-US" b="1" dirty="0" smtClean="0"/>
              <a:t> ( 2</a:t>
            </a:r>
            <a:r>
              <a:rPr lang="en-US" b="1" baseline="30000" dirty="0" smtClean="0"/>
              <a:t>nd</a:t>
            </a:r>
            <a:r>
              <a:rPr lang="en-US" b="1" dirty="0" smtClean="0"/>
              <a:t> generation </a:t>
            </a:r>
            <a:r>
              <a:rPr lang="en-US" dirty="0" smtClean="0"/>
              <a:t>)</a:t>
            </a:r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utoUpdateAnimBg="0"/>
      <p:bldP spid="2970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317500" y="544513"/>
            <a:ext cx="8637588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  <a:latin typeface="Britannic Bold" pitchFamily="34" charset="0"/>
              </a:rPr>
              <a:t>Mechanism of action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3505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err="1" smtClean="0"/>
              <a:t>Nevirapine</a:t>
            </a: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Bind near the active site of the viral reverse transcriptase to inhibit its </a:t>
            </a:r>
            <a:r>
              <a:rPr lang="en-US" b="1" dirty="0" err="1" smtClean="0"/>
              <a:t>activety</a:t>
            </a:r>
            <a:r>
              <a:rPr lang="en-US" b="1" dirty="0" smtClean="0"/>
              <a:t>. Binding </a:t>
            </a:r>
            <a:r>
              <a:rPr lang="en-US" b="1" dirty="0" smtClean="0"/>
              <a:t>site is distinct  from the NRTIs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b="1" dirty="0"/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/>
              <a:t>( Act as a non-competitive inhibitors of reverse transcriptase enzyme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utoUpdateAnimBg="0"/>
      <p:bldP spid="2970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317500" y="544513"/>
            <a:ext cx="8637588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mtClean="0">
                <a:solidFill>
                  <a:schemeClr val="tx1"/>
                </a:solidFill>
                <a:latin typeface="Britannic Bold" pitchFamily="34" charset="0"/>
              </a:rPr>
              <a:t>Pharmacokinetics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35052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Orally effective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 long serum half life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Metabolized in liver extensively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Excretion through kidney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Inducer of hepatic cytochrome P450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It is typically used as a component of combination therapy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Very effective  for prevention of </a:t>
            </a:r>
            <a:r>
              <a:rPr lang="en-US" b="1" dirty="0" smtClean="0"/>
              <a:t>transmission </a:t>
            </a:r>
            <a:r>
              <a:rPr lang="en-US" b="1" dirty="0" smtClean="0"/>
              <a:t>as a single dose at time of labor and followed by oral dose to neonate with in three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utoUpdateAnimBg="0"/>
      <p:bldP spid="2970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317500" y="544513"/>
            <a:ext cx="8637588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mtClean="0">
                <a:solidFill>
                  <a:schemeClr val="tx1"/>
                </a:solidFill>
                <a:latin typeface="Britannic Bold" pitchFamily="34" charset="0"/>
              </a:rPr>
              <a:t>Side Effects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383087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Hepatotoxicity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Skin reaction up to life threatening as Steven-Johnson Syndrome 						</a:t>
            </a:r>
            <a:r>
              <a:rPr lang="en-US" b="1" dirty="0" smtClean="0">
                <a:solidFill>
                  <a:srgbClr val="FFFF00"/>
                </a:solidFill>
              </a:rPr>
              <a:t>(</a:t>
            </a:r>
            <a:r>
              <a:rPr lang="en-US" dirty="0" smtClean="0"/>
              <a:t>with </a:t>
            </a:r>
            <a:r>
              <a:rPr lang="en-US" b="1" dirty="0" err="1" smtClean="0">
                <a:solidFill>
                  <a:srgbClr val="FF0000"/>
                </a:solidFill>
              </a:rPr>
              <a:t>nevirapine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Diarrhea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Headache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Etraverine</a:t>
            </a:r>
            <a:r>
              <a:rPr lang="en-US" dirty="0" smtClean="0"/>
              <a:t> is very effective against strains which have developed resistance to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genrations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Adverse effects most significant rash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utoUpdateAnimBg="0"/>
      <p:bldP spid="2970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317500" y="544513"/>
            <a:ext cx="8637588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Protease inhibitors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0" y="2017712"/>
            <a:ext cx="8193088" cy="430688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b="1" dirty="0">
                <a:solidFill>
                  <a:srgbClr val="C00000"/>
                </a:solidFill>
              </a:rPr>
              <a:t>Ri</a:t>
            </a:r>
            <a:r>
              <a:rPr lang="en-US" sz="2800" b="1" dirty="0">
                <a:solidFill>
                  <a:srgbClr val="C00000"/>
                </a:solidFill>
              </a:rPr>
              <a:t>tonavir, </a:t>
            </a:r>
            <a:r>
              <a:rPr lang="en-US" sz="2800" b="1" dirty="0" err="1">
                <a:solidFill>
                  <a:srgbClr val="C00000"/>
                </a:solidFill>
              </a:rPr>
              <a:t>Atazanvir</a:t>
            </a:r>
            <a:endParaRPr lang="en-US" sz="2800" b="1" dirty="0">
              <a:solidFill>
                <a:srgbClr val="C00000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Block the viral protease enzyme necessary to produce mature </a:t>
            </a:r>
            <a:r>
              <a:rPr lang="en-US" dirty="0" err="1" smtClean="0"/>
              <a:t>virions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( prevent polyprotein cleavage, which is necessary for the maturation of viral cells 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utoUpdateAnimBg="0"/>
      <p:bldP spid="2970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317500" y="544513"/>
            <a:ext cx="8637588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mtClean="0">
                <a:solidFill>
                  <a:schemeClr val="tx1"/>
                </a:solidFill>
                <a:latin typeface="Britannic Bold" pitchFamily="34" charset="0"/>
              </a:rPr>
              <a:t>Pharmacokinetics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3505200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Atazanavir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 oral absorption requires an acid environment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Once daily dosing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Undergoes biliary elimination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Enzyme inhibitors P450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utoUpdateAnimBg="0"/>
      <p:bldP spid="2970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317500" y="544513"/>
            <a:ext cx="8637588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mtClean="0">
                <a:solidFill>
                  <a:schemeClr val="tx1"/>
                </a:solidFill>
                <a:latin typeface="Britannic Bold" pitchFamily="34" charset="0"/>
              </a:rPr>
              <a:t>Pharmacokinetics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3505200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Ritonavir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it has high bioavailability when given with food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administered in slow dose escalation to limit side effects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Should be taken with meals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Clearance is mainly via the liver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Enzyme inhibitors P450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utoUpdateAnimBg="0"/>
      <p:bldP spid="2970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317500" y="217488"/>
            <a:ext cx="8637588" cy="13065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mtClean="0">
                <a:solidFill>
                  <a:schemeClr val="tx1"/>
                </a:solidFill>
                <a:latin typeface="Britannic Bold" pitchFamily="34" charset="0"/>
              </a:rPr>
              <a:t>Side effects for protease inhibitors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230687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Increased bleeding in hemophilic patients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It causes </a:t>
            </a:r>
            <a:r>
              <a:rPr lang="en-US" dirty="0" smtClean="0">
                <a:solidFill>
                  <a:srgbClr val="FF0000"/>
                </a:solidFill>
              </a:rPr>
              <a:t>Hyperglycemia </a:t>
            </a:r>
            <a:r>
              <a:rPr lang="en-US" dirty="0" smtClean="0">
                <a:solidFill>
                  <a:srgbClr val="FF0000"/>
                </a:solidFill>
              </a:rPr>
              <a:t>&amp; insulin resistance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Changes in body fat distribution  </a:t>
            </a:r>
            <a:r>
              <a:rPr lang="en-US" dirty="0" err="1" smtClean="0"/>
              <a:t>trunkal</a:t>
            </a:r>
            <a:r>
              <a:rPr lang="en-US" dirty="0" smtClean="0"/>
              <a:t>  </a:t>
            </a:r>
            <a:r>
              <a:rPr lang="en-US" dirty="0" smtClean="0"/>
              <a:t>obesity, buffalo hump, gynecomastia</a:t>
            </a:r>
            <a:endParaRPr lang="en-US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utoUpdateAnimBg="0"/>
      <p:bldP spid="2970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62000"/>
            <a:ext cx="5186363" cy="4910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45059" name="Text Box 1027"/>
          <p:cNvSpPr txBox="1">
            <a:spLocks noChangeArrowheads="1"/>
          </p:cNvSpPr>
          <p:nvPr/>
        </p:nvSpPr>
        <p:spPr bwMode="auto">
          <a:xfrm>
            <a:off x="1219200" y="6096000"/>
            <a:ext cx="4203700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003366"/>
                </a:solidFill>
                <a:latin typeface="Times New Roman" pitchFamily="18" charset="0"/>
              </a:rPr>
              <a:t>Dorsocervical fat pad (“buffalo hump’)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</a:rPr>
              <a:t>Entery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>/fusion inhibitors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Maraviroc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Binds selectively to CCR5 at CD4</a:t>
            </a:r>
          </a:p>
          <a:p>
            <a:r>
              <a:rPr lang="en-US" dirty="0" smtClean="0"/>
              <a:t>Absorption rapid but variable</a:t>
            </a:r>
          </a:p>
          <a:p>
            <a:r>
              <a:rPr lang="en-US" dirty="0" smtClean="0"/>
              <a:t> most of the drug is excreted in feces</a:t>
            </a:r>
          </a:p>
          <a:p>
            <a:r>
              <a:rPr lang="en-US" dirty="0" smtClean="0"/>
              <a:t>Penetrates </a:t>
            </a:r>
            <a:r>
              <a:rPr lang="en-US" dirty="0" err="1" smtClean="0"/>
              <a:t>csf</a:t>
            </a:r>
            <a:r>
              <a:rPr lang="en-US" dirty="0" smtClean="0"/>
              <a:t> well</a:t>
            </a:r>
          </a:p>
          <a:p>
            <a:r>
              <a:rPr lang="en-US" dirty="0" smtClean="0"/>
              <a:t>It is well tolerated with fewer adverse effects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ew Century Schoolbook" pitchFamily="18" charset="0"/>
              </a:rPr>
              <a:t>HIV </a:t>
            </a:r>
            <a:r>
              <a:rPr lang="en-US" dirty="0" smtClean="0">
                <a:latin typeface="New Century Schoolbook" pitchFamily="18" charset="0"/>
              </a:rPr>
              <a:t>causes </a:t>
            </a:r>
            <a:r>
              <a:rPr lang="en-US" dirty="0" smtClean="0">
                <a:latin typeface="New Century Schoolbook" pitchFamily="18" charset="0"/>
              </a:rPr>
              <a:t>AIDS: This is a progressive failure of immune system which allows  life threatening infections and </a:t>
            </a:r>
            <a:r>
              <a:rPr lang="en-US" dirty="0" smtClean="0">
                <a:latin typeface="New Century Schoolbook" pitchFamily="18" charset="0"/>
              </a:rPr>
              <a:t>cancers </a:t>
            </a:r>
            <a:r>
              <a:rPr lang="en-US" dirty="0" smtClean="0">
                <a:latin typeface="New Century Schoolbook" pitchFamily="18" charset="0"/>
              </a:rPr>
              <a:t>to thrive.</a:t>
            </a:r>
          </a:p>
          <a:p>
            <a:pPr>
              <a:buNone/>
            </a:pPr>
            <a:endParaRPr lang="en-US" dirty="0" smtClean="0">
              <a:latin typeface="New Century Schoolbook" pitchFamily="18" charset="0"/>
            </a:endParaRPr>
          </a:p>
          <a:p>
            <a:r>
              <a:rPr lang="en-US" dirty="0" smtClean="0">
                <a:latin typeface="New Century Schoolbook" pitchFamily="18" charset="0"/>
              </a:rPr>
              <a:t>Average life after </a:t>
            </a:r>
            <a:r>
              <a:rPr lang="en-US" dirty="0" smtClean="0">
                <a:latin typeface="New Century Schoolbook" pitchFamily="18" charset="0"/>
              </a:rPr>
              <a:t>HIV infection</a:t>
            </a:r>
            <a:r>
              <a:rPr lang="en-US" dirty="0" smtClean="0">
                <a:latin typeface="New Century Schoolbook" pitchFamily="18" charset="0"/>
              </a:rPr>
              <a:t>  </a:t>
            </a:r>
            <a:r>
              <a:rPr lang="en-US" dirty="0" smtClean="0">
                <a:latin typeface="New Century Schoolbook" pitchFamily="18" charset="0"/>
              </a:rPr>
              <a:t>goes 9-11 years</a:t>
            </a:r>
          </a:p>
          <a:p>
            <a:pPr>
              <a:buNone/>
            </a:pPr>
            <a:endParaRPr lang="en-US" dirty="0" smtClean="0">
              <a:latin typeface="New Century Schoolbook" pitchFamily="18" charset="0"/>
            </a:endParaRPr>
          </a:p>
          <a:p>
            <a:r>
              <a:rPr lang="en-US" dirty="0">
                <a:latin typeface="New Century Schoolbook" pitchFamily="18" charset="0"/>
              </a:rPr>
              <a:t> B</a:t>
            </a:r>
            <a:r>
              <a:rPr lang="en-US" dirty="0" smtClean="0">
                <a:latin typeface="New Century Schoolbook" pitchFamily="18" charset="0"/>
              </a:rPr>
              <a:t>ut </a:t>
            </a:r>
            <a:r>
              <a:rPr lang="en-US" dirty="0" smtClean="0">
                <a:latin typeface="New Century Schoolbook" pitchFamily="18" charset="0"/>
              </a:rPr>
              <a:t>by the </a:t>
            </a:r>
            <a:r>
              <a:rPr lang="en-US" dirty="0" smtClean="0">
                <a:latin typeface="New Century Schoolbook" pitchFamily="18" charset="0"/>
              </a:rPr>
              <a:t>development of effective drugs ,person </a:t>
            </a:r>
            <a:r>
              <a:rPr lang="en-US" dirty="0" smtClean="0">
                <a:latin typeface="New Century Schoolbook" pitchFamily="18" charset="0"/>
              </a:rPr>
              <a:t>may</a:t>
            </a:r>
            <a:r>
              <a:rPr lang="en-US" dirty="0" smtClean="0">
                <a:latin typeface="New Century Schoolbook" pitchFamily="18" charset="0"/>
              </a:rPr>
              <a:t> </a:t>
            </a:r>
            <a:r>
              <a:rPr lang="en-US" dirty="0" smtClean="0">
                <a:latin typeface="New Century Schoolbook" pitchFamily="18" charset="0"/>
              </a:rPr>
              <a:t>live normal life by carrying a chronic infection </a:t>
            </a:r>
            <a:r>
              <a:rPr lang="en-US" dirty="0" smtClean="0">
                <a:latin typeface="New Century Schoolbook" pitchFamily="18" charset="0"/>
              </a:rPr>
              <a:t>for prolong </a:t>
            </a:r>
            <a:r>
              <a:rPr lang="en-US" dirty="0" smtClean="0">
                <a:latin typeface="New Century Schoolbook" pitchFamily="18" charset="0"/>
              </a:rPr>
              <a:t>time.</a:t>
            </a:r>
            <a:endParaRPr lang="en-US" dirty="0">
              <a:latin typeface="New 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latin typeface="New Century Schoolbook" pitchFamily="18" charset="0"/>
              </a:rPr>
              <a:t>Drugs act on different viral targets</a:t>
            </a:r>
          </a:p>
          <a:p>
            <a:r>
              <a:rPr lang="en-US" dirty="0">
                <a:latin typeface="New Century Schoolbook" pitchFamily="18" charset="0"/>
              </a:rPr>
              <a:t> V</a:t>
            </a:r>
            <a:r>
              <a:rPr lang="en-US" dirty="0" smtClean="0">
                <a:latin typeface="New Century Schoolbook" pitchFamily="18" charset="0"/>
              </a:rPr>
              <a:t>iral load(quantity) is decreased</a:t>
            </a:r>
          </a:p>
          <a:p>
            <a:r>
              <a:rPr lang="en-US" dirty="0">
                <a:latin typeface="New Century Schoolbook" pitchFamily="18" charset="0"/>
              </a:rPr>
              <a:t> I</a:t>
            </a:r>
            <a:r>
              <a:rPr lang="en-US" dirty="0" smtClean="0">
                <a:latin typeface="New Century Schoolbook" pitchFamily="18" charset="0"/>
              </a:rPr>
              <a:t>mmune system is maintained</a:t>
            </a:r>
          </a:p>
          <a:p>
            <a:r>
              <a:rPr lang="en-US" dirty="0">
                <a:latin typeface="New Century Schoolbook" pitchFamily="18" charset="0"/>
              </a:rPr>
              <a:t> B</a:t>
            </a:r>
            <a:r>
              <a:rPr lang="en-US" dirty="0" smtClean="0">
                <a:latin typeface="New Century Schoolbook" pitchFamily="18" charset="0"/>
              </a:rPr>
              <a:t>ody is prevented from opportunistic infections</a:t>
            </a:r>
            <a:endParaRPr lang="en-US" dirty="0">
              <a:latin typeface="New 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479425" y="381000"/>
            <a:ext cx="8229600" cy="730250"/>
          </a:xfrm>
        </p:spPr>
        <p:txBody>
          <a:bodyPr/>
          <a:lstStyle/>
          <a:p>
            <a:pPr eaLnBrk="1" hangingPunct="1">
              <a:defRPr/>
            </a:pPr>
            <a:r>
              <a:rPr lang="en-US" sz="2489" b="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Targets for treatment of HIV (anti-retroviral drugs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60408" lvl="1" indent="-25400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778" smtClean="0">
                <a:latin typeface="Comic Sans MS" panose="030F0702030302020204" pitchFamily="66" charset="0"/>
              </a:rPr>
              <a:t>	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lum bright="6000" contrast="24000"/>
          </a:blip>
          <a:srcRect t="6131" r="5458" b="6131"/>
          <a:stretch>
            <a:fillRect/>
          </a:stretch>
        </p:blipFill>
        <p:spPr bwMode="auto">
          <a:xfrm>
            <a:off x="0" y="1227138"/>
            <a:ext cx="9144000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File:HIV Virion-e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76349"/>
            <a:ext cx="7143750" cy="558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Documents and Settings\dr.abdullatif\Desktop\HIV_Life_Cyc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33400"/>
            <a:ext cx="4952999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40000" lnSpcReduction="20000"/>
          </a:bodyPr>
          <a:lstStyle/>
          <a:p>
            <a:r>
              <a:rPr lang="en-US" sz="3800" b="1" dirty="0" smtClean="0">
                <a:solidFill>
                  <a:srgbClr val="C00000"/>
                </a:solidFill>
              </a:rPr>
              <a:t> </a:t>
            </a:r>
            <a:r>
              <a:rPr lang="en-US" sz="6000" b="1" dirty="0" smtClean="0">
                <a:solidFill>
                  <a:srgbClr val="C00000"/>
                </a:solidFill>
                <a:cs typeface="Aharoni" pitchFamily="2" charset="-79"/>
              </a:rPr>
              <a:t>Entry /fusion </a:t>
            </a:r>
            <a:r>
              <a:rPr lang="en-US" sz="6000" b="1" dirty="0" err="1" smtClean="0">
                <a:solidFill>
                  <a:srgbClr val="C00000"/>
                </a:solidFill>
                <a:cs typeface="Aharoni" pitchFamily="2" charset="-79"/>
              </a:rPr>
              <a:t>inibitors</a:t>
            </a:r>
            <a:endParaRPr lang="en-US" sz="6000" b="1" dirty="0" smtClean="0">
              <a:solidFill>
                <a:srgbClr val="C00000"/>
              </a:solidFill>
              <a:cs typeface="Aharoni" pitchFamily="2" charset="-79"/>
            </a:endParaRP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5000" dirty="0" smtClean="0"/>
              <a:t>   </a:t>
            </a:r>
            <a:r>
              <a:rPr lang="en-US" sz="5000" dirty="0" err="1" smtClean="0"/>
              <a:t>Maraviroc</a:t>
            </a:r>
            <a:r>
              <a:rPr lang="en-US" sz="5000" dirty="0" smtClean="0"/>
              <a:t>  , </a:t>
            </a:r>
            <a:r>
              <a:rPr lang="en-US" sz="5000" dirty="0" err="1" smtClean="0"/>
              <a:t>Enfuvertide</a:t>
            </a:r>
            <a:endParaRPr lang="en-US" sz="5000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6000" b="1" dirty="0" smtClean="0">
                <a:solidFill>
                  <a:srgbClr val="C00000"/>
                </a:solidFill>
              </a:rPr>
              <a:t>Nucleoside reverse transcriptase inhibitors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5000" dirty="0" err="1" smtClean="0"/>
              <a:t>zidovudine</a:t>
            </a:r>
            <a:r>
              <a:rPr lang="en-US" sz="5000" dirty="0"/>
              <a:t> </a:t>
            </a:r>
            <a:r>
              <a:rPr lang="en-US" sz="5000" dirty="0" smtClean="0"/>
              <a:t> ,</a:t>
            </a:r>
            <a:r>
              <a:rPr lang="en-US" sz="5000" dirty="0" err="1" smtClean="0"/>
              <a:t>Didanosine</a:t>
            </a:r>
            <a:r>
              <a:rPr lang="en-US" sz="5000" dirty="0" smtClean="0"/>
              <a:t>  ,</a:t>
            </a:r>
            <a:r>
              <a:rPr lang="en-US" sz="5000" dirty="0" err="1" smtClean="0"/>
              <a:t>Emtricitabine</a:t>
            </a:r>
            <a:endParaRPr lang="en-US" sz="5000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6000" b="1" dirty="0" smtClean="0">
                <a:solidFill>
                  <a:srgbClr val="C00000"/>
                </a:solidFill>
              </a:rPr>
              <a:t>Non nucleoside reverse transcriptase inhibitors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5000" dirty="0" err="1"/>
              <a:t>N</a:t>
            </a:r>
            <a:r>
              <a:rPr lang="en-US" sz="5000" dirty="0" err="1" smtClean="0"/>
              <a:t>evirapine</a:t>
            </a:r>
            <a:r>
              <a:rPr lang="en-US" sz="5000" dirty="0" smtClean="0"/>
              <a:t>  ,</a:t>
            </a:r>
            <a:r>
              <a:rPr lang="en-US" sz="5000" dirty="0" err="1"/>
              <a:t>E</a:t>
            </a:r>
            <a:r>
              <a:rPr lang="en-US" sz="5000" dirty="0" err="1" smtClean="0"/>
              <a:t>traverine</a:t>
            </a:r>
            <a:r>
              <a:rPr lang="en-US" sz="5000" dirty="0" smtClean="0"/>
              <a:t> </a:t>
            </a:r>
          </a:p>
          <a:p>
            <a:pPr>
              <a:buNone/>
            </a:pPr>
            <a:endParaRPr lang="en-US" sz="4200" b="1" dirty="0" smtClean="0"/>
          </a:p>
          <a:p>
            <a:r>
              <a:rPr lang="en-US" sz="4200" b="1" dirty="0">
                <a:solidFill>
                  <a:srgbClr val="C00000"/>
                </a:solidFill>
              </a:rPr>
              <a:t> </a:t>
            </a:r>
            <a:r>
              <a:rPr lang="en-US" sz="7400" b="1" dirty="0" err="1" smtClean="0">
                <a:solidFill>
                  <a:srgbClr val="C00000"/>
                </a:solidFill>
              </a:rPr>
              <a:t>Integrase</a:t>
            </a:r>
            <a:r>
              <a:rPr lang="en-US" sz="7400" b="1" dirty="0" smtClean="0">
                <a:solidFill>
                  <a:srgbClr val="C00000"/>
                </a:solidFill>
              </a:rPr>
              <a:t> Inhibitors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5000" dirty="0" err="1" smtClean="0"/>
              <a:t>Raltigraver</a:t>
            </a:r>
            <a:endParaRPr lang="en-US" sz="5000" dirty="0" smtClean="0"/>
          </a:p>
          <a:p>
            <a:pPr>
              <a:buNone/>
            </a:pPr>
            <a:endParaRPr lang="en-US" sz="7400" dirty="0" smtClean="0"/>
          </a:p>
          <a:p>
            <a:r>
              <a:rPr lang="en-US" sz="7400" b="1" dirty="0">
                <a:solidFill>
                  <a:srgbClr val="C00000"/>
                </a:solidFill>
              </a:rPr>
              <a:t> </a:t>
            </a:r>
            <a:r>
              <a:rPr lang="en-US" sz="7400" b="1" dirty="0" smtClean="0">
                <a:solidFill>
                  <a:srgbClr val="C00000"/>
                </a:solidFill>
              </a:rPr>
              <a:t>Protease inhibitors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5000" dirty="0" err="1" smtClean="0"/>
              <a:t>Ritonavir</a:t>
            </a:r>
            <a:endParaRPr lang="en-US" sz="5000" dirty="0" smtClean="0"/>
          </a:p>
          <a:p>
            <a:pPr>
              <a:buNone/>
            </a:pPr>
            <a:r>
              <a:rPr lang="en-US" sz="4200" dirty="0" smtClean="0"/>
              <a:t>		</a:t>
            </a:r>
            <a:r>
              <a:rPr lang="en-US" sz="5000" dirty="0" err="1" smtClean="0"/>
              <a:t>Atazanavir</a:t>
            </a:r>
            <a:endParaRPr lang="en-US" sz="5000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Georgia" pitchFamily="18" charset="0"/>
              </a:rPr>
              <a:t>1</a:t>
            </a:r>
            <a:r>
              <a:rPr lang="en-US" sz="2400" baseline="30000" dirty="0" smtClean="0">
                <a:latin typeface="Georgia" pitchFamily="18" charset="0"/>
              </a:rPr>
              <a:t>st</a:t>
            </a:r>
            <a:r>
              <a:rPr lang="en-US" sz="2400" dirty="0" smtClean="0">
                <a:latin typeface="Georgia" pitchFamily="18" charset="0"/>
              </a:rPr>
              <a:t>  effective therapy for HIV was the nucleoside reverse transcriptase inhibitor </a:t>
            </a:r>
            <a:r>
              <a:rPr lang="en-US" sz="2400" dirty="0" err="1" smtClean="0">
                <a:solidFill>
                  <a:srgbClr val="FF0000"/>
                </a:solidFill>
                <a:latin typeface="Georgia" pitchFamily="18" charset="0"/>
              </a:rPr>
              <a:t>zidovudine</a:t>
            </a:r>
            <a:r>
              <a:rPr lang="en-US" sz="2400" dirty="0" smtClean="0">
                <a:latin typeface="Georgia" pitchFamily="18" charset="0"/>
              </a:rPr>
              <a:t> but this drugs or even in combination of drugs from </a:t>
            </a:r>
            <a:r>
              <a:rPr lang="en-US" sz="2400" dirty="0" smtClean="0">
                <a:latin typeface="Georgia" pitchFamily="18" charset="0"/>
              </a:rPr>
              <a:t>this 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group were unable to suppress virus for long periods of time and patient eventually </a:t>
            </a:r>
            <a:r>
              <a:rPr lang="en-US" sz="2400" dirty="0" smtClean="0">
                <a:latin typeface="Georgia" pitchFamily="18" charset="0"/>
              </a:rPr>
              <a:t>dies</a:t>
            </a:r>
          </a:p>
          <a:p>
            <a:pPr>
              <a:buNone/>
            </a:pPr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Later on the </a:t>
            </a:r>
            <a:r>
              <a:rPr lang="en-US" sz="2400" dirty="0" smtClean="0">
                <a:latin typeface="Georgia" pitchFamily="18" charset="0"/>
              </a:rPr>
              <a:t>development </a:t>
            </a:r>
            <a:r>
              <a:rPr lang="en-US" sz="2400" dirty="0" smtClean="0">
                <a:latin typeface="Georgia" pitchFamily="18" charset="0"/>
              </a:rPr>
              <a:t>of other </a:t>
            </a:r>
            <a:r>
              <a:rPr lang="en-US" sz="2400" dirty="0" smtClean="0">
                <a:latin typeface="Georgia" pitchFamily="18" charset="0"/>
              </a:rPr>
              <a:t>drugs, </a:t>
            </a:r>
            <a:r>
              <a:rPr lang="en-US" sz="2400" dirty="0" smtClean="0">
                <a:latin typeface="Georgia" pitchFamily="18" charset="0"/>
              </a:rPr>
              <a:t>drug from other </a:t>
            </a:r>
            <a:r>
              <a:rPr lang="en-US" sz="2400" dirty="0" err="1" smtClean="0">
                <a:latin typeface="Georgia" pitchFamily="18" charset="0"/>
              </a:rPr>
              <a:t>antiHIV</a:t>
            </a:r>
            <a:r>
              <a:rPr lang="en-US" sz="2400" dirty="0" smtClean="0">
                <a:latin typeface="Georgia" pitchFamily="18" charset="0"/>
              </a:rPr>
              <a:t> class were </a:t>
            </a:r>
            <a:r>
              <a:rPr lang="en-US" sz="2400" dirty="0" smtClean="0">
                <a:latin typeface="Georgia" pitchFamily="18" charset="0"/>
              </a:rPr>
              <a:t> used in combination </a:t>
            </a:r>
            <a:r>
              <a:rPr lang="en-US" sz="2400" dirty="0" smtClean="0">
                <a:latin typeface="Georgia" pitchFamily="18" charset="0"/>
              </a:rPr>
              <a:t>as protease  inhibitors </a:t>
            </a:r>
            <a:r>
              <a:rPr lang="en-US" sz="2400" dirty="0" err="1" smtClean="0">
                <a:solidFill>
                  <a:srgbClr val="FF0000"/>
                </a:solidFill>
                <a:latin typeface="Georgia" pitchFamily="18" charset="0"/>
              </a:rPr>
              <a:t>indinavir</a:t>
            </a:r>
            <a:r>
              <a:rPr lang="en-US" sz="2400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</a:p>
          <a:p>
            <a:pPr>
              <a:buNone/>
            </a:pPr>
            <a:endParaRPr lang="en-US" sz="2400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dirty="0" smtClean="0"/>
              <a:t>Then  </a:t>
            </a:r>
            <a:r>
              <a:rPr lang="en-US" dirty="0" smtClean="0"/>
              <a:t>concept of three drug therapy was quickly adapted in to clinical practice this rapidly showed impressive benefit with 60-80% decline in rates </a:t>
            </a:r>
            <a:r>
              <a:rPr lang="en-US" dirty="0" smtClean="0"/>
              <a:t>of  </a:t>
            </a:r>
            <a:r>
              <a:rPr lang="en-US" dirty="0" smtClean="0"/>
              <a:t>AIDS, death and hospitalization this is called </a:t>
            </a:r>
            <a:r>
              <a:rPr lang="en-US" dirty="0" smtClean="0">
                <a:solidFill>
                  <a:srgbClr val="FF0000"/>
                </a:solidFill>
              </a:rPr>
              <a:t>HAART</a:t>
            </a:r>
          </a:p>
          <a:p>
            <a:r>
              <a:rPr lang="en-US" dirty="0" smtClean="0"/>
              <a:t>(highly active antiretroviral </a:t>
            </a:r>
            <a:r>
              <a:rPr lang="en-US" dirty="0" smtClean="0"/>
              <a:t>therapy).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923</Words>
  <Application>Microsoft Office PowerPoint</Application>
  <PresentationFormat>On-screen Show (4:3)</PresentationFormat>
  <Paragraphs>169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Drugs used for treatment of AIDS</vt:lpstr>
      <vt:lpstr>Slide 2</vt:lpstr>
      <vt:lpstr>Slide 3</vt:lpstr>
      <vt:lpstr>Slide 4</vt:lpstr>
      <vt:lpstr>Targets for treatment of HIV (anti-retroviral drugs</vt:lpstr>
      <vt:lpstr>Slide 6</vt:lpstr>
      <vt:lpstr>Slide 7</vt:lpstr>
      <vt:lpstr>Drugs</vt:lpstr>
      <vt:lpstr>Slide 9</vt:lpstr>
      <vt:lpstr>Slide 10</vt:lpstr>
      <vt:lpstr>Slide 11</vt:lpstr>
      <vt:lpstr>Nucleoside Reverse Transcriptase Inhibitors</vt:lpstr>
      <vt:lpstr>Slide 13</vt:lpstr>
      <vt:lpstr>Mechanism of action</vt:lpstr>
      <vt:lpstr>Zidovudine</vt:lpstr>
      <vt:lpstr>Slide 16</vt:lpstr>
      <vt:lpstr>Side effects</vt:lpstr>
      <vt:lpstr>Emtricitabine</vt:lpstr>
      <vt:lpstr>Didanosine</vt:lpstr>
      <vt:lpstr>Non-Nucleoside Transcriptase Inhibitors</vt:lpstr>
      <vt:lpstr>Mechanism of action</vt:lpstr>
      <vt:lpstr>Pharmacokinetics</vt:lpstr>
      <vt:lpstr>Side Effects</vt:lpstr>
      <vt:lpstr>Protease inhibitors</vt:lpstr>
      <vt:lpstr>Pharmacokinetics</vt:lpstr>
      <vt:lpstr>Pharmacokinetics</vt:lpstr>
      <vt:lpstr>Side effects for protease inhibitors</vt:lpstr>
      <vt:lpstr>Slide 28</vt:lpstr>
      <vt:lpstr>Entery /fusion inhibitors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 used for treatment of AIDS</dc:title>
  <dc:creator>dr.abdullatif</dc:creator>
  <cp:lastModifiedBy>dr.abdullatif</cp:lastModifiedBy>
  <cp:revision>56</cp:revision>
  <dcterms:created xsi:type="dcterms:W3CDTF">2015-04-27T08:08:55Z</dcterms:created>
  <dcterms:modified xsi:type="dcterms:W3CDTF">2015-04-28T10:24:01Z</dcterms:modified>
</cp:coreProperties>
</file>