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3"/>
  </p:notesMasterIdLst>
  <p:sldIdLst>
    <p:sldId id="439" r:id="rId2"/>
    <p:sldId id="473" r:id="rId3"/>
    <p:sldId id="462" r:id="rId4"/>
    <p:sldId id="478" r:id="rId5"/>
    <p:sldId id="482" r:id="rId6"/>
    <p:sldId id="465" r:id="rId7"/>
    <p:sldId id="467" r:id="rId8"/>
    <p:sldId id="469" r:id="rId9"/>
    <p:sldId id="479" r:id="rId10"/>
    <p:sldId id="481" r:id="rId11"/>
    <p:sldId id="47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33"/>
    <a:srgbClr val="FF00FF"/>
    <a:srgbClr val="003366"/>
    <a:srgbClr val="660000"/>
    <a:srgbClr val="666666"/>
    <a:srgbClr val="F2F3E5"/>
    <a:srgbClr val="AAAAAA"/>
    <a:srgbClr val="FFCC66"/>
    <a:srgbClr val="CC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C9F169EA-8ABA-4498-8FD8-AE4AFB97B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25FB-71E6-4586-B743-D833CD4746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32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3/28/2015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falotaibi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305800" cy="2943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Lecture 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Hypothalamic-Pituitary-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3200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Department of Physiology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Email: </a:t>
            </a:r>
            <a:r>
              <a:rPr lang="en-US" dirty="0" smtClean="0">
                <a:latin typeface="Comic Sans MS" pitchFamily="66" charset="0"/>
                <a:hlinkClick r:id="rId2"/>
              </a:rPr>
              <a:t>mfalotaibi@ksu.edu.sa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Tel: 0114672629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151" t="11458" r="17423" b="5089"/>
          <a:stretch>
            <a:fillRect/>
          </a:stretch>
        </p:blipFill>
        <p:spPr bwMode="auto">
          <a:xfrm>
            <a:off x="762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848" t="23958" r="22694" b="6250"/>
          <a:stretch>
            <a:fillRect/>
          </a:stretch>
        </p:blipFill>
        <p:spPr bwMode="auto">
          <a:xfrm>
            <a:off x="5715000" y="7620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OBJECTIVES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Times New Roman" pitchFamily="18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able to:</a:t>
            </a:r>
          </a:p>
          <a:p>
            <a:pPr marL="514350" indent="-285750">
              <a:lnSpc>
                <a:spcPct val="16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regulation of hypothalamic secretion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GnRH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its physiological role on LH &amp; FSH secretion from the anterior pituitary gland.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285750">
              <a:lnSpc>
                <a:spcPct val="16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Explain the mechanism by which LH &amp; FSH regulate sexual function in males and females.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285750">
              <a:lnSpc>
                <a:spcPct val="160000"/>
              </a:lnSpc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Describe the negative and positive feedback mechanisms in the hypothalamic-pituitary-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gonadal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axis (HPG axis) </a:t>
            </a:r>
            <a:r>
              <a:rPr lang="en-US" dirty="0">
                <a:latin typeface="Arial" pitchFamily="34" charset="0"/>
                <a:cs typeface="Arial" pitchFamily="34" charset="0"/>
              </a:rPr>
              <a:t>and their importance in the control of reproductive function</a:t>
            </a:r>
          </a:p>
          <a:p>
            <a:pPr>
              <a:lnSpc>
                <a:spcPct val="160000"/>
              </a:lnSpc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76387"/>
            <a:ext cx="8382000" cy="5510213"/>
          </a:xfrm>
        </p:spPr>
        <p:txBody>
          <a:bodyPr/>
          <a:lstStyle/>
          <a:p>
            <a:pPr marL="0" indent="0" algn="just">
              <a:buFont typeface="Times New Roman" pitchFamily="18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Font typeface="Times New Roman" pitchFamily="18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Adrenocorticotropic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hormone (ACTH)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Thyroid-stimulating hormone (TSH)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 Growth hormone (GH)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(PRL)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 Follicle-stimulating hormone (FSH)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6. Luteinizing hormone (LH)</a:t>
            </a:r>
          </a:p>
          <a:p>
            <a:pPr marL="0" indent="0" algn="just">
              <a:buFont typeface="Times New Roman" pitchFamily="18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Secretion of AP hormone is controlled by “</a:t>
            </a:r>
            <a:r>
              <a:rPr lang="en-US" sz="20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releasing hormones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formed in the hypothalamus and transported to the AP gland by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hypothalamic-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portal system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 typeface="Times New Roman" pitchFamily="18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754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anterior pituitary secretes six hormones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117600"/>
            <a:ext cx="9036496" cy="5588000"/>
            <a:chOff x="304800" y="533400"/>
            <a:chExt cx="8534400" cy="558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838"/>
            <a:stretch/>
          </p:blipFill>
          <p:spPr>
            <a:xfrm>
              <a:off x="304800" y="533400"/>
              <a:ext cx="8534400" cy="558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8794" y="3048000"/>
              <a:ext cx="1065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lactotropes</a:t>
              </a:r>
              <a:endParaRPr lang="en-US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2963382"/>
              <a:ext cx="1177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Thyrotropes</a:t>
              </a:r>
              <a:endParaRPr lang="en-US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23949" y="2971081"/>
              <a:ext cx="1186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Somatotropes</a:t>
              </a:r>
              <a:endParaRPr lang="en-US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0015" y="2999601"/>
              <a:ext cx="11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Corticotropes</a:t>
              </a:r>
              <a:endParaRPr lang="en-US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9878" y="2971800"/>
              <a:ext cx="1186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Gonadotropes</a:t>
              </a:r>
              <a:endParaRPr lang="en-US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1371600"/>
            <a:ext cx="15240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28600" y="3429000"/>
            <a:ext cx="1524000" cy="5334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286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Hypothalamic </a:t>
            </a:r>
            <a:r>
              <a:rPr lang="en-US" sz="3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Pituitary</a:t>
            </a:r>
            <a:r>
              <a:rPr lang="en-US" sz="3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axis</a:t>
            </a:r>
            <a:endParaRPr lang="en-GB" i="0" dirty="0"/>
          </a:p>
        </p:txBody>
      </p:sp>
    </p:spTree>
    <p:extLst>
      <p:ext uri="{BB962C8B-B14F-4D97-AF65-F5344CB8AC3E}">
        <p14:creationId xmlns="" xmlns:p14="http://schemas.microsoft.com/office/powerpoint/2010/main" val="9402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HPG axis</a:t>
            </a:r>
            <a:endParaRPr lang="en-GB" sz="4500" i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514725" y="76200"/>
            <a:ext cx="5705475" cy="6638925"/>
            <a:chOff x="3514725" y="76200"/>
            <a:chExt cx="5705475" cy="6638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4725" y="76200"/>
              <a:ext cx="5476875" cy="663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239000" y="1219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i="0" dirty="0" smtClean="0">
                  <a:latin typeface="Calibri" pitchFamily="34" charset="0"/>
                </a:rPr>
                <a:t>Hypothalamus</a:t>
              </a:r>
              <a:endParaRPr lang="en-GB" sz="1800" b="1" i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0-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600200"/>
            <a:ext cx="5029200" cy="5181600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5750"/>
            <a:ext cx="3886200" cy="49974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GnRH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secreted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intermittently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few minutes every 1 to 3 hrs.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The secretion of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LH</a:t>
            </a: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the anterior pituitary is also cyclical following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pulsatile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release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GnRH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lang="en-GB" sz="2000" i="0" dirty="0" smtClean="0">
                <a:latin typeface="Arial" pitchFamily="34" charset="0"/>
                <a:cs typeface="Arial" pitchFamily="34" charset="0"/>
              </a:rPr>
              <a:t>Conversely,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FSH</a:t>
            </a:r>
            <a:r>
              <a:rPr lang="en-GB" sz="2000" i="0" dirty="0" smtClean="0">
                <a:latin typeface="Arial" pitchFamily="34" charset="0"/>
                <a:cs typeface="Arial" pitchFamily="34" charset="0"/>
              </a:rPr>
              <a:t> secretion increases and decreases only slightly with each fluctuation of </a:t>
            </a:r>
            <a:r>
              <a:rPr lang="en-GB" sz="2000" i="0" dirty="0" err="1" smtClean="0">
                <a:latin typeface="Arial" pitchFamily="34" charset="0"/>
                <a:cs typeface="Arial" pitchFamily="34" charset="0"/>
              </a:rPr>
              <a:t>GnRH</a:t>
            </a:r>
            <a:r>
              <a:rPr lang="en-GB" sz="2000" i="0" dirty="0" smtClean="0">
                <a:latin typeface="Arial" pitchFamily="34" charset="0"/>
                <a:cs typeface="Arial" pitchFamily="34" charset="0"/>
              </a:rPr>
              <a:t> secretion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sz="2000" i="0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</a:pPr>
            <a:r>
              <a:rPr lang="en-US" sz="2000" b="1" noProof="0" dirty="0" smtClean="0">
                <a:solidFill>
                  <a:srgbClr val="99333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993333"/>
                </a:solidFill>
                <a:latin typeface="Arial" pitchFamily="34" charset="0"/>
                <a:cs typeface="Arial" pitchFamily="34" charset="0"/>
              </a:rPr>
              <a:t>estosterone</a:t>
            </a:r>
            <a:endParaRPr lang="en-US" sz="2000" b="1" dirty="0" smtClean="0">
              <a:solidFill>
                <a:srgbClr val="993333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Spermatogenesis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Times New Roman" pitchFamily="18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58092"/>
            <a:ext cx="80010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male sexual functions 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hormones from the hypothalamus and anterior pituitary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243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2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Intermittent, </a:t>
            </a:r>
            <a:r>
              <a:rPr lang="en-US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pulsatile</a:t>
            </a:r>
            <a:r>
              <a:rPr lang="en-US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secretion of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GnRH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by the hypothalamus stimulates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pulsatile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release of LH &amp; FSH from the AP.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None/>
              <a:defRPr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6106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 algn="ctr">
              <a:lnSpc>
                <a:spcPct val="80000"/>
              </a:lnSpc>
              <a:spcBef>
                <a:spcPts val="0"/>
              </a:spcBef>
              <a:buFont typeface="Times New Roman" pitchFamily="18" charset="0"/>
              <a:buNone/>
              <a:defRPr/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Regulation of the </a:t>
            </a:r>
            <a:r>
              <a:rPr lang="en-US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female monthly rhythm</a:t>
            </a: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interplay between the ovarian and hypothalamic-pituitary hormones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824" t="46875" r="22108" b="13542"/>
          <a:stretch>
            <a:fillRect/>
          </a:stretch>
        </p:blipFill>
        <p:spPr bwMode="auto">
          <a:xfrm>
            <a:off x="3429000" y="38100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743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GnRH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secreted in pulses lasting 5 to 25 minutes every 1 to 2 hrs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85048"/>
            <a:ext cx="85344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 algn="ctr">
              <a:lnSpc>
                <a:spcPct val="80000"/>
              </a:lnSpc>
              <a:buFont typeface="Times New Roman" pitchFamily="18" charset="0"/>
              <a:buNone/>
            </a:pP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feedback effects of </a:t>
            </a:r>
            <a:r>
              <a:rPr lang="en-US" sz="2600" i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estrogen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i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decreasing both </a:t>
            </a:r>
            <a:r>
              <a:rPr lang="en-US" sz="26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FSH</a:t>
            </a:r>
            <a:r>
              <a:rPr lang="en-US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secretion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onadal-Axis-WOMEN1.jpg"/>
          <p:cNvPicPr>
            <a:picLocks noChangeAspect="1"/>
          </p:cNvPicPr>
          <p:nvPr/>
        </p:nvPicPr>
        <p:blipFill>
          <a:blip r:embed="rId2" cstate="print"/>
          <a:srcRect b="8889"/>
          <a:stretch>
            <a:fillRect/>
          </a:stretch>
        </p:blipFill>
        <p:spPr>
          <a:xfrm>
            <a:off x="838200" y="1295400"/>
            <a:ext cx="7526307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9114_1477-5956-9-5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5715000" cy="407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911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 algn="ctr">
              <a:lnSpc>
                <a:spcPct val="80000"/>
              </a:lnSpc>
              <a:spcBef>
                <a:spcPts val="0"/>
              </a:spcBef>
              <a:buFont typeface="Times New Roman" pitchFamily="18" charset="0"/>
              <a:buNone/>
              <a:defRPr/>
            </a:pPr>
            <a:r>
              <a:rPr lang="en-US" sz="35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Female Ovarian Follicle</a:t>
            </a:r>
            <a:endParaRPr lang="en-US" sz="3500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13239</TotalTime>
  <Words>255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Reproductive Physiology   Lecture 1   Hypothalamic-Pituitary-Gonadal axis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Alregaiey</dc:creator>
  <cp:lastModifiedBy>Mohd</cp:lastModifiedBy>
  <cp:revision>373</cp:revision>
  <dcterms:created xsi:type="dcterms:W3CDTF">2002-11-25T02:35:13Z</dcterms:created>
  <dcterms:modified xsi:type="dcterms:W3CDTF">2015-03-28T08:38:40Z</dcterms:modified>
</cp:coreProperties>
</file>