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30"/>
  </p:notesMasterIdLst>
  <p:sldIdLst>
    <p:sldId id="439" r:id="rId2"/>
    <p:sldId id="440" r:id="rId3"/>
    <p:sldId id="444" r:id="rId4"/>
    <p:sldId id="468" r:id="rId5"/>
    <p:sldId id="474" r:id="rId6"/>
    <p:sldId id="462" r:id="rId7"/>
    <p:sldId id="472" r:id="rId8"/>
    <p:sldId id="450" r:id="rId9"/>
    <p:sldId id="442" r:id="rId10"/>
    <p:sldId id="443" r:id="rId11"/>
    <p:sldId id="476" r:id="rId12"/>
    <p:sldId id="466" r:id="rId13"/>
    <p:sldId id="446" r:id="rId14"/>
    <p:sldId id="447" r:id="rId15"/>
    <p:sldId id="475" r:id="rId16"/>
    <p:sldId id="478" r:id="rId17"/>
    <p:sldId id="453" r:id="rId18"/>
    <p:sldId id="477" r:id="rId19"/>
    <p:sldId id="455" r:id="rId20"/>
    <p:sldId id="456" r:id="rId21"/>
    <p:sldId id="470" r:id="rId22"/>
    <p:sldId id="457" r:id="rId23"/>
    <p:sldId id="458" r:id="rId24"/>
    <p:sldId id="469" r:id="rId25"/>
    <p:sldId id="473" r:id="rId26"/>
    <p:sldId id="460" r:id="rId27"/>
    <p:sldId id="461" r:id="rId28"/>
    <p:sldId id="467" r:id="rId29"/>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66"/>
    <a:srgbClr val="666666"/>
    <a:srgbClr val="993333"/>
    <a:srgbClr val="660000"/>
    <a:srgbClr val="F2F3E5"/>
    <a:srgbClr val="AAAAAA"/>
    <a:srgbClr val="FFCC66"/>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p:scale>
          <a:sx n="70" d="100"/>
          <a:sy n="70" d="100"/>
        </p:scale>
        <p:origin x="-1164" y="-822"/>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0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187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7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187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cs typeface="Times New Roman" pitchFamily="18" charset="0"/>
              </a:defRPr>
            </a:lvl1pPr>
          </a:lstStyle>
          <a:p>
            <a:pPr>
              <a:defRPr/>
            </a:pPr>
            <a:fld id="{44A34D88-431E-4D19-9CD4-9ECF44386DFA}" type="slidenum">
              <a:rPr lang="ar-SA"/>
              <a:pPr>
                <a:defRPr/>
              </a:pPr>
              <a:t>‹#›</a:t>
            </a:fld>
            <a:endParaRPr lang="en-US"/>
          </a:p>
        </p:txBody>
      </p:sp>
    </p:spTree>
    <p:extLst>
      <p:ext uri="{BB962C8B-B14F-4D97-AF65-F5344CB8AC3E}">
        <p14:creationId xmlns:p14="http://schemas.microsoft.com/office/powerpoint/2010/main" val="95112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
        <p:nvSpPr>
          <p:cNvPr id="20" name="Rectangle 13"/>
          <p:cNvSpPr>
            <a:spLocks noChangeArrowheads="1"/>
          </p:cNvSpPr>
          <p:nvPr userDrawn="1"/>
        </p:nvSpPr>
        <p:spPr bwMode="auto">
          <a:xfrm>
            <a:off x="0" y="0"/>
            <a:ext cx="9144000" cy="6477000"/>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a:xfrm>
            <a:off x="4361688" y="1026372"/>
            <a:ext cx="457200" cy="4413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Date Placeholder 3"/>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F6BCBE8-30B0-4476-8762-9236B142003A}" type="datetimeFigureOut">
              <a:rPr lang="en-US" smtClean="0"/>
              <a:pPr/>
              <a:t>3/29/2015</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8" name="Footer Placeholder 7"/>
          <p:cNvSpPr>
            <a:spLocks noGrp="1"/>
          </p:cNvSpPr>
          <p:nvPr>
            <p:ph type="ftr" sz="quarter" idx="11"/>
          </p:nvPr>
        </p:nvSpPr>
        <p:spPr>
          <a:xfrm>
            <a:off x="304800" y="6409944"/>
            <a:ext cx="3581400" cy="365760"/>
          </a:xfrm>
        </p:spPr>
        <p:txBody>
          <a:bodyPr/>
          <a:lstStyle/>
          <a:p>
            <a:pPr algn="r" eaLnBrk="1" latinLnBrk="0" hangingPunct="1"/>
            <a:endParaRPr kumimoji="0" lang="en-US" sz="1100" dirty="0">
              <a:solidFill>
                <a:schemeClr val="tx2"/>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a:xfrm>
            <a:off x="4343400" y="1036020"/>
            <a:ext cx="457200" cy="4413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3/29/2015</a:t>
            </a:fld>
            <a:endParaRPr lang="en-US" sz="1100" dirty="0">
              <a:solidFill>
                <a:schemeClr val="tx2"/>
              </a:solidFill>
            </a:endParaRPr>
          </a:p>
        </p:txBody>
      </p:sp>
      <p:sp>
        <p:nvSpPr>
          <p:cNvPr id="6" name="Footer Placeholder 5"/>
          <p:cNvSpPr>
            <a:spLocks noGrp="1"/>
          </p:cNvSpPr>
          <p:nvPr>
            <p:ph type="ftr" sz="quarter" idx="11"/>
          </p:nvPr>
        </p:nvSpPr>
        <p:spPr>
          <a:xfrm>
            <a:off x="301752" y="6410848"/>
            <a:ext cx="3383280" cy="365760"/>
          </a:xfrm>
        </p:spPr>
        <p:txBody>
          <a:bodyPr/>
          <a:lstStyle/>
          <a:p>
            <a:pPr algn="r" eaLnBrk="1" latinLnBrk="0" hangingPunct="1"/>
            <a:endParaRPr kumimoji="0" lang="en-US" sz="1100" dirty="0">
              <a:solidFill>
                <a:schemeClr val="tx2"/>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F6BCBE8-30B0-4476-8762-9236B142003A}" type="datetimeFigureOut">
              <a:rPr lang="en-US" smtClean="0"/>
              <a:pPr/>
              <a:t>3/29/2015</a:t>
            </a:fld>
            <a:endParaRPr lang="en-US" sz="1100" dirty="0">
              <a:solidFill>
                <a:schemeClr val="tx2"/>
              </a:solidFill>
            </a:endParaRPr>
          </a:p>
        </p:txBody>
      </p:sp>
      <p:sp>
        <p:nvSpPr>
          <p:cNvPr id="6" name="Footer Placeholder 5"/>
          <p:cNvSpPr>
            <a:spLocks noGrp="1"/>
          </p:cNvSpPr>
          <p:nvPr>
            <p:ph type="ftr" sz="quarter" idx="11"/>
          </p:nvPr>
        </p:nvSpPr>
        <p:spPr>
          <a:xfrm>
            <a:off x="301752" y="6410848"/>
            <a:ext cx="3584448" cy="365760"/>
          </a:xfrm>
        </p:spPr>
        <p:txBody>
          <a:bodyPr/>
          <a:lstStyle/>
          <a:p>
            <a:pPr algn="r" eaLnBrk="1" latinLnBrk="0" hangingPunct="1"/>
            <a:endParaRPr kumimoji="0" lang="en-US" sz="1100" dirty="0">
              <a:solidFill>
                <a:schemeClr val="tx2"/>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6BCBE8-30B0-4476-8762-9236B142003A}" type="datetimeFigureOut">
              <a:rPr lang="en-US" smtClean="0"/>
              <a:pPr/>
              <a:t>3/29/2015</a:t>
            </a:fld>
            <a:endParaRPr lang="en-US" sz="1100" dirty="0">
              <a:solidFill>
                <a:schemeClr val="tx2"/>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100" dirty="0">
              <a:solidFill>
                <a:schemeClr val="tx2"/>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sa/imgres?imgurl=http://crazy-frankenstein.com/free-wallpapers-files/flowers-wallpapers-files/flower2b.jpg&amp;imgrefurl=http://crazy-frankenstein.com/page-6.html&amp;usg=__HiLTOcnykcQ5cMXgbuWQX_wgbJE=&amp;h=768&amp;w=1024&amp;sz=167&amp;hl=ar&amp;start=20&amp;zoom=1&amp;um=1&amp;itbs=1&amp;tbnid=P8_ubBQ7yo0OFM:&amp;tbnh=113&amp;tbnw=150&amp;prev=/images?q=flowers&amp;um=1&amp;hl=ar&amp;safe=active&amp;rlz=1T4RNTN_enSA374SA396&amp;tbs=isch:1" TargetMode="External"/><Relationship Id="rId2" Type="http://schemas.openxmlformats.org/officeDocument/2006/relationships/hyperlink" Target="http://www.google.com.sa/imgres?imgurl=http://blog.craftzine.com/QuilledFlowers.jpg&amp;imgrefurl=http://blog.craftzine.com/archive/2008/02/quilled_flowers.html&amp;usg=__mvQkAc1M4oXNbmoTKxM8h_2ylXk=&amp;h=472&amp;w=430&amp;sz=55&amp;hl=ar&amp;start=18&amp;zoom=1&amp;um=1&amp;itbs=1&amp;tbnid=t0O0-6O2HI69gM:&amp;tbnh=129&amp;tbnw=118&amp;prev=/images?q=flowers&amp;um=1&amp;hl=ar&amp;safe=active&amp;rlz=1T4RNTN_enSA374SA396&amp;tbs=isch: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381000"/>
            <a:ext cx="7772400" cy="3657600"/>
          </a:xfrm>
        </p:spPr>
        <p:txBody>
          <a:bodyPr>
            <a:noAutofit/>
          </a:bodyPr>
          <a:lstStyle/>
          <a:p>
            <a:pPr>
              <a:lnSpc>
                <a:spcPct val="150000"/>
              </a:lnSpc>
            </a:pPr>
            <a:r>
              <a:rPr lang="en-US" sz="4500" dirty="0" smtClean="0">
                <a:solidFill>
                  <a:srgbClr val="FF0000"/>
                </a:solidFill>
                <a:latin typeface="Arial" pitchFamily="34" charset="0"/>
                <a:cs typeface="Arial" pitchFamily="34" charset="0"/>
              </a:rPr>
              <a:t>Male Reproductive Physiology</a:t>
            </a:r>
            <a:br>
              <a:rPr lang="en-US" sz="4500" dirty="0" smtClean="0">
                <a:solidFill>
                  <a:srgbClr val="FF0000"/>
                </a:solidFill>
                <a:latin typeface="Arial" pitchFamily="34" charset="0"/>
                <a:cs typeface="Arial" pitchFamily="34" charset="0"/>
              </a:rPr>
            </a:br>
            <a:r>
              <a:rPr lang="en-US" sz="4500" dirty="0" smtClean="0">
                <a:solidFill>
                  <a:srgbClr val="FF0000"/>
                </a:solidFill>
                <a:latin typeface="Arial" pitchFamily="34" charset="0"/>
                <a:cs typeface="Arial" pitchFamily="34" charset="0"/>
              </a:rPr>
              <a:t/>
            </a:r>
            <a:br>
              <a:rPr lang="en-US" sz="4500" dirty="0" smtClean="0">
                <a:solidFill>
                  <a:srgbClr val="FF0000"/>
                </a:solidFill>
                <a:latin typeface="Arial" pitchFamily="34" charset="0"/>
                <a:cs typeface="Arial" pitchFamily="34" charset="0"/>
              </a:rPr>
            </a:br>
            <a:r>
              <a:rPr lang="en-US" sz="3000" i="1" dirty="0" smtClean="0">
                <a:solidFill>
                  <a:srgbClr val="00B050"/>
                </a:solidFill>
                <a:latin typeface="Arial" pitchFamily="34" charset="0"/>
                <a:cs typeface="Arial" pitchFamily="34" charset="0"/>
              </a:rPr>
              <a:t>GUYTON &amp; HALL, Chapter 80</a:t>
            </a:r>
          </a:p>
        </p:txBody>
      </p:sp>
      <p:sp>
        <p:nvSpPr>
          <p:cNvPr id="5" name="عنوان فرعي 2"/>
          <p:cNvSpPr>
            <a:spLocks noGrp="1"/>
          </p:cNvSpPr>
          <p:nvPr>
            <p:ph type="subTitle" idx="1"/>
          </p:nvPr>
        </p:nvSpPr>
        <p:spPr>
          <a:xfrm>
            <a:off x="1447800" y="4572000"/>
            <a:ext cx="6400800" cy="1752600"/>
          </a:xfrm>
        </p:spPr>
        <p:txBody>
          <a:bodyPr>
            <a:normAutofit/>
          </a:bodyPr>
          <a:lstStyle/>
          <a:p>
            <a:r>
              <a:rPr lang="en-US" sz="1800" b="0" dirty="0" smtClean="0">
                <a:solidFill>
                  <a:srgbClr val="0070C0"/>
                </a:solidFill>
                <a:latin typeface="Comic Sans MS" pitchFamily="66" charset="0"/>
                <a:cs typeface="Arial" pitchFamily="34" charset="0"/>
              </a:rPr>
              <a:t>Dr. Mohammed </a:t>
            </a:r>
            <a:r>
              <a:rPr lang="en-US" sz="1800" b="0" dirty="0" err="1" smtClean="0">
                <a:solidFill>
                  <a:srgbClr val="0070C0"/>
                </a:solidFill>
                <a:latin typeface="Comic Sans MS" pitchFamily="66" charset="0"/>
                <a:cs typeface="Arial" pitchFamily="34" charset="0"/>
              </a:rPr>
              <a:t>Alotaibi</a:t>
            </a:r>
            <a:endParaRPr lang="en-GB" sz="1800" b="0" dirty="0" smtClean="0">
              <a:solidFill>
                <a:srgbClr val="0070C0"/>
              </a:solidFill>
              <a:latin typeface="Comic Sans MS" pitchFamily="66" charset="0"/>
              <a:cs typeface="Arial" pitchFamily="34" charset="0"/>
            </a:endParaRPr>
          </a:p>
          <a:p>
            <a:r>
              <a:rPr lang="en-US" sz="1800" b="0" dirty="0" smtClean="0">
                <a:solidFill>
                  <a:srgbClr val="0070C0"/>
                </a:solidFill>
                <a:latin typeface="Comic Sans MS" pitchFamily="66" charset="0"/>
                <a:cs typeface="Arial" pitchFamily="34" charset="0"/>
              </a:rPr>
              <a:t>Assist. Professor of Physiology</a:t>
            </a:r>
          </a:p>
          <a:p>
            <a:r>
              <a:rPr lang="en-US" sz="1800" b="0" dirty="0" smtClean="0">
                <a:solidFill>
                  <a:srgbClr val="0070C0"/>
                </a:solidFill>
                <a:latin typeface="Comic Sans MS" pitchFamily="66" charset="0"/>
                <a:cs typeface="Arial" pitchFamily="34" charset="0"/>
              </a:rPr>
              <a:t>College of Medicine</a:t>
            </a:r>
          </a:p>
          <a:p>
            <a:r>
              <a:rPr lang="en-US" sz="1800" b="0" dirty="0" smtClean="0">
                <a:solidFill>
                  <a:srgbClr val="0070C0"/>
                </a:solidFill>
                <a:latin typeface="Comic Sans MS" pitchFamily="66" charset="0"/>
                <a:cs typeface="Arial" pitchFamily="34" charset="0"/>
              </a:rPr>
              <a:t>King Saud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60375"/>
            <a:ext cx="8763000" cy="530225"/>
          </a:xfrm>
        </p:spPr>
        <p:txBody>
          <a:bodyPr>
            <a:noAutofit/>
          </a:bodyPr>
          <a:lstStyle/>
          <a:p>
            <a:r>
              <a:rPr lang="en-US" sz="4000" dirty="0" smtClean="0">
                <a:solidFill>
                  <a:srgbClr val="FF0000"/>
                </a:solidFill>
                <a:latin typeface="Arial" pitchFamily="34" charset="0"/>
                <a:cs typeface="Arial" pitchFamily="34" charset="0"/>
              </a:rPr>
              <a:t>Storage of sperms</a:t>
            </a:r>
          </a:p>
        </p:txBody>
      </p:sp>
      <p:sp>
        <p:nvSpPr>
          <p:cNvPr id="6147" name="Rectangle 3"/>
          <p:cNvSpPr>
            <a:spLocks noGrp="1" noChangeArrowheads="1"/>
          </p:cNvSpPr>
          <p:nvPr>
            <p:ph sz="quarter" idx="1"/>
          </p:nvPr>
        </p:nvSpPr>
        <p:spPr>
          <a:xfrm>
            <a:off x="381000" y="1516062"/>
            <a:ext cx="8534400" cy="5189538"/>
          </a:xfrm>
        </p:spPr>
        <p:txBody>
          <a:bodyPr>
            <a:noAutofit/>
          </a:bodyPr>
          <a:lstStyle/>
          <a:p>
            <a:pPr marL="3175" indent="11113">
              <a:buFont typeface="Wingdings" pitchFamily="2" charset="2"/>
              <a:buNone/>
              <a:defRPr/>
            </a:pPr>
            <a:r>
              <a:rPr lang="en-US" sz="2400" dirty="0" smtClean="0">
                <a:latin typeface="Arial" pitchFamily="34" charset="0"/>
                <a:cs typeface="Arial" pitchFamily="34" charset="0"/>
              </a:rPr>
              <a:t>The </a:t>
            </a:r>
            <a:r>
              <a:rPr lang="en-US" sz="2400" u="sng" dirty="0">
                <a:latin typeface="Arial" pitchFamily="34" charset="0"/>
                <a:cs typeface="Arial" pitchFamily="34" charset="0"/>
              </a:rPr>
              <a:t>2 </a:t>
            </a:r>
            <a:r>
              <a:rPr lang="en-US" sz="2400" u="sng" dirty="0" smtClean="0">
                <a:latin typeface="Arial" pitchFamily="34" charset="0"/>
                <a:cs typeface="Arial" pitchFamily="34" charset="0"/>
              </a:rPr>
              <a:t>testes </a:t>
            </a:r>
            <a:r>
              <a:rPr lang="en-US" sz="2400" dirty="0">
                <a:latin typeface="Arial" pitchFamily="34" charset="0"/>
                <a:cs typeface="Arial" pitchFamily="34" charset="0"/>
              </a:rPr>
              <a:t>of adult human </a:t>
            </a:r>
            <a:r>
              <a:rPr lang="en-US" sz="2400" dirty="0" smtClean="0">
                <a:latin typeface="Arial" pitchFamily="34" charset="0"/>
                <a:cs typeface="Arial" pitchFamily="34" charset="0"/>
              </a:rPr>
              <a:t>form </a:t>
            </a:r>
            <a:r>
              <a:rPr lang="en-US" sz="2400" dirty="0">
                <a:latin typeface="Arial" pitchFamily="34" charset="0"/>
                <a:cs typeface="Arial" pitchFamily="34" charset="0"/>
              </a:rPr>
              <a:t>up to </a:t>
            </a:r>
            <a:r>
              <a:rPr lang="en-US" sz="2400" dirty="0">
                <a:solidFill>
                  <a:schemeClr val="accent6">
                    <a:lumMod val="75000"/>
                  </a:schemeClr>
                </a:solidFill>
                <a:latin typeface="Arial" pitchFamily="34" charset="0"/>
                <a:cs typeface="Arial" pitchFamily="34" charset="0"/>
              </a:rPr>
              <a:t>120 million </a:t>
            </a:r>
            <a:r>
              <a:rPr lang="en-US" sz="2400" dirty="0" smtClean="0">
                <a:solidFill>
                  <a:schemeClr val="accent6">
                    <a:lumMod val="75000"/>
                  </a:schemeClr>
                </a:solidFill>
                <a:latin typeface="Arial" pitchFamily="34" charset="0"/>
                <a:cs typeface="Arial" pitchFamily="34" charset="0"/>
              </a:rPr>
              <a:t>sperms </a:t>
            </a:r>
            <a:r>
              <a:rPr lang="en-US" sz="2400" dirty="0">
                <a:latin typeface="Arial" pitchFamily="34" charset="0"/>
                <a:cs typeface="Arial" pitchFamily="34" charset="0"/>
              </a:rPr>
              <a:t>each day.  </a:t>
            </a:r>
          </a:p>
          <a:p>
            <a:pPr marL="3175" indent="11113">
              <a:buFont typeface="Wingdings" pitchFamily="2" charset="2"/>
              <a:buNone/>
              <a:defRPr/>
            </a:pPr>
            <a:r>
              <a:rPr lang="en-US" sz="2400" dirty="0" smtClean="0">
                <a:latin typeface="Arial" pitchFamily="34" charset="0"/>
                <a:cs typeface="Arial" pitchFamily="34" charset="0"/>
              </a:rPr>
              <a:t>– Small </a:t>
            </a:r>
            <a:r>
              <a:rPr lang="en-US" sz="2400" dirty="0">
                <a:latin typeface="Arial" pitchFamily="34" charset="0"/>
                <a:cs typeface="Arial" pitchFamily="34" charset="0"/>
              </a:rPr>
              <a:t>amount </a:t>
            </a:r>
            <a:r>
              <a:rPr lang="en-US" sz="2400" dirty="0" smtClean="0">
                <a:latin typeface="Arial" pitchFamily="34" charset="0"/>
                <a:cs typeface="Arial" pitchFamily="34" charset="0"/>
              </a:rPr>
              <a:t>are stored </a:t>
            </a:r>
            <a:r>
              <a:rPr lang="en-US" sz="2400" dirty="0">
                <a:latin typeface="Arial" pitchFamily="34" charset="0"/>
                <a:cs typeface="Arial" pitchFamily="34" charset="0"/>
              </a:rPr>
              <a:t>in the </a:t>
            </a:r>
            <a:r>
              <a:rPr lang="en-US" sz="2400" dirty="0" err="1">
                <a:latin typeface="Arial" pitchFamily="34" charset="0"/>
                <a:cs typeface="Arial" pitchFamily="34" charset="0"/>
              </a:rPr>
              <a:t>epididymis</a:t>
            </a:r>
            <a:r>
              <a:rPr lang="en-US" sz="2400" dirty="0">
                <a:latin typeface="Arial" pitchFamily="34" charset="0"/>
                <a:cs typeface="Arial" pitchFamily="34" charset="0"/>
              </a:rPr>
              <a:t> </a:t>
            </a:r>
          </a:p>
          <a:p>
            <a:pPr marL="3175" indent="11113">
              <a:buFont typeface="Wingdings" pitchFamily="2" charset="2"/>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The </a:t>
            </a:r>
            <a:r>
              <a:rPr lang="en-US" sz="2400" dirty="0">
                <a:latin typeface="Arial" pitchFamily="34" charset="0"/>
                <a:cs typeface="Arial" pitchFamily="34" charset="0"/>
              </a:rPr>
              <a:t>majority </a:t>
            </a:r>
            <a:r>
              <a:rPr lang="en-US" sz="2400" dirty="0" smtClean="0">
                <a:latin typeface="Arial" pitchFamily="34" charset="0"/>
                <a:cs typeface="Arial" pitchFamily="34" charset="0"/>
              </a:rPr>
              <a:t>are stored </a:t>
            </a:r>
            <a:r>
              <a:rPr lang="en-US" sz="2400" dirty="0">
                <a:latin typeface="Arial" pitchFamily="34" charset="0"/>
                <a:cs typeface="Arial" pitchFamily="34" charset="0"/>
              </a:rPr>
              <a:t>in the vas </a:t>
            </a:r>
            <a:r>
              <a:rPr lang="en-US" sz="2400" dirty="0" smtClean="0">
                <a:latin typeface="Arial" pitchFamily="34" charset="0"/>
                <a:cs typeface="Arial" pitchFamily="34" charset="0"/>
              </a:rPr>
              <a:t>deferens(month).  </a:t>
            </a:r>
            <a:endParaRPr lang="en-US" sz="2400" dirty="0">
              <a:latin typeface="Arial" pitchFamily="34" charset="0"/>
              <a:cs typeface="Arial" pitchFamily="34" charset="0"/>
            </a:endParaRPr>
          </a:p>
          <a:p>
            <a:pPr marL="3175" indent="11113">
              <a:buFont typeface="Wingdings" pitchFamily="2" charset="2"/>
              <a:buNone/>
              <a:defRPr/>
            </a:pPr>
            <a:endParaRPr lang="en-US" sz="2400" dirty="0">
              <a:latin typeface="Arial" pitchFamily="34" charset="0"/>
              <a:cs typeface="Arial" pitchFamily="34" charset="0"/>
            </a:endParaRPr>
          </a:p>
          <a:p>
            <a:pPr marL="3175" indent="11113">
              <a:lnSpc>
                <a:spcPct val="150000"/>
              </a:lnSpc>
              <a:buFont typeface="Wingdings" pitchFamily="2" charset="2"/>
              <a:buNone/>
              <a:defRPr/>
            </a:pPr>
            <a:r>
              <a:rPr lang="en-US" sz="2400" u="sng" dirty="0">
                <a:solidFill>
                  <a:srgbClr val="993333"/>
                </a:solidFill>
                <a:latin typeface="Arial" pitchFamily="34" charset="0"/>
                <a:cs typeface="Arial" pitchFamily="34" charset="0"/>
              </a:rPr>
              <a:t>After ejaculation,</a:t>
            </a:r>
            <a:r>
              <a:rPr lang="en-US" sz="2400" dirty="0">
                <a:solidFill>
                  <a:srgbClr val="993333"/>
                </a:solidFill>
                <a:latin typeface="Arial" pitchFamily="34" charset="0"/>
                <a:cs typeface="Arial" pitchFamily="34" charset="0"/>
              </a:rPr>
              <a:t> </a:t>
            </a:r>
            <a:r>
              <a:rPr lang="en-US" sz="2400" dirty="0">
                <a:latin typeface="Arial" pitchFamily="34" charset="0"/>
                <a:cs typeface="Arial" pitchFamily="34" charset="0"/>
              </a:rPr>
              <a:t>the sperm </a:t>
            </a:r>
            <a:r>
              <a:rPr lang="en-US" sz="2400" dirty="0" smtClean="0">
                <a:latin typeface="Arial" pitchFamily="34" charset="0"/>
                <a:cs typeface="Arial" pitchFamily="34" charset="0"/>
              </a:rPr>
              <a:t>becomes </a:t>
            </a:r>
            <a:r>
              <a:rPr lang="en-US" sz="2400" dirty="0">
                <a:latin typeface="Arial" pitchFamily="34" charset="0"/>
                <a:cs typeface="Arial" pitchFamily="34" charset="0"/>
              </a:rPr>
              <a:t>motile &amp; capable of fertilizing the ovum </a:t>
            </a:r>
            <a:r>
              <a:rPr lang="en-US" sz="2400" dirty="0" smtClean="0">
                <a:latin typeface="Arial" pitchFamily="34" charset="0"/>
                <a:cs typeface="Arial" pitchFamily="34" charset="0"/>
              </a:rPr>
              <a:t> “</a:t>
            </a:r>
            <a:r>
              <a:rPr lang="en-US" sz="2400" u="sng" dirty="0" smtClean="0">
                <a:solidFill>
                  <a:schemeClr val="accent2">
                    <a:lumMod val="75000"/>
                  </a:schemeClr>
                </a:solidFill>
                <a:latin typeface="Arial" pitchFamily="34" charset="0"/>
                <a:cs typeface="Arial" pitchFamily="34" charset="0"/>
              </a:rPr>
              <a:t>maturation</a:t>
            </a:r>
            <a:r>
              <a:rPr lang="en-US" sz="2400" u="sng" dirty="0" smtClean="0">
                <a:latin typeface="Arial" pitchFamily="34" charset="0"/>
                <a:cs typeface="Arial" pitchFamily="34" charset="0"/>
              </a:rPr>
              <a:t>”</a:t>
            </a:r>
            <a:endParaRPr lang="en-US" sz="2400" dirty="0">
              <a:latin typeface="Arial" pitchFamily="34" charset="0"/>
              <a:cs typeface="Arial" pitchFamily="34" charset="0"/>
            </a:endParaRPr>
          </a:p>
          <a:p>
            <a:pPr marL="3175" indent="11113">
              <a:buFont typeface="Wingdings" pitchFamily="2" charset="2"/>
              <a:buNone/>
              <a:defRPr/>
            </a:pPr>
            <a:r>
              <a:rPr lang="en-US" sz="2400" dirty="0" smtClean="0">
                <a:latin typeface="Arial" pitchFamily="34" charset="0"/>
                <a:cs typeface="Arial" pitchFamily="34" charset="0"/>
              </a:rPr>
              <a:t>– </a:t>
            </a:r>
            <a:r>
              <a:rPr lang="en-US" sz="2400" dirty="0">
                <a:latin typeface="Arial" pitchFamily="34" charset="0"/>
                <a:cs typeface="Arial" pitchFamily="34" charset="0"/>
              </a:rPr>
              <a:t>The </a:t>
            </a:r>
            <a:r>
              <a:rPr lang="en-US" sz="2400" dirty="0" err="1">
                <a:latin typeface="Arial" pitchFamily="34" charset="0"/>
                <a:cs typeface="Arial" pitchFamily="34" charset="0"/>
              </a:rPr>
              <a:t>sertoli</a:t>
            </a:r>
            <a:r>
              <a:rPr lang="en-US" sz="2400" dirty="0">
                <a:latin typeface="Arial" pitchFamily="34" charset="0"/>
                <a:cs typeface="Arial" pitchFamily="34" charset="0"/>
              </a:rPr>
              <a:t> cells and epithelium of the </a:t>
            </a:r>
            <a:r>
              <a:rPr lang="en-US" sz="2400" dirty="0" err="1">
                <a:latin typeface="Arial" pitchFamily="34" charset="0"/>
                <a:cs typeface="Arial" pitchFamily="34" charset="0"/>
              </a:rPr>
              <a:t>epididymis</a:t>
            </a:r>
            <a:r>
              <a:rPr lang="en-US" sz="2400" dirty="0">
                <a:latin typeface="Arial" pitchFamily="34" charset="0"/>
                <a:cs typeface="Arial" pitchFamily="34" charset="0"/>
              </a:rPr>
              <a:t> secrete nutrient fluid which contains (testosterone &amp; estrogens), enzymes &amp; nutrients essential for sperm maturation.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7" dur="500"/>
                                        <p:tgtEl>
                                          <p:spTgt spid="614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5" end="5"/>
                                            </p:txEl>
                                          </p:spTgt>
                                        </p:tgtEl>
                                        <p:attrNameLst>
                                          <p:attrName>style.visibility</p:attrName>
                                        </p:attrNameLst>
                                      </p:cBhvr>
                                      <p:to>
                                        <p:strVal val="visible"/>
                                      </p:to>
                                    </p:set>
                                    <p:animEffect transition="in" filter="blinds(horizontal)">
                                      <p:cBhvr>
                                        <p:cTn id="10"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1219200"/>
          </a:xfrm>
        </p:spPr>
        <p:txBody>
          <a:bodyPr>
            <a:normAutofit/>
          </a:bodyPr>
          <a:lstStyle/>
          <a:p>
            <a:r>
              <a:rPr lang="en-US" sz="3600" b="1" dirty="0" smtClean="0">
                <a:solidFill>
                  <a:srgbClr val="FF0000"/>
                </a:solidFill>
                <a:latin typeface="Arial" pitchFamily="34" charset="0"/>
                <a:cs typeface="Arial" pitchFamily="34" charset="0"/>
              </a:rPr>
              <a:t>Secretion of Male glands</a:t>
            </a:r>
            <a:br>
              <a:rPr lang="en-US" sz="3600" b="1" dirty="0" smtClean="0">
                <a:solidFill>
                  <a:srgbClr val="FF0000"/>
                </a:solidFill>
                <a:latin typeface="Arial" pitchFamily="34" charset="0"/>
                <a:cs typeface="Arial" pitchFamily="34" charset="0"/>
              </a:rPr>
            </a:br>
            <a:endParaRPr lang="en-GB" dirty="0"/>
          </a:p>
        </p:txBody>
      </p:sp>
      <p:grpSp>
        <p:nvGrpSpPr>
          <p:cNvPr id="2" name="Group 6"/>
          <p:cNvGrpSpPr/>
          <p:nvPr/>
        </p:nvGrpSpPr>
        <p:grpSpPr>
          <a:xfrm>
            <a:off x="1066800" y="1600200"/>
            <a:ext cx="6400800" cy="4572000"/>
            <a:chOff x="4191000" y="3733800"/>
            <a:chExt cx="4800600" cy="3048000"/>
          </a:xfrm>
        </p:grpSpPr>
        <p:pic>
          <p:nvPicPr>
            <p:cNvPr id="3" name="Picture 4" descr="80-1"/>
            <p:cNvPicPr>
              <a:picLocks noChangeAspect="1" noChangeArrowheads="1"/>
            </p:cNvPicPr>
            <p:nvPr/>
          </p:nvPicPr>
          <p:blipFill>
            <a:blip r:embed="rId2" cstate="print"/>
            <a:srcRect b="52732"/>
            <a:stretch>
              <a:fillRect/>
            </a:stretch>
          </p:blipFill>
          <p:spPr>
            <a:xfrm>
              <a:off x="4191000" y="3733800"/>
              <a:ext cx="4800600" cy="3048000"/>
            </a:xfrm>
            <a:prstGeom prst="rect">
              <a:avLst/>
            </a:prstGeom>
          </p:spPr>
        </p:pic>
        <p:sp>
          <p:nvSpPr>
            <p:cNvPr id="6" name="Rectangle 5"/>
            <p:cNvSpPr/>
            <p:nvPr/>
          </p:nvSpPr>
          <p:spPr>
            <a:xfrm>
              <a:off x="4191000" y="6019800"/>
              <a:ext cx="889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Left Arrow 8"/>
          <p:cNvSpPr/>
          <p:nvPr/>
        </p:nvSpPr>
        <p:spPr>
          <a:xfrm>
            <a:off x="6781800" y="2895600"/>
            <a:ext cx="16764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rot="10800000">
            <a:off x="381000" y="3429000"/>
            <a:ext cx="9144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7086600" y="3962400"/>
            <a:ext cx="16764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16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706563"/>
            <a:ext cx="8229600" cy="30178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381000" y="381000"/>
            <a:ext cx="8305800" cy="5986254"/>
          </a:xfrm>
          <a:prstGeom prst="rect">
            <a:avLst/>
          </a:prstGeom>
        </p:spPr>
        <p:txBody>
          <a:bodyPr wrap="square">
            <a:spAutoFit/>
          </a:bodyPr>
          <a:lstStyle/>
          <a:p>
            <a:pPr algn="ctr">
              <a:buFont typeface="Wingdings" pitchFamily="2" charset="2"/>
              <a:buNone/>
            </a:pPr>
            <a:r>
              <a:rPr lang="en-US" sz="3500" i="0" dirty="0" smtClean="0">
                <a:solidFill>
                  <a:srgbClr val="FF0000"/>
                </a:solidFill>
                <a:latin typeface="Arial" pitchFamily="34" charset="0"/>
                <a:cs typeface="Arial" pitchFamily="34" charset="0"/>
              </a:rPr>
              <a:t>Function of the </a:t>
            </a:r>
            <a:r>
              <a:rPr lang="en-US" sz="3500" b="1" i="0" dirty="0" smtClean="0">
                <a:solidFill>
                  <a:srgbClr val="FF0000"/>
                </a:solidFill>
                <a:latin typeface="Arial" pitchFamily="34" charset="0"/>
                <a:cs typeface="Arial" pitchFamily="34" charset="0"/>
              </a:rPr>
              <a:t>seminal vesicles</a:t>
            </a:r>
          </a:p>
          <a:p>
            <a:pPr>
              <a:buFont typeface="Wingdings" pitchFamily="2" charset="2"/>
              <a:buNone/>
            </a:pPr>
            <a:endParaRPr lang="en-US" sz="3000" b="1" i="0" dirty="0" smtClean="0">
              <a:solidFill>
                <a:srgbClr val="FF0000"/>
              </a:solidFill>
              <a:latin typeface="Arial" pitchFamily="34" charset="0"/>
              <a:cs typeface="Arial" pitchFamily="34" charset="0"/>
            </a:endParaRPr>
          </a:p>
          <a:p>
            <a:pPr>
              <a:buFont typeface="Wingdings" pitchFamily="2" charset="2"/>
              <a:buNone/>
            </a:pPr>
            <a:endParaRPr lang="en-US" sz="3000" b="1" u="sng" dirty="0" smtClean="0">
              <a:solidFill>
                <a:srgbClr val="FFFF00"/>
              </a:solidFill>
              <a:latin typeface="Arial" pitchFamily="34" charset="0"/>
              <a:cs typeface="Arial" pitchFamily="34" charset="0"/>
            </a:endParaRPr>
          </a:p>
          <a:p>
            <a:pPr marL="3175" indent="11113">
              <a:buFont typeface="Wingdings" pitchFamily="2" charset="2"/>
              <a:buNone/>
            </a:pPr>
            <a:r>
              <a:rPr lang="en-US" dirty="0" smtClean="0">
                <a:latin typeface="Arial" pitchFamily="34" charset="0"/>
                <a:cs typeface="Arial" pitchFamily="34" charset="0"/>
              </a:rPr>
              <a:t>– Secrete </a:t>
            </a:r>
            <a:r>
              <a:rPr lang="en-US" dirty="0" err="1" smtClean="0">
                <a:latin typeface="Arial" pitchFamily="34" charset="0"/>
                <a:cs typeface="Arial" pitchFamily="34" charset="0"/>
              </a:rPr>
              <a:t>mucoid</a:t>
            </a:r>
            <a:r>
              <a:rPr lang="en-US" dirty="0" smtClean="0">
                <a:latin typeface="Arial" pitchFamily="34" charset="0"/>
                <a:cs typeface="Arial" pitchFamily="34" charset="0"/>
              </a:rPr>
              <a:t> material containing </a:t>
            </a:r>
            <a:r>
              <a:rPr lang="en-US" dirty="0" smtClean="0">
                <a:solidFill>
                  <a:srgbClr val="FF0066"/>
                </a:solidFill>
                <a:latin typeface="Arial" pitchFamily="34" charset="0"/>
                <a:cs typeface="Arial" pitchFamily="34" charset="0"/>
              </a:rPr>
              <a:t>fructose</a:t>
            </a:r>
            <a:r>
              <a:rPr lang="en-US" dirty="0" smtClean="0">
                <a:latin typeface="Arial" pitchFamily="34" charset="0"/>
                <a:cs typeface="Arial" pitchFamily="34" charset="0"/>
              </a:rPr>
              <a:t>, </a:t>
            </a:r>
            <a:r>
              <a:rPr lang="en-US" dirty="0" smtClean="0">
                <a:solidFill>
                  <a:srgbClr val="666666"/>
                </a:solidFill>
                <a:latin typeface="Arial" pitchFamily="34" charset="0"/>
                <a:cs typeface="Arial" pitchFamily="34" charset="0"/>
              </a:rPr>
              <a:t>citric acid </a:t>
            </a:r>
            <a:r>
              <a:rPr lang="en-US" dirty="0" smtClean="0">
                <a:latin typeface="Arial" pitchFamily="34" charset="0"/>
                <a:cs typeface="Arial" pitchFamily="34" charset="0"/>
              </a:rPr>
              <a:t>&amp; </a:t>
            </a:r>
            <a:r>
              <a:rPr lang="en-US" dirty="0" smtClean="0">
                <a:solidFill>
                  <a:srgbClr val="C00000"/>
                </a:solidFill>
                <a:latin typeface="Arial" pitchFamily="34" charset="0"/>
                <a:cs typeface="Arial" pitchFamily="34" charset="0"/>
              </a:rPr>
              <a:t>nutrient substances </a:t>
            </a:r>
            <a:r>
              <a:rPr lang="en-US" dirty="0" smtClean="0">
                <a:latin typeface="Arial" pitchFamily="34" charset="0"/>
                <a:cs typeface="Arial" pitchFamily="34" charset="0"/>
              </a:rPr>
              <a:t>&amp; large quantities of </a:t>
            </a:r>
            <a:r>
              <a:rPr lang="en-US" dirty="0" smtClean="0">
                <a:solidFill>
                  <a:srgbClr val="00B050"/>
                </a:solidFill>
                <a:latin typeface="Arial" pitchFamily="34" charset="0"/>
                <a:cs typeface="Arial" pitchFamily="34" charset="0"/>
              </a:rPr>
              <a:t>prostaglandins</a:t>
            </a:r>
            <a:r>
              <a:rPr lang="en-US" dirty="0" smtClean="0">
                <a:latin typeface="Arial" pitchFamily="34" charset="0"/>
                <a:cs typeface="Arial" pitchFamily="34" charset="0"/>
              </a:rPr>
              <a:t> &amp; </a:t>
            </a:r>
            <a:r>
              <a:rPr lang="en-US" dirty="0" smtClean="0">
                <a:solidFill>
                  <a:srgbClr val="7030A0"/>
                </a:solidFill>
                <a:latin typeface="Arial" pitchFamily="34" charset="0"/>
                <a:cs typeface="Arial" pitchFamily="34" charset="0"/>
              </a:rPr>
              <a:t>fibrinogen</a:t>
            </a:r>
            <a:r>
              <a:rPr lang="en-US" dirty="0" smtClean="0">
                <a:latin typeface="Arial" pitchFamily="34" charset="0"/>
                <a:cs typeface="Arial" pitchFamily="34" charset="0"/>
              </a:rPr>
              <a:t>. </a:t>
            </a:r>
          </a:p>
          <a:p>
            <a:pPr marL="3175" indent="11113">
              <a:buFont typeface="Wingdings" pitchFamily="2" charset="2"/>
              <a:buNone/>
            </a:pPr>
            <a:endParaRPr lang="en-US" i="0" u="sng" dirty="0" smtClean="0">
              <a:solidFill>
                <a:srgbClr val="00B050"/>
              </a:solidFill>
              <a:latin typeface="Arial" pitchFamily="34" charset="0"/>
              <a:cs typeface="Arial" pitchFamily="34" charset="0"/>
            </a:endParaRPr>
          </a:p>
          <a:p>
            <a:pPr marL="3175" indent="11113">
              <a:buFont typeface="Wingdings" pitchFamily="2" charset="2"/>
              <a:buNone/>
            </a:pPr>
            <a:r>
              <a:rPr lang="en-US" i="0" u="sng" dirty="0" smtClean="0">
                <a:solidFill>
                  <a:srgbClr val="00B050"/>
                </a:solidFill>
                <a:latin typeface="Arial" pitchFamily="34" charset="0"/>
                <a:cs typeface="Arial" pitchFamily="34" charset="0"/>
              </a:rPr>
              <a:t>The prostaglandins help in fertilization in two ways:</a:t>
            </a:r>
          </a:p>
          <a:p>
            <a:pPr marL="3175" indent="11113">
              <a:buFont typeface="Wingdings" pitchFamily="2" charset="2"/>
              <a:buNone/>
            </a:pPr>
            <a:endParaRPr lang="en-US" u="sng" dirty="0" smtClean="0">
              <a:solidFill>
                <a:srgbClr val="00B0F0"/>
              </a:solidFill>
              <a:latin typeface="Arial" pitchFamily="34" charset="0"/>
              <a:cs typeface="Arial" pitchFamily="34" charset="0"/>
            </a:endParaRPr>
          </a:p>
          <a:p>
            <a:pPr>
              <a:buFont typeface="Wingdings" pitchFamily="2" charset="2"/>
              <a:buNone/>
            </a:pPr>
            <a:r>
              <a:rPr lang="en-US" dirty="0" smtClean="0">
                <a:solidFill>
                  <a:srgbClr val="0070C0"/>
                </a:solidFill>
                <a:latin typeface="Arial" pitchFamily="34" charset="0"/>
                <a:cs typeface="Arial" pitchFamily="34" charset="0"/>
              </a:rPr>
              <a:t>1- by reacting with the female cervical mucus making it more receptive to sperm movement.</a:t>
            </a:r>
          </a:p>
          <a:p>
            <a:pPr>
              <a:buFont typeface="Wingdings" pitchFamily="2" charset="2"/>
              <a:buNone/>
            </a:pPr>
            <a:endParaRPr lang="en-US" dirty="0" smtClean="0">
              <a:solidFill>
                <a:srgbClr val="0070C0"/>
              </a:solidFill>
              <a:latin typeface="Arial" pitchFamily="34" charset="0"/>
              <a:cs typeface="Arial" pitchFamily="34" charset="0"/>
            </a:endParaRPr>
          </a:p>
          <a:p>
            <a:pPr>
              <a:buFont typeface="Wingdings" pitchFamily="2" charset="2"/>
              <a:buNone/>
            </a:pPr>
            <a:r>
              <a:rPr lang="en-US" dirty="0" smtClean="0">
                <a:solidFill>
                  <a:srgbClr val="0070C0"/>
                </a:solidFill>
                <a:latin typeface="Arial" pitchFamily="34" charset="0"/>
                <a:cs typeface="Arial" pitchFamily="34" charset="0"/>
              </a:rPr>
              <a:t>2- by causing backward reverse peristaltic contractions of the uterus &amp; fallopian tubes to move the ejaculated sperm toward the ovaries.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381000" y="304800"/>
            <a:ext cx="8458200" cy="6248400"/>
          </a:xfrm>
        </p:spPr>
        <p:txBody>
          <a:bodyPr>
            <a:normAutofit/>
          </a:bodyPr>
          <a:lstStyle/>
          <a:p>
            <a:pPr algn="ctr">
              <a:buFont typeface="Wingdings" pitchFamily="2" charset="2"/>
              <a:buNone/>
              <a:defRPr/>
            </a:pPr>
            <a:r>
              <a:rPr lang="en-US" sz="3500" dirty="0">
                <a:solidFill>
                  <a:srgbClr val="FF0000"/>
                </a:solidFill>
                <a:latin typeface="Arial" pitchFamily="34" charset="0"/>
                <a:cs typeface="Arial" pitchFamily="34" charset="0"/>
              </a:rPr>
              <a:t>Function of the </a:t>
            </a:r>
            <a:r>
              <a:rPr lang="en-US" sz="3500" b="1" dirty="0">
                <a:solidFill>
                  <a:srgbClr val="FF0000"/>
                </a:solidFill>
                <a:latin typeface="Arial" pitchFamily="34" charset="0"/>
                <a:cs typeface="Arial" pitchFamily="34" charset="0"/>
              </a:rPr>
              <a:t>prostate </a:t>
            </a:r>
            <a:r>
              <a:rPr lang="en-US" sz="3500" b="1" dirty="0" smtClean="0">
                <a:solidFill>
                  <a:srgbClr val="FF0000"/>
                </a:solidFill>
                <a:latin typeface="Arial" pitchFamily="34" charset="0"/>
                <a:cs typeface="Arial" pitchFamily="34" charset="0"/>
              </a:rPr>
              <a:t>gland</a:t>
            </a:r>
          </a:p>
          <a:p>
            <a:pPr>
              <a:buFont typeface="Wingdings" pitchFamily="2" charset="2"/>
              <a:buNone/>
              <a:defRPr/>
            </a:pPr>
            <a:endParaRPr lang="en-US" sz="3000" b="1" u="sng" dirty="0">
              <a:solidFill>
                <a:srgbClr val="FF0000"/>
              </a:solidFill>
              <a:latin typeface="Arial" pitchFamily="34" charset="0"/>
              <a:cs typeface="Arial" pitchFamily="34" charset="0"/>
            </a:endParaRPr>
          </a:p>
          <a:p>
            <a:pPr>
              <a:buFont typeface="Wingdings" pitchFamily="2" charset="2"/>
              <a:buNone/>
              <a:defRPr/>
            </a:pPr>
            <a:endParaRPr lang="en-US" sz="2400" b="1" u="sng" dirty="0">
              <a:latin typeface="Arial" pitchFamily="34" charset="0"/>
              <a:cs typeface="Arial" pitchFamily="34" charset="0"/>
            </a:endParaRPr>
          </a:p>
          <a:p>
            <a:pPr marL="7938" indent="-7938">
              <a:buFont typeface="Wingdings" pitchFamily="2" charset="2"/>
              <a:buNone/>
              <a:defRPr/>
            </a:pPr>
            <a:r>
              <a:rPr lang="en-US" sz="2400" dirty="0">
                <a:latin typeface="Arial" pitchFamily="34" charset="0"/>
                <a:cs typeface="Arial" pitchFamily="34" charset="0"/>
              </a:rPr>
              <a:t>The prostate gland secretes </a:t>
            </a:r>
            <a:r>
              <a:rPr lang="en-US" sz="2400" b="1" i="1" dirty="0">
                <a:latin typeface="Arial" pitchFamily="34" charset="0"/>
                <a:cs typeface="Arial" pitchFamily="34" charset="0"/>
              </a:rPr>
              <a:t>thin milky fluid </a:t>
            </a:r>
            <a:r>
              <a:rPr lang="en-US" sz="2400" dirty="0">
                <a:latin typeface="Arial" pitchFamily="34" charset="0"/>
                <a:cs typeface="Arial" pitchFamily="34" charset="0"/>
              </a:rPr>
              <a:t>contains Ca2</a:t>
            </a:r>
            <a:r>
              <a:rPr lang="en-US" sz="2400" dirty="0" smtClean="0">
                <a:latin typeface="Arial" pitchFamily="34" charset="0"/>
                <a:cs typeface="Arial" pitchFamily="34" charset="0"/>
              </a:rPr>
              <a:t>+, </a:t>
            </a:r>
            <a:r>
              <a:rPr lang="en-US" sz="2400" dirty="0">
                <a:latin typeface="Arial" pitchFamily="34" charset="0"/>
                <a:cs typeface="Arial" pitchFamily="34" charset="0"/>
              </a:rPr>
              <a:t>citrate ion, phosphate ion, a clotting enzyme &amp; </a:t>
            </a:r>
            <a:r>
              <a:rPr lang="en-US" sz="2400" dirty="0" err="1">
                <a:latin typeface="Arial" pitchFamily="34" charset="0"/>
                <a:cs typeface="Arial" pitchFamily="34" charset="0"/>
              </a:rPr>
              <a:t>profibrinolysin</a:t>
            </a:r>
            <a:r>
              <a:rPr lang="en-US" sz="2400" dirty="0">
                <a:latin typeface="Arial" pitchFamily="34" charset="0"/>
                <a:cs typeface="Arial" pitchFamily="34" charset="0"/>
              </a:rPr>
              <a:t>.  The </a:t>
            </a:r>
            <a:r>
              <a:rPr lang="en-US" sz="2400" u="sng" dirty="0">
                <a:latin typeface="Arial" pitchFamily="34" charset="0"/>
                <a:cs typeface="Arial" pitchFamily="34" charset="0"/>
              </a:rPr>
              <a:t>alkaline prostatic fluid </a:t>
            </a:r>
            <a:r>
              <a:rPr lang="en-US" sz="2400" dirty="0">
                <a:latin typeface="Arial" pitchFamily="34" charset="0"/>
                <a:cs typeface="Arial" pitchFamily="34" charset="0"/>
              </a:rPr>
              <a:t>is important for successful fertilization of the ovum.</a:t>
            </a:r>
          </a:p>
          <a:p>
            <a:pPr>
              <a:buFont typeface="Wingdings" pitchFamily="2" charset="2"/>
              <a:buNone/>
              <a:defRPr/>
            </a:pPr>
            <a:endParaRPr lang="en-US" sz="2000" b="1" u="sng" dirty="0">
              <a:solidFill>
                <a:srgbClr val="FFFF00"/>
              </a:solidFill>
              <a:latin typeface="Arial" pitchFamily="34" charset="0"/>
              <a:cs typeface="Arial" pitchFamily="34" charset="0"/>
            </a:endParaRPr>
          </a:p>
          <a:p>
            <a:pPr>
              <a:buFont typeface="Wingdings" pitchFamily="2" charset="2"/>
              <a:buNone/>
              <a:defRPr/>
            </a:pPr>
            <a:r>
              <a:rPr lang="en-US" sz="2600" b="1" u="sng" dirty="0">
                <a:solidFill>
                  <a:srgbClr val="00B050"/>
                </a:solidFill>
                <a:latin typeface="Arial" pitchFamily="34" charset="0"/>
                <a:cs typeface="Arial" pitchFamily="34" charset="0"/>
              </a:rPr>
              <a:t>Alkaline prostate fluid function:</a:t>
            </a:r>
          </a:p>
          <a:p>
            <a:pPr>
              <a:buFont typeface="Wingdings" pitchFamily="2" charset="2"/>
              <a:buNone/>
              <a:defRPr/>
            </a:pPr>
            <a:r>
              <a:rPr lang="en-US" sz="2400" dirty="0" smtClean="0">
                <a:latin typeface="Arial" pitchFamily="34" charset="0"/>
                <a:cs typeface="Arial" pitchFamily="34" charset="0"/>
              </a:rPr>
              <a:t>1- helps </a:t>
            </a:r>
            <a:r>
              <a:rPr lang="en-US" sz="2400" dirty="0">
                <a:latin typeface="Arial" pitchFamily="34" charset="0"/>
                <a:cs typeface="Arial" pitchFamily="34" charset="0"/>
              </a:rPr>
              <a:t>to neutralize the slightly acidic fluid of the vas deferens (due to the presence of citric acid and metabolic </a:t>
            </a:r>
            <a:r>
              <a:rPr lang="en-US" sz="2400" dirty="0" smtClean="0">
                <a:latin typeface="Arial" pitchFamily="34" charset="0"/>
                <a:cs typeface="Arial" pitchFamily="34" charset="0"/>
              </a:rPr>
              <a:t>product </a:t>
            </a:r>
            <a:r>
              <a:rPr lang="en-US" sz="2400" dirty="0">
                <a:latin typeface="Arial" pitchFamily="34" charset="0"/>
                <a:cs typeface="Arial" pitchFamily="34" charset="0"/>
              </a:rPr>
              <a:t>of the sperm </a:t>
            </a:r>
            <a:r>
              <a:rPr lang="en-US" sz="2400" dirty="0" smtClean="0">
                <a:latin typeface="Arial" pitchFamily="34" charset="0"/>
                <a:cs typeface="Arial" pitchFamily="34" charset="0"/>
              </a:rPr>
              <a:t>which inhibits  its fertility</a:t>
            </a:r>
            <a:r>
              <a:rPr lang="en-US" sz="2400" dirty="0">
                <a:latin typeface="Arial" pitchFamily="34" charset="0"/>
                <a:cs typeface="Arial" pitchFamily="34" charset="0"/>
              </a:rPr>
              <a:t>). </a:t>
            </a:r>
          </a:p>
          <a:p>
            <a:pPr>
              <a:buFont typeface="Wingdings" pitchFamily="2" charset="2"/>
              <a:buNone/>
              <a:defRPr/>
            </a:pPr>
            <a:r>
              <a:rPr lang="en-US" sz="2400" dirty="0" smtClean="0">
                <a:latin typeface="Arial" pitchFamily="34" charset="0"/>
                <a:cs typeface="Arial" pitchFamily="34" charset="0"/>
              </a:rPr>
              <a:t>2- helps </a:t>
            </a:r>
            <a:r>
              <a:rPr lang="en-US" sz="2400" dirty="0">
                <a:latin typeface="Arial" pitchFamily="34" charset="0"/>
                <a:cs typeface="Arial" pitchFamily="34" charset="0"/>
              </a:rPr>
              <a:t>to neutralize the </a:t>
            </a:r>
            <a:r>
              <a:rPr lang="en-US" sz="2400" dirty="0" smtClean="0">
                <a:latin typeface="Arial" pitchFamily="34" charset="0"/>
                <a:cs typeface="Arial" pitchFamily="34" charset="0"/>
              </a:rPr>
              <a:t>acidic vaginal secretions (pH 3.5-4.0) to optimize it for better sperm motility (pH 6.0-6.5)</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animEffect transition="in" filter="blinds(horizontal)">
                                      <p:cBhvr>
                                        <p:cTn id="7" dur="500"/>
                                        <p:tgtEl>
                                          <p:spTgt spid="8195">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6" end="6"/>
                                            </p:txEl>
                                          </p:spTgt>
                                        </p:tgtEl>
                                        <p:attrNameLst>
                                          <p:attrName>style.visibility</p:attrName>
                                        </p:attrNameLst>
                                      </p:cBhvr>
                                      <p:to>
                                        <p:strVal val="visible"/>
                                      </p:to>
                                    </p:set>
                                    <p:animEffect transition="in" filter="blinds(horizontal)">
                                      <p:cBhvr>
                                        <p:cTn id="10" dur="500"/>
                                        <p:tgtEl>
                                          <p:spTgt spid="8195">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5">
                                            <p:txEl>
                                              <p:pRg st="7" end="7"/>
                                            </p:txEl>
                                          </p:spTgt>
                                        </p:tgtEl>
                                        <p:attrNameLst>
                                          <p:attrName>style.visibility</p:attrName>
                                        </p:attrNameLst>
                                      </p:cBhvr>
                                      <p:to>
                                        <p:strVal val="visible"/>
                                      </p:to>
                                    </p:set>
                                    <p:animEffect transition="in" filter="blinds(horizontal)">
                                      <p:cBhvr>
                                        <p:cTn id="13"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1219200"/>
          </a:xfrm>
        </p:spPr>
        <p:txBody>
          <a:bodyPr>
            <a:normAutofit/>
          </a:bodyPr>
          <a:lstStyle/>
          <a:p>
            <a:r>
              <a:rPr lang="en-US" sz="3600" b="1" dirty="0" smtClean="0">
                <a:solidFill>
                  <a:srgbClr val="FF0000"/>
                </a:solidFill>
                <a:latin typeface="Arial" pitchFamily="34" charset="0"/>
                <a:cs typeface="Arial" pitchFamily="34" charset="0"/>
              </a:rPr>
              <a:t>Semen</a:t>
            </a:r>
            <a:br>
              <a:rPr lang="en-US" sz="3600" b="1" dirty="0" smtClean="0">
                <a:solidFill>
                  <a:srgbClr val="FF0000"/>
                </a:solidFill>
                <a:latin typeface="Arial" pitchFamily="34" charset="0"/>
                <a:cs typeface="Arial" pitchFamily="34" charset="0"/>
              </a:rPr>
            </a:br>
            <a:endParaRPr lang="en-GB" dirty="0"/>
          </a:p>
        </p:txBody>
      </p:sp>
      <p:sp>
        <p:nvSpPr>
          <p:cNvPr id="13314" name="Rectangle 3"/>
          <p:cNvSpPr>
            <a:spLocks noGrp="1" noChangeArrowheads="1"/>
          </p:cNvSpPr>
          <p:nvPr>
            <p:ph sz="quarter" idx="1"/>
          </p:nvPr>
        </p:nvSpPr>
        <p:spPr>
          <a:xfrm>
            <a:off x="259080" y="1219200"/>
            <a:ext cx="8503920" cy="4270248"/>
          </a:xfrm>
        </p:spPr>
        <p:txBody>
          <a:bodyPr>
            <a:normAutofit/>
          </a:bodyPr>
          <a:lstStyle/>
          <a:p>
            <a:pPr>
              <a:lnSpc>
                <a:spcPct val="80000"/>
              </a:lnSpc>
              <a:buFont typeface="Wingdings" pitchFamily="2" charset="2"/>
              <a:buNone/>
            </a:pPr>
            <a:endParaRPr lang="en-US" sz="2600" b="1" u="sng" dirty="0" smtClean="0">
              <a:solidFill>
                <a:srgbClr val="993333"/>
              </a:solidFill>
              <a:latin typeface="Arial" pitchFamily="34" charset="0"/>
              <a:cs typeface="Arial" pitchFamily="34" charset="0"/>
            </a:endParaRPr>
          </a:p>
          <a:p>
            <a:pPr>
              <a:lnSpc>
                <a:spcPct val="80000"/>
              </a:lnSpc>
              <a:buFontTx/>
              <a:buChar char="•"/>
            </a:pPr>
            <a:r>
              <a:rPr lang="en-US" sz="2600" u="sng" dirty="0" smtClean="0">
                <a:latin typeface="Arial" pitchFamily="34" charset="0"/>
                <a:cs typeface="Arial" pitchFamily="34" charset="0"/>
              </a:rPr>
              <a:t>Ejaculated semen during sexual act is composed of : </a:t>
            </a:r>
          </a:p>
          <a:p>
            <a:pPr>
              <a:lnSpc>
                <a:spcPct val="80000"/>
              </a:lnSpc>
              <a:buNone/>
            </a:pPr>
            <a:r>
              <a:rPr lang="en-US" sz="2800" dirty="0" smtClean="0">
                <a:latin typeface="Arial" pitchFamily="34" charset="0"/>
                <a:cs typeface="Arial" pitchFamily="34" charset="0"/>
              </a:rPr>
              <a:t>– </a:t>
            </a:r>
            <a:r>
              <a:rPr lang="en-US" sz="2600" dirty="0" smtClean="0">
                <a:latin typeface="Arial" pitchFamily="34" charset="0"/>
                <a:cs typeface="Arial" pitchFamily="34" charset="0"/>
              </a:rPr>
              <a:t>the fluid &amp; sperm from the </a:t>
            </a:r>
            <a:r>
              <a:rPr lang="en-US" sz="2600" dirty="0" smtClean="0">
                <a:solidFill>
                  <a:srgbClr val="993333"/>
                </a:solidFill>
                <a:latin typeface="Arial" pitchFamily="34" charset="0"/>
                <a:cs typeface="Arial" pitchFamily="34" charset="0"/>
              </a:rPr>
              <a:t>vas deferens </a:t>
            </a:r>
            <a:r>
              <a:rPr lang="en-US" sz="2600" dirty="0" smtClean="0">
                <a:latin typeface="Arial" pitchFamily="34" charset="0"/>
                <a:cs typeface="Arial" pitchFamily="34" charset="0"/>
              </a:rPr>
              <a:t>(</a:t>
            </a:r>
            <a:r>
              <a:rPr lang="en-US" sz="2600" u="sng" dirty="0" smtClean="0">
                <a:latin typeface="Arial" pitchFamily="34" charset="0"/>
                <a:cs typeface="Arial" pitchFamily="34" charset="0"/>
              </a:rPr>
              <a:t>~</a:t>
            </a:r>
            <a:r>
              <a:rPr lang="en-US" sz="2600" dirty="0" smtClean="0">
                <a:latin typeface="Arial" pitchFamily="34" charset="0"/>
                <a:cs typeface="Arial" pitchFamily="34" charset="0"/>
              </a:rPr>
              <a:t>10%) </a:t>
            </a:r>
          </a:p>
          <a:p>
            <a:pPr>
              <a:lnSpc>
                <a:spcPct val="80000"/>
              </a:lnSpc>
              <a:buNone/>
            </a:pPr>
            <a:r>
              <a:rPr lang="en-US" sz="2800" dirty="0" smtClean="0">
                <a:latin typeface="Arial" pitchFamily="34" charset="0"/>
                <a:cs typeface="Arial" pitchFamily="34" charset="0"/>
              </a:rPr>
              <a:t>– </a:t>
            </a:r>
            <a:r>
              <a:rPr lang="en-US" sz="2600" dirty="0" smtClean="0">
                <a:latin typeface="Arial" pitchFamily="34" charset="0"/>
                <a:cs typeface="Arial" pitchFamily="34" charset="0"/>
              </a:rPr>
              <a:t>fluid from the </a:t>
            </a:r>
            <a:r>
              <a:rPr lang="en-US" sz="2600" dirty="0" smtClean="0">
                <a:solidFill>
                  <a:srgbClr val="00B050"/>
                </a:solidFill>
                <a:latin typeface="Arial" pitchFamily="34" charset="0"/>
                <a:cs typeface="Arial" pitchFamily="34" charset="0"/>
              </a:rPr>
              <a:t>seminal vesicles </a:t>
            </a:r>
            <a:r>
              <a:rPr lang="en-US" sz="2600" dirty="0" smtClean="0">
                <a:latin typeface="Arial" pitchFamily="34" charset="0"/>
                <a:cs typeface="Arial" pitchFamily="34" charset="0"/>
              </a:rPr>
              <a:t>(</a:t>
            </a:r>
            <a:r>
              <a:rPr lang="en-US" sz="2600" u="sng" dirty="0" smtClean="0">
                <a:latin typeface="Arial" pitchFamily="34" charset="0"/>
                <a:cs typeface="Arial" pitchFamily="34" charset="0"/>
              </a:rPr>
              <a:t>~</a:t>
            </a:r>
            <a:r>
              <a:rPr lang="en-US" sz="2600" dirty="0" smtClean="0">
                <a:latin typeface="Arial" pitchFamily="34" charset="0"/>
                <a:cs typeface="Arial" pitchFamily="34" charset="0"/>
              </a:rPr>
              <a:t>60%) </a:t>
            </a:r>
          </a:p>
          <a:p>
            <a:pPr>
              <a:lnSpc>
                <a:spcPct val="80000"/>
              </a:lnSpc>
              <a:buNone/>
            </a:pPr>
            <a:r>
              <a:rPr lang="en-US" sz="2800" dirty="0" smtClean="0">
                <a:latin typeface="Arial" pitchFamily="34" charset="0"/>
                <a:cs typeface="Arial" pitchFamily="34" charset="0"/>
              </a:rPr>
              <a:t>– </a:t>
            </a:r>
            <a:r>
              <a:rPr lang="en-US" sz="2600" dirty="0" smtClean="0">
                <a:latin typeface="Arial" pitchFamily="34" charset="0"/>
                <a:cs typeface="Arial" pitchFamily="34" charset="0"/>
              </a:rPr>
              <a:t>fluid from the </a:t>
            </a:r>
            <a:r>
              <a:rPr lang="en-US" sz="2600" dirty="0" smtClean="0">
                <a:solidFill>
                  <a:srgbClr val="003366"/>
                </a:solidFill>
                <a:latin typeface="Arial" pitchFamily="34" charset="0"/>
                <a:cs typeface="Arial" pitchFamily="34" charset="0"/>
              </a:rPr>
              <a:t>prostate gland </a:t>
            </a:r>
            <a:r>
              <a:rPr lang="en-US" sz="2600" dirty="0" smtClean="0">
                <a:latin typeface="Arial" pitchFamily="34" charset="0"/>
                <a:cs typeface="Arial" pitchFamily="34" charset="0"/>
              </a:rPr>
              <a:t>(</a:t>
            </a:r>
            <a:r>
              <a:rPr lang="en-US" sz="2600" u="sng" dirty="0" smtClean="0">
                <a:latin typeface="Arial" pitchFamily="34" charset="0"/>
                <a:cs typeface="Arial" pitchFamily="34" charset="0"/>
              </a:rPr>
              <a:t>~</a:t>
            </a:r>
            <a:r>
              <a:rPr lang="en-US" sz="2600" dirty="0" smtClean="0">
                <a:latin typeface="Arial" pitchFamily="34" charset="0"/>
                <a:cs typeface="Arial" pitchFamily="34" charset="0"/>
              </a:rPr>
              <a:t>30%)</a:t>
            </a:r>
          </a:p>
          <a:p>
            <a:pPr>
              <a:lnSpc>
                <a:spcPct val="80000"/>
              </a:lnSpc>
              <a:buNone/>
            </a:pPr>
            <a:r>
              <a:rPr lang="en-US" sz="2800" dirty="0" smtClean="0">
                <a:latin typeface="Arial" pitchFamily="34" charset="0"/>
                <a:cs typeface="Arial" pitchFamily="34" charset="0"/>
              </a:rPr>
              <a:t>– </a:t>
            </a:r>
            <a:r>
              <a:rPr lang="en-US" sz="2600" dirty="0" smtClean="0">
                <a:latin typeface="Arial" pitchFamily="34" charset="0"/>
                <a:cs typeface="Arial" pitchFamily="34" charset="0"/>
              </a:rPr>
              <a:t>small amounts from the mucous glands the </a:t>
            </a:r>
            <a:r>
              <a:rPr lang="en-US" sz="2600" dirty="0" err="1" smtClean="0">
                <a:latin typeface="Arial" pitchFamily="34" charset="0"/>
                <a:cs typeface="Arial" pitchFamily="34" charset="0"/>
              </a:rPr>
              <a:t>bulbourethral</a:t>
            </a:r>
            <a:r>
              <a:rPr lang="en-US" sz="2600" dirty="0" smtClean="0">
                <a:latin typeface="Arial" pitchFamily="34" charset="0"/>
                <a:cs typeface="Arial" pitchFamily="34" charset="0"/>
              </a:rPr>
              <a:t> glands. </a:t>
            </a:r>
          </a:p>
        </p:txBody>
      </p:sp>
      <p:grpSp>
        <p:nvGrpSpPr>
          <p:cNvPr id="7" name="Group 6"/>
          <p:cNvGrpSpPr/>
          <p:nvPr/>
        </p:nvGrpSpPr>
        <p:grpSpPr>
          <a:xfrm>
            <a:off x="4191000" y="3733800"/>
            <a:ext cx="4800600" cy="3048000"/>
            <a:chOff x="4191000" y="3733800"/>
            <a:chExt cx="4800600" cy="3048000"/>
          </a:xfrm>
        </p:grpSpPr>
        <p:pic>
          <p:nvPicPr>
            <p:cNvPr id="3" name="Picture 4" descr="80-1"/>
            <p:cNvPicPr>
              <a:picLocks noChangeAspect="1" noChangeArrowheads="1"/>
            </p:cNvPicPr>
            <p:nvPr/>
          </p:nvPicPr>
          <p:blipFill>
            <a:blip r:embed="rId2" cstate="print"/>
            <a:srcRect b="52732"/>
            <a:stretch>
              <a:fillRect/>
            </a:stretch>
          </p:blipFill>
          <p:spPr>
            <a:xfrm>
              <a:off x="4191000" y="3733800"/>
              <a:ext cx="4800600" cy="3048000"/>
            </a:xfrm>
            <a:prstGeom prst="rect">
              <a:avLst/>
            </a:prstGeom>
          </p:spPr>
        </p:pic>
        <p:sp>
          <p:nvSpPr>
            <p:cNvPr id="5" name="Rectangle 4"/>
            <p:cNvSpPr/>
            <p:nvPr/>
          </p:nvSpPr>
          <p:spPr>
            <a:xfrm>
              <a:off x="4191000" y="5410200"/>
              <a:ext cx="1447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03700" y="6096000"/>
              <a:ext cx="889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7" dur="500"/>
                                        <p:tgtEl>
                                          <p:spTgt spid="133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2" dur="500"/>
                                        <p:tgtEl>
                                          <p:spTgt spid="133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17" dur="500"/>
                                        <p:tgtEl>
                                          <p:spTgt spid="133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blinds(horizontal)">
                                      <p:cBhvr>
                                        <p:cTn id="2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384831"/>
            <a:ext cx="6400800" cy="529569"/>
          </a:xfrm>
          <a:prstGeom prst="rect">
            <a:avLst/>
          </a:prstGeom>
        </p:spPr>
        <p:txBody>
          <a:bodyPr wrap="square">
            <a:spAutoFit/>
          </a:bodyPr>
          <a:lstStyle/>
          <a:p>
            <a:pPr algn="ctr">
              <a:lnSpc>
                <a:spcPct val="110000"/>
              </a:lnSpc>
              <a:buFont typeface="Wingdings" pitchFamily="2" charset="2"/>
              <a:buNone/>
            </a:pPr>
            <a:r>
              <a:rPr lang="en-US" sz="2800" b="1" i="0" dirty="0" err="1" smtClean="0">
                <a:solidFill>
                  <a:srgbClr val="FF0000"/>
                </a:solidFill>
                <a:latin typeface="Arial" pitchFamily="34" charset="0"/>
                <a:cs typeface="Arial" pitchFamily="34" charset="0"/>
              </a:rPr>
              <a:t>Capacitation</a:t>
            </a:r>
            <a:r>
              <a:rPr lang="en-US" sz="2800" b="1" i="0" dirty="0" smtClean="0">
                <a:solidFill>
                  <a:srgbClr val="FF0000"/>
                </a:solidFill>
                <a:latin typeface="Arial" pitchFamily="34" charset="0"/>
                <a:cs typeface="Arial" pitchFamily="34" charset="0"/>
              </a:rPr>
              <a:t> of the spermatozoa</a:t>
            </a:r>
            <a:r>
              <a:rPr lang="en-US" sz="2800" i="0" dirty="0" smtClean="0">
                <a:solidFill>
                  <a:srgbClr val="FF0000"/>
                </a:solidFill>
                <a:latin typeface="Arial" pitchFamily="34" charset="0"/>
                <a:cs typeface="Arial" pitchFamily="34" charset="0"/>
              </a:rPr>
              <a:t> </a:t>
            </a:r>
          </a:p>
        </p:txBody>
      </p:sp>
      <p:sp>
        <p:nvSpPr>
          <p:cNvPr id="4" name="Rectangle 3"/>
          <p:cNvSpPr txBox="1">
            <a:spLocks noChangeArrowheads="1"/>
          </p:cNvSpPr>
          <p:nvPr/>
        </p:nvSpPr>
        <p:spPr>
          <a:xfrm>
            <a:off x="228600" y="1447800"/>
            <a:ext cx="8686800" cy="5105400"/>
          </a:xfrm>
          <a:prstGeom prst="rect">
            <a:avLst/>
          </a:prstGeom>
        </p:spPr>
        <p:txBody>
          <a:bodyPr/>
          <a:lstStyle/>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b="0" i="0" u="none" strike="noStrike" kern="1200" cap="none" spc="0" normalizeH="0" baseline="0" noProof="0" dirty="0" smtClean="0">
                <a:ln>
                  <a:noFill/>
                </a:ln>
                <a:solidFill>
                  <a:srgbClr val="000000"/>
                </a:solidFill>
                <a:effectLst/>
                <a:uLnTx/>
                <a:uFillTx/>
                <a:latin typeface="+mn-lt"/>
                <a:ea typeface="+mn-ea"/>
                <a:cs typeface="+mn-cs"/>
              </a:rPr>
              <a:t>Freshly ejaculated semen undergoes a process called “</a:t>
            </a:r>
            <a:r>
              <a:rPr kumimoji="0" lang="en-US" b="1" i="0" u="none" strike="noStrike" kern="1200" cap="none" spc="0" normalizeH="0" baseline="0" noProof="0" dirty="0" smtClean="0">
                <a:ln>
                  <a:noFill/>
                </a:ln>
                <a:solidFill>
                  <a:srgbClr val="000000"/>
                </a:solidFill>
                <a:effectLst/>
                <a:uLnTx/>
                <a:uFillTx/>
                <a:latin typeface="+mn-lt"/>
                <a:ea typeface="+mn-ea"/>
                <a:cs typeface="+mn-cs"/>
              </a:rPr>
              <a:t>capacitation</a:t>
            </a:r>
            <a:r>
              <a:rPr lang="en-US" i="0" dirty="0" smtClean="0">
                <a:solidFill>
                  <a:srgbClr val="000000"/>
                </a:solidFill>
                <a:latin typeface="+mn-lt"/>
              </a:rPr>
              <a:t>”</a:t>
            </a:r>
            <a:r>
              <a:rPr lang="en-US" i="0" dirty="0">
                <a:solidFill>
                  <a:srgbClr val="000000"/>
                </a:solidFill>
                <a:latin typeface="+mn-lt"/>
              </a:rPr>
              <a:t> </a:t>
            </a:r>
            <a:r>
              <a:rPr lang="en-US" i="0" dirty="0" smtClean="0">
                <a:solidFill>
                  <a:srgbClr val="000000"/>
                </a:solidFill>
                <a:latin typeface="+mn-lt"/>
              </a:rPr>
              <a:t>within 1-10 hours.</a:t>
            </a:r>
            <a:endParaRPr kumimoji="0" lang="en-US" b="0" i="0" u="none" strike="noStrike" kern="1200" cap="none" spc="0" normalizeH="0" baseline="0" noProof="0" dirty="0" smtClean="0">
              <a:ln>
                <a:noFill/>
              </a:ln>
              <a:solidFill>
                <a:srgbClr val="000000"/>
              </a:solidFill>
              <a:effectLst/>
              <a:uLnTx/>
              <a:uFillTx/>
              <a:latin typeface="+mn-lt"/>
              <a:ea typeface="+mn-ea"/>
              <a:cs typeface="+mn-cs"/>
            </a:endParaRPr>
          </a:p>
          <a:p>
            <a:pPr marL="531813" marR="0" lvl="0" indent="-273050" algn="l" defTabSz="914400" rtl="0" eaLnBrk="1" fontAlgn="auto" latinLnBrk="0" hangingPunct="1">
              <a:lnSpc>
                <a:spcPct val="150000"/>
              </a:lnSpc>
              <a:spcBef>
                <a:spcPct val="20000"/>
              </a:spcBef>
              <a:spcAft>
                <a:spcPts val="0"/>
              </a:spcAft>
              <a:buClr>
                <a:schemeClr val="accent1"/>
              </a:buClr>
              <a:buSzPct val="85000"/>
              <a:tabLst/>
              <a:defRPr/>
            </a:pPr>
            <a:r>
              <a:rPr kumimoji="0" lang="en-US" b="0" i="0" u="none" strike="noStrike" kern="1200" cap="none" spc="0" normalizeH="0" baseline="0" noProof="0" dirty="0" smtClean="0">
                <a:ln>
                  <a:noFill/>
                </a:ln>
                <a:solidFill>
                  <a:srgbClr val="000000"/>
                </a:solidFill>
                <a:effectLst/>
                <a:uLnTx/>
                <a:uFillTx/>
                <a:latin typeface="+mn-lt"/>
                <a:ea typeface="+mn-ea"/>
                <a:cs typeface="+mn-cs"/>
              </a:rPr>
              <a:t>1. inhibitory factors are washed out by uterine and fallopian fluids</a:t>
            </a:r>
          </a:p>
          <a:p>
            <a:pPr marL="531813" marR="0" lvl="0" indent="-273050" algn="l" defTabSz="914400" rtl="0" eaLnBrk="1" fontAlgn="auto" latinLnBrk="0" hangingPunct="1">
              <a:lnSpc>
                <a:spcPct val="150000"/>
              </a:lnSpc>
              <a:spcBef>
                <a:spcPct val="20000"/>
              </a:spcBef>
              <a:spcAft>
                <a:spcPts val="0"/>
              </a:spcAft>
              <a:buClr>
                <a:schemeClr val="accent1"/>
              </a:buClr>
              <a:buSzPct val="85000"/>
              <a:tabLst/>
              <a:defRPr/>
            </a:pPr>
            <a:r>
              <a:rPr kumimoji="0" lang="en-US" b="0" i="0" u="none" strike="noStrike" kern="1200" cap="none" spc="0" normalizeH="0" baseline="0" noProof="0" dirty="0" smtClean="0">
                <a:ln>
                  <a:noFill/>
                </a:ln>
                <a:solidFill>
                  <a:srgbClr val="000000"/>
                </a:solidFill>
                <a:effectLst/>
                <a:uLnTx/>
                <a:uFillTx/>
                <a:latin typeface="+mn-lt"/>
                <a:ea typeface="+mn-ea"/>
                <a:cs typeface="+mn-cs"/>
              </a:rPr>
              <a:t>2. the sperm swims away from cholesterol vesicles </a:t>
            </a:r>
          </a:p>
          <a:p>
            <a:pPr marL="531813" marR="0" lvl="0" indent="-273050" algn="l" defTabSz="914400" rtl="0" eaLnBrk="1" fontAlgn="auto" latinLnBrk="0" hangingPunct="1">
              <a:lnSpc>
                <a:spcPct val="150000"/>
              </a:lnSpc>
              <a:spcBef>
                <a:spcPct val="20000"/>
              </a:spcBef>
              <a:spcAft>
                <a:spcPts val="0"/>
              </a:spcAft>
              <a:buClr>
                <a:schemeClr val="accent1"/>
              </a:buClr>
              <a:buSzPct val="85000"/>
              <a:tabLst/>
              <a:defRPr/>
            </a:pPr>
            <a:r>
              <a:rPr kumimoji="0" lang="en-US" b="0" i="0" u="none" strike="noStrike" kern="1200" cap="none" spc="0" normalizeH="0" baseline="0" noProof="0" dirty="0" smtClean="0">
                <a:ln>
                  <a:noFill/>
                </a:ln>
                <a:solidFill>
                  <a:srgbClr val="000000"/>
                </a:solidFill>
                <a:effectLst/>
                <a:uLnTx/>
                <a:uFillTx/>
                <a:latin typeface="+mn-lt"/>
                <a:ea typeface="+mn-ea"/>
                <a:cs typeface="+mn-cs"/>
              </a:rPr>
              <a:t>3. the membrane of the sperms becomes more permeable to Ca</a:t>
            </a:r>
            <a:r>
              <a:rPr kumimoji="0" lang="en-US" b="0" i="0" u="none" strike="noStrike" kern="1200" cap="none" spc="0" normalizeH="0" baseline="30000" noProof="0" dirty="0" smtClean="0">
                <a:ln>
                  <a:noFill/>
                </a:ln>
                <a:solidFill>
                  <a:srgbClr val="000000"/>
                </a:solidFill>
                <a:effectLst/>
                <a:uLnTx/>
                <a:uFillTx/>
                <a:latin typeface="+mn-lt"/>
                <a:ea typeface="+mn-ea"/>
                <a:cs typeface="+mn-cs"/>
              </a:rPr>
              <a:t>++</a:t>
            </a:r>
          </a:p>
        </p:txBody>
      </p:sp>
    </p:spTree>
    <p:extLst>
      <p:ext uri="{BB962C8B-B14F-4D97-AF65-F5344CB8AC3E}">
        <p14:creationId xmlns:p14="http://schemas.microsoft.com/office/powerpoint/2010/main" val="1735276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4294967295"/>
          </p:nvPr>
        </p:nvSpPr>
        <p:spPr>
          <a:xfrm>
            <a:off x="228600" y="304801"/>
            <a:ext cx="8534400" cy="6629399"/>
          </a:xfrm>
        </p:spPr>
        <p:txBody>
          <a:bodyPr>
            <a:normAutofit lnSpcReduction="10000"/>
          </a:bodyPr>
          <a:lstStyle/>
          <a:p>
            <a:pPr algn="ctr">
              <a:lnSpc>
                <a:spcPct val="80000"/>
              </a:lnSpc>
              <a:buFont typeface="Wingdings" pitchFamily="2" charset="2"/>
              <a:buNone/>
            </a:pPr>
            <a:r>
              <a:rPr lang="en-US" sz="2600" b="1" u="sng" dirty="0" smtClean="0">
                <a:solidFill>
                  <a:srgbClr val="FF0000"/>
                </a:solidFill>
                <a:latin typeface="Arial" pitchFamily="34" charset="0"/>
                <a:cs typeface="Arial" pitchFamily="34" charset="0"/>
              </a:rPr>
              <a:t>Stages of male sexual act:</a:t>
            </a:r>
          </a:p>
          <a:p>
            <a:pPr>
              <a:lnSpc>
                <a:spcPct val="80000"/>
              </a:lnSpc>
              <a:buFont typeface="Wingdings" pitchFamily="2" charset="2"/>
              <a:buNone/>
            </a:pPr>
            <a:endParaRPr lang="en-US" sz="2000" b="1" u="sng" dirty="0" smtClean="0">
              <a:solidFill>
                <a:srgbClr val="66FFFF"/>
              </a:solidFill>
              <a:latin typeface="Arial" pitchFamily="34" charset="0"/>
              <a:cs typeface="Arial" pitchFamily="34" charset="0"/>
            </a:endParaRPr>
          </a:p>
          <a:p>
            <a:pPr>
              <a:lnSpc>
                <a:spcPct val="80000"/>
              </a:lnSpc>
              <a:buFont typeface="Wingdings" pitchFamily="2" charset="2"/>
              <a:buNone/>
            </a:pPr>
            <a:r>
              <a:rPr lang="en-US" sz="2000" b="1" u="sng" dirty="0" smtClean="0">
                <a:solidFill>
                  <a:srgbClr val="7030A0"/>
                </a:solidFill>
                <a:latin typeface="Arial" pitchFamily="34" charset="0"/>
                <a:cs typeface="Arial" pitchFamily="34" charset="0"/>
              </a:rPr>
              <a:t>1- </a:t>
            </a:r>
            <a:r>
              <a:rPr lang="en-US" sz="2100" b="1" u="sng" dirty="0" smtClean="0">
                <a:solidFill>
                  <a:srgbClr val="7030A0"/>
                </a:solidFill>
                <a:latin typeface="Arial" pitchFamily="34" charset="0"/>
                <a:cs typeface="Arial" pitchFamily="34" charset="0"/>
              </a:rPr>
              <a:t>Penile erection.</a:t>
            </a:r>
            <a:r>
              <a:rPr lang="en-US" sz="2100" dirty="0" smtClean="0">
                <a:solidFill>
                  <a:srgbClr val="7030A0"/>
                </a:solidFill>
                <a:latin typeface="Arial" pitchFamily="34" charset="0"/>
                <a:cs typeface="Arial" pitchFamily="34" charset="0"/>
              </a:rPr>
              <a:t> </a:t>
            </a:r>
            <a:r>
              <a:rPr lang="en-US" sz="2100" dirty="0" smtClean="0">
                <a:latin typeface="Arial" pitchFamily="34" charset="0"/>
                <a:cs typeface="Arial" pitchFamily="34" charset="0"/>
              </a:rPr>
              <a:t>by parasympathetic </a:t>
            </a:r>
            <a:r>
              <a:rPr lang="en-US" sz="2100" dirty="0" smtClean="0">
                <a:latin typeface="Arial" pitchFamily="34" charset="0"/>
                <a:cs typeface="Arial" pitchFamily="34" charset="0"/>
              </a:rPr>
              <a:t>impulses.</a:t>
            </a:r>
            <a:endParaRPr lang="en-US" sz="2100" dirty="0" smtClean="0">
              <a:latin typeface="Arial" pitchFamily="34" charset="0"/>
              <a:cs typeface="Arial" pitchFamily="34" charset="0"/>
            </a:endParaRPr>
          </a:p>
          <a:p>
            <a:pPr>
              <a:lnSpc>
                <a:spcPct val="80000"/>
              </a:lnSpc>
              <a:buFont typeface="Wingdings" pitchFamily="2" charset="2"/>
              <a:buNone/>
            </a:pPr>
            <a:endParaRPr lang="en-US" sz="2100" dirty="0" smtClean="0">
              <a:latin typeface="Arial" pitchFamily="34" charset="0"/>
              <a:cs typeface="Arial" pitchFamily="34" charset="0"/>
            </a:endParaRPr>
          </a:p>
          <a:p>
            <a:pPr>
              <a:buFont typeface="Wingdings" pitchFamily="2" charset="2"/>
              <a:buNone/>
            </a:pPr>
            <a:r>
              <a:rPr lang="en-US" sz="2100" b="1" u="sng" dirty="0" smtClean="0">
                <a:solidFill>
                  <a:srgbClr val="7030A0"/>
                </a:solidFill>
                <a:latin typeface="Arial" pitchFamily="34" charset="0"/>
                <a:cs typeface="Arial" pitchFamily="34" charset="0"/>
              </a:rPr>
              <a:t>2- Lubrication</a:t>
            </a:r>
            <a:r>
              <a:rPr lang="en-US" sz="2100" dirty="0" smtClean="0">
                <a:solidFill>
                  <a:srgbClr val="7030A0"/>
                </a:solidFill>
                <a:latin typeface="Arial" pitchFamily="34" charset="0"/>
                <a:cs typeface="Arial" pitchFamily="34" charset="0"/>
              </a:rPr>
              <a:t>, </a:t>
            </a:r>
            <a:r>
              <a:rPr lang="en-US" sz="2100" dirty="0" smtClean="0">
                <a:latin typeface="Arial" pitchFamily="34" charset="0"/>
                <a:cs typeface="Arial" pitchFamily="34" charset="0"/>
              </a:rPr>
              <a:t>Parasympathetic impulses cause the urethral glands &amp; </a:t>
            </a:r>
            <a:r>
              <a:rPr lang="en-US" sz="2100" dirty="0" err="1" smtClean="0">
                <a:latin typeface="Arial" pitchFamily="34" charset="0"/>
                <a:cs typeface="Arial" pitchFamily="34" charset="0"/>
              </a:rPr>
              <a:t>bulbourethral</a:t>
            </a:r>
            <a:r>
              <a:rPr lang="en-US" sz="2100" dirty="0" smtClean="0">
                <a:latin typeface="Arial" pitchFamily="34" charset="0"/>
                <a:cs typeface="Arial" pitchFamily="34" charset="0"/>
              </a:rPr>
              <a:t> glands to secrete mucous.</a:t>
            </a:r>
          </a:p>
          <a:p>
            <a:pPr>
              <a:lnSpc>
                <a:spcPct val="80000"/>
              </a:lnSpc>
              <a:buFont typeface="Wingdings" pitchFamily="2" charset="2"/>
              <a:buNone/>
            </a:pPr>
            <a:endParaRPr lang="en-US" sz="2100" dirty="0" smtClean="0">
              <a:latin typeface="Arial" pitchFamily="34" charset="0"/>
              <a:cs typeface="Arial" pitchFamily="34" charset="0"/>
            </a:endParaRPr>
          </a:p>
          <a:p>
            <a:pPr>
              <a:buFont typeface="Wingdings" pitchFamily="2" charset="2"/>
              <a:buNone/>
            </a:pPr>
            <a:r>
              <a:rPr lang="en-US" sz="2100" b="1" u="sng" dirty="0" smtClean="0">
                <a:solidFill>
                  <a:srgbClr val="7030A0"/>
                </a:solidFill>
                <a:latin typeface="Arial" pitchFamily="34" charset="0"/>
                <a:cs typeface="Arial" pitchFamily="34" charset="0"/>
              </a:rPr>
              <a:t>3- Emission and ejaculation.</a:t>
            </a:r>
            <a:r>
              <a:rPr lang="en-US" sz="2100" dirty="0" smtClean="0">
                <a:solidFill>
                  <a:srgbClr val="7030A0"/>
                </a:solidFill>
                <a:latin typeface="Arial" pitchFamily="34" charset="0"/>
                <a:cs typeface="Arial" pitchFamily="34" charset="0"/>
              </a:rPr>
              <a:t>  </a:t>
            </a:r>
            <a:r>
              <a:rPr lang="en-US" sz="2100" dirty="0" smtClean="0">
                <a:latin typeface="Arial" pitchFamily="34" charset="0"/>
                <a:cs typeface="Arial" pitchFamily="34" charset="0"/>
              </a:rPr>
              <a:t>Function of the sympathetic nerves. Contraction of the vas deferens &amp; </a:t>
            </a:r>
            <a:r>
              <a:rPr lang="en-US" sz="2100" dirty="0" err="1" smtClean="0">
                <a:latin typeface="Arial" pitchFamily="34" charset="0"/>
                <a:cs typeface="Arial" pitchFamily="34" charset="0"/>
              </a:rPr>
              <a:t>ampulla</a:t>
            </a:r>
            <a:r>
              <a:rPr lang="en-US" sz="2100" dirty="0" smtClean="0">
                <a:latin typeface="Arial" pitchFamily="34" charset="0"/>
                <a:cs typeface="Arial" pitchFamily="34" charset="0"/>
              </a:rPr>
              <a:t> to cause expulsion of the sperm in the internal urethra.  Contraction of the prostate &amp; seminal vesicles to expel their fluid in the urethra.  All these fluid mix in the internal urethra with the mucous secreted by the </a:t>
            </a:r>
            <a:r>
              <a:rPr lang="en-US" sz="2100" dirty="0" err="1" smtClean="0">
                <a:latin typeface="Arial" pitchFamily="34" charset="0"/>
                <a:cs typeface="Arial" pitchFamily="34" charset="0"/>
              </a:rPr>
              <a:t>bulbourethral</a:t>
            </a:r>
            <a:r>
              <a:rPr lang="en-US" sz="2100" dirty="0" smtClean="0">
                <a:latin typeface="Arial" pitchFamily="34" charset="0"/>
                <a:cs typeface="Arial" pitchFamily="34" charset="0"/>
              </a:rPr>
              <a:t> glands to form the semen.  This process at this point is called</a:t>
            </a:r>
            <a:r>
              <a:rPr lang="en-US" sz="2100" b="1" dirty="0" smtClean="0">
                <a:solidFill>
                  <a:srgbClr val="00B0F0"/>
                </a:solidFill>
                <a:latin typeface="Arial" pitchFamily="34" charset="0"/>
                <a:cs typeface="Arial" pitchFamily="34" charset="0"/>
              </a:rPr>
              <a:t> </a:t>
            </a:r>
            <a:r>
              <a:rPr lang="en-US" sz="2100" b="1" u="sng" dirty="0" smtClean="0">
                <a:solidFill>
                  <a:srgbClr val="00B0F0"/>
                </a:solidFill>
                <a:latin typeface="Arial" pitchFamily="34" charset="0"/>
                <a:cs typeface="Arial" pitchFamily="34" charset="0"/>
              </a:rPr>
              <a:t>emission</a:t>
            </a:r>
            <a:endParaRPr lang="en-US" sz="2100" dirty="0" smtClean="0">
              <a:latin typeface="Arial" pitchFamily="34" charset="0"/>
              <a:cs typeface="Arial" pitchFamily="34" charset="0"/>
            </a:endParaRPr>
          </a:p>
          <a:p>
            <a:pPr>
              <a:lnSpc>
                <a:spcPct val="80000"/>
              </a:lnSpc>
              <a:buFont typeface="Wingdings" pitchFamily="2" charset="2"/>
              <a:buNone/>
            </a:pPr>
            <a:endParaRPr lang="en-US" sz="2100" dirty="0" smtClean="0">
              <a:latin typeface="Arial" pitchFamily="34" charset="0"/>
              <a:cs typeface="Arial" pitchFamily="34" charset="0"/>
            </a:endParaRPr>
          </a:p>
          <a:p>
            <a:pPr>
              <a:buFont typeface="Wingdings" pitchFamily="2" charset="2"/>
              <a:buNone/>
            </a:pPr>
            <a:r>
              <a:rPr lang="en-US" sz="2100" b="1" dirty="0" smtClean="0">
                <a:solidFill>
                  <a:srgbClr val="00B050"/>
                </a:solidFill>
                <a:latin typeface="Arial" pitchFamily="34" charset="0"/>
                <a:cs typeface="Arial" pitchFamily="34" charset="0"/>
              </a:rPr>
              <a:t>- Filling of the internal urethra </a:t>
            </a:r>
            <a:r>
              <a:rPr lang="en-US" sz="2100" dirty="0" smtClean="0">
                <a:latin typeface="Arial" pitchFamily="34" charset="0"/>
                <a:cs typeface="Arial" pitchFamily="34" charset="0"/>
              </a:rPr>
              <a:t>with semen causes sensory impulses through </a:t>
            </a:r>
            <a:r>
              <a:rPr lang="en-US" sz="2100" dirty="0" err="1" smtClean="0">
                <a:latin typeface="Arial" pitchFamily="34" charset="0"/>
                <a:cs typeface="Arial" pitchFamily="34" charset="0"/>
              </a:rPr>
              <a:t>pudendal</a:t>
            </a:r>
            <a:r>
              <a:rPr lang="en-US" sz="2100" dirty="0" smtClean="0">
                <a:latin typeface="Arial" pitchFamily="34" charset="0"/>
                <a:cs typeface="Arial" pitchFamily="34" charset="0"/>
              </a:rPr>
              <a:t> nerves to the sacral region of the cord.  Fullness of the internal urethra causes rhythmical contractions of the internal genital organs which increases their pressure to ejaculate the semen to the outside called </a:t>
            </a:r>
            <a:r>
              <a:rPr lang="en-US" sz="2100" b="1" u="sng" dirty="0" smtClean="0">
                <a:solidFill>
                  <a:srgbClr val="00B0F0"/>
                </a:solidFill>
                <a:latin typeface="Arial" pitchFamily="34" charset="0"/>
                <a:cs typeface="Arial" pitchFamily="34" charset="0"/>
              </a:rPr>
              <a:t>ejaculation</a:t>
            </a:r>
            <a:endParaRPr lang="en-US" sz="2100" u="sng" dirty="0" smtClean="0">
              <a:solidFill>
                <a:srgbClr val="00B0F0"/>
              </a:solidFill>
              <a:latin typeface="Arial" pitchFamily="34" charset="0"/>
              <a:cs typeface="Arial" pitchFamily="34" charset="0"/>
            </a:endParaRPr>
          </a:p>
          <a:p>
            <a:pPr>
              <a:lnSpc>
                <a:spcPct val="80000"/>
              </a:lnSpc>
              <a:buFont typeface="Wingdings" pitchFamily="2" charset="2"/>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32574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7" dur="500"/>
                                        <p:tgtEl>
                                          <p:spTgt spid="1945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xEl>
                                              <p:pRg st="6" end="6"/>
                                            </p:txEl>
                                          </p:spTgt>
                                        </p:tgtEl>
                                        <p:attrNameLst>
                                          <p:attrName>style.visibility</p:attrName>
                                        </p:attrNameLst>
                                      </p:cBhvr>
                                      <p:to>
                                        <p:strVal val="visible"/>
                                      </p:to>
                                    </p:set>
                                    <p:animEffect transition="in" filter="blinds(horizontal)">
                                      <p:cBhvr>
                                        <p:cTn id="12" dur="500"/>
                                        <p:tgtEl>
                                          <p:spTgt spid="194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8">
                                            <p:txEl>
                                              <p:pRg st="8" end="8"/>
                                            </p:txEl>
                                          </p:spTgt>
                                        </p:tgtEl>
                                        <p:attrNameLst>
                                          <p:attrName>style.visibility</p:attrName>
                                        </p:attrNameLst>
                                      </p:cBhvr>
                                      <p:to>
                                        <p:strVal val="visible"/>
                                      </p:to>
                                    </p:set>
                                    <p:animEffect transition="in" filter="blinds(horizontal)">
                                      <p:cBhvr>
                                        <p:cTn id="17" dur="500"/>
                                        <p:tgtEl>
                                          <p:spTgt spid="194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quarter" idx="1"/>
          </p:nvPr>
        </p:nvSpPr>
        <p:spPr>
          <a:xfrm>
            <a:off x="304800" y="1295400"/>
            <a:ext cx="8610600" cy="5105400"/>
          </a:xfrm>
        </p:spPr>
        <p:txBody>
          <a:bodyPr>
            <a:normAutofit/>
          </a:bodyPr>
          <a:lstStyle/>
          <a:p>
            <a:pPr>
              <a:buFont typeface="Wingdings" pitchFamily="2" charset="2"/>
              <a:buNone/>
            </a:pPr>
            <a:endParaRPr lang="en-US" sz="2000" dirty="0" smtClean="0">
              <a:solidFill>
                <a:srgbClr val="66FFFF"/>
              </a:solidFill>
              <a:latin typeface="Arial" pitchFamily="34" charset="0"/>
              <a:cs typeface="Arial" pitchFamily="34" charset="0"/>
            </a:endParaRPr>
          </a:p>
          <a:p>
            <a:pPr marL="7938" indent="-7938">
              <a:buFont typeface="Wingdings" pitchFamily="2" charset="2"/>
              <a:buNone/>
            </a:pPr>
            <a:r>
              <a:rPr lang="en-US" sz="2400" dirty="0" smtClean="0">
                <a:latin typeface="Arial" pitchFamily="34" charset="0"/>
                <a:cs typeface="Arial" pitchFamily="34" charset="0"/>
              </a:rPr>
              <a:t>The testis secretes several male sex hormones called </a:t>
            </a:r>
            <a:r>
              <a:rPr lang="en-US" sz="2400" b="1" dirty="0" smtClean="0">
                <a:solidFill>
                  <a:srgbClr val="003366"/>
                </a:solidFill>
                <a:latin typeface="Arial" pitchFamily="34" charset="0"/>
                <a:cs typeface="Arial" pitchFamily="34" charset="0"/>
              </a:rPr>
              <a:t>androgens</a:t>
            </a:r>
            <a:r>
              <a:rPr lang="en-US" sz="2400" dirty="0" smtClean="0">
                <a:latin typeface="Arial" pitchFamily="34" charset="0"/>
                <a:cs typeface="Arial" pitchFamily="34" charset="0"/>
              </a:rPr>
              <a:t> including testosterone, </a:t>
            </a:r>
            <a:r>
              <a:rPr lang="en-US" sz="2400" dirty="0" err="1" smtClean="0">
                <a:latin typeface="Arial" pitchFamily="34" charset="0"/>
                <a:cs typeface="Arial" pitchFamily="34" charset="0"/>
              </a:rPr>
              <a:t>dihydrotestosterone</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androstenedione</a:t>
            </a:r>
            <a:r>
              <a:rPr lang="en-US" sz="2400" dirty="0" smtClean="0">
                <a:latin typeface="Arial" pitchFamily="34" charset="0"/>
                <a:cs typeface="Arial" pitchFamily="34" charset="0"/>
              </a:rPr>
              <a:t>.  </a:t>
            </a:r>
          </a:p>
          <a:p>
            <a:pPr marL="7938" indent="-7938">
              <a:buFont typeface="Wingdings" pitchFamily="2" charset="2"/>
              <a:buNone/>
            </a:pPr>
            <a:r>
              <a:rPr lang="en-US" sz="2400" dirty="0" smtClean="0">
                <a:latin typeface="Arial" pitchFamily="34" charset="0"/>
                <a:cs typeface="Arial" pitchFamily="34" charset="0"/>
              </a:rPr>
              <a:t>Testosterone is the more abundant form while </a:t>
            </a:r>
            <a:r>
              <a:rPr lang="en-US" sz="2400" dirty="0" err="1" smtClean="0">
                <a:latin typeface="Arial" pitchFamily="34" charset="0"/>
                <a:cs typeface="Arial" pitchFamily="34" charset="0"/>
              </a:rPr>
              <a:t>dihydrotestosterone</a:t>
            </a:r>
            <a:r>
              <a:rPr lang="en-US" sz="2400" dirty="0" smtClean="0">
                <a:latin typeface="Arial" pitchFamily="34" charset="0"/>
                <a:cs typeface="Arial" pitchFamily="34" charset="0"/>
              </a:rPr>
              <a:t> is the more active form.</a:t>
            </a:r>
          </a:p>
          <a:p>
            <a:pPr marL="7938" indent="-7938">
              <a:buFont typeface="Wingdings" pitchFamily="2" charset="2"/>
              <a:buNone/>
            </a:pPr>
            <a:endParaRPr lang="en-US" sz="2000" dirty="0" smtClean="0">
              <a:latin typeface="Arial" pitchFamily="34" charset="0"/>
              <a:cs typeface="Arial" pitchFamily="34" charset="0"/>
            </a:endParaRPr>
          </a:p>
          <a:p>
            <a:pPr>
              <a:buFont typeface="Wingdings" pitchFamily="2" charset="2"/>
              <a:buNone/>
            </a:pPr>
            <a:r>
              <a:rPr lang="en-US" sz="2400" dirty="0" smtClean="0">
                <a:solidFill>
                  <a:srgbClr val="FF0000"/>
                </a:solidFill>
                <a:latin typeface="Arial" pitchFamily="34" charset="0"/>
                <a:cs typeface="Arial" pitchFamily="34" charset="0"/>
              </a:rPr>
              <a:t>Secretion &amp; chemistry of androgens in the body:</a:t>
            </a:r>
            <a:endParaRPr lang="en-US" sz="2400" dirty="0" smtClean="0">
              <a:solidFill>
                <a:srgbClr val="66FFFF"/>
              </a:solidFill>
              <a:latin typeface="Arial" pitchFamily="34" charset="0"/>
              <a:cs typeface="Arial" pitchFamily="34" charset="0"/>
            </a:endParaRPr>
          </a:p>
          <a:p>
            <a:r>
              <a:rPr lang="en-US" sz="2400" dirty="0" smtClean="0">
                <a:latin typeface="Arial" panose="020B0604020202020204" pitchFamily="34" charset="0"/>
                <a:cs typeface="Arial" panose="020B0604020202020204" pitchFamily="34" charset="0"/>
              </a:rPr>
              <a:t>The term “androgen</a:t>
            </a:r>
            <a:r>
              <a:rPr lang="en-US" sz="2400" dirty="0">
                <a:latin typeface="Arial" panose="020B0604020202020204" pitchFamily="34" charset="0"/>
                <a:cs typeface="Arial" panose="020B0604020202020204" pitchFamily="34" charset="0"/>
              </a:rPr>
              <a:t>” means any steroid hormone that has </a:t>
            </a:r>
            <a:r>
              <a:rPr lang="en-US" sz="2400" dirty="0" smtClean="0">
                <a:latin typeface="Arial" panose="020B0604020202020204" pitchFamily="34" charset="0"/>
                <a:cs typeface="Arial" panose="020B0604020202020204" pitchFamily="34" charset="0"/>
              </a:rPr>
              <a:t>masculinizing effects.</a:t>
            </a:r>
          </a:p>
          <a:p>
            <a:r>
              <a:rPr lang="en-US" sz="2400" dirty="0" smtClean="0">
                <a:latin typeface="Arial" panose="020B0604020202020204" pitchFamily="34" charset="0"/>
                <a:cs typeface="Arial" panose="020B0604020202020204" pitchFamily="34" charset="0"/>
              </a:rPr>
              <a:t>From the testes and adrenal glands. Synthesized either from cholesterol or directly from </a:t>
            </a:r>
            <a:r>
              <a:rPr lang="en-US" sz="2400" dirty="0" err="1" smtClean="0">
                <a:latin typeface="Arial" pitchFamily="34" charset="0"/>
                <a:cs typeface="Arial" pitchFamily="34" charset="0"/>
              </a:rPr>
              <a:t>acetylcoenzyme</a:t>
            </a:r>
            <a:r>
              <a:rPr lang="en-US" sz="2400" dirty="0" smtClean="0">
                <a:latin typeface="Arial" pitchFamily="34" charset="0"/>
                <a:cs typeface="Arial" pitchFamily="34" charset="0"/>
              </a:rPr>
              <a:t> A.</a:t>
            </a:r>
          </a:p>
          <a:p>
            <a:pPr>
              <a:buFont typeface="Wingdings" pitchFamily="2" charset="2"/>
              <a:buNone/>
            </a:pPr>
            <a:endParaRPr lang="en-US" sz="2000" dirty="0" smtClean="0">
              <a:latin typeface="Arial" pitchFamily="34" charset="0"/>
              <a:cs typeface="Arial" pitchFamily="34" charset="0"/>
            </a:endParaRPr>
          </a:p>
          <a:p>
            <a:pPr>
              <a:buFont typeface="Wingdings" pitchFamily="2" charset="2"/>
              <a:buNone/>
            </a:pPr>
            <a:endParaRPr lang="en-US" sz="1800" dirty="0" smtClean="0">
              <a:latin typeface="Arial" pitchFamily="34" charset="0"/>
              <a:cs typeface="Arial" pitchFamily="34" charset="0"/>
            </a:endParaRPr>
          </a:p>
        </p:txBody>
      </p:sp>
      <p:sp>
        <p:nvSpPr>
          <p:cNvPr id="3" name="Rectangle 2"/>
          <p:cNvSpPr/>
          <p:nvPr/>
        </p:nvSpPr>
        <p:spPr>
          <a:xfrm>
            <a:off x="381000" y="381000"/>
            <a:ext cx="8229600" cy="523220"/>
          </a:xfrm>
          <a:prstGeom prst="rect">
            <a:avLst/>
          </a:prstGeom>
        </p:spPr>
        <p:txBody>
          <a:bodyPr wrap="square">
            <a:spAutoFit/>
          </a:bodyPr>
          <a:lstStyle/>
          <a:p>
            <a:pPr algn="ctr">
              <a:buFont typeface="Wingdings" pitchFamily="2" charset="2"/>
              <a:buNone/>
            </a:pPr>
            <a:r>
              <a:rPr lang="en-US" sz="2800" i="0" dirty="0" smtClean="0">
                <a:solidFill>
                  <a:srgbClr val="FF0000"/>
                </a:solidFill>
                <a:latin typeface="Arial" pitchFamily="34" charset="0"/>
                <a:cs typeface="Arial" pitchFamily="34" charset="0"/>
              </a:rPr>
              <a:t>Testosterone and other male sex hormones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quarter" idx="4294967295"/>
          </p:nvPr>
        </p:nvSpPr>
        <p:spPr>
          <a:xfrm>
            <a:off x="228600" y="304800"/>
            <a:ext cx="5181600" cy="5867400"/>
          </a:xfrm>
        </p:spPr>
        <p:txBody>
          <a:bodyPr>
            <a:normAutofit/>
          </a:bodyPr>
          <a:lstStyle/>
          <a:p>
            <a:pPr>
              <a:lnSpc>
                <a:spcPct val="80000"/>
              </a:lnSpc>
              <a:buFont typeface="Wingdings" pitchFamily="2" charset="2"/>
              <a:buNone/>
            </a:pPr>
            <a:endParaRPr lang="en-US" sz="1800" dirty="0" smtClean="0">
              <a:latin typeface="Arial" pitchFamily="34" charset="0"/>
              <a:cs typeface="Arial" pitchFamily="34" charset="0"/>
            </a:endParaRPr>
          </a:p>
          <a:p>
            <a:pPr algn="ctr">
              <a:lnSpc>
                <a:spcPct val="80000"/>
              </a:lnSpc>
              <a:buFont typeface="Wingdings" pitchFamily="2" charset="2"/>
              <a:buNone/>
            </a:pPr>
            <a:r>
              <a:rPr lang="en-US" sz="2600" dirty="0" smtClean="0">
                <a:solidFill>
                  <a:srgbClr val="FF0000"/>
                </a:solidFill>
                <a:latin typeface="Arial" pitchFamily="34" charset="0"/>
                <a:cs typeface="Arial" pitchFamily="34" charset="0"/>
              </a:rPr>
              <a:t>The basic intracellular mechanism of action of testosterone</a:t>
            </a:r>
          </a:p>
          <a:p>
            <a:pPr algn="ctr">
              <a:lnSpc>
                <a:spcPct val="80000"/>
              </a:lnSpc>
              <a:buFont typeface="Wingdings" pitchFamily="2" charset="2"/>
              <a:buNone/>
            </a:pPr>
            <a:endParaRPr lang="en-US" sz="2200" dirty="0" smtClean="0">
              <a:solidFill>
                <a:srgbClr val="66FFFF"/>
              </a:solidFill>
              <a:latin typeface="Arial" pitchFamily="34" charset="0"/>
              <a:cs typeface="Arial" pitchFamily="34" charset="0"/>
            </a:endParaRPr>
          </a:p>
          <a:p>
            <a:pPr marL="7938" indent="-7938">
              <a:lnSpc>
                <a:spcPct val="150000"/>
              </a:lnSpc>
              <a:buFont typeface="Wingdings" pitchFamily="2" charset="2"/>
              <a:buNone/>
            </a:pPr>
            <a:r>
              <a:rPr lang="en-US" sz="2000" b="1" i="1" dirty="0" smtClean="0">
                <a:latin typeface="Arial" pitchFamily="34" charset="0"/>
                <a:cs typeface="Arial" pitchFamily="34" charset="0"/>
              </a:rPr>
              <a:t>It increases the rate of protein synthesis in target cells</a:t>
            </a:r>
            <a:r>
              <a:rPr lang="en-US" sz="2000" dirty="0" smtClean="0">
                <a:latin typeface="Arial" pitchFamily="34" charset="0"/>
                <a:cs typeface="Arial" pitchFamily="34" charset="0"/>
              </a:rPr>
              <a:t>.  Testosterone is converted by the intracellular enzyme 5 </a:t>
            </a:r>
            <a:r>
              <a:rPr lang="en-US" sz="2000" dirty="0" smtClean="0">
                <a:latin typeface="Arial" pitchFamily="34" charset="0"/>
                <a:cs typeface="Arial" pitchFamily="34" charset="0"/>
                <a:sym typeface="Symbol" pitchFamily="18" charset="2"/>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reductase</a:t>
            </a:r>
            <a:r>
              <a:rPr lang="en-US" sz="2000" dirty="0" smtClean="0">
                <a:latin typeface="Arial" pitchFamily="34" charset="0"/>
                <a:cs typeface="Arial" pitchFamily="34" charset="0"/>
              </a:rPr>
              <a:t> to </a:t>
            </a:r>
            <a:r>
              <a:rPr lang="en-US" sz="2000" dirty="0" err="1" smtClean="0">
                <a:latin typeface="Arial" pitchFamily="34" charset="0"/>
                <a:cs typeface="Arial" pitchFamily="34" charset="0"/>
              </a:rPr>
              <a:t>dihydrotestosterone</a:t>
            </a:r>
            <a:r>
              <a:rPr lang="en-US" sz="2000" dirty="0" smtClean="0">
                <a:latin typeface="Arial" pitchFamily="34" charset="0"/>
                <a:cs typeface="Arial" pitchFamily="34" charset="0"/>
              </a:rPr>
              <a:t> (DHT), then it binds to </a:t>
            </a:r>
            <a:r>
              <a:rPr lang="en-US" sz="2000" dirty="0" err="1" smtClean="0">
                <a:latin typeface="Arial" pitchFamily="34" charset="0"/>
                <a:cs typeface="Arial" pitchFamily="34" charset="0"/>
              </a:rPr>
              <a:t>cytoplasmic</a:t>
            </a:r>
            <a:r>
              <a:rPr lang="en-US" sz="2000" dirty="0" smtClean="0">
                <a:latin typeface="Arial" pitchFamily="34" charset="0"/>
                <a:cs typeface="Arial" pitchFamily="34" charset="0"/>
              </a:rPr>
              <a:t> “receptor protein”.  This combination moves into the nucleus and </a:t>
            </a:r>
            <a:r>
              <a:rPr lang="en-GB" sz="2000" dirty="0" smtClean="0">
                <a:latin typeface="Arial" pitchFamily="34" charset="0"/>
                <a:cs typeface="Arial" pitchFamily="34" charset="0"/>
              </a:rPr>
              <a:t>initiates gene transcription</a:t>
            </a:r>
            <a:r>
              <a:rPr lang="en-US" sz="2000" dirty="0" smtClean="0">
                <a:latin typeface="Arial" pitchFamily="34" charset="0"/>
                <a:cs typeface="Arial" pitchFamily="34" charset="0"/>
              </a:rPr>
              <a:t> and induces new protein formation.</a:t>
            </a:r>
          </a:p>
        </p:txBody>
      </p:sp>
      <p:pic>
        <p:nvPicPr>
          <p:cNvPr id="9218" name="Picture 2" descr="Figure 2: Summary of the major androgen receptor signaling pathways in prostate cancer. Upon binding to dihydrotestosterone, androgen receptor translocates to the nucleus, binds to its target genes and regulates their expression. Androgen receptor can also be transactivated in the absence, or in very low levels of dihydrotestosterone. Activating signals arise from several, non-mutually-exclusive mechanisms including extracellular peptides such as Insulin-like growth factor, Epidermal growth factor and Interleukin-6"/>
          <p:cNvPicPr>
            <a:picLocks noChangeAspect="1" noChangeArrowheads="1"/>
          </p:cNvPicPr>
          <p:nvPr/>
        </p:nvPicPr>
        <p:blipFill>
          <a:blip r:embed="rId2" cstate="print"/>
          <a:srcRect r="59195"/>
          <a:stretch>
            <a:fillRect/>
          </a:stretch>
        </p:blipFill>
        <p:spPr bwMode="auto">
          <a:xfrm>
            <a:off x="5562600" y="914400"/>
            <a:ext cx="3429000" cy="5133975"/>
          </a:xfrm>
          <a:prstGeom prst="rect">
            <a:avLst/>
          </a:prstGeom>
          <a:noFill/>
        </p:spPr>
      </p:pic>
    </p:spTree>
    <p:extLst>
      <p:ext uri="{BB962C8B-B14F-4D97-AF65-F5344CB8AC3E}">
        <p14:creationId xmlns:p14="http://schemas.microsoft.com/office/powerpoint/2010/main" val="155554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80-9"/>
          <p:cNvPicPr>
            <a:picLocks noGrp="1" noChangeAspect="1" noChangeArrowheads="1"/>
          </p:cNvPicPr>
          <p:nvPr>
            <p:ph sz="quarter" idx="1"/>
          </p:nvPr>
        </p:nvPicPr>
        <p:blipFill>
          <a:blip r:embed="rId2" cstate="print"/>
          <a:srcRect/>
          <a:stretch>
            <a:fillRect/>
          </a:stretch>
        </p:blipFill>
        <p:spPr>
          <a:xfrm>
            <a:off x="152400" y="2286000"/>
            <a:ext cx="8915400" cy="4495800"/>
          </a:xfrm>
        </p:spPr>
      </p:pic>
      <p:sp>
        <p:nvSpPr>
          <p:cNvPr id="3" name="TextBox 2"/>
          <p:cNvSpPr txBox="1"/>
          <p:nvPr/>
        </p:nvSpPr>
        <p:spPr>
          <a:xfrm>
            <a:off x="6477000" y="4378643"/>
            <a:ext cx="1143000" cy="492443"/>
          </a:xfrm>
          <a:prstGeom prst="rect">
            <a:avLst/>
          </a:prstGeom>
          <a:noFill/>
        </p:spPr>
        <p:txBody>
          <a:bodyPr wrap="square" rtlCol="0">
            <a:spAutoFit/>
          </a:bodyPr>
          <a:lstStyle/>
          <a:p>
            <a:pPr algn="ctr"/>
            <a:r>
              <a:rPr lang="en-GB" sz="1300" dirty="0" smtClean="0"/>
              <a:t>Male climacteric</a:t>
            </a:r>
            <a:endParaRPr lang="en-GB" sz="1300" dirty="0"/>
          </a:p>
        </p:txBody>
      </p:sp>
      <p:sp>
        <p:nvSpPr>
          <p:cNvPr id="2" name="Rectangle 1"/>
          <p:cNvSpPr/>
          <p:nvPr/>
        </p:nvSpPr>
        <p:spPr>
          <a:xfrm>
            <a:off x="2209800" y="3278595"/>
            <a:ext cx="817853" cy="461665"/>
          </a:xfrm>
          <a:prstGeom prst="rect">
            <a:avLst/>
          </a:prstGeom>
        </p:spPr>
        <p:txBody>
          <a:bodyPr wrap="none">
            <a:spAutoFit/>
          </a:bodyPr>
          <a:lstStyle/>
          <a:p>
            <a:r>
              <a:rPr lang="en-US" dirty="0" err="1">
                <a:solidFill>
                  <a:srgbClr val="00B050"/>
                </a:solidFill>
                <a:latin typeface="Arial" pitchFamily="34" charset="0"/>
                <a:cs typeface="Arial" pitchFamily="34" charset="0"/>
              </a:rPr>
              <a:t>hCG</a:t>
            </a:r>
            <a:endParaRPr lang="en-US" dirty="0">
              <a:solidFill>
                <a:srgbClr val="00B050"/>
              </a:solidFill>
            </a:endParaRPr>
          </a:p>
        </p:txBody>
      </p:sp>
      <p:sp>
        <p:nvSpPr>
          <p:cNvPr id="4" name="Rectangle 3"/>
          <p:cNvSpPr/>
          <p:nvPr/>
        </p:nvSpPr>
        <p:spPr>
          <a:xfrm>
            <a:off x="3200400" y="3209092"/>
            <a:ext cx="914400" cy="677108"/>
          </a:xfrm>
          <a:prstGeom prst="rect">
            <a:avLst/>
          </a:prstGeom>
        </p:spPr>
        <p:txBody>
          <a:bodyPr wrap="square">
            <a:spAutoFit/>
          </a:bodyPr>
          <a:lstStyle/>
          <a:p>
            <a:pPr algn="ctr"/>
            <a:r>
              <a:rPr lang="en-US" sz="1900" b="1" dirty="0">
                <a:solidFill>
                  <a:srgbClr val="00B050"/>
                </a:solidFill>
                <a:latin typeface="Arial" pitchFamily="34" charset="0"/>
                <a:cs typeface="Arial" pitchFamily="34" charset="0"/>
              </a:rPr>
              <a:t>10 weeks </a:t>
            </a:r>
            <a:endParaRPr lang="en-US" sz="1900" dirty="0">
              <a:solidFill>
                <a:srgbClr val="00B050"/>
              </a:solidFill>
            </a:endParaRPr>
          </a:p>
        </p:txBody>
      </p:sp>
      <p:sp>
        <p:nvSpPr>
          <p:cNvPr id="5" name="Rectangle 4"/>
          <p:cNvSpPr/>
          <p:nvPr/>
        </p:nvSpPr>
        <p:spPr>
          <a:xfrm>
            <a:off x="1447800" y="228600"/>
            <a:ext cx="5945858" cy="707886"/>
          </a:xfrm>
          <a:prstGeom prst="rect">
            <a:avLst/>
          </a:prstGeom>
        </p:spPr>
        <p:txBody>
          <a:bodyPr wrap="none">
            <a:spAutoFit/>
          </a:bodyPr>
          <a:lstStyle/>
          <a:p>
            <a:pPr algn="ctr">
              <a:buFont typeface="Wingdings" pitchFamily="2" charset="2"/>
              <a:buNone/>
            </a:pPr>
            <a:r>
              <a:rPr lang="en-US" sz="4000" dirty="0">
                <a:solidFill>
                  <a:srgbClr val="FF0000"/>
                </a:solidFill>
                <a:latin typeface="Arial" pitchFamily="34" charset="0"/>
                <a:cs typeface="Arial" pitchFamily="34" charset="0"/>
              </a:rPr>
              <a:t>Functions of testosterone</a:t>
            </a:r>
          </a:p>
        </p:txBody>
      </p:sp>
      <p:sp>
        <p:nvSpPr>
          <p:cNvPr id="7" name="Rectangle 3"/>
          <p:cNvSpPr txBox="1">
            <a:spLocks noChangeArrowheads="1"/>
          </p:cNvSpPr>
          <p:nvPr/>
        </p:nvSpPr>
        <p:spPr>
          <a:xfrm>
            <a:off x="228600" y="-152400"/>
            <a:ext cx="8686800" cy="2362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fontAlgn="auto">
              <a:spcAft>
                <a:spcPts val="0"/>
              </a:spcAft>
              <a:buFont typeface="Wingdings" pitchFamily="2" charset="2"/>
              <a:buNone/>
            </a:pPr>
            <a:endParaRPr lang="en-US" sz="3500" i="0" dirty="0" smtClean="0">
              <a:solidFill>
                <a:srgbClr val="FF0000"/>
              </a:solidFill>
              <a:latin typeface="Arial" pitchFamily="34" charset="0"/>
              <a:cs typeface="Arial" pitchFamily="34" charset="0"/>
            </a:endParaRPr>
          </a:p>
          <a:p>
            <a:pPr algn="ctr" fontAlgn="auto">
              <a:spcAft>
                <a:spcPts val="0"/>
              </a:spcAft>
              <a:buFont typeface="Wingdings" pitchFamily="2" charset="2"/>
              <a:buNone/>
            </a:pPr>
            <a:endParaRPr lang="en-US" sz="3200" i="0" dirty="0" smtClean="0">
              <a:solidFill>
                <a:srgbClr val="660000"/>
              </a:solidFill>
              <a:latin typeface="Arial" pitchFamily="34" charset="0"/>
              <a:cs typeface="Arial" pitchFamily="34" charset="0"/>
            </a:endParaRPr>
          </a:p>
          <a:p>
            <a:pPr fontAlgn="auto">
              <a:spcAft>
                <a:spcPts val="0"/>
              </a:spcAft>
              <a:buFont typeface="Wingdings" pitchFamily="2" charset="2"/>
              <a:buNone/>
            </a:pPr>
            <a:endParaRPr lang="en-US" b="1" i="0" u="sng" dirty="0" smtClean="0">
              <a:solidFill>
                <a:srgbClr val="66FFFF"/>
              </a:solidFill>
              <a:latin typeface="Arial" pitchFamily="34" charset="0"/>
              <a:cs typeface="Arial" pitchFamily="34" charset="0"/>
            </a:endParaRPr>
          </a:p>
          <a:p>
            <a:pPr marL="430212" indent="-342900" fontAlgn="auto">
              <a:lnSpc>
                <a:spcPct val="150000"/>
              </a:lnSpc>
              <a:spcAft>
                <a:spcPts val="0"/>
              </a:spcAft>
              <a:buFont typeface="Wingdings" panose="05000000000000000000" pitchFamily="2" charset="2"/>
              <a:buChar char="Ø"/>
            </a:pPr>
            <a:r>
              <a:rPr lang="en-US" sz="2400" i="0" dirty="0" smtClean="0">
                <a:latin typeface="Arial" pitchFamily="34" charset="0"/>
                <a:cs typeface="Arial" pitchFamily="34" charset="0"/>
              </a:rPr>
              <a:t>It is responsible for the characteristic </a:t>
            </a:r>
            <a:r>
              <a:rPr lang="en-US" sz="2400" i="0" u="sng" dirty="0" smtClean="0">
                <a:solidFill>
                  <a:srgbClr val="0070C0"/>
                </a:solidFill>
                <a:latin typeface="Arial" pitchFamily="34" charset="0"/>
                <a:cs typeface="Arial" pitchFamily="34" charset="0"/>
              </a:rPr>
              <a:t>masculine body.</a:t>
            </a:r>
            <a:r>
              <a:rPr lang="en-US" sz="2400" i="0" dirty="0" smtClean="0">
                <a:solidFill>
                  <a:srgbClr val="0070C0"/>
                </a:solidFill>
                <a:latin typeface="Arial" pitchFamily="34" charset="0"/>
                <a:cs typeface="Arial" pitchFamily="34" charset="0"/>
              </a:rPr>
              <a:t> </a:t>
            </a:r>
          </a:p>
          <a:p>
            <a:pPr fontAlgn="auto">
              <a:spcAft>
                <a:spcPts val="0"/>
              </a:spcAft>
              <a:buFont typeface="Wingdings" pitchFamily="2" charset="2"/>
              <a:buNone/>
            </a:pPr>
            <a:endParaRPr lang="en-US" i="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75"/>
            <a:ext cx="8763000" cy="530225"/>
          </a:xfrm>
        </p:spPr>
        <p:txBody>
          <a:bodyPr>
            <a:noAutofit/>
          </a:bodyPr>
          <a:lstStyle/>
          <a:p>
            <a:pPr algn="ctr">
              <a:defRPr/>
            </a:pPr>
            <a:r>
              <a:rPr lang="en-US" sz="4500" dirty="0" smtClean="0">
                <a:solidFill>
                  <a:srgbClr val="666666"/>
                </a:solidFill>
                <a:latin typeface="Arial" pitchFamily="34" charset="0"/>
                <a:cs typeface="Arial" pitchFamily="34" charset="0"/>
              </a:rPr>
              <a:t>Objectives</a:t>
            </a:r>
            <a:endParaRPr lang="en-US" sz="4500" dirty="0">
              <a:solidFill>
                <a:srgbClr val="666666"/>
              </a:solidFill>
              <a:latin typeface="Arial" pitchFamily="34" charset="0"/>
              <a:cs typeface="Arial" pitchFamily="34" charset="0"/>
            </a:endParaRPr>
          </a:p>
        </p:txBody>
      </p:sp>
      <p:sp>
        <p:nvSpPr>
          <p:cNvPr id="3" name="Content Placeholder 2"/>
          <p:cNvSpPr>
            <a:spLocks noGrp="1"/>
          </p:cNvSpPr>
          <p:nvPr>
            <p:ph sz="quarter" idx="1"/>
          </p:nvPr>
        </p:nvSpPr>
        <p:spPr>
          <a:xfrm>
            <a:off x="228600" y="1600200"/>
            <a:ext cx="8686800" cy="4953000"/>
          </a:xfrm>
        </p:spPr>
        <p:txBody>
          <a:bodyPr>
            <a:noAutofit/>
          </a:bodyPr>
          <a:lstStyle/>
          <a:p>
            <a:pPr marL="82550" indent="-7938">
              <a:buFont typeface="Times New Roman" pitchFamily="18" charset="0"/>
              <a:buNone/>
              <a:defRPr/>
            </a:pPr>
            <a:r>
              <a:rPr lang="en-US" sz="2500" b="1" dirty="0">
                <a:solidFill>
                  <a:srgbClr val="0070C0"/>
                </a:solidFill>
                <a:latin typeface="Arial" pitchFamily="34" charset="0"/>
                <a:cs typeface="Arial" pitchFamily="34" charset="0"/>
              </a:rPr>
              <a:t>By the end of this lecture, </a:t>
            </a:r>
            <a:r>
              <a:rPr lang="en-US" sz="2500" b="1" dirty="0" smtClean="0">
                <a:solidFill>
                  <a:srgbClr val="0070C0"/>
                </a:solidFill>
                <a:latin typeface="Arial" pitchFamily="34" charset="0"/>
                <a:cs typeface="Arial" pitchFamily="34" charset="0"/>
              </a:rPr>
              <a:t>you should </a:t>
            </a:r>
            <a:r>
              <a:rPr lang="en-US" sz="2500" b="1" dirty="0">
                <a:solidFill>
                  <a:srgbClr val="0070C0"/>
                </a:solidFill>
                <a:latin typeface="Arial" pitchFamily="34" charset="0"/>
                <a:cs typeface="Arial" pitchFamily="34" charset="0"/>
              </a:rPr>
              <a:t>be able to</a:t>
            </a:r>
            <a:r>
              <a:rPr lang="en-US" sz="2500" b="1" dirty="0" smtClean="0">
                <a:solidFill>
                  <a:srgbClr val="0070C0"/>
                </a:solidFill>
                <a:latin typeface="Arial" pitchFamily="34" charset="0"/>
                <a:cs typeface="Arial" pitchFamily="34" charset="0"/>
              </a:rPr>
              <a:t>:</a:t>
            </a:r>
            <a:endParaRPr lang="en-US" sz="2400" b="1" dirty="0">
              <a:solidFill>
                <a:srgbClr val="FFFF00"/>
              </a:solidFill>
              <a:latin typeface="Arial" pitchFamily="34" charset="0"/>
              <a:cs typeface="Arial" pitchFamily="34" charset="0"/>
            </a:endParaRPr>
          </a:p>
          <a:p>
            <a:pPr marL="514350" indent="-285750">
              <a:lnSpc>
                <a:spcPct val="150000"/>
              </a:lnSpc>
              <a:buFont typeface="+mj-lt"/>
              <a:buAutoNum type="arabicPeriod"/>
              <a:defRPr/>
            </a:pPr>
            <a:r>
              <a:rPr lang="en-US" sz="2400" dirty="0">
                <a:latin typeface="Arial" pitchFamily="34" charset="0"/>
                <a:cs typeface="Arial" pitchFamily="34" charset="0"/>
              </a:rPr>
              <a:t>Explain how the hypothalamus and anterior pituitary gland regulate </a:t>
            </a:r>
            <a:r>
              <a:rPr lang="en-US" sz="2400" dirty="0" smtClean="0">
                <a:latin typeface="Arial" pitchFamily="34" charset="0"/>
                <a:cs typeface="Arial" pitchFamily="34" charset="0"/>
              </a:rPr>
              <a:t>the male </a:t>
            </a:r>
            <a:r>
              <a:rPr lang="en-US" sz="2400" dirty="0">
                <a:latin typeface="Arial" pitchFamily="34" charset="0"/>
                <a:cs typeface="Arial" pitchFamily="34" charset="0"/>
              </a:rPr>
              <a:t>reproductive function</a:t>
            </a:r>
          </a:p>
          <a:p>
            <a:pPr marL="514350" indent="-285750">
              <a:lnSpc>
                <a:spcPct val="150000"/>
              </a:lnSpc>
              <a:buFont typeface="+mj-lt"/>
              <a:buAutoNum type="arabicPeriod"/>
              <a:defRPr/>
            </a:pPr>
            <a:r>
              <a:rPr lang="en-US" sz="2400" dirty="0" smtClean="0">
                <a:latin typeface="Arial" pitchFamily="34" charset="0"/>
                <a:cs typeface="Arial" pitchFamily="34" charset="0"/>
              </a:rPr>
              <a:t> Explain the </a:t>
            </a:r>
            <a:r>
              <a:rPr lang="en-US" sz="2400" i="1" dirty="0" smtClean="0">
                <a:latin typeface="Arial" pitchFamily="34" charset="0"/>
                <a:cs typeface="Arial" pitchFamily="34" charset="0"/>
              </a:rPr>
              <a:t>spermatogenesis</a:t>
            </a:r>
            <a:r>
              <a:rPr lang="en-US" sz="2400" dirty="0" smtClean="0">
                <a:latin typeface="Arial" pitchFamily="34" charset="0"/>
                <a:cs typeface="Arial" pitchFamily="34" charset="0"/>
              </a:rPr>
              <a:t> and the functions </a:t>
            </a:r>
            <a:r>
              <a:rPr lang="en-US" sz="2400" dirty="0">
                <a:latin typeface="Arial" pitchFamily="34" charset="0"/>
                <a:cs typeface="Arial" pitchFamily="34" charset="0"/>
              </a:rPr>
              <a:t>of the male reproductive organs and </a:t>
            </a:r>
            <a:r>
              <a:rPr lang="en-US" sz="2400" dirty="0" smtClean="0">
                <a:latin typeface="Arial" pitchFamily="34" charset="0"/>
                <a:cs typeface="Arial" pitchFamily="34" charset="0"/>
              </a:rPr>
              <a:t>glands </a:t>
            </a:r>
            <a:endParaRPr lang="en-US" sz="2400" dirty="0">
              <a:latin typeface="Arial" pitchFamily="34" charset="0"/>
              <a:cs typeface="Arial" pitchFamily="34" charset="0"/>
            </a:endParaRPr>
          </a:p>
          <a:p>
            <a:pPr marL="514350" indent="-285750">
              <a:lnSpc>
                <a:spcPct val="150000"/>
              </a:lnSpc>
              <a:buFont typeface="+mj-lt"/>
              <a:buAutoNum type="arabicPeriod"/>
              <a:defRPr/>
            </a:pPr>
            <a:r>
              <a:rPr lang="en-US" sz="2400" dirty="0" smtClean="0">
                <a:latin typeface="Arial" pitchFamily="34" charset="0"/>
                <a:cs typeface="Arial" pitchFamily="34" charset="0"/>
              </a:rPr>
              <a:t>Describe </a:t>
            </a:r>
            <a:r>
              <a:rPr lang="en-US" sz="2400" dirty="0">
                <a:latin typeface="Arial" pitchFamily="34" charset="0"/>
                <a:cs typeface="Arial" pitchFamily="34" charset="0"/>
              </a:rPr>
              <a:t>the synthesis, secretion, metabolism and </a:t>
            </a:r>
            <a:r>
              <a:rPr lang="en-US" sz="2400" dirty="0" smtClean="0">
                <a:latin typeface="Arial" pitchFamily="34" charset="0"/>
                <a:cs typeface="Arial" pitchFamily="34" charset="0"/>
              </a:rPr>
              <a:t>the effects </a:t>
            </a:r>
            <a:r>
              <a:rPr lang="en-US" sz="2400" dirty="0">
                <a:latin typeface="Arial" pitchFamily="34" charset="0"/>
                <a:cs typeface="Arial" pitchFamily="34" charset="0"/>
              </a:rPr>
              <a:t>of testosterone</a:t>
            </a:r>
          </a:p>
          <a:p>
            <a:pPr marL="514350" indent="-285750">
              <a:lnSpc>
                <a:spcPct val="150000"/>
              </a:lnSpc>
              <a:buFont typeface="+mj-lt"/>
              <a:buAutoNum type="arabicPeriod"/>
              <a:defRPr/>
            </a:pPr>
            <a:r>
              <a:rPr lang="en-US" sz="2400" dirty="0" smtClean="0">
                <a:latin typeface="Arial" pitchFamily="34" charset="0"/>
                <a:cs typeface="Arial" pitchFamily="34" charset="0"/>
              </a:rPr>
              <a:t>Describe the abnormalities of male sexual function</a:t>
            </a:r>
          </a:p>
          <a:p>
            <a:pPr marL="514350" indent="-285750">
              <a:buFont typeface="+mj-lt"/>
              <a:buAutoNum type="arabicPeriod"/>
              <a:defRPr/>
            </a:pPr>
            <a:endParaRPr lang="en-US" sz="2400" dirty="0">
              <a:latin typeface="Arial" pitchFamily="34" charset="0"/>
              <a:cs typeface="Arial" pitchFamily="34" charset="0"/>
            </a:endParaRPr>
          </a:p>
          <a:p>
            <a:pPr>
              <a:buFont typeface="Times New Roman" pitchFamily="18" charset="0"/>
              <a:buNone/>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381000"/>
            <a:ext cx="8534400" cy="990600"/>
          </a:xfrm>
        </p:spPr>
        <p:txBody>
          <a:bodyPr>
            <a:noAutofit/>
          </a:bodyPr>
          <a:lstStyle/>
          <a:p>
            <a:r>
              <a:rPr lang="en-US" sz="2800" dirty="0" smtClean="0">
                <a:solidFill>
                  <a:srgbClr val="FF0000"/>
                </a:solidFill>
                <a:latin typeface="Arial" pitchFamily="34" charset="0"/>
                <a:cs typeface="Arial" pitchFamily="34" charset="0"/>
              </a:rPr>
              <a:t>Functions of testosterone during fetal development</a:t>
            </a:r>
            <a:br>
              <a:rPr lang="en-US" sz="2800" dirty="0" smtClean="0">
                <a:solidFill>
                  <a:srgbClr val="FF0000"/>
                </a:solidFill>
                <a:latin typeface="Arial" pitchFamily="34" charset="0"/>
                <a:cs typeface="Arial" pitchFamily="34" charset="0"/>
              </a:rPr>
            </a:br>
            <a:endParaRPr lang="en-GB" sz="2800" dirty="0"/>
          </a:p>
        </p:txBody>
      </p:sp>
      <p:sp>
        <p:nvSpPr>
          <p:cNvPr id="23554" name="Rectangle 3"/>
          <p:cNvSpPr>
            <a:spLocks noGrp="1" noChangeArrowheads="1"/>
          </p:cNvSpPr>
          <p:nvPr>
            <p:ph sz="quarter" idx="1"/>
          </p:nvPr>
        </p:nvSpPr>
        <p:spPr>
          <a:xfrm>
            <a:off x="301752" y="1447800"/>
            <a:ext cx="8503920" cy="5029200"/>
          </a:xfrm>
        </p:spPr>
        <p:txBody>
          <a:bodyPr>
            <a:normAutofit lnSpcReduction="10000"/>
          </a:bodyPr>
          <a:lstStyle/>
          <a:p>
            <a:pPr marL="7938" indent="-7938">
              <a:lnSpc>
                <a:spcPct val="150000"/>
              </a:lnSpc>
              <a:buFont typeface="Wingdings" pitchFamily="2" charset="2"/>
              <a:buNone/>
            </a:pPr>
            <a:r>
              <a:rPr lang="en-US" sz="2400" dirty="0" smtClean="0">
                <a:latin typeface="Arial" pitchFamily="34" charset="0"/>
                <a:cs typeface="Arial" pitchFamily="34" charset="0"/>
              </a:rPr>
              <a:t>Testosterone secreted by the genital ridges &amp; later by the fetal testes is responsible for development of the male body characteristics including the formation of penis &amp; scrotum &amp; suppression of the formation of female genital organs.</a:t>
            </a:r>
          </a:p>
          <a:p>
            <a:pPr>
              <a:lnSpc>
                <a:spcPct val="150000"/>
              </a:lnSpc>
              <a:buFont typeface="Wingdings" pitchFamily="2" charset="2"/>
              <a:buNone/>
            </a:pPr>
            <a:endParaRPr lang="en-US" sz="2400" dirty="0" smtClean="0">
              <a:latin typeface="Arial" pitchFamily="34" charset="0"/>
              <a:cs typeface="Arial" pitchFamily="34" charset="0"/>
            </a:endParaRPr>
          </a:p>
          <a:p>
            <a:pPr>
              <a:lnSpc>
                <a:spcPct val="150000"/>
              </a:lnSpc>
              <a:buFont typeface="Wingdings" pitchFamily="2" charset="2"/>
              <a:buNone/>
            </a:pPr>
            <a:r>
              <a:rPr lang="en-US" dirty="0" smtClean="0">
                <a:solidFill>
                  <a:srgbClr val="FF0000"/>
                </a:solidFill>
                <a:latin typeface="Arial" pitchFamily="34" charset="0"/>
                <a:cs typeface="Arial" pitchFamily="34" charset="0"/>
              </a:rPr>
              <a:t>Effect of testosterone to cause descent of the testis:</a:t>
            </a:r>
            <a:endParaRPr lang="en-US" dirty="0" smtClean="0">
              <a:solidFill>
                <a:srgbClr val="66FFFF"/>
              </a:solidFill>
              <a:latin typeface="Arial" pitchFamily="34" charset="0"/>
              <a:cs typeface="Arial" pitchFamily="34" charset="0"/>
            </a:endParaRPr>
          </a:p>
          <a:p>
            <a:pPr marL="7938" indent="-7938">
              <a:lnSpc>
                <a:spcPct val="150000"/>
              </a:lnSpc>
              <a:buFont typeface="Wingdings" pitchFamily="2" charset="2"/>
              <a:buNone/>
            </a:pPr>
            <a:r>
              <a:rPr lang="en-US" sz="2400" dirty="0" smtClean="0">
                <a:latin typeface="Arial" pitchFamily="34" charset="0"/>
                <a:cs typeface="Arial" pitchFamily="34" charset="0"/>
              </a:rPr>
              <a:t>The testes usually descend into the scrotum during the last 2 to 3 months of gestation when the testes begin secreting reasonable quantities of testosterone.</a:t>
            </a:r>
          </a:p>
          <a:p>
            <a:pPr>
              <a:lnSpc>
                <a:spcPct val="150000"/>
              </a:lnSpc>
              <a:buFont typeface="Wingdings" pitchFamily="2" charset="2"/>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7" dur="500"/>
                                        <p:tgtEl>
                                          <p:spTgt spid="2355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10"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a:xfrm>
            <a:off x="381000" y="2286000"/>
            <a:ext cx="8503920" cy="2667000"/>
          </a:xfrm>
        </p:spPr>
        <p:txBody>
          <a:bodyPr>
            <a:noAutofit/>
          </a:bodyPr>
          <a:lstStyle/>
          <a:p>
            <a:pPr marL="273050" indent="0" algn="ctr">
              <a:lnSpc>
                <a:spcPct val="150000"/>
              </a:lnSpc>
              <a:buNone/>
            </a:pPr>
            <a:r>
              <a:rPr lang="en-US" sz="3300" dirty="0" smtClean="0">
                <a:solidFill>
                  <a:srgbClr val="FF0000"/>
                </a:solidFill>
                <a:latin typeface="Arial" pitchFamily="34" charset="0"/>
                <a:cs typeface="Arial" pitchFamily="34" charset="0"/>
              </a:rPr>
              <a:t>Effect of </a:t>
            </a:r>
            <a:r>
              <a:rPr lang="en-US" sz="3300" b="1" u="sng" dirty="0" smtClean="0">
                <a:solidFill>
                  <a:srgbClr val="FF0000"/>
                </a:solidFill>
                <a:latin typeface="Arial" pitchFamily="34" charset="0"/>
                <a:cs typeface="Arial" pitchFamily="34" charset="0"/>
              </a:rPr>
              <a:t>Testosterone</a:t>
            </a:r>
            <a:r>
              <a:rPr lang="en-US" sz="3300" dirty="0" smtClean="0">
                <a:solidFill>
                  <a:srgbClr val="FF0000"/>
                </a:solidFill>
                <a:latin typeface="Arial" pitchFamily="34" charset="0"/>
                <a:cs typeface="Arial" pitchFamily="34" charset="0"/>
              </a:rPr>
              <a:t> on Development of Adult Primary and Secondary Sexual Characteristics</a:t>
            </a:r>
          </a:p>
          <a:p>
            <a:pPr>
              <a:lnSpc>
                <a:spcPct val="150000"/>
              </a:lnSpc>
            </a:pPr>
            <a:endParaRPr lang="en-GB" sz="3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4294967295"/>
          </p:nvPr>
        </p:nvSpPr>
        <p:spPr>
          <a:xfrm>
            <a:off x="334962" y="457201"/>
            <a:ext cx="8504238" cy="6096000"/>
          </a:xfrm>
        </p:spPr>
        <p:txBody>
          <a:bodyPr>
            <a:normAutofit/>
          </a:bodyPr>
          <a:lstStyle/>
          <a:p>
            <a:pPr>
              <a:lnSpc>
                <a:spcPct val="80000"/>
              </a:lnSpc>
              <a:buFont typeface="Wingdings" pitchFamily="2" charset="2"/>
              <a:buNone/>
            </a:pPr>
            <a:endParaRPr lang="en-US" sz="2000" dirty="0" smtClean="0">
              <a:solidFill>
                <a:srgbClr val="66FFFF"/>
              </a:solidFill>
              <a:latin typeface="Arial" pitchFamily="34" charset="0"/>
              <a:cs typeface="Arial" pitchFamily="34" charset="0"/>
            </a:endParaRPr>
          </a:p>
          <a:p>
            <a:pPr>
              <a:buFont typeface="Wingdings" pitchFamily="2" charset="2"/>
              <a:buNone/>
            </a:pPr>
            <a:r>
              <a:rPr lang="en-US" sz="2000" b="1" dirty="0" smtClean="0">
                <a:solidFill>
                  <a:srgbClr val="003366"/>
                </a:solidFill>
                <a:latin typeface="Arial" pitchFamily="34" charset="0"/>
                <a:cs typeface="Arial" pitchFamily="34" charset="0"/>
              </a:rPr>
              <a:t>1- After puberty, </a:t>
            </a:r>
            <a:r>
              <a:rPr lang="en-US" sz="2000" dirty="0" smtClean="0">
                <a:latin typeface="Arial" pitchFamily="34" charset="0"/>
                <a:cs typeface="Arial" pitchFamily="34" charset="0"/>
              </a:rPr>
              <a:t>the increasing amounts of testosterone cause enlargement of the penis, scrotum &amp; testis &amp; secondary sexual characteristics.</a:t>
            </a:r>
          </a:p>
          <a:p>
            <a:pPr>
              <a:lnSpc>
                <a:spcPct val="80000"/>
              </a:lnSpc>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2- Effect on the distribution of body hair:</a:t>
            </a:r>
          </a:p>
          <a:p>
            <a:pPr marL="7938" indent="-7938">
              <a:buFont typeface="Wingdings" pitchFamily="2" charset="2"/>
              <a:buNone/>
            </a:pPr>
            <a:r>
              <a:rPr lang="en-US" sz="2000" dirty="0" smtClean="0">
                <a:latin typeface="Arial" pitchFamily="34" charset="0"/>
                <a:cs typeface="Arial" pitchFamily="34" charset="0"/>
              </a:rPr>
              <a:t>Testosterone causes growth of hair over the pubis and on the face</a:t>
            </a:r>
          </a:p>
          <a:p>
            <a:pPr>
              <a:lnSpc>
                <a:spcPct val="80000"/>
              </a:lnSpc>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3- Baldness:</a:t>
            </a:r>
          </a:p>
          <a:p>
            <a:pPr marL="7938" indent="-7938">
              <a:buFont typeface="Wingdings" pitchFamily="2" charset="2"/>
              <a:buNone/>
            </a:pPr>
            <a:r>
              <a:rPr lang="en-US" sz="2000" dirty="0" smtClean="0">
                <a:latin typeface="Arial" pitchFamily="34" charset="0"/>
                <a:cs typeface="Arial" pitchFamily="34" charset="0"/>
              </a:rPr>
              <a:t>Testosterone decreases the growth of hair on the top of the head (two factors </a:t>
            </a:r>
          </a:p>
          <a:p>
            <a:pPr marL="7938" indent="-7938">
              <a:buFont typeface="Wingdings" pitchFamily="2" charset="2"/>
              <a:buNone/>
            </a:pPr>
            <a:r>
              <a:rPr lang="en-US" sz="2000" dirty="0" smtClean="0">
                <a:latin typeface="Arial" pitchFamily="34" charset="0"/>
                <a:cs typeface="Arial" pitchFamily="34" charset="0"/>
              </a:rPr>
              <a:t>1) genetic background; 2) large quantities of androgenic hormones.</a:t>
            </a:r>
          </a:p>
          <a:p>
            <a:pPr>
              <a:lnSpc>
                <a:spcPct val="80000"/>
              </a:lnSpc>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4- Effect on voice:</a:t>
            </a:r>
          </a:p>
          <a:p>
            <a:pPr marL="7938" indent="-7938">
              <a:buFont typeface="Wingdings" pitchFamily="2" charset="2"/>
              <a:buNone/>
            </a:pPr>
            <a:r>
              <a:rPr lang="en-US" sz="2000" dirty="0" smtClean="0">
                <a:latin typeface="Arial" pitchFamily="34" charset="0"/>
                <a:cs typeface="Arial" pitchFamily="34" charset="0"/>
              </a:rPr>
              <a:t>It causes hypertrophy of the laryngeal mucosa, enlargement of the larynx (typical adult masculine voice)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7" dur="500"/>
                                        <p:tgtEl>
                                          <p:spTgt spid="2457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10" dur="500"/>
                                        <p:tgtEl>
                                          <p:spTgt spid="2457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animEffect transition="in" filter="blinds(horizontal)">
                                      <p:cBhvr>
                                        <p:cTn id="15" dur="500"/>
                                        <p:tgtEl>
                                          <p:spTgt spid="24578">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4578">
                                            <p:txEl>
                                              <p:pRg st="7" end="7"/>
                                            </p:txEl>
                                          </p:spTgt>
                                        </p:tgtEl>
                                        <p:attrNameLst>
                                          <p:attrName>style.visibility</p:attrName>
                                        </p:attrNameLst>
                                      </p:cBhvr>
                                      <p:to>
                                        <p:strVal val="visible"/>
                                      </p:to>
                                    </p:set>
                                    <p:animEffect transition="in" filter="blinds(horizontal)">
                                      <p:cBhvr>
                                        <p:cTn id="18" dur="500"/>
                                        <p:tgtEl>
                                          <p:spTgt spid="24578">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4578">
                                            <p:txEl>
                                              <p:pRg st="8" end="8"/>
                                            </p:txEl>
                                          </p:spTgt>
                                        </p:tgtEl>
                                        <p:attrNameLst>
                                          <p:attrName>style.visibility</p:attrName>
                                        </p:attrNameLst>
                                      </p:cBhvr>
                                      <p:to>
                                        <p:strVal val="visible"/>
                                      </p:to>
                                    </p:set>
                                    <p:animEffect transition="in" filter="blinds(horizontal)">
                                      <p:cBhvr>
                                        <p:cTn id="21" dur="500"/>
                                        <p:tgtEl>
                                          <p:spTgt spid="24578">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4578">
                                            <p:txEl>
                                              <p:pRg st="10" end="10"/>
                                            </p:txEl>
                                          </p:spTgt>
                                        </p:tgtEl>
                                        <p:attrNameLst>
                                          <p:attrName>style.visibility</p:attrName>
                                        </p:attrNameLst>
                                      </p:cBhvr>
                                      <p:to>
                                        <p:strVal val="visible"/>
                                      </p:to>
                                    </p:set>
                                    <p:animEffect transition="in" filter="blinds(horizontal)">
                                      <p:cBhvr>
                                        <p:cTn id="26" dur="500"/>
                                        <p:tgtEl>
                                          <p:spTgt spid="24578">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4578">
                                            <p:txEl>
                                              <p:pRg st="11" end="11"/>
                                            </p:txEl>
                                          </p:spTgt>
                                        </p:tgtEl>
                                        <p:attrNameLst>
                                          <p:attrName>style.visibility</p:attrName>
                                        </p:attrNameLst>
                                      </p:cBhvr>
                                      <p:to>
                                        <p:strVal val="visible"/>
                                      </p:to>
                                    </p:set>
                                    <p:animEffect transition="in" filter="blinds(horizontal)">
                                      <p:cBhvr>
                                        <p:cTn id="29" dur="500"/>
                                        <p:tgtEl>
                                          <p:spTgt spid="245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quarter" idx="4294967295"/>
          </p:nvPr>
        </p:nvSpPr>
        <p:spPr>
          <a:xfrm>
            <a:off x="304800" y="385763"/>
            <a:ext cx="8610600" cy="6396037"/>
          </a:xfrm>
        </p:spPr>
        <p:txBody>
          <a:bodyPr>
            <a:normAutofit/>
          </a:bodyPr>
          <a:lstStyle/>
          <a:p>
            <a:pPr marL="7938" indent="-7938">
              <a:buFont typeface="Wingdings" pitchFamily="2" charset="2"/>
              <a:buNone/>
            </a:pPr>
            <a:r>
              <a:rPr lang="en-US" sz="2000" b="1" dirty="0" smtClean="0">
                <a:solidFill>
                  <a:srgbClr val="003366"/>
                </a:solidFill>
                <a:latin typeface="Arial" pitchFamily="34" charset="0"/>
                <a:cs typeface="Arial" pitchFamily="34" charset="0"/>
              </a:rPr>
              <a:t>5- Testosterone increases thickness of the skin and can contribute to development of acne</a:t>
            </a:r>
            <a:endParaRPr lang="en-US" sz="2000" dirty="0" smtClean="0">
              <a:solidFill>
                <a:srgbClr val="66FFFF"/>
              </a:solidFill>
              <a:latin typeface="Arial" pitchFamily="34" charset="0"/>
              <a:cs typeface="Arial" pitchFamily="34" charset="0"/>
            </a:endParaRPr>
          </a:p>
          <a:p>
            <a:pPr>
              <a:buFont typeface="Wingdings" pitchFamily="2" charset="2"/>
              <a:buNone/>
            </a:pPr>
            <a:endParaRPr lang="en-US" sz="2000" dirty="0" smtClean="0">
              <a:latin typeface="Arial" pitchFamily="34" charset="0"/>
              <a:cs typeface="Arial" pitchFamily="34" charset="0"/>
            </a:endParaRPr>
          </a:p>
          <a:p>
            <a:pPr marL="7938" indent="-7938">
              <a:buFont typeface="Wingdings" pitchFamily="2" charset="2"/>
              <a:buNone/>
            </a:pPr>
            <a:r>
              <a:rPr lang="en-US" sz="2000" b="1" dirty="0" smtClean="0">
                <a:solidFill>
                  <a:srgbClr val="003366"/>
                </a:solidFill>
                <a:latin typeface="Arial" pitchFamily="34" charset="0"/>
                <a:cs typeface="Arial" pitchFamily="34" charset="0"/>
              </a:rPr>
              <a:t>6- Testosterone increased protein formation and muscle development</a:t>
            </a:r>
            <a:endParaRPr lang="en-US" sz="2000" dirty="0" smtClean="0">
              <a:solidFill>
                <a:srgbClr val="66FFFF"/>
              </a:solidFill>
              <a:latin typeface="Arial" pitchFamily="34" charset="0"/>
              <a:cs typeface="Arial" pitchFamily="34" charset="0"/>
            </a:endParaRPr>
          </a:p>
          <a:p>
            <a:pPr>
              <a:buFont typeface="Wingdings" pitchFamily="2" charset="2"/>
              <a:buNone/>
            </a:pPr>
            <a:endParaRPr lang="en-US" sz="2000" dirty="0" smtClean="0">
              <a:latin typeface="Arial" pitchFamily="34" charset="0"/>
              <a:cs typeface="Arial" pitchFamily="34" charset="0"/>
            </a:endParaRPr>
          </a:p>
          <a:p>
            <a:pPr marL="7938" indent="-7938">
              <a:buFont typeface="Wingdings" pitchFamily="2" charset="2"/>
              <a:buNone/>
            </a:pPr>
            <a:r>
              <a:rPr lang="en-US" sz="2000" b="1" dirty="0" smtClean="0">
                <a:solidFill>
                  <a:srgbClr val="003366"/>
                </a:solidFill>
                <a:latin typeface="Arial" pitchFamily="34" charset="0"/>
                <a:cs typeface="Arial" pitchFamily="34" charset="0"/>
              </a:rPr>
              <a:t>7- Testosterone increases bone matrix and causes Ca2+ retention:</a:t>
            </a:r>
            <a:endParaRPr lang="en-US" sz="2000" dirty="0" smtClean="0">
              <a:solidFill>
                <a:srgbClr val="66FFFF"/>
              </a:solidFill>
              <a:latin typeface="Arial" pitchFamily="34" charset="0"/>
              <a:cs typeface="Arial" pitchFamily="34" charset="0"/>
            </a:endParaRPr>
          </a:p>
          <a:p>
            <a:pPr marL="7938" indent="-7938">
              <a:buFont typeface="Wingdings" pitchFamily="2" charset="2"/>
              <a:buNone/>
            </a:pPr>
            <a:r>
              <a:rPr lang="en-US" sz="2000" dirty="0" smtClean="0">
                <a:latin typeface="Arial" pitchFamily="34" charset="0"/>
                <a:cs typeface="Arial" pitchFamily="34" charset="0"/>
              </a:rPr>
              <a:t>Bones grown thicker &amp; deposit additional Ca2+.  Thus it increases the total quantity of bone matrix &amp; causes Ca2+ retention (anabolic effect).  </a:t>
            </a:r>
          </a:p>
          <a:p>
            <a:pPr marL="7938" indent="-7938">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8- Testosterone increases basal metabolism:</a:t>
            </a:r>
          </a:p>
          <a:p>
            <a:pPr marL="7938" indent="-7938">
              <a:buFont typeface="Wingdings" pitchFamily="2" charset="2"/>
              <a:buNone/>
            </a:pPr>
            <a:r>
              <a:rPr lang="en-US" sz="2000" dirty="0" smtClean="0">
                <a:latin typeface="Arial" pitchFamily="34" charset="0"/>
                <a:cs typeface="Arial" pitchFamily="34" charset="0"/>
              </a:rPr>
              <a:t>It increases the basal metabolic rate by about 15% (indirectly as a result of the anabolic effect).</a:t>
            </a:r>
          </a:p>
          <a:p>
            <a:pPr>
              <a:lnSpc>
                <a:spcPct val="80000"/>
              </a:lnSpc>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9- Effect on red blood cells:</a:t>
            </a:r>
          </a:p>
          <a:p>
            <a:pPr>
              <a:lnSpc>
                <a:spcPct val="80000"/>
              </a:lnSpc>
              <a:buFont typeface="Wingdings" pitchFamily="2" charset="2"/>
              <a:buNone/>
            </a:pPr>
            <a:r>
              <a:rPr lang="en-US" sz="2000" dirty="0" smtClean="0">
                <a:latin typeface="Arial" pitchFamily="34" charset="0"/>
                <a:cs typeface="Arial" pitchFamily="34" charset="0"/>
              </a:rPr>
              <a:t>It increases red blood cells 15-20% (due to increase metabolic rate).</a:t>
            </a:r>
          </a:p>
          <a:p>
            <a:pPr>
              <a:lnSpc>
                <a:spcPct val="80000"/>
              </a:lnSpc>
              <a:buFont typeface="Wingdings" pitchFamily="2" charset="2"/>
              <a:buNone/>
            </a:pPr>
            <a:endParaRPr lang="en-US" sz="2000" dirty="0" smtClean="0">
              <a:latin typeface="Arial" pitchFamily="34" charset="0"/>
              <a:cs typeface="Arial" pitchFamily="34" charset="0"/>
            </a:endParaRPr>
          </a:p>
          <a:p>
            <a:pPr>
              <a:lnSpc>
                <a:spcPct val="80000"/>
              </a:lnSpc>
              <a:buFont typeface="Wingdings" pitchFamily="2" charset="2"/>
              <a:buNone/>
            </a:pPr>
            <a:r>
              <a:rPr lang="en-US" sz="2000" b="1" dirty="0" smtClean="0">
                <a:solidFill>
                  <a:srgbClr val="003366"/>
                </a:solidFill>
                <a:latin typeface="Arial" pitchFamily="34" charset="0"/>
                <a:cs typeface="Arial" pitchFamily="34" charset="0"/>
              </a:rPr>
              <a:t>10- Effect on electrolyte and water balance:</a:t>
            </a:r>
          </a:p>
          <a:p>
            <a:pPr>
              <a:lnSpc>
                <a:spcPct val="80000"/>
              </a:lnSpc>
              <a:buFont typeface="Wingdings" pitchFamily="2" charset="2"/>
              <a:buNone/>
            </a:pPr>
            <a:r>
              <a:rPr lang="en-US" sz="2000" dirty="0" smtClean="0">
                <a:latin typeface="Arial" pitchFamily="34" charset="0"/>
                <a:cs typeface="Arial" pitchFamily="34" charset="0"/>
              </a:rPr>
              <a:t>It increase the </a:t>
            </a:r>
            <a:r>
              <a:rPr lang="en-US" sz="2000" dirty="0" err="1" smtClean="0">
                <a:latin typeface="Arial" pitchFamily="34" charset="0"/>
                <a:cs typeface="Arial" pitchFamily="34" charset="0"/>
              </a:rPr>
              <a:t>reabosorption</a:t>
            </a:r>
            <a:r>
              <a:rPr lang="en-US" sz="2000" dirty="0" smtClean="0">
                <a:latin typeface="Arial" pitchFamily="34" charset="0"/>
                <a:cs typeface="Arial" pitchFamily="34" charset="0"/>
              </a:rPr>
              <a:t> of Na+ in the distal tubules of the kidneys.</a:t>
            </a:r>
          </a:p>
          <a:p>
            <a:pPr marL="7938" indent="-7938">
              <a:buFont typeface="Wingdings" pitchFamily="2" charset="2"/>
              <a:buNone/>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7" dur="500"/>
                                        <p:tgtEl>
                                          <p:spTgt spid="256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12" dur="500"/>
                                        <p:tgtEl>
                                          <p:spTgt spid="25602">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15" dur="500"/>
                                        <p:tgtEl>
                                          <p:spTgt spid="2560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0" dur="500"/>
                                        <p:tgtEl>
                                          <p:spTgt spid="25602">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23" dur="500"/>
                                        <p:tgtEl>
                                          <p:spTgt spid="2560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5602">
                                            <p:txEl>
                                              <p:pRg st="10" end="10"/>
                                            </p:txEl>
                                          </p:spTgt>
                                        </p:tgtEl>
                                        <p:attrNameLst>
                                          <p:attrName>style.visibility</p:attrName>
                                        </p:attrNameLst>
                                      </p:cBhvr>
                                      <p:to>
                                        <p:strVal val="visible"/>
                                      </p:to>
                                    </p:set>
                                    <p:animEffect transition="in" filter="blinds(horizontal)">
                                      <p:cBhvr>
                                        <p:cTn id="28" dur="500"/>
                                        <p:tgtEl>
                                          <p:spTgt spid="25602">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5602">
                                            <p:txEl>
                                              <p:pRg st="11" end="11"/>
                                            </p:txEl>
                                          </p:spTgt>
                                        </p:tgtEl>
                                        <p:attrNameLst>
                                          <p:attrName>style.visibility</p:attrName>
                                        </p:attrNameLst>
                                      </p:cBhvr>
                                      <p:to>
                                        <p:strVal val="visible"/>
                                      </p:to>
                                    </p:set>
                                    <p:animEffect transition="in" filter="blinds(horizontal)">
                                      <p:cBhvr>
                                        <p:cTn id="31" dur="500"/>
                                        <p:tgtEl>
                                          <p:spTgt spid="2560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5602">
                                            <p:txEl>
                                              <p:pRg st="13" end="13"/>
                                            </p:txEl>
                                          </p:spTgt>
                                        </p:tgtEl>
                                        <p:attrNameLst>
                                          <p:attrName>style.visibility</p:attrName>
                                        </p:attrNameLst>
                                      </p:cBhvr>
                                      <p:to>
                                        <p:strVal val="visible"/>
                                      </p:to>
                                    </p:set>
                                    <p:animEffect transition="in" filter="blinds(horizontal)">
                                      <p:cBhvr>
                                        <p:cTn id="36" dur="500"/>
                                        <p:tgtEl>
                                          <p:spTgt spid="25602">
                                            <p:txEl>
                                              <p:pRg st="13" end="1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5602">
                                            <p:txEl>
                                              <p:pRg st="14" end="14"/>
                                            </p:txEl>
                                          </p:spTgt>
                                        </p:tgtEl>
                                        <p:attrNameLst>
                                          <p:attrName>style.visibility</p:attrName>
                                        </p:attrNameLst>
                                      </p:cBhvr>
                                      <p:to>
                                        <p:strVal val="visible"/>
                                      </p:to>
                                    </p:set>
                                    <p:animEffect transition="in" filter="blinds(horizontal)">
                                      <p:cBhvr>
                                        <p:cTn id="39" dur="500"/>
                                        <p:tgtEl>
                                          <p:spTgt spid="2560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a:xfrm>
            <a:off x="304800" y="1447800"/>
            <a:ext cx="8503920" cy="1066800"/>
          </a:xfrm>
        </p:spPr>
        <p:txBody>
          <a:bodyPr>
            <a:noAutofit/>
          </a:bodyPr>
          <a:lstStyle/>
          <a:p>
            <a:pPr algn="ctr">
              <a:buNone/>
            </a:pPr>
            <a:endParaRPr lang="en-US" sz="3600" dirty="0" smtClean="0">
              <a:solidFill>
                <a:srgbClr val="FF0000"/>
              </a:solidFill>
              <a:latin typeface="Arial" pitchFamily="34" charset="0"/>
              <a:cs typeface="Arial" pitchFamily="34" charset="0"/>
            </a:endParaRPr>
          </a:p>
          <a:p>
            <a:pPr algn="ctr">
              <a:buNone/>
            </a:pPr>
            <a:endParaRPr lang="en-US" sz="3600" dirty="0" smtClean="0">
              <a:solidFill>
                <a:srgbClr val="FF0000"/>
              </a:solidFill>
              <a:latin typeface="Arial" pitchFamily="34" charset="0"/>
              <a:cs typeface="Arial" pitchFamily="34" charset="0"/>
            </a:endParaRPr>
          </a:p>
          <a:p>
            <a:pPr algn="ctr">
              <a:buNone/>
            </a:pPr>
            <a:r>
              <a:rPr lang="en-US" sz="3600" dirty="0" smtClean="0">
                <a:solidFill>
                  <a:srgbClr val="FF0000"/>
                </a:solidFill>
                <a:latin typeface="Arial" pitchFamily="34" charset="0"/>
                <a:cs typeface="Arial" pitchFamily="34" charset="0"/>
              </a:rPr>
              <a:t>Abnormalities of spermatogenesis and male sexual function</a:t>
            </a:r>
          </a:p>
          <a:p>
            <a:pPr>
              <a:buNone/>
            </a:pPr>
            <a:endParaRPr lang="en-GB"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4294967295"/>
          </p:nvPr>
        </p:nvSpPr>
        <p:spPr>
          <a:xfrm>
            <a:off x="228600" y="307975"/>
            <a:ext cx="8763000" cy="6550025"/>
          </a:xfrm>
        </p:spPr>
        <p:txBody>
          <a:bodyPr>
            <a:normAutofit/>
          </a:bodyPr>
          <a:lstStyle/>
          <a:p>
            <a:pPr>
              <a:lnSpc>
                <a:spcPct val="80000"/>
              </a:lnSpc>
              <a:buFont typeface="Wingdings" pitchFamily="2" charset="2"/>
              <a:buNone/>
            </a:pPr>
            <a:r>
              <a:rPr lang="en-US" sz="2500" dirty="0" smtClean="0">
                <a:solidFill>
                  <a:srgbClr val="FF0000"/>
                </a:solidFill>
                <a:latin typeface="Arial" pitchFamily="34" charset="0"/>
                <a:cs typeface="Arial" pitchFamily="34" charset="0"/>
              </a:rPr>
              <a:t>Effect of sperm count on fertility:</a:t>
            </a:r>
          </a:p>
          <a:p>
            <a:pPr>
              <a:lnSpc>
                <a:spcPct val="80000"/>
              </a:lnSpc>
            </a:pPr>
            <a:r>
              <a:rPr lang="en-US" sz="2500" dirty="0" smtClean="0">
                <a:latin typeface="Arial" pitchFamily="34" charset="0"/>
                <a:cs typeface="Arial" pitchFamily="34" charset="0"/>
              </a:rPr>
              <a:t>The quantity of ejaculated semen during coitus is about   </a:t>
            </a:r>
            <a:r>
              <a:rPr lang="en-US" sz="2500" dirty="0" smtClean="0">
                <a:solidFill>
                  <a:srgbClr val="7030A0"/>
                </a:solidFill>
                <a:latin typeface="Arial" pitchFamily="34" charset="0"/>
                <a:cs typeface="Arial" pitchFamily="34" charset="0"/>
              </a:rPr>
              <a:t>3-5 ml</a:t>
            </a:r>
          </a:p>
          <a:p>
            <a:pPr>
              <a:lnSpc>
                <a:spcPct val="80000"/>
              </a:lnSpc>
            </a:pPr>
            <a:r>
              <a:rPr lang="en-US" sz="2500" dirty="0" smtClean="0">
                <a:latin typeface="Arial" pitchFamily="34" charset="0"/>
                <a:cs typeface="Arial" pitchFamily="34" charset="0"/>
              </a:rPr>
              <a:t>1ml &gt;&gt;&gt;120 million sperm (normal sperm count 35 - 200 million sperm/ml). </a:t>
            </a:r>
          </a:p>
          <a:p>
            <a:pPr>
              <a:lnSpc>
                <a:spcPct val="80000"/>
              </a:lnSpc>
            </a:pPr>
            <a:endParaRPr lang="en-US" sz="2500" dirty="0" smtClean="0">
              <a:latin typeface="Arial" pitchFamily="34" charset="0"/>
              <a:cs typeface="Arial" pitchFamily="34" charset="0"/>
            </a:endParaRPr>
          </a:p>
          <a:p>
            <a:pPr>
              <a:lnSpc>
                <a:spcPct val="80000"/>
              </a:lnSpc>
              <a:buFont typeface="Wingdings" pitchFamily="2" charset="2"/>
              <a:buNone/>
            </a:pPr>
            <a:r>
              <a:rPr lang="en-US" sz="2500" dirty="0" smtClean="0">
                <a:solidFill>
                  <a:srgbClr val="FF0000"/>
                </a:solidFill>
                <a:latin typeface="Arial" pitchFamily="34" charset="0"/>
                <a:cs typeface="Arial" pitchFamily="34" charset="0"/>
              </a:rPr>
              <a:t>Effect of sperm </a:t>
            </a:r>
            <a:r>
              <a:rPr lang="en-US" sz="2500" u="sng" dirty="0" smtClean="0">
                <a:solidFill>
                  <a:srgbClr val="FF0000"/>
                </a:solidFill>
                <a:latin typeface="Arial" pitchFamily="34" charset="0"/>
                <a:cs typeface="Arial" pitchFamily="34" charset="0"/>
              </a:rPr>
              <a:t>morphology</a:t>
            </a:r>
            <a:r>
              <a:rPr lang="en-US" sz="2500" dirty="0" smtClean="0">
                <a:solidFill>
                  <a:srgbClr val="FF0000"/>
                </a:solidFill>
                <a:latin typeface="Arial" pitchFamily="34" charset="0"/>
                <a:cs typeface="Arial" pitchFamily="34" charset="0"/>
              </a:rPr>
              <a:t> and </a:t>
            </a:r>
            <a:r>
              <a:rPr lang="en-US" sz="2500" u="sng" dirty="0" smtClean="0">
                <a:solidFill>
                  <a:srgbClr val="FF0000"/>
                </a:solidFill>
                <a:latin typeface="Arial" pitchFamily="34" charset="0"/>
                <a:cs typeface="Arial" pitchFamily="34" charset="0"/>
              </a:rPr>
              <a:t>motility</a:t>
            </a:r>
            <a:r>
              <a:rPr lang="en-US" sz="2500" dirty="0" smtClean="0">
                <a:solidFill>
                  <a:srgbClr val="FF0000"/>
                </a:solidFill>
                <a:latin typeface="Arial" pitchFamily="34" charset="0"/>
                <a:cs typeface="Arial" pitchFamily="34" charset="0"/>
              </a:rPr>
              <a:t> on fertility:</a:t>
            </a:r>
          </a:p>
          <a:p>
            <a:r>
              <a:rPr lang="en-US" sz="2500" dirty="0" smtClean="0">
                <a:latin typeface="Arial" pitchFamily="34" charset="0"/>
                <a:cs typeface="Arial" pitchFamily="34" charset="0"/>
              </a:rPr>
              <a:t>Sperm count is normal — infertile?-- abnormal shape.</a:t>
            </a:r>
          </a:p>
          <a:p>
            <a:pPr marL="273050" indent="-273050"/>
            <a:r>
              <a:rPr lang="en-US" sz="2500" dirty="0" smtClean="0">
                <a:latin typeface="Arial" pitchFamily="34" charset="0"/>
                <a:cs typeface="Arial" pitchFamily="34" charset="0"/>
              </a:rPr>
              <a:t>Shape of the sperm is </a:t>
            </a:r>
          </a:p>
          <a:p>
            <a:pPr marL="273050" indent="-273050">
              <a:buFont typeface="Times New Roman" pitchFamily="18" charset="0"/>
              <a:buNone/>
            </a:pPr>
            <a:r>
              <a:rPr lang="en-US" sz="2500" dirty="0" smtClean="0">
                <a:latin typeface="Arial" pitchFamily="34" charset="0"/>
                <a:cs typeface="Arial" pitchFamily="34" charset="0"/>
              </a:rPr>
              <a:t>normal but &gt;&gt; relatively </a:t>
            </a:r>
          </a:p>
          <a:p>
            <a:pPr marL="273050" indent="-273050">
              <a:buFont typeface="Times New Roman" pitchFamily="18" charset="0"/>
              <a:buNone/>
            </a:pPr>
            <a:r>
              <a:rPr lang="en-US" sz="2500" dirty="0" smtClean="0">
                <a:latin typeface="Arial" pitchFamily="34" charset="0"/>
                <a:cs typeface="Arial" pitchFamily="34" charset="0"/>
              </a:rPr>
              <a:t>non-motile or entirely </a:t>
            </a:r>
          </a:p>
          <a:p>
            <a:pPr marL="273050" indent="-273050">
              <a:buFont typeface="Times New Roman" pitchFamily="18" charset="0"/>
              <a:buNone/>
            </a:pPr>
            <a:r>
              <a:rPr lang="en-US" sz="2500" dirty="0" smtClean="0">
                <a:latin typeface="Arial" pitchFamily="34" charset="0"/>
                <a:cs typeface="Arial" pitchFamily="34" charset="0"/>
              </a:rPr>
              <a:t>non-motile which causes </a:t>
            </a:r>
          </a:p>
          <a:p>
            <a:pPr marL="273050" indent="-273050">
              <a:buFont typeface="Times New Roman" pitchFamily="18" charset="0"/>
              <a:buNone/>
            </a:pPr>
            <a:r>
              <a:rPr lang="en-US" sz="2500" dirty="0" smtClean="0">
                <a:latin typeface="Arial" pitchFamily="34" charset="0"/>
                <a:cs typeface="Arial" pitchFamily="34" charset="0"/>
              </a:rPr>
              <a:t>infertility.</a:t>
            </a:r>
          </a:p>
        </p:txBody>
      </p:sp>
      <p:pic>
        <p:nvPicPr>
          <p:cNvPr id="14341" name="Picture 5" descr="abnormal_sperm"/>
          <p:cNvPicPr>
            <a:picLocks noChangeAspect="1" noChangeArrowheads="1"/>
          </p:cNvPicPr>
          <p:nvPr/>
        </p:nvPicPr>
        <p:blipFill>
          <a:blip r:embed="rId2" cstate="print"/>
          <a:srcRect/>
          <a:stretch>
            <a:fillRect/>
          </a:stretch>
        </p:blipFill>
        <p:spPr bwMode="auto">
          <a:xfrm>
            <a:off x="4267200" y="3733800"/>
            <a:ext cx="46482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4" end="4"/>
                                            </p:txEl>
                                          </p:spTgt>
                                        </p:tgtEl>
                                        <p:attrNameLst>
                                          <p:attrName>style.visibility</p:attrName>
                                        </p:attrNameLst>
                                      </p:cBhvr>
                                      <p:to>
                                        <p:strVal val="visible"/>
                                      </p:to>
                                    </p:set>
                                    <p:animEffect transition="in" filter="blinds(horizontal)">
                                      <p:cBhvr>
                                        <p:cTn id="7" dur="500"/>
                                        <p:tgtEl>
                                          <p:spTgt spid="1433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10" dur="500"/>
                                        <p:tgtEl>
                                          <p:spTgt spid="14338">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blinds(horizontal)">
                                      <p:cBhvr>
                                        <p:cTn id="15" dur="500"/>
                                        <p:tgtEl>
                                          <p:spTgt spid="143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38">
                                            <p:txEl>
                                              <p:pRg st="6" end="6"/>
                                            </p:txEl>
                                          </p:spTgt>
                                        </p:tgtEl>
                                        <p:attrNameLst>
                                          <p:attrName>style.visibility</p:attrName>
                                        </p:attrNameLst>
                                      </p:cBhvr>
                                      <p:to>
                                        <p:strVal val="visible"/>
                                      </p:to>
                                    </p:set>
                                    <p:animEffect transition="in" filter="blinds(horizontal)">
                                      <p:cBhvr>
                                        <p:cTn id="20" dur="500"/>
                                        <p:tgtEl>
                                          <p:spTgt spid="14338">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338">
                                            <p:txEl>
                                              <p:pRg st="7" end="7"/>
                                            </p:txEl>
                                          </p:spTgt>
                                        </p:tgtEl>
                                        <p:attrNameLst>
                                          <p:attrName>style.visibility</p:attrName>
                                        </p:attrNameLst>
                                      </p:cBhvr>
                                      <p:to>
                                        <p:strVal val="visible"/>
                                      </p:to>
                                    </p:set>
                                    <p:animEffect transition="in" filter="blinds(horizontal)">
                                      <p:cBhvr>
                                        <p:cTn id="23" dur="500"/>
                                        <p:tgtEl>
                                          <p:spTgt spid="14338">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338">
                                            <p:txEl>
                                              <p:pRg st="8" end="8"/>
                                            </p:txEl>
                                          </p:spTgt>
                                        </p:tgtEl>
                                        <p:attrNameLst>
                                          <p:attrName>style.visibility</p:attrName>
                                        </p:attrNameLst>
                                      </p:cBhvr>
                                      <p:to>
                                        <p:strVal val="visible"/>
                                      </p:to>
                                    </p:set>
                                    <p:animEffect transition="in" filter="blinds(horizontal)">
                                      <p:cBhvr>
                                        <p:cTn id="26" dur="500"/>
                                        <p:tgtEl>
                                          <p:spTgt spid="14338">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338">
                                            <p:txEl>
                                              <p:pRg st="9" end="9"/>
                                            </p:txEl>
                                          </p:spTgt>
                                        </p:tgtEl>
                                        <p:attrNameLst>
                                          <p:attrName>style.visibility</p:attrName>
                                        </p:attrNameLst>
                                      </p:cBhvr>
                                      <p:to>
                                        <p:strVal val="visible"/>
                                      </p:to>
                                    </p:set>
                                    <p:animEffect transition="in" filter="blinds(horizontal)">
                                      <p:cBhvr>
                                        <p:cTn id="29" dur="500"/>
                                        <p:tgtEl>
                                          <p:spTgt spid="14338">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338">
                                            <p:txEl>
                                              <p:pRg st="10" end="10"/>
                                            </p:txEl>
                                          </p:spTgt>
                                        </p:tgtEl>
                                        <p:attrNameLst>
                                          <p:attrName>style.visibility</p:attrName>
                                        </p:attrNameLst>
                                      </p:cBhvr>
                                      <p:to>
                                        <p:strVal val="visible"/>
                                      </p:to>
                                    </p:set>
                                    <p:animEffect transition="in" filter="blinds(horizontal)">
                                      <p:cBhvr>
                                        <p:cTn id="32" dur="500"/>
                                        <p:tgtEl>
                                          <p:spTgt spid="1433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quarter" idx="4294967295"/>
          </p:nvPr>
        </p:nvSpPr>
        <p:spPr>
          <a:xfrm>
            <a:off x="304800" y="152400"/>
            <a:ext cx="8610600" cy="6137275"/>
          </a:xfrm>
        </p:spPr>
        <p:txBody>
          <a:bodyPr>
            <a:normAutofit/>
          </a:bodyPr>
          <a:lstStyle/>
          <a:p>
            <a:pPr>
              <a:lnSpc>
                <a:spcPct val="80000"/>
              </a:lnSpc>
              <a:buFont typeface="Wingdings" pitchFamily="2" charset="2"/>
              <a:buNone/>
            </a:pPr>
            <a:endParaRPr lang="en-US" sz="2000" dirty="0" smtClean="0">
              <a:solidFill>
                <a:srgbClr val="660000"/>
              </a:solidFill>
              <a:latin typeface="Arial" pitchFamily="34" charset="0"/>
              <a:cs typeface="Arial" pitchFamily="34" charset="0"/>
            </a:endParaRPr>
          </a:p>
          <a:p>
            <a:pPr>
              <a:lnSpc>
                <a:spcPct val="80000"/>
              </a:lnSpc>
              <a:buFont typeface="Wingdings" pitchFamily="2" charset="2"/>
              <a:buNone/>
            </a:pPr>
            <a:r>
              <a:rPr lang="en-US" sz="2000" b="1" dirty="0" smtClean="0">
                <a:solidFill>
                  <a:srgbClr val="FF0000"/>
                </a:solidFill>
                <a:latin typeface="Arial" pitchFamily="34" charset="0"/>
                <a:cs typeface="Arial" pitchFamily="34" charset="0"/>
              </a:rPr>
              <a:t>Prostate gland and its abnormalities</a:t>
            </a:r>
          </a:p>
          <a:p>
            <a:pPr marL="7938" indent="-7938">
              <a:buFont typeface="Wingdings" pitchFamily="2" charset="2"/>
              <a:buNone/>
            </a:pPr>
            <a:r>
              <a:rPr lang="en-US" sz="1800" dirty="0" smtClean="0">
                <a:latin typeface="Arial" pitchFamily="34" charset="0"/>
                <a:cs typeface="Arial" pitchFamily="34" charset="0"/>
              </a:rPr>
              <a:t>- Benign prostatic </a:t>
            </a:r>
            <a:r>
              <a:rPr lang="en-US" sz="1800" dirty="0" err="1" smtClean="0">
                <a:latin typeface="Arial" pitchFamily="34" charset="0"/>
                <a:cs typeface="Arial" pitchFamily="34" charset="0"/>
              </a:rPr>
              <a:t>fibroadenoma</a:t>
            </a:r>
            <a:r>
              <a:rPr lang="en-US" sz="1800" dirty="0" smtClean="0">
                <a:latin typeface="Arial" pitchFamily="34" charset="0"/>
                <a:cs typeface="Arial" pitchFamily="34" charset="0"/>
              </a:rPr>
              <a:t> in older age due to overgrowth of prostate tissue (not caused by testosterone). Cancer of the prostate gland caused by stimulation of cancerous cells by testosterone.</a:t>
            </a:r>
          </a:p>
          <a:p>
            <a:pPr>
              <a:lnSpc>
                <a:spcPct val="80000"/>
              </a:lnSpc>
              <a:buFont typeface="Wingdings" pitchFamily="2" charset="2"/>
              <a:buNone/>
            </a:pPr>
            <a:endParaRPr lang="en-US" sz="1800" dirty="0" smtClean="0">
              <a:latin typeface="Arial" pitchFamily="34" charset="0"/>
              <a:cs typeface="Arial" pitchFamily="34" charset="0"/>
            </a:endParaRPr>
          </a:p>
          <a:p>
            <a:pPr>
              <a:lnSpc>
                <a:spcPct val="80000"/>
              </a:lnSpc>
              <a:buFont typeface="Wingdings" pitchFamily="2" charset="2"/>
              <a:buNone/>
            </a:pPr>
            <a:r>
              <a:rPr lang="en-US" sz="2000" b="1" dirty="0" err="1" smtClean="0">
                <a:solidFill>
                  <a:srgbClr val="FF0000"/>
                </a:solidFill>
                <a:latin typeface="Arial" pitchFamily="34" charset="0"/>
                <a:cs typeface="Arial" pitchFamily="34" charset="0"/>
              </a:rPr>
              <a:t>Hypogonadism</a:t>
            </a:r>
            <a:r>
              <a:rPr lang="en-US" sz="2000" b="1" dirty="0" smtClean="0">
                <a:solidFill>
                  <a:srgbClr val="FF0000"/>
                </a:solidFill>
                <a:latin typeface="Arial" pitchFamily="34" charset="0"/>
                <a:cs typeface="Arial" pitchFamily="34" charset="0"/>
              </a:rPr>
              <a:t> in male:</a:t>
            </a:r>
          </a:p>
          <a:p>
            <a:pPr marL="7938" indent="-7938">
              <a:buFont typeface="Wingdings" pitchFamily="2" charset="2"/>
              <a:buNone/>
            </a:pPr>
            <a:r>
              <a:rPr lang="en-US" sz="1800" dirty="0" smtClean="0">
                <a:latin typeface="Arial" pitchFamily="34" charset="0"/>
                <a:cs typeface="Arial" pitchFamily="34" charset="0"/>
              </a:rPr>
              <a:t>- During fetal life when the testes are nonfunctional, none of the male sexual characteristics develop in the fetus.  Instead female organs are formed.</a:t>
            </a:r>
          </a:p>
          <a:p>
            <a:pPr marL="7938" indent="-7938">
              <a:buFont typeface="Wingdings" pitchFamily="2" charset="2"/>
              <a:buNone/>
            </a:pPr>
            <a:r>
              <a:rPr lang="en-US" sz="1800" dirty="0" smtClean="0">
                <a:latin typeface="Arial" pitchFamily="34" charset="0"/>
                <a:cs typeface="Arial" pitchFamily="34" charset="0"/>
              </a:rPr>
              <a:t>- If the boy loses his testes before puberty </a:t>
            </a:r>
            <a:r>
              <a:rPr lang="en-US" sz="2200" dirty="0" smtClean="0">
                <a:latin typeface="Arial" pitchFamily="34" charset="0"/>
                <a:cs typeface="Arial" pitchFamily="34" charset="0"/>
              </a:rPr>
              <a:t>→</a:t>
            </a:r>
            <a:r>
              <a:rPr lang="en-US" sz="1800" dirty="0" smtClean="0">
                <a:latin typeface="Arial" pitchFamily="34" charset="0"/>
                <a:cs typeface="Arial" pitchFamily="34" charset="0"/>
              </a:rPr>
              <a:t> </a:t>
            </a:r>
            <a:r>
              <a:rPr lang="en-US" sz="1800" dirty="0" err="1" smtClean="0">
                <a:solidFill>
                  <a:srgbClr val="003366"/>
                </a:solidFill>
                <a:latin typeface="Arial" pitchFamily="34" charset="0"/>
                <a:cs typeface="Arial" pitchFamily="34" charset="0"/>
              </a:rPr>
              <a:t>eunuchism</a:t>
            </a:r>
            <a:r>
              <a:rPr lang="en-US" sz="1800"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(infantile sex organs &amp; infantile sexual characteristics) is developed</a:t>
            </a:r>
          </a:p>
          <a:p>
            <a:pPr marL="7938" indent="-7938">
              <a:buFont typeface="Wingdings" pitchFamily="2" charset="2"/>
              <a:buNone/>
            </a:pPr>
            <a:r>
              <a:rPr lang="en-US" sz="1800" dirty="0" smtClean="0">
                <a:latin typeface="Arial" pitchFamily="34" charset="0"/>
                <a:cs typeface="Arial" pitchFamily="34" charset="0"/>
              </a:rPr>
              <a:t>- If a man is castrated after puberty, sexual organ regress in size and voice regress</a:t>
            </a:r>
          </a:p>
          <a:p>
            <a:pPr>
              <a:buFont typeface="Wingdings" pitchFamily="2" charset="2"/>
              <a:buNone/>
            </a:pPr>
            <a:endParaRPr lang="en-US" sz="1800" dirty="0" smtClean="0">
              <a:latin typeface="Arial" pitchFamily="34" charset="0"/>
              <a:cs typeface="Arial" pitchFamily="34" charset="0"/>
            </a:endParaRPr>
          </a:p>
          <a:p>
            <a:pPr marL="7938" indent="-7938">
              <a:buFont typeface="Wingdings" pitchFamily="2" charset="2"/>
              <a:buNone/>
            </a:pPr>
            <a:r>
              <a:rPr lang="en-US" sz="2000" b="1" dirty="0" err="1" smtClean="0">
                <a:solidFill>
                  <a:srgbClr val="FF0000"/>
                </a:solidFill>
                <a:latin typeface="Arial" pitchFamily="34" charset="0"/>
                <a:cs typeface="Arial" pitchFamily="34" charset="0"/>
              </a:rPr>
              <a:t>Adiposogenital</a:t>
            </a:r>
            <a:r>
              <a:rPr lang="en-US" sz="2000" b="1" dirty="0" smtClean="0">
                <a:solidFill>
                  <a:srgbClr val="FF0000"/>
                </a:solidFill>
                <a:latin typeface="Arial" pitchFamily="34" charset="0"/>
                <a:cs typeface="Arial" pitchFamily="34" charset="0"/>
              </a:rPr>
              <a:t> syndrome, </a:t>
            </a:r>
            <a:r>
              <a:rPr lang="en-US" sz="2000" b="1" dirty="0" err="1">
                <a:solidFill>
                  <a:srgbClr val="FF0000"/>
                </a:solidFill>
                <a:latin typeface="Arial" panose="020B0604020202020204" pitchFamily="34" charset="0"/>
                <a:cs typeface="Arial" panose="020B0604020202020204" pitchFamily="34" charset="0"/>
              </a:rPr>
              <a:t>Fröhlich</a:t>
            </a:r>
            <a:r>
              <a:rPr lang="en-US" sz="2000" b="1" dirty="0">
                <a:solidFill>
                  <a:srgbClr val="FF0000"/>
                </a:solidFill>
                <a:latin typeface="Arial" panose="020B0604020202020204" pitchFamily="34" charset="0"/>
                <a:cs typeface="Arial" panose="020B0604020202020204" pitchFamily="34" charset="0"/>
              </a:rPr>
              <a:t> syndrome</a:t>
            </a:r>
            <a:r>
              <a:rPr lang="en-US" sz="2000" b="1" dirty="0" smtClean="0">
                <a:solidFill>
                  <a:srgbClr val="FF0000"/>
                </a:solidFill>
                <a:latin typeface="Arial" panose="020B0604020202020204" pitchFamily="34" charset="0"/>
                <a:cs typeface="Arial" panose="020B0604020202020204" pitchFamily="34" charset="0"/>
              </a:rPr>
              <a:t>, or hypothalamic </a:t>
            </a:r>
            <a:r>
              <a:rPr lang="en-US" sz="2000" b="1" dirty="0" err="1" smtClean="0">
                <a:solidFill>
                  <a:srgbClr val="FF0000"/>
                </a:solidFill>
                <a:latin typeface="Arial" pitchFamily="34" charset="0"/>
                <a:cs typeface="Arial" pitchFamily="34" charset="0"/>
              </a:rPr>
              <a:t>eunuchism</a:t>
            </a:r>
            <a:r>
              <a:rPr lang="en-US" sz="2000" b="1" dirty="0" smtClean="0">
                <a:solidFill>
                  <a:srgbClr val="FF0000"/>
                </a:solidFill>
                <a:latin typeface="Arial" pitchFamily="34" charset="0"/>
                <a:cs typeface="Arial" pitchFamily="34" charset="0"/>
              </a:rPr>
              <a:t>: </a:t>
            </a:r>
          </a:p>
          <a:p>
            <a:pPr marL="7938" indent="-7938">
              <a:buFont typeface="Wingdings" pitchFamily="2" charset="2"/>
              <a:buNone/>
            </a:pPr>
            <a:r>
              <a:rPr lang="en-US" sz="1800" dirty="0" smtClean="0">
                <a:latin typeface="Arial" pitchFamily="34" charset="0"/>
                <a:cs typeface="Arial" pitchFamily="34" charset="0"/>
              </a:rPr>
              <a:t>-Hypogonadism due to genetic inability of the hypothalamus to secrete normal amount of </a:t>
            </a:r>
            <a:r>
              <a:rPr lang="en-US" sz="1800" dirty="0" err="1" smtClean="0">
                <a:latin typeface="Arial" pitchFamily="34" charset="0"/>
                <a:cs typeface="Arial" pitchFamily="34" charset="0"/>
              </a:rPr>
              <a:t>GnRH</a:t>
            </a:r>
            <a:r>
              <a:rPr lang="en-US" sz="1800" dirty="0" smtClean="0">
                <a:latin typeface="Arial" pitchFamily="34" charset="0"/>
                <a:cs typeface="Arial" pitchFamily="34" charset="0"/>
              </a:rPr>
              <a:t> &amp; abnormality of the feeding center of the hypothalamus resulting in obesity with </a:t>
            </a:r>
            <a:r>
              <a:rPr lang="en-US" sz="1800" dirty="0" err="1" smtClean="0">
                <a:latin typeface="Arial" pitchFamily="34" charset="0"/>
                <a:cs typeface="Arial" pitchFamily="34" charset="0"/>
              </a:rPr>
              <a:t>eunuchism</a:t>
            </a:r>
            <a:r>
              <a:rPr lang="en-US" sz="1800" dirty="0" smtClean="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xEl>
                                              <p:pRg st="4" end="4"/>
                                            </p:txEl>
                                          </p:spTgt>
                                        </p:tgtEl>
                                        <p:attrNameLst>
                                          <p:attrName>style.visibility</p:attrName>
                                        </p:attrNameLst>
                                      </p:cBhvr>
                                      <p:to>
                                        <p:strVal val="visible"/>
                                      </p:to>
                                    </p:set>
                                    <p:animEffect transition="in" filter="blinds(horizontal)">
                                      <p:cBhvr>
                                        <p:cTn id="7" dur="500"/>
                                        <p:tgtEl>
                                          <p:spTgt spid="27650">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0">
                                            <p:txEl>
                                              <p:pRg st="5" end="5"/>
                                            </p:txEl>
                                          </p:spTgt>
                                        </p:tgtEl>
                                        <p:attrNameLst>
                                          <p:attrName>style.visibility</p:attrName>
                                        </p:attrNameLst>
                                      </p:cBhvr>
                                      <p:to>
                                        <p:strVal val="visible"/>
                                      </p:to>
                                    </p:set>
                                    <p:animEffect transition="in" filter="blinds(horizontal)">
                                      <p:cBhvr>
                                        <p:cTn id="10" dur="500"/>
                                        <p:tgtEl>
                                          <p:spTgt spid="27650">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0">
                                            <p:txEl>
                                              <p:pRg st="6" end="6"/>
                                            </p:txEl>
                                          </p:spTgt>
                                        </p:tgtEl>
                                        <p:attrNameLst>
                                          <p:attrName>style.visibility</p:attrName>
                                        </p:attrNameLst>
                                      </p:cBhvr>
                                      <p:to>
                                        <p:strVal val="visible"/>
                                      </p:to>
                                    </p:set>
                                    <p:animEffect transition="in" filter="blinds(horizontal)">
                                      <p:cBhvr>
                                        <p:cTn id="13" dur="500"/>
                                        <p:tgtEl>
                                          <p:spTgt spid="27650">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0">
                                            <p:txEl>
                                              <p:pRg st="7" end="7"/>
                                            </p:txEl>
                                          </p:spTgt>
                                        </p:tgtEl>
                                        <p:attrNameLst>
                                          <p:attrName>style.visibility</p:attrName>
                                        </p:attrNameLst>
                                      </p:cBhvr>
                                      <p:to>
                                        <p:strVal val="visible"/>
                                      </p:to>
                                    </p:set>
                                    <p:animEffect transition="in" filter="blinds(horizontal)">
                                      <p:cBhvr>
                                        <p:cTn id="16" dur="500"/>
                                        <p:tgtEl>
                                          <p:spTgt spid="27650">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7650">
                                            <p:txEl>
                                              <p:pRg st="9" end="9"/>
                                            </p:txEl>
                                          </p:spTgt>
                                        </p:tgtEl>
                                        <p:attrNameLst>
                                          <p:attrName>style.visibility</p:attrName>
                                        </p:attrNameLst>
                                      </p:cBhvr>
                                      <p:to>
                                        <p:strVal val="visible"/>
                                      </p:to>
                                    </p:set>
                                    <p:animEffect transition="in" filter="blinds(horizontal)">
                                      <p:cBhvr>
                                        <p:cTn id="21" dur="500"/>
                                        <p:tgtEl>
                                          <p:spTgt spid="27650">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7650">
                                            <p:txEl>
                                              <p:pRg st="10" end="10"/>
                                            </p:txEl>
                                          </p:spTgt>
                                        </p:tgtEl>
                                        <p:attrNameLst>
                                          <p:attrName>style.visibility</p:attrName>
                                        </p:attrNameLst>
                                      </p:cBhvr>
                                      <p:to>
                                        <p:strVal val="visible"/>
                                      </p:to>
                                    </p:set>
                                    <p:animEffect transition="in" filter="blinds(horizontal)">
                                      <p:cBhvr>
                                        <p:cTn id="26" dur="500"/>
                                        <p:tgtEl>
                                          <p:spTgt spid="276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quarter" idx="4294967295"/>
          </p:nvPr>
        </p:nvSpPr>
        <p:spPr>
          <a:xfrm>
            <a:off x="304800" y="304800"/>
            <a:ext cx="8504238" cy="6248400"/>
          </a:xfrm>
        </p:spPr>
        <p:txBody>
          <a:bodyPr>
            <a:normAutofit/>
          </a:bodyPr>
          <a:lstStyle/>
          <a:p>
            <a:pPr>
              <a:buFont typeface="Times New Roman" pitchFamily="18" charset="0"/>
              <a:buNone/>
              <a:defRPr/>
            </a:pPr>
            <a:r>
              <a:rPr lang="en-US" sz="2400" b="1" dirty="0" err="1" smtClean="0">
                <a:solidFill>
                  <a:srgbClr val="FF0000"/>
                </a:solidFill>
                <a:latin typeface="Arial" pitchFamily="34" charset="0"/>
                <a:cs typeface="Arial" pitchFamily="34" charset="0"/>
              </a:rPr>
              <a:t>Cryptorchidism</a:t>
            </a:r>
            <a:r>
              <a:rPr lang="en-US" sz="2400" b="1" dirty="0" smtClean="0">
                <a:solidFill>
                  <a:srgbClr val="FF0000"/>
                </a:solidFill>
                <a:latin typeface="Arial" pitchFamily="34" charset="0"/>
                <a:cs typeface="Arial" pitchFamily="34" charset="0"/>
              </a:rPr>
              <a:t>:</a:t>
            </a:r>
          </a:p>
          <a:p>
            <a:pPr marL="7938" indent="-7938">
              <a:buFont typeface="Times New Roman" pitchFamily="18" charset="0"/>
              <a:buNone/>
              <a:defRPr/>
            </a:pPr>
            <a:r>
              <a:rPr lang="en-US" sz="2400" dirty="0" smtClean="0">
                <a:latin typeface="Arial" pitchFamily="34" charset="0"/>
                <a:cs typeface="Arial" pitchFamily="34" charset="0"/>
              </a:rPr>
              <a:t>Failure </a:t>
            </a:r>
            <a:r>
              <a:rPr lang="en-US" sz="2400" dirty="0">
                <a:latin typeface="Arial" pitchFamily="34" charset="0"/>
                <a:cs typeface="Arial" pitchFamily="34" charset="0"/>
              </a:rPr>
              <a:t>of the testes to descend in the scrotum which normally </a:t>
            </a:r>
            <a:r>
              <a:rPr lang="en-US" sz="2400" dirty="0" smtClean="0">
                <a:latin typeface="Arial" pitchFamily="34" charset="0"/>
                <a:cs typeface="Arial" pitchFamily="34" charset="0"/>
              </a:rPr>
              <a:t>occurs during </a:t>
            </a:r>
            <a:r>
              <a:rPr lang="en-US" sz="2400" dirty="0">
                <a:latin typeface="Arial" pitchFamily="34" charset="0"/>
                <a:cs typeface="Arial" pitchFamily="34" charset="0"/>
              </a:rPr>
              <a:t>fetal life.</a:t>
            </a:r>
          </a:p>
          <a:p>
            <a:pPr marL="7938" indent="-7938">
              <a:buNone/>
              <a:defRPr/>
            </a:pPr>
            <a:endParaRPr lang="en-US" sz="2400" dirty="0">
              <a:solidFill>
                <a:srgbClr val="FF99FF"/>
              </a:solidFill>
              <a:latin typeface="Arial" pitchFamily="34" charset="0"/>
              <a:cs typeface="Arial" pitchFamily="34" charset="0"/>
            </a:endParaRPr>
          </a:p>
          <a:p>
            <a:pPr marL="7938" indent="-7938">
              <a:buFont typeface="Wingdings" pitchFamily="2" charset="2"/>
              <a:buNone/>
              <a:defRPr/>
            </a:pPr>
            <a:r>
              <a:rPr lang="en-US" sz="2400" b="1" dirty="0">
                <a:solidFill>
                  <a:srgbClr val="FF0000"/>
                </a:solidFill>
                <a:latin typeface="Arial" pitchFamily="34" charset="0"/>
                <a:cs typeface="Arial" pitchFamily="34" charset="0"/>
              </a:rPr>
              <a:t>Testicular tumors and </a:t>
            </a:r>
            <a:r>
              <a:rPr lang="en-US" sz="2400" b="1" dirty="0" err="1">
                <a:solidFill>
                  <a:srgbClr val="FF0000"/>
                </a:solidFill>
                <a:latin typeface="Arial" pitchFamily="34" charset="0"/>
                <a:cs typeface="Arial" pitchFamily="34" charset="0"/>
              </a:rPr>
              <a:t>hypergonadism</a:t>
            </a:r>
            <a:r>
              <a:rPr lang="en-US" sz="2400" b="1" dirty="0">
                <a:solidFill>
                  <a:srgbClr val="FF0000"/>
                </a:solidFill>
                <a:latin typeface="Arial" pitchFamily="34" charset="0"/>
                <a:cs typeface="Arial" pitchFamily="34" charset="0"/>
              </a:rPr>
              <a:t> in male:</a:t>
            </a:r>
          </a:p>
          <a:p>
            <a:pPr marL="7938" indent="-7938">
              <a:lnSpc>
                <a:spcPct val="170000"/>
              </a:lnSpc>
              <a:buFont typeface="Wingdings" pitchFamily="2" charset="2"/>
              <a:buNone/>
              <a:defRPr/>
            </a:pPr>
            <a:r>
              <a:rPr lang="en-US" sz="2200" dirty="0" smtClean="0">
                <a:latin typeface="Arial" pitchFamily="34" charset="0"/>
                <a:cs typeface="Arial" pitchFamily="34" charset="0"/>
              </a:rPr>
              <a:t>Interstitial </a:t>
            </a:r>
            <a:r>
              <a:rPr lang="en-US" sz="2200" dirty="0" err="1">
                <a:latin typeface="Arial" pitchFamily="34" charset="0"/>
                <a:cs typeface="Arial" pitchFamily="34" charset="0"/>
              </a:rPr>
              <a:t>leydig</a:t>
            </a:r>
            <a:r>
              <a:rPr lang="en-US" sz="2200" dirty="0">
                <a:latin typeface="Arial" pitchFamily="34" charset="0"/>
                <a:cs typeface="Arial" pitchFamily="34" charset="0"/>
              </a:rPr>
              <a:t> cell tumors (rare), </a:t>
            </a:r>
            <a:r>
              <a:rPr lang="en-US" sz="2200" dirty="0" smtClean="0">
                <a:latin typeface="Arial" pitchFamily="34" charset="0"/>
                <a:cs typeface="Arial" pitchFamily="34" charset="0"/>
              </a:rPr>
              <a:t>overproduction </a:t>
            </a:r>
            <a:r>
              <a:rPr lang="en-US" sz="2200" dirty="0">
                <a:latin typeface="Arial" pitchFamily="34" charset="0"/>
                <a:cs typeface="Arial" pitchFamily="34" charset="0"/>
              </a:rPr>
              <a:t>of testosterone.  In children, causes rapid growth of the musculature and bones and early uniting of the epiphyses and causes excessive development of male sexual organs</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7" dur="500"/>
                                        <p:tgtEl>
                                          <p:spTgt spid="2355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10"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2" name="AutoShape 4"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3" name="AutoShape 6" descr="data:image/jpg;base64,/9j/4AAQSkZJRgABAQAAAQABAAD/2wCEAAkGBhMSERQSEhQUFRUVFxUYGBcXGBgeFBQXFBcVFBgVFxgXHCYfFxklGRQUHy8gIycpLCwsFR4xNTAqNSYsLCkBCQoKDgwOGg8PGiwkHyQsLDAsNSksLC0sLywsLCwpLCwvLy0sKSwsLCksLCwsLC0sLCwtLCopLDQsKSwsLCwsLP/AABEIAHEAlgMBIgACEQEDEQH/xAAbAAACAgMBAAAAAAAAAAAAAAAFBgAEAQIDB//EAD0QAAIABAMFBQQJBAEFAAAAAAECAAMEEQUhMRJBUWFxBiIygaETQpGxM1JicoLB0eHwBxUjkhQkNEOi8f/EABoBAAIDAQEAAAAAAAAAAAAAAAIEAQMFAAb/xAAnEQACAgEEAgEDBQAAAAAAAAAAAQIDEQQSITEFQRMiYXEyUZHR8P/aAAwDAQACEQMRAD8A8PiRar6Eyz9k6H8oqxBPZ3o9bWvfKDD9nWcXSw4iAKORmMosScSmp4XYecSdgIr2RqDfZXatwgZU0Ly22XUgjcRDDgPb6dTahXB45GDOIdtqSsW0+UUb6w/aO4OwU51RIdZTNTIpCjwGx038YDYhhQmMWlMW4q3iHTjFubWy87aaDpuiqXtmphONs/ZRueTbA5by5m0rFSAb21tvEd5lc1zc3HAxWfFbHPUixPSKU2svpEbZSf2O5ZfurPeCCy0trFnsPQUs7bNQRdSLXOVjDTPaiTJApA4CJlTlcvBO3PYpS3UZAXjLVYEFP7lTM5AsDxtaAuObJe68PjFU9PFLOQGsGs/EhHanni14BNJuRBNclEVTrilwCy3VBZgsY6JggRbq3kYHPN0iTKmZopNuEHDG3ayUy2oI1jMVErWA70SIdP7M7DB1PiqOuxNGXGKNZR7GanaQ6H8jFaLVHU2urZqY1M5GcYKsSOk+Vstbdu6Raw7CJk7wgBb2LNko3nmbDM2iCyEJTeIrLKMZtDjSYLSKAGVph3kkqD0C6DqYMU9HR2/7eX5g/MmJNSHirZdtIQ6ZSwtHeYAo18ofBglE+XsvZ80ZgfmR6Qq9p+zLU/8AkRvaSibBveQnRXH56HlFUq3nPoW1HjLqVufK+wuO9zEWMWi/hmCT6g2ky2e2p0UdWNgPMwYpGDfCRxp5uyeW+L5xiw2QIKyOwzD6Woky+S7TsP8AUBf/AGhio/6VynALTpo57Crf8JYn42gHVvGV4+587Tzs1RvffFv/AJ+0tjrDT2r7I0FFLI9vOm1BHdljYAS+jTcjYW929zyGcI2zHSguhSyra8Mvf8qNmq72EUE1jqmsVOCF3Eu1L5CO1JXhcjHOaLpA0Snc2VSekVwgpLAMUFaltrMGJAkFlNmvEg/ja9lqqb9lSJEjMNFp2B2ltvEekYbRy5lHLmSrG0tVZfqFRZst2020195Yx5mjWgvhOMzJDbUu9jqP5/8AI7I/ob1TZlrhh+bT2iS2Igph2JyKgZ9xt98h5jVeuY6RxxDDzLMC8dnqYSU1lHCRVkc4sNOExGlNmHBXzOh8jY+UDWOeUdJU3ZF95yHIbz+Xxir5kuBj496w+ijh2BS5djNAmP8AUv8A41+9bxnlp1hpp5E2YAuigZKtgoHQZARywrCLr7SYwlqcwWzZvurv65CC/wDdZCLsqjtxO1ba/wBfleLItNCtVFVCxBf78neipJNOpmOVGzmXbRenPnrwhdx/+phs0ujBXcZrDvfgX3epz5CO1b7Goss6U6qDcbE1rg8SH2lJ8opv/TuWys8qoay5lXQFlGl7hhtLnmQBbhB7n0hHWO+b21rgSpM52f3nZzpmWZmPxJJPnDEOyUxh9GwPDIsPwg39IPdluzCSJpczVcldlbKQU2vE2Z12Ay/iMegyKGkH/jQ5bxf55RMY7jPXjZYfy5T+x4LV4Q8pjcG3TMdeEcZUrOPeq/C6edk0teq5EftCf2j/AKdnZMym7+zquj9F3OeQseUBZU8cCV+hshyuUJdNT7XdOkXKnE5dOuwigmMSaBr2tDPg3YuXMG1MiqqGEZyjgRsnO0RmeESCWMUSypzImgjMLybT7K2xMVb5CD2HdlWazTjsD6o8Z/JfP4QYwrCJcjPJpn1tw5Lw66nlBNAT7pjQweo0njY/qu/gHrQSUFpcpb/WbvN65DyAjhPlcoPGmtm1l+EVpmI0qZOynoRf0gJLKNuPw1rCSS/gBBSDcZQfw3FA6eymeR/TgeWh5HONExWkPhUeaX+axt7eQ25P9beqWMIzTj7GK4xmsxw1+SrW0ZRrbt3SOuHSE29qZbZli+yffb3V+OZ5AwRFEZw2VbIbznsjrv4WOfXMiV1BMn1MwIptt95vdBUBTn1BijbJrKLU8fSytNqmmvdrk+gi5T4ex3EweocLkSRmNpt5Jy+Ai/8A3NF3IPKNWqtqP1C03l8IV3w9x7pHlG2GTSk5Nrwk7LX0Kv3WB5bLGGgYrLORELna6rky7JKXvsDtH3VBysL+98usFZiC3ZBS3fS12LaVrKAQTr8h+8EqTHm3wEYZDz/npFrDcNeZcqBYasTZF6njyFzGfC9rgZshzuG6nxQga6+nKLcitZiN0BKb2MvxO01vsiyjza5PwEE6fF5Z9yYvMMD6WHzjQhZuKWsLLQQqsGSf3wAJg36B+R58/wCBaxrtA0gGUAVfQg5EQzf36TKQuoeayi/s0W0w87HcN5XatwjzvtJ2latmiYyqgVdlFXOy3JzY+I3PIcAIi6Sisrs8n5ONalmPDBjMSSxzJ1iRWqKi0ZjO2t8mFtOZ7VnclvP9o5P2rnnJSF+frASMiNI1nrLpdyLc6umzDZnZr7r/AJQSocJtmRc+gjt2VwnbvNIvY7K9dT6EfGH3CsDUZuL8t37wLjuNfx2l3r5bOf2yAcN7PTZvhGXE6Qwyew8tR/lcseCWAHmQSfhDAGEtAQLdNw0gRi+PLJQsxAy/nXpHfBWuWjd3vHeEc6urk0iAJZSSAgJ1J95idf24CLqE7IIP6dekeeLVGpnCZMvY+EbwOPU+ghjw7CZh+jaYo+yxAHXOwjovL4XBXC1Y3BKsqzp4jA2eHCe1clEva51J4KNTHbFauTRgNPmTJr7pZclT+HK/VrDk0I9dj82snbT5KvhQaDcP5p0gpPCFbdbFSUF2w8+O5/47/eOvkN0RsQeYLMzMDuJJHrpA+hpySModaLsqDa5BG/KFJ12TXDNCi6K7Qs4dIV27+0QNFXxOcsgfdHE2MN1NQO6AMspFUZIF2rdSTrzg0uAS5AAlqFBAOmZ5E9bxlUtBU6VxeZgO9TWUKtbg/wBQbLcM9lvu3zB5Xz5b+FJQsczcCG2qpw65AH5xpTMClymYyNtbjfDSq2vgFzUuzhRUiMLOob5i28EaQK7U9ji6mbKF245XY/Vmbto7n3nJsyDDCshD4SQeG/8AeNknFDnmDkb6EHIgxZKCksMR1OnhdHDPC5rXJvEhz7YdlgZ5mSyAHzz48f15gnfGYX+LB5K2l1zcX6POZ0gqbEWjQQ01NKs0WIzhdrKNpTWPlA12qf5AjLI7dh6pPYNKuomhyyhiBtqwANidSCunPlDXT1SS85syWn3mW/wvHjnt8rRosWqTXZrUeUlVBQ29HqmOdu6eUtpTia/2fCPxafC8ef1OLvUTdqcwsMwPd6QLYxhoh/UBb5Gy1rPS9f2NeG4nTy22prFgNFXf5j+c4tYv/UmYy7FMvsk45F/Lcp55nnCReMgx0VhYRFvkLZ8dfguf8hpm1tEszZ3NyS35xd7MlTNIbept1BB+UB0axglhaf8AVKBl3jboQbehESkLwu2zU36HCW9tLQ04VivdFzpCOajPp8xui3S1VsoNM9JC5Yyj1B8VVpQzFxpAqpxlVhPXEiN8UqvEiTrE7iI2qPA0zce2dD06RZwvF77TDfY56GEQVRJtHasxppLKqkWC3dTodrQciAL3H1ojcDbqVWt0uh7n4kMzpFcY6NCQQfSE6nxn2ylkPVTqP16iKs2rjtxdDUxsWYjHjVUk5QhJyNwRroRbLrEhUrcQIQHU3I9IkVSksmVqraPke/s7y1zvGuLyhNl2t3hGqz4ntIyY5UsnmYyaFJlsbHdGyoTmAYvYxTWbaGhjbDMWEtSjC4Of7RsVNT5yMZ4ygYYgjeY1yTGuzHBGIkS0SOJyQRaWeQFYGzLlca21B8s/SKsZEcSmMdTU2mX91wWPKy3JHwi5JNwCpuNx/KF81F5bE27qqi8btYk/BWHnGGrXllVQkbKgHgSe81xoczb8MTkbq1LqWH0Mcybcc4qbJMVJfacgZypZPHvD0vFaox6a+Qsg+yLeusQ1kaWsrXIVmVqyczYtuHDmf0hfq61pjEk3ubx0lYbOmLtIjMvEeeZ/1OfKNpOCTmbZ9m2Vr25gkdclJjhG/UStfPRrRVDKDbfbLjB6fPCy12xdvXpeOEjCZqEH2TZcs9Nq/wAM+kYrqOcbky2soJOmQXW9juieMC8bJweY8FWsr9sBQuyq3OtyS1gST0AiRo+FTgCxlsBe18rXzyvx7p+EYikCcpTe6XYSWN1iRIQYqirjH0UAIkSHdP8AoGa+iRsIkSLwmEJP0DdYGxIkE/RC9kjIjMSBCOo8H4x8jGKn6RvvN8zEiRwTORiRIkSCdZO6JI8X84GJEiDmdZu+NZe/qfyjMSOYPo2H6/MxIkSKpdgs/9k=">
            <a:hlinkClick r:id="rId3"/>
          </p:cNvPr>
          <p:cNvSpPr>
            <a:spLocks noChangeAspect="1" noChangeArrowheads="1"/>
          </p:cNvSpPr>
          <p:nvPr/>
        </p:nvSpPr>
        <p:spPr bwMode="auto">
          <a:xfrm>
            <a:off x="157163" y="-509588"/>
            <a:ext cx="1428750" cy="10763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6" name="TextBox 5"/>
          <p:cNvSpPr txBox="1"/>
          <p:nvPr/>
        </p:nvSpPr>
        <p:spPr>
          <a:xfrm>
            <a:off x="2209800" y="1371600"/>
            <a:ext cx="4953000"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auto">
              <a:spcBef>
                <a:spcPts val="0"/>
              </a:spcBef>
              <a:spcAft>
                <a:spcPts val="0"/>
              </a:spcAft>
              <a:defRPr/>
            </a:pPr>
            <a:r>
              <a:rPr lang="en-US" sz="6000" b="1" dirty="0" smtClean="0">
                <a:ln w="11430"/>
                <a:solidFill>
                  <a:srgbClr val="FF0000"/>
                </a:solidFill>
                <a:effectLst>
                  <a:outerShdw blurRad="50800" dist="39000" dir="5460000" algn="tl">
                    <a:srgbClr val="000000">
                      <a:alpha val="38000"/>
                    </a:srgbClr>
                  </a:outerShdw>
                </a:effectLst>
                <a:latin typeface="+mn-lt"/>
                <a:cs typeface="+mn-cs"/>
              </a:rPr>
              <a:t>The End</a:t>
            </a:r>
          </a:p>
          <a:p>
            <a:pPr algn="ctr" rtl="0" fontAlgn="auto">
              <a:spcBef>
                <a:spcPts val="0"/>
              </a:spcBef>
              <a:spcAft>
                <a:spcPts val="0"/>
              </a:spcAft>
              <a:defRPr/>
            </a:pPr>
            <a:endParaRPr lang="en-US" sz="6000" b="1" dirty="0" smtClean="0">
              <a:ln w="11430"/>
              <a:solidFill>
                <a:srgbClr val="FF0000"/>
              </a:solidFill>
              <a:effectLst>
                <a:outerShdw blurRad="50800" dist="39000" dir="5460000" algn="tl">
                  <a:srgbClr val="000000">
                    <a:alpha val="38000"/>
                  </a:srgbClr>
                </a:outerShdw>
              </a:effectLst>
              <a:latin typeface="+mn-lt"/>
              <a:cs typeface="+mn-cs"/>
            </a:endParaRPr>
          </a:p>
          <a:p>
            <a:pPr algn="ctr" rtl="0" fontAlgn="auto">
              <a:spcBef>
                <a:spcPts val="0"/>
              </a:spcBef>
              <a:spcAft>
                <a:spcPts val="0"/>
              </a:spcAft>
              <a:defRPr/>
            </a:pPr>
            <a:r>
              <a:rPr lang="en-US" sz="6000" b="1" dirty="0" smtClean="0">
                <a:ln w="11430"/>
                <a:solidFill>
                  <a:srgbClr val="0070C0"/>
                </a:solidFill>
                <a:effectLst>
                  <a:outerShdw blurRad="50800" dist="39000" dir="5460000" algn="tl">
                    <a:srgbClr val="000000">
                      <a:alpha val="38000"/>
                    </a:srgbClr>
                  </a:outerShdw>
                </a:effectLst>
                <a:latin typeface="+mn-lt"/>
                <a:cs typeface="+mn-cs"/>
              </a:rPr>
              <a:t>Thank You</a:t>
            </a:r>
            <a:endParaRPr lang="en-US" sz="6000" b="1" dirty="0">
              <a:ln w="11430"/>
              <a:solidFill>
                <a:srgbClr val="0070C0"/>
              </a:soli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0-1"/>
          <p:cNvPicPr>
            <a:picLocks noGrp="1" noChangeAspect="1" noChangeArrowheads="1"/>
          </p:cNvPicPr>
          <p:nvPr>
            <p:ph sz="quarter" idx="1"/>
          </p:nvPr>
        </p:nvPicPr>
        <p:blipFill>
          <a:blip r:embed="rId2" cstate="print"/>
          <a:srcRect/>
          <a:stretch>
            <a:fillRect/>
          </a:stretch>
        </p:blipFill>
        <p:spPr>
          <a:xfrm>
            <a:off x="2971800" y="0"/>
            <a:ext cx="5486400" cy="6770687"/>
          </a:xfrm>
        </p:spPr>
      </p:pic>
      <p:sp>
        <p:nvSpPr>
          <p:cNvPr id="3" name="Rectangle 2"/>
          <p:cNvSpPr/>
          <p:nvPr/>
        </p:nvSpPr>
        <p:spPr>
          <a:xfrm>
            <a:off x="2971800" y="1676400"/>
            <a:ext cx="1676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endParaRPr>
          </a:p>
          <a:p>
            <a:pPr algn="ctr"/>
            <a:endParaRPr lang="en-GB" sz="1400" dirty="0" smtClean="0">
              <a:solidFill>
                <a:schemeClr val="tx1"/>
              </a:solidFill>
            </a:endParaRPr>
          </a:p>
          <a:p>
            <a:pPr algn="ctr"/>
            <a:r>
              <a:rPr lang="en-GB" sz="1400" dirty="0" smtClean="0">
                <a:solidFill>
                  <a:srgbClr val="0070C0"/>
                </a:solidFill>
              </a:rPr>
              <a:t>900 coiled </a:t>
            </a:r>
            <a:r>
              <a:rPr lang="en-GB" sz="1400" dirty="0" err="1" smtClean="0">
                <a:solidFill>
                  <a:srgbClr val="0070C0"/>
                </a:solidFill>
              </a:rPr>
              <a:t>seminiferous</a:t>
            </a:r>
            <a:r>
              <a:rPr lang="en-GB" sz="1400" dirty="0" smtClean="0">
                <a:solidFill>
                  <a:srgbClr val="0070C0"/>
                </a:solidFill>
              </a:rPr>
              <a:t> tubules</a:t>
            </a:r>
            <a:endParaRPr lang="en-GB" sz="1400" dirty="0">
              <a:solidFill>
                <a:srgbClr val="0070C0"/>
              </a:solidFill>
            </a:endParaRPr>
          </a:p>
        </p:txBody>
      </p:sp>
      <p:sp>
        <p:nvSpPr>
          <p:cNvPr id="4" name="Rectangle 3"/>
          <p:cNvSpPr/>
          <p:nvPr/>
        </p:nvSpPr>
        <p:spPr>
          <a:xfrm>
            <a:off x="3060700" y="3048000"/>
            <a:ext cx="9779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001000" y="2221468"/>
            <a:ext cx="1143000" cy="338554"/>
          </a:xfrm>
          <a:prstGeom prst="rect">
            <a:avLst/>
          </a:prstGeom>
          <a:solidFill>
            <a:schemeClr val="bg1"/>
          </a:solidFill>
        </p:spPr>
        <p:txBody>
          <a:bodyPr wrap="square" rtlCol="0">
            <a:spAutoFit/>
          </a:bodyPr>
          <a:lstStyle/>
          <a:p>
            <a:r>
              <a:rPr lang="en-GB" sz="1600" dirty="0" smtClean="0">
                <a:solidFill>
                  <a:srgbClr val="C00000"/>
                </a:solidFill>
              </a:rPr>
              <a:t>(6 m long)</a:t>
            </a:r>
            <a:endParaRPr lang="en-GB" sz="1600" dirty="0">
              <a:solidFill>
                <a:srgbClr val="C00000"/>
              </a:solidFill>
            </a:endParaRPr>
          </a:p>
        </p:txBody>
      </p:sp>
      <p:sp>
        <p:nvSpPr>
          <p:cNvPr id="6" name="Rectangle 5"/>
          <p:cNvSpPr/>
          <p:nvPr/>
        </p:nvSpPr>
        <p:spPr>
          <a:xfrm>
            <a:off x="166047" y="381000"/>
            <a:ext cx="2819400" cy="1477328"/>
          </a:xfrm>
          <a:prstGeom prst="rect">
            <a:avLst/>
          </a:prstGeom>
          <a:ln>
            <a:solidFill>
              <a:srgbClr val="003366"/>
            </a:solidFill>
          </a:ln>
        </p:spPr>
        <p:txBody>
          <a:bodyPr wrap="square">
            <a:spAutoFit/>
          </a:bodyPr>
          <a:lstStyle/>
          <a:p>
            <a:pPr algn="ctr"/>
            <a:r>
              <a:rPr lang="en-US" sz="3000" dirty="0" smtClean="0">
                <a:solidFill>
                  <a:srgbClr val="FF0000"/>
                </a:solidFill>
                <a:latin typeface="Arial" pitchFamily="34" charset="0"/>
                <a:cs typeface="Arial" pitchFamily="34" charset="0"/>
              </a:rPr>
              <a:t>Male Reproductive Organs </a:t>
            </a:r>
            <a:endParaRPr lang="en-GB" sz="3000" dirty="0">
              <a:solidFill>
                <a:srgbClr val="FF0000"/>
              </a:solidFill>
            </a:endParaRPr>
          </a:p>
        </p:txBody>
      </p:sp>
      <p:sp>
        <p:nvSpPr>
          <p:cNvPr id="7" name="Rectangle 6"/>
          <p:cNvSpPr/>
          <p:nvPr/>
        </p:nvSpPr>
        <p:spPr>
          <a:xfrm>
            <a:off x="3048000" y="2971800"/>
            <a:ext cx="54102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54" t="12034" r="43358" b="60401"/>
          <a:stretch/>
        </p:blipFill>
        <p:spPr bwMode="auto">
          <a:xfrm>
            <a:off x="166047" y="4169390"/>
            <a:ext cx="3643953" cy="268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80-10"/>
          <p:cNvPicPr>
            <a:picLocks noGrp="1" noChangeAspect="1" noChangeArrowheads="1"/>
          </p:cNvPicPr>
          <p:nvPr>
            <p:ph sz="quarter" idx="1"/>
          </p:nvPr>
        </p:nvPicPr>
        <p:blipFill>
          <a:blip r:embed="rId2" cstate="print"/>
          <a:srcRect/>
          <a:stretch>
            <a:fillRect/>
          </a:stretch>
        </p:blipFill>
        <p:spPr>
          <a:xfrm>
            <a:off x="1676400" y="76200"/>
            <a:ext cx="5943600" cy="6629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52400"/>
            <a:ext cx="8229600" cy="4114800"/>
          </a:xfrm>
        </p:spPr>
        <p:txBody>
          <a:bodyPr>
            <a:noAutofit/>
          </a:bodyPr>
          <a:lstStyle/>
          <a:p>
            <a:pPr>
              <a:lnSpc>
                <a:spcPct val="150000"/>
              </a:lnSpc>
            </a:pPr>
            <a:r>
              <a:rPr lang="en-US" sz="2400" u="sng" dirty="0" smtClean="0">
                <a:solidFill>
                  <a:srgbClr val="7030A0"/>
                </a:solidFill>
                <a:latin typeface="Arial" pitchFamily="34" charset="0"/>
                <a:cs typeface="Arial" pitchFamily="34" charset="0"/>
              </a:rPr>
              <a:t>Spermatogenesis</a:t>
            </a:r>
            <a:endParaRPr lang="en-US" sz="2400" dirty="0" smtClean="0">
              <a:solidFill>
                <a:srgbClr val="7030A0"/>
              </a:solidFill>
              <a:latin typeface="Arial" pitchFamily="34" charset="0"/>
              <a:cs typeface="Arial" pitchFamily="34" charset="0"/>
            </a:endParaRPr>
          </a:p>
          <a:p>
            <a:pPr marL="3175" indent="11113" algn="l">
              <a:lnSpc>
                <a:spcPct val="150000"/>
              </a:lnSpc>
              <a:buFont typeface="Wingdings" pitchFamily="2" charset="2"/>
              <a:buChar char="Ø"/>
            </a:pPr>
            <a:r>
              <a:rPr lang="en-US" sz="2200" cap="none" dirty="0" smtClean="0">
                <a:latin typeface="Arial" pitchFamily="34" charset="0"/>
                <a:cs typeface="Arial" pitchFamily="34" charset="0"/>
              </a:rPr>
              <a:t> </a:t>
            </a:r>
            <a:r>
              <a:rPr lang="en-US" sz="2200" cap="none" dirty="0" smtClean="0">
                <a:solidFill>
                  <a:schemeClr val="tx1"/>
                </a:solidFill>
                <a:latin typeface="Arial" pitchFamily="34" charset="0"/>
                <a:cs typeface="Arial" pitchFamily="34" charset="0"/>
              </a:rPr>
              <a:t>Formation of sperm from </a:t>
            </a:r>
            <a:r>
              <a:rPr lang="en-US" sz="2200" cap="none" dirty="0" err="1" smtClean="0">
                <a:solidFill>
                  <a:schemeClr val="tx1"/>
                </a:solidFill>
                <a:latin typeface="Arial" pitchFamily="34" charset="0"/>
                <a:cs typeface="Arial" pitchFamily="34" charset="0"/>
              </a:rPr>
              <a:t>spermatogonia</a:t>
            </a:r>
            <a:r>
              <a:rPr lang="en-US" sz="2200" cap="none" dirty="0" smtClean="0">
                <a:solidFill>
                  <a:schemeClr val="tx1"/>
                </a:solidFill>
                <a:latin typeface="Arial" pitchFamily="34" charset="0"/>
                <a:cs typeface="Arial" pitchFamily="34" charset="0"/>
              </a:rPr>
              <a:t>. </a:t>
            </a:r>
          </a:p>
          <a:p>
            <a:pPr marL="3175" indent="11113" algn="l">
              <a:lnSpc>
                <a:spcPct val="150000"/>
              </a:lnSpc>
              <a:buFont typeface="Wingdings" pitchFamily="2" charset="2"/>
              <a:buChar char="Ø"/>
            </a:pPr>
            <a:r>
              <a:rPr lang="en-US" sz="2200" cap="none" dirty="0" smtClean="0">
                <a:solidFill>
                  <a:schemeClr val="tx1"/>
                </a:solidFill>
                <a:latin typeface="Arial" pitchFamily="34" charset="0"/>
                <a:cs typeface="Arial" pitchFamily="34" charset="0"/>
              </a:rPr>
              <a:t> Occurs in </a:t>
            </a:r>
            <a:r>
              <a:rPr lang="en-US" sz="2200" cap="none" dirty="0" err="1" smtClean="0">
                <a:solidFill>
                  <a:schemeClr val="tx1"/>
                </a:solidFill>
                <a:latin typeface="Arial" pitchFamily="34" charset="0"/>
                <a:cs typeface="Arial" pitchFamily="34" charset="0"/>
              </a:rPr>
              <a:t>seminiferous</a:t>
            </a:r>
            <a:r>
              <a:rPr lang="en-US" sz="2200" cap="none" dirty="0" smtClean="0">
                <a:solidFill>
                  <a:schemeClr val="tx1"/>
                </a:solidFill>
                <a:latin typeface="Arial" pitchFamily="34" charset="0"/>
                <a:cs typeface="Arial" pitchFamily="34" charset="0"/>
              </a:rPr>
              <a:t> tubules during active sexual life by </a:t>
            </a:r>
            <a:r>
              <a:rPr lang="en-US" sz="2200" cap="none" dirty="0" err="1" smtClean="0">
                <a:solidFill>
                  <a:schemeClr val="tx1"/>
                </a:solidFill>
                <a:latin typeface="Arial" pitchFamily="34" charset="0"/>
                <a:cs typeface="Arial" pitchFamily="34" charset="0"/>
              </a:rPr>
              <a:t>GnRH</a:t>
            </a:r>
            <a:r>
              <a:rPr lang="en-US" sz="2200" cap="none" dirty="0" smtClean="0">
                <a:solidFill>
                  <a:schemeClr val="tx1"/>
                </a:solidFill>
                <a:latin typeface="Arial" pitchFamily="34" charset="0"/>
                <a:cs typeface="Arial" pitchFamily="34" charset="0"/>
              </a:rPr>
              <a:t>.</a:t>
            </a:r>
          </a:p>
          <a:p>
            <a:pPr marL="3175" indent="11113" algn="l">
              <a:lnSpc>
                <a:spcPct val="150000"/>
              </a:lnSpc>
              <a:buFont typeface="Wingdings" pitchFamily="2" charset="2"/>
              <a:buChar char="Ø"/>
            </a:pPr>
            <a:r>
              <a:rPr lang="en-US" sz="2200" cap="none" dirty="0" smtClean="0">
                <a:solidFill>
                  <a:schemeClr val="tx1"/>
                </a:solidFill>
                <a:latin typeface="Arial" pitchFamily="34" charset="0"/>
                <a:cs typeface="Arial" pitchFamily="34" charset="0"/>
              </a:rPr>
              <a:t> 13 years  &gt;&gt;&gt;&gt; ↓ older people</a:t>
            </a:r>
          </a:p>
          <a:p>
            <a:pPr marL="3175" indent="11113" algn="l">
              <a:lnSpc>
                <a:spcPct val="150000"/>
              </a:lnSpc>
              <a:buFont typeface="Wingdings" pitchFamily="2" charset="2"/>
              <a:buChar char="Ø"/>
            </a:pPr>
            <a:endParaRPr lang="en-GB" sz="2200" dirty="0"/>
          </a:p>
        </p:txBody>
      </p:sp>
      <p:sp>
        <p:nvSpPr>
          <p:cNvPr id="3" name="Rectangle 2"/>
          <p:cNvSpPr/>
          <p:nvPr/>
        </p:nvSpPr>
        <p:spPr>
          <a:xfrm>
            <a:off x="228600" y="3261479"/>
            <a:ext cx="8839200" cy="3139321"/>
          </a:xfrm>
          <a:prstGeom prst="rect">
            <a:avLst/>
          </a:prstGeom>
        </p:spPr>
        <p:txBody>
          <a:bodyPr wrap="square">
            <a:spAutoFit/>
          </a:bodyPr>
          <a:lstStyle/>
          <a:p>
            <a:pPr marL="3175" indent="11113">
              <a:lnSpc>
                <a:spcPct val="150000"/>
              </a:lnSpc>
              <a:buFont typeface="Wingdings" pitchFamily="2" charset="2"/>
              <a:buNone/>
            </a:pPr>
            <a:r>
              <a:rPr lang="en-US" sz="2200" b="1" u="sng" dirty="0" err="1" smtClean="0">
                <a:solidFill>
                  <a:srgbClr val="7030A0"/>
                </a:solidFill>
                <a:latin typeface="Arial" pitchFamily="34" charset="0"/>
                <a:cs typeface="Arial" pitchFamily="34" charset="0"/>
              </a:rPr>
              <a:t>Sertoli</a:t>
            </a:r>
            <a:r>
              <a:rPr lang="en-US" sz="2200" b="1" u="sng" dirty="0" smtClean="0">
                <a:solidFill>
                  <a:srgbClr val="7030A0"/>
                </a:solidFill>
                <a:latin typeface="Arial" pitchFamily="34" charset="0"/>
                <a:cs typeface="Arial" pitchFamily="34" charset="0"/>
              </a:rPr>
              <a:t> cells</a:t>
            </a:r>
            <a:r>
              <a:rPr lang="en-US" sz="2200" b="1" dirty="0" smtClean="0">
                <a:solidFill>
                  <a:srgbClr val="7030A0"/>
                </a:solidFill>
                <a:latin typeface="Arial" pitchFamily="34" charset="0"/>
                <a:cs typeface="Arial" pitchFamily="34" charset="0"/>
              </a:rPr>
              <a:t>: </a:t>
            </a:r>
            <a:r>
              <a:rPr lang="en-US" sz="2200" dirty="0" smtClean="0">
                <a:latin typeface="Arial" pitchFamily="34" charset="0"/>
                <a:cs typeface="Arial" pitchFamily="34" charset="0"/>
              </a:rPr>
              <a:t>large with overflowing </a:t>
            </a:r>
            <a:r>
              <a:rPr lang="en-US" sz="2200" dirty="0" err="1" smtClean="0">
                <a:latin typeface="Arial" pitchFamily="34" charset="0"/>
                <a:cs typeface="Arial" pitchFamily="34" charset="0"/>
              </a:rPr>
              <a:t>cytoplasmic</a:t>
            </a:r>
            <a:r>
              <a:rPr lang="en-US" sz="2200" dirty="0" smtClean="0">
                <a:latin typeface="Arial" pitchFamily="34" charset="0"/>
                <a:cs typeface="Arial" pitchFamily="34" charset="0"/>
              </a:rPr>
              <a:t> envelopes that surround the developing </a:t>
            </a:r>
            <a:r>
              <a:rPr lang="en-US" sz="2200" b="1" dirty="0" err="1" smtClean="0">
                <a:solidFill>
                  <a:srgbClr val="7030A0"/>
                </a:solidFill>
                <a:latin typeface="Arial" pitchFamily="34" charset="0"/>
                <a:cs typeface="Arial" pitchFamily="34" charset="0"/>
              </a:rPr>
              <a:t>spermatogonia</a:t>
            </a:r>
            <a:r>
              <a:rPr lang="en-US" sz="2200" dirty="0" smtClean="0">
                <a:latin typeface="Arial" pitchFamily="34" charset="0"/>
                <a:cs typeface="Arial" pitchFamily="34" charset="0"/>
              </a:rPr>
              <a:t> around the central lumen of the </a:t>
            </a:r>
            <a:r>
              <a:rPr lang="en-US" sz="2200" dirty="0" err="1" smtClean="0">
                <a:latin typeface="Arial" pitchFamily="34" charset="0"/>
                <a:cs typeface="Arial" pitchFamily="34" charset="0"/>
              </a:rPr>
              <a:t>seminiferous</a:t>
            </a:r>
            <a:r>
              <a:rPr lang="en-US" sz="2200" dirty="0" smtClean="0">
                <a:latin typeface="Arial" pitchFamily="34" charset="0"/>
                <a:cs typeface="Arial" pitchFamily="34" charset="0"/>
              </a:rPr>
              <a:t> tubules.</a:t>
            </a:r>
            <a:endParaRPr lang="en-US" sz="2200" b="1" dirty="0" smtClean="0">
              <a:latin typeface="Arial" pitchFamily="34" charset="0"/>
              <a:cs typeface="Arial" pitchFamily="34" charset="0"/>
            </a:endParaRPr>
          </a:p>
          <a:p>
            <a:pPr marL="3175" indent="11113">
              <a:lnSpc>
                <a:spcPct val="150000"/>
              </a:lnSpc>
              <a:buFont typeface="Wingdings" pitchFamily="2" charset="2"/>
              <a:buNone/>
            </a:pPr>
            <a:r>
              <a:rPr lang="en-US" sz="2200" b="1" u="sng" dirty="0" err="1" smtClean="0">
                <a:solidFill>
                  <a:srgbClr val="7030A0"/>
                </a:solidFill>
                <a:latin typeface="Arial" pitchFamily="34" charset="0"/>
                <a:cs typeface="Arial" pitchFamily="34" charset="0"/>
              </a:rPr>
              <a:t>Leydig</a:t>
            </a:r>
            <a:r>
              <a:rPr lang="en-US" sz="2200" b="1" u="sng" dirty="0" smtClean="0">
                <a:solidFill>
                  <a:srgbClr val="7030A0"/>
                </a:solidFill>
                <a:latin typeface="Arial" pitchFamily="34" charset="0"/>
                <a:cs typeface="Arial" pitchFamily="34" charset="0"/>
              </a:rPr>
              <a:t> cells:</a:t>
            </a:r>
            <a:r>
              <a:rPr lang="en-US" sz="2200" b="1" dirty="0" smtClean="0">
                <a:solidFill>
                  <a:srgbClr val="7030A0"/>
                </a:solidFill>
                <a:latin typeface="Arial" pitchFamily="34" charset="0"/>
                <a:cs typeface="Arial" pitchFamily="34" charset="0"/>
              </a:rPr>
              <a:t> </a:t>
            </a:r>
            <a:r>
              <a:rPr lang="en-US" sz="2200" dirty="0" smtClean="0">
                <a:latin typeface="Arial" pitchFamily="34" charset="0"/>
                <a:cs typeface="Arial" pitchFamily="34" charset="0"/>
              </a:rPr>
              <a:t>lie with </a:t>
            </a:r>
            <a:r>
              <a:rPr lang="en-US" sz="2200" dirty="0" err="1" smtClean="0">
                <a:latin typeface="Arial" pitchFamily="34" charset="0"/>
                <a:cs typeface="Arial" pitchFamily="34" charset="0"/>
              </a:rPr>
              <a:t>interstitium</a:t>
            </a:r>
            <a:r>
              <a:rPr lang="en-US" sz="2200" dirty="0" smtClean="0">
                <a:latin typeface="Arial" pitchFamily="34" charset="0"/>
                <a:cs typeface="Arial" pitchFamily="34" charset="0"/>
              </a:rPr>
              <a:t> between the </a:t>
            </a:r>
            <a:r>
              <a:rPr lang="en-US" sz="2200" dirty="0" err="1" smtClean="0">
                <a:latin typeface="Arial" pitchFamily="34" charset="0"/>
                <a:cs typeface="Arial" pitchFamily="34" charset="0"/>
              </a:rPr>
              <a:t>seminiferous</a:t>
            </a:r>
            <a:r>
              <a:rPr lang="en-US" sz="2200" dirty="0" smtClean="0">
                <a:latin typeface="Arial" pitchFamily="34" charset="0"/>
                <a:cs typeface="Arial" pitchFamily="34" charset="0"/>
              </a:rPr>
              <a:t> tubules. </a:t>
            </a:r>
          </a:p>
          <a:p>
            <a:pPr>
              <a:lnSpc>
                <a:spcPct val="150000"/>
              </a:lnSpc>
              <a:buFont typeface="Wingdings" pitchFamily="2" charset="2"/>
              <a:buNone/>
            </a:pPr>
            <a:r>
              <a:rPr lang="en-US" sz="2200" dirty="0" smtClean="0">
                <a:latin typeface="Arial" pitchFamily="34" charset="0"/>
                <a:cs typeface="Arial" pitchFamily="34" charset="0"/>
              </a:rPr>
              <a:t>- numerous in the newborn male infants for the first few months of life </a:t>
            </a:r>
          </a:p>
          <a:p>
            <a:pPr>
              <a:lnSpc>
                <a:spcPct val="150000"/>
              </a:lnSpc>
              <a:buFont typeface="Wingdings" pitchFamily="2" charset="2"/>
              <a:buNone/>
            </a:pPr>
            <a:r>
              <a:rPr lang="en-US" sz="2200" dirty="0" smtClean="0">
                <a:latin typeface="Arial" pitchFamily="34" charset="0"/>
                <a:cs typeface="Arial" pitchFamily="34" charset="0"/>
              </a:rPr>
              <a:t>- active at puberty &amp; throughout adult life &amp; secrete </a:t>
            </a:r>
            <a:r>
              <a:rPr lang="en-US" sz="2200" b="1" dirty="0" smtClean="0">
                <a:latin typeface="Arial" pitchFamily="34" charset="0"/>
                <a:cs typeface="Arial" pitchFamily="34" charset="0"/>
              </a:rPr>
              <a:t>testosterone</a:t>
            </a:r>
            <a:r>
              <a:rPr lang="en-US" sz="2200" dirty="0" smtClean="0">
                <a:latin typeface="Arial" pitchFamily="34" charset="0"/>
                <a:cs typeface="Arial" pitchFamily="34" charset="0"/>
              </a:rPr>
              <a:t>.</a:t>
            </a:r>
          </a:p>
        </p:txBody>
      </p:sp>
    </p:spTree>
    <p:extLst>
      <p:ext uri="{BB962C8B-B14F-4D97-AF65-F5344CB8AC3E}">
        <p14:creationId xmlns:p14="http://schemas.microsoft.com/office/powerpoint/2010/main" val="2972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sz="quarter" idx="1"/>
          </p:nvPr>
        </p:nvSpPr>
        <p:spPr/>
        <p:txBody>
          <a:bodyPr/>
          <a:lstStyle/>
          <a:p>
            <a:endParaRPr lang="en-US" smtClean="0"/>
          </a:p>
        </p:txBody>
      </p:sp>
      <p:pic>
        <p:nvPicPr>
          <p:cNvPr id="6148" name="Picture 6" descr="&#10;26-09be_1.jpg                                                  00003B47Sarah                          B9D5FA8B:"/>
          <p:cNvPicPr>
            <a:picLocks noChangeAspect="1" noChangeArrowheads="1"/>
          </p:cNvPicPr>
          <p:nvPr/>
        </p:nvPicPr>
        <p:blipFill>
          <a:blip r:embed="rId2" cstate="print"/>
          <a:srcRect b="3192"/>
          <a:stretch>
            <a:fillRect/>
          </a:stretch>
        </p:blipFill>
        <p:spPr bwMode="auto">
          <a:xfrm>
            <a:off x="95250" y="152400"/>
            <a:ext cx="8820150" cy="6477000"/>
          </a:xfrm>
          <a:prstGeom prst="rect">
            <a:avLst/>
          </a:prstGeom>
          <a:noFill/>
          <a:ln w="9525">
            <a:noFill/>
            <a:miter lim="800000"/>
            <a:headEnd/>
            <a:tailEnd/>
          </a:ln>
        </p:spPr>
      </p:pic>
      <p:sp>
        <p:nvSpPr>
          <p:cNvPr id="5" name="TextBox 4"/>
          <p:cNvSpPr txBox="1"/>
          <p:nvPr/>
        </p:nvSpPr>
        <p:spPr>
          <a:xfrm>
            <a:off x="8305800" y="3502223"/>
            <a:ext cx="753732" cy="307777"/>
          </a:xfrm>
          <a:prstGeom prst="rect">
            <a:avLst/>
          </a:prstGeom>
          <a:noFill/>
        </p:spPr>
        <p:txBody>
          <a:bodyPr wrap="none" rtlCol="0">
            <a:spAutoFit/>
          </a:bodyPr>
          <a:lstStyle/>
          <a:p>
            <a:r>
              <a:rPr lang="en-GB" sz="1400" b="1" dirty="0" smtClean="0"/>
              <a:t>(sperm)</a:t>
            </a:r>
            <a:endParaRPr lang="en-GB" sz="1400" b="1" dirty="0"/>
          </a:p>
        </p:txBody>
      </p:sp>
      <p:sp>
        <p:nvSpPr>
          <p:cNvPr id="6" name="TextBox 5"/>
          <p:cNvSpPr txBox="1"/>
          <p:nvPr/>
        </p:nvSpPr>
        <p:spPr>
          <a:xfrm>
            <a:off x="3962400" y="3040558"/>
            <a:ext cx="1371600" cy="492443"/>
          </a:xfrm>
          <a:prstGeom prst="rect">
            <a:avLst/>
          </a:prstGeom>
          <a:noFill/>
        </p:spPr>
        <p:txBody>
          <a:bodyPr wrap="square" rtlCol="0">
            <a:spAutoFit/>
          </a:bodyPr>
          <a:lstStyle/>
          <a:p>
            <a:r>
              <a:rPr lang="en-US" sz="2600" b="1" dirty="0" smtClean="0">
                <a:solidFill>
                  <a:srgbClr val="FF0000"/>
                </a:solidFill>
              </a:rPr>
              <a:t>74 days</a:t>
            </a:r>
            <a:endParaRPr lang="en-U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sz="quarter" idx="4294967295"/>
          </p:nvPr>
        </p:nvSpPr>
        <p:spPr>
          <a:xfrm>
            <a:off x="228600" y="381000"/>
            <a:ext cx="5867400" cy="6096000"/>
          </a:xfrm>
        </p:spPr>
        <p:txBody>
          <a:bodyPr>
            <a:noAutofit/>
          </a:bodyPr>
          <a:lstStyle/>
          <a:p>
            <a:pPr>
              <a:lnSpc>
                <a:spcPct val="110000"/>
              </a:lnSpc>
              <a:buFont typeface="Wingdings" pitchFamily="2" charset="2"/>
              <a:buNone/>
            </a:pPr>
            <a:r>
              <a:rPr lang="en-US" sz="2400" b="1" u="sng" dirty="0" smtClean="0">
                <a:solidFill>
                  <a:srgbClr val="FF0000"/>
                </a:solidFill>
                <a:latin typeface="Arial" pitchFamily="34" charset="0"/>
                <a:cs typeface="Arial" pitchFamily="34" charset="0"/>
              </a:rPr>
              <a:t>Physiology of mature sperm:</a:t>
            </a:r>
          </a:p>
          <a:p>
            <a:pPr marL="0" indent="0">
              <a:lnSpc>
                <a:spcPct val="110000"/>
              </a:lnSpc>
              <a:buFont typeface="Wingdings" pitchFamily="2" charset="2"/>
              <a:buNone/>
            </a:pPr>
            <a:r>
              <a:rPr lang="en-US" sz="2400" dirty="0" smtClean="0">
                <a:latin typeface="Arial" pitchFamily="34" charset="0"/>
                <a:cs typeface="Arial" pitchFamily="34" charset="0"/>
              </a:rPr>
              <a:t>Mature sperm are </a:t>
            </a:r>
            <a:r>
              <a:rPr lang="en-US" sz="2400" u="sng" dirty="0" smtClean="0">
                <a:solidFill>
                  <a:srgbClr val="002060"/>
                </a:solidFill>
                <a:latin typeface="Arial" pitchFamily="34" charset="0"/>
                <a:cs typeface="Arial" pitchFamily="34" charset="0"/>
              </a:rPr>
              <a:t>motile</a:t>
            </a:r>
            <a:r>
              <a:rPr lang="en-US" sz="2400" dirty="0" smtClean="0">
                <a:latin typeface="Arial" pitchFamily="34" charset="0"/>
                <a:cs typeface="Arial" pitchFamily="34" charset="0"/>
              </a:rPr>
              <a:t> &amp; capable of fertilizing the ovum &amp; their activity is enhanced in a neutral &amp; slightly </a:t>
            </a:r>
            <a:r>
              <a:rPr lang="en-US" sz="2400" u="sng" dirty="0" smtClean="0">
                <a:solidFill>
                  <a:srgbClr val="C00000"/>
                </a:solidFill>
                <a:latin typeface="Arial" pitchFamily="34" charset="0"/>
                <a:cs typeface="Arial" pitchFamily="34" charset="0"/>
              </a:rPr>
              <a:t>alkaline</a:t>
            </a:r>
            <a:r>
              <a:rPr lang="en-US" sz="2400" dirty="0" smtClean="0">
                <a:latin typeface="Arial" pitchFamily="34" charset="0"/>
                <a:cs typeface="Arial" pitchFamily="34" charset="0"/>
              </a:rPr>
              <a:t> medium &amp; depressed in mildly acidic medium.  The life expectancy of ejaculated sperm in the female genital tract is </a:t>
            </a:r>
            <a:r>
              <a:rPr lang="en-US" sz="2400" b="1" dirty="0" smtClean="0">
                <a:solidFill>
                  <a:srgbClr val="7030A0"/>
                </a:solidFill>
                <a:latin typeface="Arial" pitchFamily="34" charset="0"/>
                <a:cs typeface="Arial" pitchFamily="34" charset="0"/>
              </a:rPr>
              <a:t>only </a:t>
            </a:r>
            <a:r>
              <a:rPr lang="en-US" sz="2400" b="1" u="sng" dirty="0" smtClean="0">
                <a:solidFill>
                  <a:srgbClr val="7030A0"/>
                </a:solidFill>
                <a:latin typeface="Arial" pitchFamily="34" charset="0"/>
                <a:cs typeface="Arial" pitchFamily="34" charset="0"/>
              </a:rPr>
              <a:t>1 to 2 days</a:t>
            </a:r>
          </a:p>
          <a:p>
            <a:pPr lvl="0">
              <a:buNone/>
              <a:defRPr/>
            </a:pPr>
            <a:endParaRPr lang="en-US" sz="2400" b="1" u="sng" dirty="0">
              <a:solidFill>
                <a:srgbClr val="66FFFF"/>
              </a:solidFill>
              <a:latin typeface="Arial" pitchFamily="34" charset="0"/>
              <a:cs typeface="Arial" pitchFamily="34" charset="0"/>
            </a:endParaRPr>
          </a:p>
          <a:p>
            <a:pPr marL="7938" lvl="0" indent="-7938">
              <a:lnSpc>
                <a:spcPct val="150000"/>
              </a:lnSpc>
              <a:buNone/>
              <a:defRPr/>
            </a:pPr>
            <a:r>
              <a:rPr lang="en-US" sz="2400" b="1" u="sng" dirty="0">
                <a:solidFill>
                  <a:srgbClr val="FF0000"/>
                </a:solidFill>
                <a:latin typeface="Arial" pitchFamily="34" charset="0"/>
                <a:cs typeface="Arial" pitchFamily="34" charset="0"/>
              </a:rPr>
              <a:t>The </a:t>
            </a:r>
            <a:r>
              <a:rPr lang="en-US" sz="2400" b="1" u="sng" dirty="0" err="1">
                <a:solidFill>
                  <a:srgbClr val="FF0000"/>
                </a:solidFill>
                <a:latin typeface="Arial" pitchFamily="34" charset="0"/>
                <a:cs typeface="Arial" pitchFamily="34" charset="0"/>
              </a:rPr>
              <a:t>acrosome</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of the sperm stores large quantities of </a:t>
            </a:r>
            <a:r>
              <a:rPr lang="en-US" sz="2400" b="1" dirty="0" err="1" smtClean="0">
                <a:latin typeface="Arial" pitchFamily="34" charset="0"/>
                <a:cs typeface="Arial" pitchFamily="34" charset="0"/>
              </a:rPr>
              <a:t>hyaluronidase</a:t>
            </a:r>
            <a:r>
              <a:rPr lang="en-US" sz="2400" b="1" dirty="0" smtClean="0">
                <a:latin typeface="Arial" pitchFamily="34" charset="0"/>
                <a:cs typeface="Arial" pitchFamily="34" charset="0"/>
              </a:rPr>
              <a:t> </a:t>
            </a:r>
            <a:r>
              <a:rPr lang="en-US" sz="2400" dirty="0" smtClean="0">
                <a:solidFill>
                  <a:srgbClr val="0070C0"/>
                </a:solidFill>
                <a:latin typeface="Arial" pitchFamily="34" charset="0"/>
                <a:cs typeface="Arial" pitchFamily="34" charset="0"/>
              </a:rPr>
              <a:t>(to digest </a:t>
            </a:r>
            <a:r>
              <a:rPr lang="en-US" sz="2400" dirty="0" err="1" smtClean="0">
                <a:solidFill>
                  <a:srgbClr val="0070C0"/>
                </a:solidFill>
                <a:latin typeface="Arial" pitchFamily="34" charset="0"/>
                <a:cs typeface="Arial" pitchFamily="34" charset="0"/>
              </a:rPr>
              <a:t>proteoglycans</a:t>
            </a:r>
            <a:r>
              <a:rPr lang="en-US" sz="2400" dirty="0" smtClean="0">
                <a:solidFill>
                  <a:srgbClr val="0070C0"/>
                </a:solidFill>
                <a:latin typeface="Arial" pitchFamily="34" charset="0"/>
                <a:cs typeface="Arial" pitchFamily="34" charset="0"/>
              </a:rPr>
              <a:t>)</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and </a:t>
            </a:r>
            <a:r>
              <a:rPr lang="en-US" sz="2400" b="1" dirty="0" err="1">
                <a:latin typeface="Arial" pitchFamily="34" charset="0"/>
                <a:cs typeface="Arial" pitchFamily="34" charset="0"/>
              </a:rPr>
              <a:t>proteolytic</a:t>
            </a:r>
            <a:r>
              <a:rPr lang="en-US" sz="2400" b="1" dirty="0">
                <a:latin typeface="Arial" pitchFamily="34" charset="0"/>
                <a:cs typeface="Arial" pitchFamily="34" charset="0"/>
              </a:rPr>
              <a:t> </a:t>
            </a:r>
            <a:r>
              <a:rPr lang="en-US" sz="2400" b="1" dirty="0" smtClean="0">
                <a:latin typeface="Arial" pitchFamily="34" charset="0"/>
                <a:cs typeface="Arial" pitchFamily="34" charset="0"/>
              </a:rPr>
              <a:t>enzymes </a:t>
            </a:r>
            <a:r>
              <a:rPr lang="en-US" sz="2400" dirty="0" smtClean="0">
                <a:solidFill>
                  <a:srgbClr val="0070C0"/>
                </a:solidFill>
                <a:latin typeface="Arial" pitchFamily="34" charset="0"/>
                <a:cs typeface="Arial" pitchFamily="34" charset="0"/>
              </a:rPr>
              <a:t>(to digest proteins).  </a:t>
            </a:r>
            <a:endParaRPr lang="en-US" sz="2400" dirty="0">
              <a:solidFill>
                <a:srgbClr val="0070C0"/>
              </a:solidFill>
              <a:latin typeface="Arial" pitchFamily="34" charset="0"/>
              <a:cs typeface="Arial" pitchFamily="34" charset="0"/>
            </a:endParaRPr>
          </a:p>
          <a:p>
            <a:pPr lvl="0">
              <a:buNone/>
              <a:defRPr/>
            </a:pPr>
            <a:endParaRPr lang="en-US" sz="2400" dirty="0">
              <a:latin typeface="Arial" pitchFamily="34" charset="0"/>
              <a:cs typeface="Arial" pitchFamily="34" charset="0"/>
            </a:endParaRPr>
          </a:p>
          <a:p>
            <a:pPr>
              <a:buFont typeface="Wingdings" pitchFamily="2" charset="2"/>
              <a:buNone/>
            </a:pPr>
            <a:endParaRPr lang="en-US" sz="2400" b="1" u="sng" dirty="0" smtClean="0">
              <a:solidFill>
                <a:srgbClr val="660000"/>
              </a:solidFill>
              <a:latin typeface="Arial" pitchFamily="34" charset="0"/>
              <a:cs typeface="Arial" pitchFamily="34" charset="0"/>
            </a:endParaRPr>
          </a:p>
        </p:txBody>
      </p:sp>
      <p:pic>
        <p:nvPicPr>
          <p:cNvPr id="11268" name="Picture 4"/>
          <p:cNvPicPr>
            <a:picLocks noChangeAspect="1" noChangeArrowheads="1"/>
          </p:cNvPicPr>
          <p:nvPr/>
        </p:nvPicPr>
        <p:blipFill>
          <a:blip r:embed="rId2" cstate="print"/>
          <a:srcRect l="18990" t="1984" r="16862" b="3384"/>
          <a:stretch>
            <a:fillRect/>
          </a:stretch>
        </p:blipFill>
        <p:spPr bwMode="auto">
          <a:xfrm>
            <a:off x="6248400" y="609600"/>
            <a:ext cx="26670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7" dur="500"/>
                                        <p:tgtEl>
                                          <p:spTgt spid="1126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10" dur="500"/>
                                        <p:tgtEl>
                                          <p:spTgt spid="1126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15" dur="5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4294967295"/>
          </p:nvPr>
        </p:nvSpPr>
        <p:spPr>
          <a:xfrm>
            <a:off x="381000" y="609600"/>
            <a:ext cx="8458200" cy="4419600"/>
          </a:xfrm>
        </p:spPr>
        <p:txBody>
          <a:bodyPr>
            <a:normAutofit/>
          </a:bodyPr>
          <a:lstStyle/>
          <a:p>
            <a:pPr algn="ctr">
              <a:lnSpc>
                <a:spcPct val="80000"/>
              </a:lnSpc>
              <a:buFont typeface="Wingdings" pitchFamily="2" charset="2"/>
              <a:buNone/>
              <a:defRPr/>
            </a:pPr>
            <a:r>
              <a:rPr lang="en-US" sz="2800" dirty="0">
                <a:solidFill>
                  <a:srgbClr val="FF0000"/>
                </a:solidFill>
                <a:latin typeface="Arial" pitchFamily="34" charset="0"/>
                <a:cs typeface="Arial" pitchFamily="34" charset="0"/>
              </a:rPr>
              <a:t>Hormonal factors that stimulate </a:t>
            </a:r>
            <a:r>
              <a:rPr lang="en-US" sz="2800" dirty="0" smtClean="0">
                <a:solidFill>
                  <a:srgbClr val="FF0000"/>
                </a:solidFill>
                <a:latin typeface="Arial" pitchFamily="34" charset="0"/>
                <a:cs typeface="Arial" pitchFamily="34" charset="0"/>
              </a:rPr>
              <a:t>spermatogenesis</a:t>
            </a:r>
          </a:p>
          <a:p>
            <a:pPr algn="ctr">
              <a:lnSpc>
                <a:spcPct val="80000"/>
              </a:lnSpc>
              <a:buFont typeface="Wingdings" pitchFamily="2" charset="2"/>
              <a:buNone/>
              <a:defRPr/>
            </a:pPr>
            <a:endParaRPr lang="en-US" sz="2800" dirty="0">
              <a:solidFill>
                <a:srgbClr val="FF0000"/>
              </a:solidFill>
              <a:latin typeface="Arial" pitchFamily="34" charset="0"/>
              <a:cs typeface="Arial" pitchFamily="34" charset="0"/>
            </a:endParaRPr>
          </a:p>
          <a:p>
            <a:pPr>
              <a:lnSpc>
                <a:spcPct val="80000"/>
              </a:lnSpc>
              <a:buFont typeface="Wingdings" pitchFamily="2" charset="2"/>
              <a:buNone/>
              <a:defRPr/>
            </a:pPr>
            <a:endParaRPr lang="en-US" sz="2400" b="1" dirty="0">
              <a:latin typeface="Arial" pitchFamily="34" charset="0"/>
              <a:cs typeface="Arial" pitchFamily="34" charset="0"/>
            </a:endParaRPr>
          </a:p>
          <a:p>
            <a:pPr>
              <a:lnSpc>
                <a:spcPct val="80000"/>
              </a:lnSpc>
              <a:buFont typeface="Wingdings" pitchFamily="2" charset="2"/>
              <a:buNone/>
              <a:defRPr/>
            </a:pPr>
            <a:r>
              <a:rPr lang="en-US" sz="2200" b="1" dirty="0" smtClean="0">
                <a:solidFill>
                  <a:srgbClr val="00B0F0"/>
                </a:solidFill>
                <a:latin typeface="Arial" pitchFamily="34" charset="0"/>
                <a:cs typeface="Arial" pitchFamily="34" charset="0"/>
              </a:rPr>
              <a:t>1- Testosterone</a:t>
            </a:r>
            <a:endParaRPr lang="en-US" sz="2200" dirty="0">
              <a:latin typeface="Arial" pitchFamily="34" charset="0"/>
              <a:cs typeface="Arial" pitchFamily="34" charset="0"/>
            </a:endParaRPr>
          </a:p>
          <a:p>
            <a:pPr>
              <a:lnSpc>
                <a:spcPct val="80000"/>
              </a:lnSpc>
              <a:buFont typeface="Wingdings" pitchFamily="2" charset="2"/>
              <a:buNone/>
              <a:defRPr/>
            </a:pPr>
            <a:endParaRPr lang="en-US" sz="2200" dirty="0">
              <a:latin typeface="Arial" pitchFamily="34" charset="0"/>
              <a:cs typeface="Arial" pitchFamily="34" charset="0"/>
            </a:endParaRPr>
          </a:p>
          <a:p>
            <a:pPr>
              <a:lnSpc>
                <a:spcPct val="80000"/>
              </a:lnSpc>
              <a:buFont typeface="Wingdings" pitchFamily="2" charset="2"/>
              <a:buNone/>
              <a:defRPr/>
            </a:pPr>
            <a:r>
              <a:rPr lang="en-US" sz="2200" b="1" dirty="0" smtClean="0">
                <a:solidFill>
                  <a:srgbClr val="00B0F0"/>
                </a:solidFill>
                <a:latin typeface="Arial" pitchFamily="34" charset="0"/>
                <a:cs typeface="Arial" pitchFamily="34" charset="0"/>
              </a:rPr>
              <a:t>2- Luteinizing </a:t>
            </a:r>
            <a:r>
              <a:rPr lang="en-US" sz="2200" b="1" dirty="0">
                <a:solidFill>
                  <a:srgbClr val="00B0F0"/>
                </a:solidFill>
                <a:latin typeface="Arial" pitchFamily="34" charset="0"/>
                <a:cs typeface="Arial" pitchFamily="34" charset="0"/>
              </a:rPr>
              <a:t>hormone (</a:t>
            </a:r>
            <a:r>
              <a:rPr lang="en-US" sz="2200" b="1" dirty="0" smtClean="0">
                <a:solidFill>
                  <a:srgbClr val="00B0F0"/>
                </a:solidFill>
                <a:latin typeface="Arial" pitchFamily="34" charset="0"/>
                <a:cs typeface="Arial" pitchFamily="34" charset="0"/>
              </a:rPr>
              <a:t>LH)</a:t>
            </a:r>
          </a:p>
          <a:p>
            <a:pPr>
              <a:lnSpc>
                <a:spcPct val="80000"/>
              </a:lnSpc>
              <a:buFont typeface="Wingdings" pitchFamily="2" charset="2"/>
              <a:buNone/>
              <a:defRPr/>
            </a:pPr>
            <a:endParaRPr lang="en-US" sz="2200" dirty="0">
              <a:latin typeface="Arial" pitchFamily="34" charset="0"/>
              <a:cs typeface="Arial" pitchFamily="34" charset="0"/>
            </a:endParaRPr>
          </a:p>
          <a:p>
            <a:pPr>
              <a:lnSpc>
                <a:spcPct val="80000"/>
              </a:lnSpc>
              <a:buFont typeface="Wingdings" pitchFamily="2" charset="2"/>
              <a:buNone/>
              <a:defRPr/>
            </a:pPr>
            <a:r>
              <a:rPr lang="en-US" sz="2200" b="1" dirty="0" smtClean="0">
                <a:solidFill>
                  <a:srgbClr val="00B0F0"/>
                </a:solidFill>
                <a:latin typeface="Arial" pitchFamily="34" charset="0"/>
                <a:cs typeface="Arial" pitchFamily="34" charset="0"/>
              </a:rPr>
              <a:t>3- Follicle </a:t>
            </a:r>
            <a:r>
              <a:rPr lang="en-US" sz="2200" b="1" dirty="0">
                <a:solidFill>
                  <a:srgbClr val="00B0F0"/>
                </a:solidFill>
                <a:latin typeface="Arial" pitchFamily="34" charset="0"/>
                <a:cs typeface="Arial" pitchFamily="34" charset="0"/>
              </a:rPr>
              <a:t>stimulating </a:t>
            </a:r>
            <a:r>
              <a:rPr lang="en-US" sz="2200" b="1" dirty="0" smtClean="0">
                <a:solidFill>
                  <a:srgbClr val="00B0F0"/>
                </a:solidFill>
                <a:latin typeface="Arial" pitchFamily="34" charset="0"/>
                <a:cs typeface="Arial" pitchFamily="34" charset="0"/>
              </a:rPr>
              <a:t>hormone (FSH)</a:t>
            </a:r>
            <a:endParaRPr lang="en-US" sz="2200" dirty="0">
              <a:latin typeface="Arial" pitchFamily="34" charset="0"/>
              <a:cs typeface="Arial" pitchFamily="34" charset="0"/>
            </a:endParaRPr>
          </a:p>
          <a:p>
            <a:pPr>
              <a:lnSpc>
                <a:spcPct val="80000"/>
              </a:lnSpc>
              <a:buFont typeface="Wingdings" pitchFamily="2" charset="2"/>
              <a:buNone/>
              <a:defRPr/>
            </a:pPr>
            <a:endParaRPr lang="en-US" sz="2200" dirty="0">
              <a:latin typeface="Arial" pitchFamily="34" charset="0"/>
              <a:cs typeface="Arial" pitchFamily="34" charset="0"/>
            </a:endParaRPr>
          </a:p>
          <a:p>
            <a:pPr>
              <a:lnSpc>
                <a:spcPct val="80000"/>
              </a:lnSpc>
              <a:buFont typeface="Wingdings" pitchFamily="2" charset="2"/>
              <a:buNone/>
              <a:defRPr/>
            </a:pPr>
            <a:r>
              <a:rPr lang="en-US" sz="2200" b="1" dirty="0" smtClean="0">
                <a:solidFill>
                  <a:srgbClr val="00B0F0"/>
                </a:solidFill>
                <a:latin typeface="Arial" pitchFamily="34" charset="0"/>
                <a:cs typeface="Arial" pitchFamily="34" charset="0"/>
              </a:rPr>
              <a:t>4- Estrogen</a:t>
            </a:r>
            <a:endParaRPr lang="en-US" sz="2200" dirty="0">
              <a:latin typeface="Arial" pitchFamily="34" charset="0"/>
              <a:cs typeface="Arial" pitchFamily="34" charset="0"/>
            </a:endParaRPr>
          </a:p>
          <a:p>
            <a:pPr>
              <a:lnSpc>
                <a:spcPct val="80000"/>
              </a:lnSpc>
              <a:buFont typeface="Wingdings" pitchFamily="2" charset="2"/>
              <a:buNone/>
              <a:defRPr/>
            </a:pPr>
            <a:endParaRPr lang="en-US" sz="2200" dirty="0">
              <a:latin typeface="Arial" pitchFamily="34" charset="0"/>
              <a:cs typeface="Arial" pitchFamily="34" charset="0"/>
            </a:endParaRPr>
          </a:p>
          <a:p>
            <a:pPr>
              <a:lnSpc>
                <a:spcPct val="80000"/>
              </a:lnSpc>
              <a:buFont typeface="Wingdings" pitchFamily="2" charset="2"/>
              <a:buNone/>
              <a:defRPr/>
            </a:pPr>
            <a:r>
              <a:rPr lang="en-US" sz="2200" b="1" dirty="0" smtClean="0">
                <a:solidFill>
                  <a:srgbClr val="00B0F0"/>
                </a:solidFill>
                <a:latin typeface="Arial" pitchFamily="34" charset="0"/>
                <a:cs typeface="Arial" pitchFamily="34" charset="0"/>
              </a:rPr>
              <a:t>5- Growth hormone</a:t>
            </a:r>
            <a:endParaRPr lang="en-US"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7" dur="500"/>
                                        <p:tgtEl>
                                          <p:spTgt spid="1229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12" dur="500"/>
                                        <p:tgtEl>
                                          <p:spTgt spid="12291">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17" dur="500"/>
                                        <p:tgtEl>
                                          <p:spTgt spid="12291">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11" end="11"/>
                                            </p:txEl>
                                          </p:spTgt>
                                        </p:tgtEl>
                                        <p:attrNameLst>
                                          <p:attrName>style.visibility</p:attrName>
                                        </p:attrNameLst>
                                      </p:cBhvr>
                                      <p:to>
                                        <p:strVal val="visible"/>
                                      </p:to>
                                    </p:set>
                                    <p:animEffect transition="in" filter="blinds(horizontal)">
                                      <p:cBhvr>
                                        <p:cTn id="22" dur="500"/>
                                        <p:tgtEl>
                                          <p:spTgt spid="122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79412"/>
            <a:ext cx="8763000" cy="534988"/>
          </a:xfrm>
        </p:spPr>
        <p:txBody>
          <a:bodyPr>
            <a:noAutofit/>
          </a:bodyPr>
          <a:lstStyle/>
          <a:p>
            <a:r>
              <a:rPr lang="en-US" sz="3500" dirty="0" smtClean="0">
                <a:solidFill>
                  <a:srgbClr val="FF0000"/>
                </a:solidFill>
                <a:latin typeface="Arial" pitchFamily="34" charset="0"/>
                <a:cs typeface="Arial" pitchFamily="34" charset="0"/>
              </a:rPr>
              <a:t>Maturation of sperm in the </a:t>
            </a:r>
            <a:r>
              <a:rPr lang="en-US" sz="3500" dirty="0" err="1" smtClean="0">
                <a:solidFill>
                  <a:srgbClr val="FF0000"/>
                </a:solidFill>
                <a:latin typeface="Arial" pitchFamily="34" charset="0"/>
                <a:cs typeface="Arial" pitchFamily="34" charset="0"/>
              </a:rPr>
              <a:t>epididymis</a:t>
            </a:r>
            <a:endParaRPr lang="en-US" sz="3500" dirty="0" smtClean="0">
              <a:solidFill>
                <a:srgbClr val="FF0000"/>
              </a:solidFill>
              <a:latin typeface="Arial" pitchFamily="34" charset="0"/>
              <a:cs typeface="Arial" pitchFamily="34" charset="0"/>
            </a:endParaRPr>
          </a:p>
        </p:txBody>
      </p:sp>
      <p:sp>
        <p:nvSpPr>
          <p:cNvPr id="8195" name="Rectangle 3"/>
          <p:cNvSpPr>
            <a:spLocks noGrp="1" noChangeArrowheads="1"/>
          </p:cNvSpPr>
          <p:nvPr>
            <p:ph sz="quarter" idx="1"/>
          </p:nvPr>
        </p:nvSpPr>
        <p:spPr>
          <a:xfrm>
            <a:off x="381000" y="1176337"/>
            <a:ext cx="8458200" cy="5300663"/>
          </a:xfrm>
        </p:spPr>
        <p:txBody>
          <a:bodyPr/>
          <a:lstStyle/>
          <a:p>
            <a:pPr>
              <a:buFont typeface="Wingdings" pitchFamily="2" charset="2"/>
              <a:buNone/>
            </a:pPr>
            <a:endParaRPr lang="en-US" sz="2400" b="1" u="sng" dirty="0" smtClean="0">
              <a:solidFill>
                <a:srgbClr val="FF00FF"/>
              </a:solidFill>
              <a:latin typeface="Arial" pitchFamily="34" charset="0"/>
              <a:cs typeface="Arial" pitchFamily="34" charset="0"/>
            </a:endParaRPr>
          </a:p>
          <a:p>
            <a:pPr marL="3175" indent="11113">
              <a:lnSpc>
                <a:spcPct val="100000"/>
              </a:lnSpc>
              <a:buFont typeface="Wingdings" pitchFamily="2" charset="2"/>
              <a:buNone/>
            </a:pPr>
            <a:r>
              <a:rPr lang="en-US" sz="2400" b="1" dirty="0" smtClean="0">
                <a:latin typeface="Arial" pitchFamily="34" charset="0"/>
                <a:cs typeface="Arial" pitchFamily="34" charset="0"/>
              </a:rPr>
              <a:t>- </a:t>
            </a:r>
            <a:r>
              <a:rPr lang="en-US" sz="2800" dirty="0" smtClean="0">
                <a:latin typeface="Arial" pitchFamily="34" charset="0"/>
                <a:cs typeface="Arial" pitchFamily="34" charset="0"/>
              </a:rPr>
              <a:t>After their formation in the </a:t>
            </a:r>
            <a:r>
              <a:rPr lang="en-US" sz="2800" dirty="0" err="1" smtClean="0">
                <a:latin typeface="Arial" pitchFamily="34" charset="0"/>
                <a:cs typeface="Arial" pitchFamily="34" charset="0"/>
              </a:rPr>
              <a:t>seminiferous</a:t>
            </a:r>
            <a:r>
              <a:rPr lang="en-US" sz="2800" dirty="0" smtClean="0">
                <a:latin typeface="Arial" pitchFamily="34" charset="0"/>
                <a:cs typeface="Arial" pitchFamily="34" charset="0"/>
              </a:rPr>
              <a:t> tubules, sperms require several days to pass through the </a:t>
            </a:r>
            <a:r>
              <a:rPr lang="en-US" sz="2800" dirty="0" err="1" smtClean="0">
                <a:latin typeface="Arial" pitchFamily="34" charset="0"/>
                <a:cs typeface="Arial" pitchFamily="34" charset="0"/>
              </a:rPr>
              <a:t>epididymis</a:t>
            </a:r>
            <a:r>
              <a:rPr lang="en-US" sz="2800" dirty="0" smtClean="0">
                <a:latin typeface="Arial" pitchFamily="34" charset="0"/>
                <a:cs typeface="Arial" pitchFamily="34" charset="0"/>
              </a:rPr>
              <a:t> (still non-motile). </a:t>
            </a:r>
          </a:p>
          <a:p>
            <a:pPr>
              <a:lnSpc>
                <a:spcPct val="100000"/>
              </a:lnSpc>
              <a:buFont typeface="Wingdings" pitchFamily="2" charset="2"/>
              <a:buNone/>
            </a:pPr>
            <a:endParaRPr lang="en-US" sz="2800" dirty="0" smtClean="0">
              <a:latin typeface="Arial" pitchFamily="34" charset="0"/>
              <a:cs typeface="Arial" pitchFamily="34" charset="0"/>
            </a:endParaRPr>
          </a:p>
          <a:p>
            <a:pPr marL="3175" indent="11113">
              <a:lnSpc>
                <a:spcPct val="100000"/>
              </a:lnSpc>
              <a:buNone/>
            </a:pPr>
            <a:r>
              <a:rPr lang="en-US" sz="2800" dirty="0" smtClean="0">
                <a:latin typeface="Arial" pitchFamily="34" charset="0"/>
                <a:cs typeface="Arial" pitchFamily="34" charset="0"/>
              </a:rPr>
              <a:t>- After 18 to 24 hrs &gt;&gt;&gt; they develop the capability of motility </a:t>
            </a:r>
          </a:p>
          <a:p>
            <a:pPr marL="3175" indent="11113">
              <a:lnSpc>
                <a:spcPct val="100000"/>
              </a:lnSpc>
              <a:buNone/>
            </a:pPr>
            <a:endParaRPr lang="en-US" sz="2800" dirty="0" smtClean="0">
              <a:latin typeface="Arial" pitchFamily="34" charset="0"/>
              <a:cs typeface="Arial" pitchFamily="34" charset="0"/>
            </a:endParaRPr>
          </a:p>
          <a:p>
            <a:pPr marL="3175" indent="11113">
              <a:lnSpc>
                <a:spcPct val="100000"/>
              </a:lnSpc>
              <a:buNone/>
            </a:pPr>
            <a:r>
              <a:rPr lang="en-US" sz="2800" dirty="0" smtClean="0">
                <a:latin typeface="Arial" pitchFamily="34" charset="0"/>
                <a:cs typeface="Arial" pitchFamily="34" charset="0"/>
              </a:rPr>
              <a:t>- (some </a:t>
            </a:r>
            <a:r>
              <a:rPr lang="en-US" sz="2800" dirty="0" smtClean="0">
                <a:solidFill>
                  <a:srgbClr val="7030A0"/>
                </a:solidFill>
                <a:latin typeface="Arial" pitchFamily="34" charset="0"/>
                <a:cs typeface="Arial" pitchFamily="34" charset="0"/>
              </a:rPr>
              <a:t>inhibitory proteins </a:t>
            </a:r>
            <a:r>
              <a:rPr lang="en-US" sz="2800" dirty="0" smtClean="0">
                <a:latin typeface="Arial" pitchFamily="34" charset="0"/>
                <a:cs typeface="Arial" pitchFamily="34" charset="0"/>
              </a:rPr>
              <a:t>in the </a:t>
            </a:r>
            <a:r>
              <a:rPr lang="en-US" sz="2800" dirty="0" err="1" smtClean="0">
                <a:latin typeface="Arial" pitchFamily="34" charset="0"/>
                <a:cs typeface="Arial" pitchFamily="34" charset="0"/>
              </a:rPr>
              <a:t>epididymal</a:t>
            </a:r>
            <a:r>
              <a:rPr lang="en-US" sz="2800" dirty="0" smtClean="0">
                <a:latin typeface="Arial" pitchFamily="34" charset="0"/>
                <a:cs typeface="Arial" pitchFamily="34" charset="0"/>
              </a:rPr>
              <a:t> fluid prevent final motility until after ejaculation).</a:t>
            </a:r>
          </a:p>
          <a:p>
            <a:pPr>
              <a:buFont typeface="Wingdings" pitchFamily="2" charset="2"/>
              <a:buNone/>
            </a:pPr>
            <a:endParaRPr lang="en-US" sz="2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7" dur="500"/>
                                        <p:tgtEl>
                                          <p:spTgt spid="81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1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13669</TotalTime>
  <Words>1606</Words>
  <Application>Microsoft Office PowerPoint</Application>
  <PresentationFormat>On-screen Show (4:3)</PresentationFormat>
  <Paragraphs>182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Male Reproductive Physiology  GUYTON &amp; HALL, Chapter 80</vt:lpstr>
      <vt:lpstr>Objectives</vt:lpstr>
      <vt:lpstr>PowerPoint Presentation</vt:lpstr>
      <vt:lpstr>PowerPoint Presentation</vt:lpstr>
      <vt:lpstr>PowerPoint Presentation</vt:lpstr>
      <vt:lpstr>PowerPoint Presentation</vt:lpstr>
      <vt:lpstr>PowerPoint Presentation</vt:lpstr>
      <vt:lpstr>PowerPoint Presentation</vt:lpstr>
      <vt:lpstr>Maturation of sperm in the epididymis</vt:lpstr>
      <vt:lpstr>Storage of sperms</vt:lpstr>
      <vt:lpstr>Secretion of Male glands </vt:lpstr>
      <vt:lpstr>PowerPoint Presentation</vt:lpstr>
      <vt:lpstr>PowerPoint Presentation</vt:lpstr>
      <vt:lpstr>Semen </vt:lpstr>
      <vt:lpstr>PowerPoint Presentation</vt:lpstr>
      <vt:lpstr>PowerPoint Presentation</vt:lpstr>
      <vt:lpstr>PowerPoint Presentation</vt:lpstr>
      <vt:lpstr>PowerPoint Presentation</vt:lpstr>
      <vt:lpstr>PowerPoint Presentation</vt:lpstr>
      <vt:lpstr>Functions of testosterone during fetal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Alregaiey</dc:creator>
  <cp:lastModifiedBy>DR.MOHAMMAD AL OTABI</cp:lastModifiedBy>
  <cp:revision>490</cp:revision>
  <dcterms:created xsi:type="dcterms:W3CDTF">2002-11-25T02:35:13Z</dcterms:created>
  <dcterms:modified xsi:type="dcterms:W3CDTF">2015-03-29T09:28:34Z</dcterms:modified>
</cp:coreProperties>
</file>