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33"/>
  </p:notesMasterIdLst>
  <p:handoutMasterIdLst>
    <p:handoutMasterId r:id="rId34"/>
  </p:handoutMasterIdLst>
  <p:sldIdLst>
    <p:sldId id="398" r:id="rId2"/>
    <p:sldId id="426" r:id="rId3"/>
    <p:sldId id="319" r:id="rId4"/>
    <p:sldId id="401" r:id="rId5"/>
    <p:sldId id="396" r:id="rId6"/>
    <p:sldId id="427" r:id="rId7"/>
    <p:sldId id="428" r:id="rId8"/>
    <p:sldId id="430" r:id="rId9"/>
    <p:sldId id="429" r:id="rId10"/>
    <p:sldId id="407" r:id="rId11"/>
    <p:sldId id="408" r:id="rId12"/>
    <p:sldId id="409" r:id="rId13"/>
    <p:sldId id="410" r:id="rId14"/>
    <p:sldId id="431" r:id="rId15"/>
    <p:sldId id="417" r:id="rId16"/>
    <p:sldId id="418" r:id="rId17"/>
    <p:sldId id="425" r:id="rId18"/>
    <p:sldId id="358" r:id="rId19"/>
    <p:sldId id="353" r:id="rId20"/>
    <p:sldId id="432" r:id="rId21"/>
    <p:sldId id="435" r:id="rId22"/>
    <p:sldId id="433" r:id="rId23"/>
    <p:sldId id="360" r:id="rId24"/>
    <p:sldId id="422" r:id="rId25"/>
    <p:sldId id="356" r:id="rId26"/>
    <p:sldId id="361" r:id="rId27"/>
    <p:sldId id="362" r:id="rId28"/>
    <p:sldId id="364" r:id="rId29"/>
    <p:sldId id="424" r:id="rId30"/>
    <p:sldId id="368" r:id="rId31"/>
    <p:sldId id="399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>
        <p:scale>
          <a:sx n="60" d="100"/>
          <a:sy n="60" d="100"/>
        </p:scale>
        <p:origin x="-1434" y="-10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44" y="1401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532E2A-B8AA-41E7-BEA9-4C17249C34C4}" type="datetimeFigureOut">
              <a:rPr lang="en-US"/>
              <a:pPr>
                <a:defRPr/>
              </a:pPr>
              <a:t>4/6/2015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436370-C292-49F8-B639-6C0B6CD2C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50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60DEB4-7E1B-4B24-8FE1-CDA16B5E0F5D}" type="datetimeFigureOut">
              <a:rPr lang="en-US"/>
              <a:pPr>
                <a:defRPr/>
              </a:pPr>
              <a:t>4/6/2015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DDDEC4-A440-4FE4-8237-DB77EC9B3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30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NPY is a potent stimulator of food intake, has an inhibitory effect on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GnRH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secretion.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DDEC4-A440-4FE4-8237-DB77EC9B354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D174C3-FE08-4168-8966-E5DF6D2A0FB7}" type="datetimeFigureOut">
              <a:rPr lang="en-US" smtClean="0"/>
              <a:pPr>
                <a:defRPr/>
              </a:pPr>
              <a:t>4/6/2015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9802C6C-BA58-4391-B85E-5A45509C4F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F6AF61-7A51-4594-AB47-79E0F67F79E3}" type="datetimeFigureOut">
              <a:rPr lang="en-US" smtClean="0"/>
              <a:pPr>
                <a:defRPr/>
              </a:pPr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5DD4C-DB7F-4DBF-98E7-BDB93A345F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F945F522-126F-477B-979E-9B7DB1E9E1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20D887-77FE-4953-84D4-CA34B61126D9}" type="datetimeFigureOut">
              <a:rPr lang="en-US" smtClean="0"/>
              <a:pPr>
                <a:defRPr/>
              </a:pPr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4E91-E441-496F-8892-C26E0680F8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6868F-13DF-4DE5-A4C3-311BA11FD0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1F2267-FB14-424F-A842-DB20C4A782F6}" type="datetimeFigureOut">
              <a:rPr lang="en-US" smtClean="0"/>
              <a:pPr>
                <a:defRPr/>
              </a:pPr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1F114EB3-ECAC-4202-8C35-B404C15DFF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FB3BF-AAD9-4CF7-9AC2-C8EB5F164D9B}" type="datetimeFigureOut">
              <a:rPr lang="en-US" smtClean="0"/>
              <a:pPr>
                <a:defRPr/>
              </a:pPr>
              <a:t>4/6/2015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C952537-E7DB-4282-87BD-8DA0B22593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A67C2F31-CDB9-4F72-BFAB-EAE7A6EDE654}" type="datetimeFigureOut">
              <a:rPr lang="en-US" smtClean="0"/>
              <a:pPr>
                <a:defRPr/>
              </a:pPr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871BA-AA53-4B30-A55A-060F6249BE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1519B1-414B-4871-85FD-AE2418E27E5C}" type="datetimeFigureOut">
              <a:rPr lang="en-US" smtClean="0"/>
              <a:pPr>
                <a:defRPr/>
              </a:pPr>
              <a:t>4/6/2015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1E5298F-F801-4620-A156-CE848C8B75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E39470-4DDF-4D59-B96D-4C3007FA8441}" type="datetimeFigureOut">
              <a:rPr lang="en-US" smtClean="0"/>
              <a:pPr>
                <a:defRPr/>
              </a:pPr>
              <a:t>4/6/2015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0D0E87E0-8345-4998-B9FC-84E53F4F0D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0DBFE6-67C7-45B6-A6FF-F784EBA6DD4A}" type="datetimeFigureOut">
              <a:rPr lang="en-US" smtClean="0"/>
              <a:pPr>
                <a:defRPr/>
              </a:pPr>
              <a:t>4/6/2015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8283682-2FF3-4F4C-9AB2-8E50D73F75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29F3323-6D36-4280-B182-C01DCEBA7C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22D49-0DBE-4DBD-8C72-45D60E86D7F8}" type="datetimeFigureOut">
              <a:rPr lang="en-US" smtClean="0"/>
              <a:pPr>
                <a:defRPr/>
              </a:pPr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51D309B7-216A-430D-A92B-2C82F96172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8777F906-8F43-45FA-B28B-17C8802FA2AF}" type="datetimeFigureOut">
              <a:rPr lang="en-US" smtClean="0"/>
              <a:pPr>
                <a:defRPr/>
              </a:pPr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25C413-0802-4918-9E1B-E7C35CD56CEB}" type="datetimeFigureOut">
              <a:rPr lang="en-US" smtClean="0"/>
              <a:pPr>
                <a:defRPr/>
              </a:pPr>
              <a:t>4/6/2015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9681536-E2DA-490E-892E-5CC9C284C6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534400" cy="20574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Reproductive Physiology </a:t>
            </a:r>
            <a:br>
              <a:rPr lang="en-US" sz="2700" dirty="0" smtClean="0">
                <a:latin typeface="Arial" pitchFamily="34" charset="0"/>
                <a:cs typeface="Arial" pitchFamily="34" charset="0"/>
              </a:rPr>
            </a:br>
            <a:r>
              <a:rPr lang="en-US" sz="2700" dirty="0" smtClean="0">
                <a:latin typeface="Arial" pitchFamily="34" charset="0"/>
                <a:cs typeface="Arial" pitchFamily="34" charset="0"/>
              </a:rPr>
              <a:t>Lecture 3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422" y="3429000"/>
            <a:ext cx="5876778" cy="1981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 smtClean="0">
                <a:solidFill>
                  <a:srgbClr val="00B050"/>
                </a:solidFill>
                <a:latin typeface="Comic Sans MS" pitchFamily="66" charset="0"/>
              </a:rPr>
              <a:t>Dr.Mohammed</a:t>
            </a:r>
            <a:r>
              <a:rPr lang="en-US" sz="22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Comic Sans MS" pitchFamily="66" charset="0"/>
              </a:rPr>
              <a:t>Alotaibi</a:t>
            </a:r>
            <a:endParaRPr lang="en-US" sz="22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Assistant Professor of Physiology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College of Medicine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King Saud University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66800" y="1600200"/>
            <a:ext cx="6629400" cy="2667000"/>
            <a:chOff x="1219200" y="1600200"/>
            <a:chExt cx="6629400" cy="2667000"/>
          </a:xfrm>
        </p:grpSpPr>
        <p:pic>
          <p:nvPicPr>
            <p:cNvPr id="2" name="Picture 5" descr="pubert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19400" y="1600200"/>
              <a:ext cx="5029200" cy="2667000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1219200" y="3468469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MV Boli" panose="02000500030200090000" pitchFamily="2" charset="0"/>
                  <a:cs typeface="MV Boli" panose="02000500030200090000" pitchFamily="2" charset="0"/>
                </a:rPr>
                <a:t>Physical </a:t>
              </a:r>
              <a:endParaRPr lang="en-US" sz="3600" dirty="0"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Physical Changes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0392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b="1" u="sng" dirty="0">
                <a:latin typeface="Arial" pitchFamily="34" charset="0"/>
                <a:cs typeface="Arial" pitchFamily="34" charset="0"/>
              </a:rPr>
              <a:t>5 stages </a:t>
            </a:r>
            <a:r>
              <a:rPr lang="en-GB" dirty="0">
                <a:latin typeface="Arial" pitchFamily="34" charset="0"/>
                <a:cs typeface="Arial" pitchFamily="34" charset="0"/>
              </a:rPr>
              <a:t>from childhood to full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maturity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Tanner Scale </a:t>
            </a:r>
            <a:r>
              <a:rPr lang="en-GB" dirty="0">
                <a:latin typeface="Arial" pitchFamily="34" charset="0"/>
                <a:cs typeface="Arial" pitchFamily="34" charset="0"/>
              </a:rPr>
              <a:t>(P1 – P5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Reflect progression in changes of the external genitalia and of sexual hair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Secondary </a:t>
            </a:r>
            <a:r>
              <a:rPr lang="en-GB" dirty="0">
                <a:latin typeface="Arial" pitchFamily="34" charset="0"/>
                <a:cs typeface="Arial" pitchFamily="34" charset="0"/>
              </a:rPr>
              <a:t>sexual characteristics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Mean age 10.5yrs in </a:t>
            </a:r>
            <a:r>
              <a:rPr lang="en-GB" sz="24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girls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Mean age 11.5 – 12yrs in </a:t>
            </a:r>
            <a:r>
              <a:rPr lang="en-GB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Puberty: </a:t>
            </a:r>
            <a:r>
              <a:rPr lang="en-US" sz="4000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Girls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Breast enlargement usually first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sign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Thelarche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Menarche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usually 2-3 yrs after breast development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Growth spurt peaks before menarche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Pubic and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axillary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hair growth: sign of adrenal androgen secretion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Starts at similar stage of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apocrine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gland sweat production and associated with adult body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odour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Pubertal Stages (Tanner)</a:t>
            </a:r>
            <a:br>
              <a:rPr lang="en-GB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30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Girls</a:t>
            </a:r>
            <a:endParaRPr lang="en-GB" sz="3000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552" y="1066800"/>
            <a:ext cx="8842248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P1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Prepubertal</a:t>
            </a:r>
            <a:r>
              <a:rPr lang="en-GB" sz="240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2400" b="1" smtClean="0">
                <a:latin typeface="Arial" pitchFamily="34" charset="0"/>
                <a:cs typeface="Arial" pitchFamily="34" charset="0"/>
              </a:rPr>
              <a:t>P2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Early development of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subareolar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breast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bud +/- small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amounts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of pubic and axillary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hair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P3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Increase in size of palpable breast tissue and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areolae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increased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pubic/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hair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P4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Breast tissue and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areolae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protrude above breast 	level.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Further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increased in pubic/axillary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hair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growth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P5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Mature adult breast.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Complete pubic/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hair growth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201738"/>
          </a:xfrm>
          <a:noFill/>
        </p:spPr>
        <p:txBody>
          <a:bodyPr lIns="92075" tIns="46038" rIns="92075" bIns="46038"/>
          <a:lstStyle/>
          <a:p>
            <a:r>
              <a:rPr lang="cs-CZ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 – 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Male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hormonal changes</a:t>
            </a:r>
            <a:endParaRPr lang="en-U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5105400"/>
          </a:xfrm>
          <a:noFill/>
        </p:spPr>
        <p:txBody>
          <a:bodyPr lIns="92075" tIns="46038" rIns="92075" bIns="46038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LH and FSH release increases ~10 yrs. of age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spermatogenesis; androgen secretion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androgens initiate growth of sex accessory structures (e.g. prostate), male secondary sex characteristics (facial hair, growth of larynx)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androgens causes retention of minerals in body to support bone and muscle growth</a:t>
            </a:r>
          </a:p>
          <a:p>
            <a:pPr>
              <a:lnSpc>
                <a:spcPct val="150000"/>
              </a:lnSpc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Sertoli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cells also secrete some estrogen</a:t>
            </a:r>
          </a:p>
          <a:p>
            <a:pPr>
              <a:lnSpc>
                <a:spcPct val="150000"/>
              </a:lnSpc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Puberty: 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Boys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1676400"/>
            <a:ext cx="850392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First signs often go unnoticed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Testicular enlargement </a:t>
            </a:r>
            <a:r>
              <a:rPr lang="en-US" dirty="0">
                <a:latin typeface="Arial" pitchFamily="34" charset="0"/>
                <a:cs typeface="Arial" pitchFamily="34" charset="0"/>
              </a:rPr>
              <a:t>(12-13 yrs)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Prepubertal</a:t>
            </a:r>
            <a:r>
              <a:rPr lang="en-US" dirty="0">
                <a:latin typeface="Arial" pitchFamily="34" charset="0"/>
                <a:cs typeface="Arial" pitchFamily="34" charset="0"/>
              </a:rPr>
              <a:t> testis </a:t>
            </a:r>
            <a:r>
              <a:rPr lang="ar-SA" dirty="0" smtClean="0">
                <a:latin typeface="Arial" pitchFamily="34" charset="0"/>
                <a:cs typeface="Arial" pitchFamily="34" charset="0"/>
              </a:rPr>
              <a:t>&gt;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dirty="0" smtClean="0">
                <a:latin typeface="Arial" pitchFamily="34" charset="0"/>
                <a:cs typeface="Arial" pitchFamily="34" charset="0"/>
              </a:rPr>
              <a:t>1.5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volume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Puberty begins when volume reaches 4mls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Penile and scrotal enlargement occur approx 1 yr after testicular enlargement. Pubic hair appears at same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time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Begins of spermatogenesis; androgen secretion</a:t>
            </a:r>
          </a:p>
          <a:p>
            <a:pPr>
              <a:lnSpc>
                <a:spcPct val="11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Pubertal Stages (Tanner)</a:t>
            </a:r>
            <a:br>
              <a:rPr lang="en-GB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3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Boys</a:t>
            </a:r>
            <a:endParaRPr lang="en-GB" sz="3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1066800"/>
            <a:ext cx="850392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P1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Prepubertal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testicular volume &lt;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1.5 ml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[9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younger]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P2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Testicular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volume between 1.6 and 6 ml; skin on scrotum thins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Few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pubic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hairs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9-11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P3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Testicular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volume between 6 and 12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ml,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Lenghtening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of penis. Further growth of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testes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and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scrotum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11-12.5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P4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Testicular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volume between 12 and 20 ml; scrotum enlarges further and darkens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Incresed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pubic/ axillary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hair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12.5-14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P5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Testicular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volume greater than 20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ml.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Genitalia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adult in size and shape.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Completed pubic/axillary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hair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growth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[14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228600"/>
            <a:ext cx="9144000" cy="1201738"/>
          </a:xfrm>
          <a:noFill/>
        </p:spPr>
        <p:txBody>
          <a:bodyPr lIns="92075" tIns="46038" rIns="92075" bIns="46038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 – hormonal changes</a:t>
            </a:r>
            <a:endParaRPr lang="en-U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305800" cy="37338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GH secretion from anterior pituitary also increases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TSH (thyroid stimulating hormone) secretion from anterior pituitary increases in both sexes: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increases metabolic rate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promotes tissue growth</a:t>
            </a:r>
          </a:p>
          <a:p>
            <a:pPr eaLnBrk="1" hangingPunct="1">
              <a:lnSpc>
                <a:spcPct val="150000"/>
              </a:lnSpc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  <a:noFill/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solidFill>
                  <a:srgbClr val="FF0000"/>
                </a:solidFill>
              </a:rPr>
              <a:t>Puberty – hormonal changes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18437" name="Freeform 1032"/>
          <p:cNvSpPr>
            <a:spLocks/>
          </p:cNvSpPr>
          <p:nvPr/>
        </p:nvSpPr>
        <p:spPr bwMode="auto">
          <a:xfrm>
            <a:off x="4108450" y="1211740"/>
            <a:ext cx="163513" cy="305472"/>
          </a:xfrm>
          <a:custGeom>
            <a:avLst/>
            <a:gdLst>
              <a:gd name="T0" fmla="*/ 26 w 207"/>
              <a:gd name="T1" fmla="*/ 92 h 367"/>
              <a:gd name="T2" fmla="*/ 51 w 207"/>
              <a:gd name="T3" fmla="*/ 46 h 367"/>
              <a:gd name="T4" fmla="*/ 38 w 207"/>
              <a:gd name="T5" fmla="*/ 46 h 367"/>
              <a:gd name="T6" fmla="*/ 38 w 207"/>
              <a:gd name="T7" fmla="*/ 0 h 367"/>
              <a:gd name="T8" fmla="*/ 13 w 207"/>
              <a:gd name="T9" fmla="*/ 0 h 367"/>
              <a:gd name="T10" fmla="*/ 13 w 207"/>
              <a:gd name="T11" fmla="*/ 46 h 367"/>
              <a:gd name="T12" fmla="*/ 0 w 207"/>
              <a:gd name="T13" fmla="*/ 46 h 367"/>
              <a:gd name="T14" fmla="*/ 26 w 207"/>
              <a:gd name="T15" fmla="*/ 92 h 3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7"/>
              <a:gd name="T25" fmla="*/ 0 h 367"/>
              <a:gd name="T26" fmla="*/ 207 w 207"/>
              <a:gd name="T27" fmla="*/ 367 h 3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7" h="367">
                <a:moveTo>
                  <a:pt x="104" y="367"/>
                </a:moveTo>
                <a:lnTo>
                  <a:pt x="207" y="184"/>
                </a:lnTo>
                <a:lnTo>
                  <a:pt x="155" y="184"/>
                </a:lnTo>
                <a:lnTo>
                  <a:pt x="155" y="0"/>
                </a:lnTo>
                <a:lnTo>
                  <a:pt x="52" y="0"/>
                </a:lnTo>
                <a:lnTo>
                  <a:pt x="52" y="184"/>
                </a:lnTo>
                <a:lnTo>
                  <a:pt x="0" y="184"/>
                </a:lnTo>
                <a:lnTo>
                  <a:pt x="104" y="367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Freeform 1033"/>
          <p:cNvSpPr>
            <a:spLocks/>
          </p:cNvSpPr>
          <p:nvPr/>
        </p:nvSpPr>
        <p:spPr bwMode="auto">
          <a:xfrm>
            <a:off x="4108450" y="1899053"/>
            <a:ext cx="163513" cy="303812"/>
          </a:xfrm>
          <a:custGeom>
            <a:avLst/>
            <a:gdLst>
              <a:gd name="T0" fmla="*/ 26 w 207"/>
              <a:gd name="T1" fmla="*/ 91 h 367"/>
              <a:gd name="T2" fmla="*/ 51 w 207"/>
              <a:gd name="T3" fmla="*/ 46 h 367"/>
              <a:gd name="T4" fmla="*/ 38 w 207"/>
              <a:gd name="T5" fmla="*/ 46 h 367"/>
              <a:gd name="T6" fmla="*/ 38 w 207"/>
              <a:gd name="T7" fmla="*/ 0 h 367"/>
              <a:gd name="T8" fmla="*/ 13 w 207"/>
              <a:gd name="T9" fmla="*/ 0 h 367"/>
              <a:gd name="T10" fmla="*/ 13 w 207"/>
              <a:gd name="T11" fmla="*/ 46 h 367"/>
              <a:gd name="T12" fmla="*/ 0 w 207"/>
              <a:gd name="T13" fmla="*/ 46 h 367"/>
              <a:gd name="T14" fmla="*/ 26 w 207"/>
              <a:gd name="T15" fmla="*/ 91 h 3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7"/>
              <a:gd name="T25" fmla="*/ 0 h 367"/>
              <a:gd name="T26" fmla="*/ 207 w 207"/>
              <a:gd name="T27" fmla="*/ 367 h 3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7" h="367">
                <a:moveTo>
                  <a:pt x="104" y="367"/>
                </a:moveTo>
                <a:lnTo>
                  <a:pt x="207" y="184"/>
                </a:lnTo>
                <a:lnTo>
                  <a:pt x="155" y="184"/>
                </a:lnTo>
                <a:lnTo>
                  <a:pt x="155" y="0"/>
                </a:lnTo>
                <a:lnTo>
                  <a:pt x="52" y="0"/>
                </a:lnTo>
                <a:lnTo>
                  <a:pt x="52" y="184"/>
                </a:lnTo>
                <a:lnTo>
                  <a:pt x="0" y="184"/>
                </a:lnTo>
                <a:lnTo>
                  <a:pt x="104" y="367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Freeform 1034"/>
          <p:cNvSpPr>
            <a:spLocks/>
          </p:cNvSpPr>
          <p:nvPr/>
        </p:nvSpPr>
        <p:spPr bwMode="auto">
          <a:xfrm rot="20559292">
            <a:off x="5054483" y="2357875"/>
            <a:ext cx="741363" cy="593100"/>
          </a:xfrm>
          <a:custGeom>
            <a:avLst/>
            <a:gdLst>
              <a:gd name="T0" fmla="*/ 137 w 935"/>
              <a:gd name="T1" fmla="*/ 47 h 560"/>
              <a:gd name="T2" fmla="*/ 129 w 935"/>
              <a:gd name="T3" fmla="*/ 62 h 560"/>
              <a:gd name="T4" fmla="*/ 16 w 935"/>
              <a:gd name="T5" fmla="*/ 0 h 560"/>
              <a:gd name="T6" fmla="*/ 0 w 935"/>
              <a:gd name="T7" fmla="*/ 29 h 560"/>
              <a:gd name="T8" fmla="*/ 112 w 935"/>
              <a:gd name="T9" fmla="*/ 92 h 560"/>
              <a:gd name="T10" fmla="*/ 104 w 935"/>
              <a:gd name="T11" fmla="*/ 107 h 560"/>
              <a:gd name="T12" fmla="*/ 233 w 935"/>
              <a:gd name="T13" fmla="*/ 140 h 560"/>
              <a:gd name="T14" fmla="*/ 137 w 935"/>
              <a:gd name="T15" fmla="*/ 47 h 5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35"/>
              <a:gd name="T25" fmla="*/ 0 h 560"/>
              <a:gd name="T26" fmla="*/ 935 w 935"/>
              <a:gd name="T27" fmla="*/ 560 h 5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35" h="560">
                <a:moveTo>
                  <a:pt x="551" y="189"/>
                </a:moveTo>
                <a:lnTo>
                  <a:pt x="516" y="250"/>
                </a:lnTo>
                <a:lnTo>
                  <a:pt x="65" y="0"/>
                </a:lnTo>
                <a:lnTo>
                  <a:pt x="0" y="118"/>
                </a:lnTo>
                <a:lnTo>
                  <a:pt x="451" y="369"/>
                </a:lnTo>
                <a:lnTo>
                  <a:pt x="417" y="430"/>
                </a:lnTo>
                <a:lnTo>
                  <a:pt x="935" y="560"/>
                </a:lnTo>
                <a:lnTo>
                  <a:pt x="551" y="189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Freeform 1035"/>
          <p:cNvSpPr>
            <a:spLocks/>
          </p:cNvSpPr>
          <p:nvPr/>
        </p:nvSpPr>
        <p:spPr bwMode="auto">
          <a:xfrm>
            <a:off x="2395537" y="2373863"/>
            <a:ext cx="965200" cy="514655"/>
          </a:xfrm>
          <a:custGeom>
            <a:avLst/>
            <a:gdLst>
              <a:gd name="T0" fmla="*/ 0 w 902"/>
              <a:gd name="T1" fmla="*/ 155 h 620"/>
              <a:gd name="T2" fmla="*/ 126 w 902"/>
              <a:gd name="T3" fmla="*/ 113 h 620"/>
              <a:gd name="T4" fmla="*/ 117 w 902"/>
              <a:gd name="T5" fmla="*/ 99 h 620"/>
              <a:gd name="T6" fmla="*/ 226 w 902"/>
              <a:gd name="T7" fmla="*/ 28 h 620"/>
              <a:gd name="T8" fmla="*/ 207 w 902"/>
              <a:gd name="T9" fmla="*/ 0 h 620"/>
              <a:gd name="T10" fmla="*/ 99 w 902"/>
              <a:gd name="T11" fmla="*/ 71 h 620"/>
              <a:gd name="T12" fmla="*/ 90 w 902"/>
              <a:gd name="T13" fmla="*/ 56 h 620"/>
              <a:gd name="T14" fmla="*/ 0 w 902"/>
              <a:gd name="T15" fmla="*/ 155 h 6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02"/>
              <a:gd name="T25" fmla="*/ 0 h 620"/>
              <a:gd name="T26" fmla="*/ 902 w 902"/>
              <a:gd name="T27" fmla="*/ 620 h 6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02" h="620">
                <a:moveTo>
                  <a:pt x="0" y="620"/>
                </a:moveTo>
                <a:lnTo>
                  <a:pt x="507" y="453"/>
                </a:lnTo>
                <a:lnTo>
                  <a:pt x="470" y="396"/>
                </a:lnTo>
                <a:lnTo>
                  <a:pt x="902" y="115"/>
                </a:lnTo>
                <a:lnTo>
                  <a:pt x="826" y="0"/>
                </a:lnTo>
                <a:lnTo>
                  <a:pt x="394" y="281"/>
                </a:lnTo>
                <a:lnTo>
                  <a:pt x="358" y="224"/>
                </a:lnTo>
                <a:lnTo>
                  <a:pt x="0" y="620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Freeform 1036"/>
          <p:cNvSpPr>
            <a:spLocks/>
          </p:cNvSpPr>
          <p:nvPr/>
        </p:nvSpPr>
        <p:spPr bwMode="auto">
          <a:xfrm>
            <a:off x="1824037" y="3270359"/>
            <a:ext cx="246063" cy="609285"/>
          </a:xfrm>
          <a:custGeom>
            <a:avLst/>
            <a:gdLst>
              <a:gd name="T0" fmla="*/ 39 w 310"/>
              <a:gd name="T1" fmla="*/ 184 h 734"/>
              <a:gd name="T2" fmla="*/ 78 w 310"/>
              <a:gd name="T3" fmla="*/ 92 h 734"/>
              <a:gd name="T4" fmla="*/ 58 w 310"/>
              <a:gd name="T5" fmla="*/ 92 h 734"/>
              <a:gd name="T6" fmla="*/ 58 w 310"/>
              <a:gd name="T7" fmla="*/ 0 h 734"/>
              <a:gd name="T8" fmla="*/ 19 w 310"/>
              <a:gd name="T9" fmla="*/ 0 h 734"/>
              <a:gd name="T10" fmla="*/ 19 w 310"/>
              <a:gd name="T11" fmla="*/ 92 h 734"/>
              <a:gd name="T12" fmla="*/ 0 w 310"/>
              <a:gd name="T13" fmla="*/ 92 h 734"/>
              <a:gd name="T14" fmla="*/ 39 w 310"/>
              <a:gd name="T15" fmla="*/ 184 h 7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0"/>
              <a:gd name="T25" fmla="*/ 0 h 734"/>
              <a:gd name="T26" fmla="*/ 310 w 310"/>
              <a:gd name="T27" fmla="*/ 734 h 7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0" h="734">
                <a:moveTo>
                  <a:pt x="155" y="734"/>
                </a:moveTo>
                <a:lnTo>
                  <a:pt x="310" y="367"/>
                </a:lnTo>
                <a:lnTo>
                  <a:pt x="233" y="367"/>
                </a:lnTo>
                <a:lnTo>
                  <a:pt x="233" y="0"/>
                </a:lnTo>
                <a:lnTo>
                  <a:pt x="79" y="0"/>
                </a:lnTo>
                <a:lnTo>
                  <a:pt x="79" y="367"/>
                </a:lnTo>
                <a:lnTo>
                  <a:pt x="0" y="367"/>
                </a:lnTo>
                <a:lnTo>
                  <a:pt x="155" y="73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447" name="Group 1044"/>
          <p:cNvGrpSpPr>
            <a:grpSpLocks/>
          </p:cNvGrpSpPr>
          <p:nvPr/>
        </p:nvGrpSpPr>
        <p:grpSpPr bwMode="auto">
          <a:xfrm>
            <a:off x="3132137" y="838200"/>
            <a:ext cx="2209800" cy="303812"/>
            <a:chOff x="1872" y="244"/>
            <a:chExt cx="1392" cy="183"/>
          </a:xfrm>
          <a:solidFill>
            <a:schemeClr val="bg1">
              <a:lumMod val="65000"/>
            </a:schemeClr>
          </a:solidFill>
        </p:grpSpPr>
        <p:sp>
          <p:nvSpPr>
            <p:cNvPr id="18562" name="Rectangle 1042"/>
            <p:cNvSpPr>
              <a:spLocks noChangeArrowheads="1"/>
            </p:cNvSpPr>
            <p:nvPr/>
          </p:nvSpPr>
          <p:spPr bwMode="auto">
            <a:xfrm>
              <a:off x="1872" y="244"/>
              <a:ext cx="1392" cy="18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8563" name="Rectangle 1043"/>
            <p:cNvSpPr>
              <a:spLocks noChangeArrowheads="1"/>
            </p:cNvSpPr>
            <p:nvPr/>
          </p:nvSpPr>
          <p:spPr bwMode="auto">
            <a:xfrm>
              <a:off x="1983" y="246"/>
              <a:ext cx="114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/>
                <a:t>HYPOTHALAMUS</a:t>
              </a:r>
              <a:endParaRPr lang="en-US" dirty="0">
                <a:latin typeface="Times New Roman" pitchFamily="18" charset="0"/>
              </a:endParaRPr>
            </a:p>
          </p:txBody>
        </p:sp>
      </p:grpSp>
      <p:grpSp>
        <p:nvGrpSpPr>
          <p:cNvPr id="18448" name="Group 1047"/>
          <p:cNvGrpSpPr>
            <a:grpSpLocks/>
          </p:cNvGrpSpPr>
          <p:nvPr/>
        </p:nvGrpSpPr>
        <p:grpSpPr bwMode="auto">
          <a:xfrm>
            <a:off x="3403708" y="2216924"/>
            <a:ext cx="1473200" cy="526276"/>
            <a:chOff x="2078" y="1070"/>
            <a:chExt cx="928" cy="317"/>
          </a:xfrm>
          <a:solidFill>
            <a:schemeClr val="bg1">
              <a:lumMod val="65000"/>
            </a:schemeClr>
          </a:solidFill>
        </p:grpSpPr>
        <p:sp>
          <p:nvSpPr>
            <p:cNvPr id="18560" name="Rectangle 1045"/>
            <p:cNvSpPr>
              <a:spLocks noChangeArrowheads="1"/>
            </p:cNvSpPr>
            <p:nvPr/>
          </p:nvSpPr>
          <p:spPr bwMode="auto">
            <a:xfrm>
              <a:off x="2078" y="1070"/>
              <a:ext cx="928" cy="317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8561" name="Rectangle 1046"/>
            <p:cNvSpPr>
              <a:spLocks noChangeArrowheads="1"/>
            </p:cNvSpPr>
            <p:nvPr/>
          </p:nvSpPr>
          <p:spPr bwMode="auto">
            <a:xfrm>
              <a:off x="2175" y="1072"/>
              <a:ext cx="717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 smtClean="0"/>
                <a:t>ANTERIOR</a:t>
              </a:r>
            </a:p>
            <a:p>
              <a:r>
                <a:rPr lang="en-US" sz="1700" b="1" dirty="0" smtClean="0"/>
                <a:t>PITUITARY</a:t>
              </a:r>
              <a:endParaRPr lang="en-US" dirty="0">
                <a:latin typeface="Times New Roman" pitchFamily="18" charset="0"/>
              </a:endParaRPr>
            </a:p>
          </p:txBody>
        </p:sp>
      </p:grpSp>
      <p:grpSp>
        <p:nvGrpSpPr>
          <p:cNvPr id="18449" name="Group 1051"/>
          <p:cNvGrpSpPr>
            <a:grpSpLocks/>
          </p:cNvGrpSpPr>
          <p:nvPr/>
        </p:nvGrpSpPr>
        <p:grpSpPr bwMode="auto">
          <a:xfrm>
            <a:off x="6456991" y="5981427"/>
            <a:ext cx="1436688" cy="685653"/>
            <a:chOff x="4034" y="3319"/>
            <a:chExt cx="905" cy="413"/>
          </a:xfrm>
          <a:solidFill>
            <a:schemeClr val="bg1">
              <a:lumMod val="65000"/>
            </a:schemeClr>
          </a:solidFill>
        </p:grpSpPr>
        <p:sp>
          <p:nvSpPr>
            <p:cNvPr id="18557" name="Rectangle 1048"/>
            <p:cNvSpPr>
              <a:spLocks noChangeArrowheads="1"/>
            </p:cNvSpPr>
            <p:nvPr/>
          </p:nvSpPr>
          <p:spPr bwMode="auto">
            <a:xfrm>
              <a:off x="4034" y="3319"/>
              <a:ext cx="905" cy="41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8558" name="Rectangle 1049"/>
            <p:cNvSpPr>
              <a:spLocks noChangeArrowheads="1"/>
            </p:cNvSpPr>
            <p:nvPr/>
          </p:nvSpPr>
          <p:spPr bwMode="auto">
            <a:xfrm>
              <a:off x="4127" y="3336"/>
              <a:ext cx="703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000000"/>
                  </a:solidFill>
                </a:rPr>
                <a:t> </a:t>
              </a:r>
              <a:r>
                <a:rPr lang="en-US" sz="1700" b="1" dirty="0"/>
                <a:t>SOMATIC</a:t>
              </a:r>
              <a:r>
                <a:rPr lang="en-US" sz="1700" b="1" dirty="0">
                  <a:solidFill>
                    <a:srgbClr val="000000"/>
                  </a:solidFill>
                </a:rPr>
                <a:t> 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18559" name="Rectangle 1050"/>
            <p:cNvSpPr>
              <a:spLocks noChangeArrowheads="1"/>
            </p:cNvSpPr>
            <p:nvPr/>
          </p:nvSpPr>
          <p:spPr bwMode="auto">
            <a:xfrm>
              <a:off x="4169" y="3535"/>
              <a:ext cx="619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/>
                <a:t>GROWTH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18450" name="Group 1054"/>
          <p:cNvGrpSpPr>
            <a:grpSpLocks/>
          </p:cNvGrpSpPr>
          <p:nvPr/>
        </p:nvGrpSpPr>
        <p:grpSpPr bwMode="auto">
          <a:xfrm>
            <a:off x="547687" y="5783866"/>
            <a:ext cx="2865438" cy="305472"/>
            <a:chOff x="244" y="3223"/>
            <a:chExt cx="1805" cy="184"/>
          </a:xfrm>
          <a:solidFill>
            <a:schemeClr val="bg1">
              <a:lumMod val="65000"/>
            </a:schemeClr>
          </a:solidFill>
        </p:grpSpPr>
        <p:sp>
          <p:nvSpPr>
            <p:cNvPr id="18555" name="Rectangle 1052"/>
            <p:cNvSpPr>
              <a:spLocks noChangeArrowheads="1"/>
            </p:cNvSpPr>
            <p:nvPr/>
          </p:nvSpPr>
          <p:spPr bwMode="auto">
            <a:xfrm>
              <a:off x="244" y="3223"/>
              <a:ext cx="1805" cy="18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8556" name="Rectangle 1053"/>
            <p:cNvSpPr>
              <a:spLocks noChangeArrowheads="1"/>
            </p:cNvSpPr>
            <p:nvPr/>
          </p:nvSpPr>
          <p:spPr bwMode="auto">
            <a:xfrm>
              <a:off x="401" y="3249"/>
              <a:ext cx="1533" cy="1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 smtClean="0"/>
                <a:t>SEXUAL MATURATION</a:t>
              </a:r>
              <a:endParaRPr lang="en-US" dirty="0">
                <a:latin typeface="Times New Roman" pitchFamily="18" charset="0"/>
              </a:endParaRPr>
            </a:p>
          </p:txBody>
        </p:sp>
      </p:grpSp>
      <p:grpSp>
        <p:nvGrpSpPr>
          <p:cNvPr id="18451" name="Group 1057"/>
          <p:cNvGrpSpPr>
            <a:grpSpLocks/>
          </p:cNvGrpSpPr>
          <p:nvPr/>
        </p:nvGrpSpPr>
        <p:grpSpPr bwMode="auto">
          <a:xfrm>
            <a:off x="6499854" y="3771732"/>
            <a:ext cx="1146175" cy="303812"/>
            <a:chOff x="4061" y="1988"/>
            <a:chExt cx="722" cy="183"/>
          </a:xfrm>
          <a:solidFill>
            <a:schemeClr val="bg1">
              <a:lumMod val="65000"/>
            </a:schemeClr>
          </a:solidFill>
        </p:grpSpPr>
        <p:sp>
          <p:nvSpPr>
            <p:cNvPr id="18553" name="Rectangle 1055"/>
            <p:cNvSpPr>
              <a:spLocks noChangeArrowheads="1"/>
            </p:cNvSpPr>
            <p:nvPr/>
          </p:nvSpPr>
          <p:spPr bwMode="auto">
            <a:xfrm>
              <a:off x="4061" y="1988"/>
              <a:ext cx="722" cy="18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8554" name="Rectangle 1056"/>
            <p:cNvSpPr>
              <a:spLocks noChangeArrowheads="1"/>
            </p:cNvSpPr>
            <p:nvPr/>
          </p:nvSpPr>
          <p:spPr bwMode="auto">
            <a:xfrm>
              <a:off x="4216" y="1990"/>
              <a:ext cx="401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/>
                <a:t>LIVER</a:t>
              </a:r>
              <a:endParaRPr lang="en-US" dirty="0">
                <a:latin typeface="Times New Roman" pitchFamily="18" charset="0"/>
              </a:endParaRPr>
            </a:p>
          </p:txBody>
        </p:sp>
      </p:grpSp>
      <p:grpSp>
        <p:nvGrpSpPr>
          <p:cNvPr id="18452" name="Group 1060"/>
          <p:cNvGrpSpPr>
            <a:grpSpLocks/>
          </p:cNvGrpSpPr>
          <p:nvPr/>
        </p:nvGrpSpPr>
        <p:grpSpPr bwMode="auto">
          <a:xfrm>
            <a:off x="1074737" y="3956012"/>
            <a:ext cx="1792288" cy="303812"/>
            <a:chOff x="576" y="2122"/>
            <a:chExt cx="1129" cy="183"/>
          </a:xfrm>
          <a:solidFill>
            <a:schemeClr val="bg1">
              <a:lumMod val="65000"/>
            </a:schemeClr>
          </a:solidFill>
        </p:grpSpPr>
        <p:sp>
          <p:nvSpPr>
            <p:cNvPr id="18551" name="Rectangle 1058"/>
            <p:cNvSpPr>
              <a:spLocks noChangeArrowheads="1"/>
            </p:cNvSpPr>
            <p:nvPr/>
          </p:nvSpPr>
          <p:spPr bwMode="auto">
            <a:xfrm>
              <a:off x="576" y="2122"/>
              <a:ext cx="1129" cy="179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8552" name="Rectangle 1059"/>
            <p:cNvSpPr>
              <a:spLocks noChangeArrowheads="1"/>
            </p:cNvSpPr>
            <p:nvPr/>
          </p:nvSpPr>
          <p:spPr bwMode="auto">
            <a:xfrm>
              <a:off x="624" y="2147"/>
              <a:ext cx="1028" cy="1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 smtClean="0"/>
                <a:t>TESTIS</a:t>
              </a:r>
              <a:r>
                <a:rPr lang="en-US" sz="1600" b="1" dirty="0" smtClean="0"/>
                <a:t>/ </a:t>
              </a:r>
              <a:r>
                <a:rPr lang="en-US" sz="1700" b="1" dirty="0" smtClean="0"/>
                <a:t>OVARY</a:t>
              </a:r>
              <a:endParaRPr lang="en-US" dirty="0">
                <a:latin typeface="Times New Roman" pitchFamily="18" charset="0"/>
              </a:endParaRPr>
            </a:p>
          </p:txBody>
        </p:sp>
      </p:grpSp>
      <p:sp>
        <p:nvSpPr>
          <p:cNvPr id="18453" name="Freeform 1061"/>
          <p:cNvSpPr>
            <a:spLocks/>
          </p:cNvSpPr>
          <p:nvPr/>
        </p:nvSpPr>
        <p:spPr bwMode="auto">
          <a:xfrm>
            <a:off x="1824037" y="4336192"/>
            <a:ext cx="241300" cy="534577"/>
          </a:xfrm>
          <a:custGeom>
            <a:avLst/>
            <a:gdLst>
              <a:gd name="T0" fmla="*/ 39 w 310"/>
              <a:gd name="T1" fmla="*/ 115 h 459"/>
              <a:gd name="T2" fmla="*/ 78 w 310"/>
              <a:gd name="T3" fmla="*/ 58 h 459"/>
              <a:gd name="T4" fmla="*/ 58 w 310"/>
              <a:gd name="T5" fmla="*/ 58 h 459"/>
              <a:gd name="T6" fmla="*/ 58 w 310"/>
              <a:gd name="T7" fmla="*/ 0 h 459"/>
              <a:gd name="T8" fmla="*/ 19 w 310"/>
              <a:gd name="T9" fmla="*/ 0 h 459"/>
              <a:gd name="T10" fmla="*/ 19 w 310"/>
              <a:gd name="T11" fmla="*/ 58 h 459"/>
              <a:gd name="T12" fmla="*/ 0 w 310"/>
              <a:gd name="T13" fmla="*/ 58 h 459"/>
              <a:gd name="T14" fmla="*/ 39 w 310"/>
              <a:gd name="T15" fmla="*/ 115 h 4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0"/>
              <a:gd name="T25" fmla="*/ 0 h 459"/>
              <a:gd name="T26" fmla="*/ 310 w 310"/>
              <a:gd name="T27" fmla="*/ 459 h 4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0" h="459">
                <a:moveTo>
                  <a:pt x="155" y="459"/>
                </a:moveTo>
                <a:lnTo>
                  <a:pt x="310" y="230"/>
                </a:lnTo>
                <a:lnTo>
                  <a:pt x="233" y="230"/>
                </a:lnTo>
                <a:lnTo>
                  <a:pt x="233" y="0"/>
                </a:lnTo>
                <a:lnTo>
                  <a:pt x="79" y="0"/>
                </a:lnTo>
                <a:lnTo>
                  <a:pt x="79" y="230"/>
                </a:lnTo>
                <a:lnTo>
                  <a:pt x="0" y="230"/>
                </a:lnTo>
                <a:lnTo>
                  <a:pt x="155" y="45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Rectangle 1062"/>
          <p:cNvSpPr>
            <a:spLocks noChangeArrowheads="1"/>
          </p:cNvSpPr>
          <p:nvPr/>
        </p:nvSpPr>
        <p:spPr bwMode="auto">
          <a:xfrm>
            <a:off x="3209925" y="1527173"/>
            <a:ext cx="1965325" cy="27891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7030A0"/>
                </a:solidFill>
              </a:rPr>
              <a:t>GnRH  AND  GHRH</a:t>
            </a:r>
            <a:endParaRPr lang="en-US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18455" name="Group 1065"/>
          <p:cNvGrpSpPr>
            <a:grpSpLocks/>
          </p:cNvGrpSpPr>
          <p:nvPr/>
        </p:nvGrpSpPr>
        <p:grpSpPr bwMode="auto">
          <a:xfrm>
            <a:off x="5923591" y="2581385"/>
            <a:ext cx="1138238" cy="609285"/>
            <a:chOff x="3698" y="1271"/>
            <a:chExt cx="717" cy="367"/>
          </a:xfrm>
          <a:solidFill>
            <a:schemeClr val="bg1">
              <a:lumMod val="65000"/>
            </a:schemeClr>
          </a:solidFill>
        </p:grpSpPr>
        <p:sp>
          <p:nvSpPr>
            <p:cNvPr id="18549" name="Rectangle 1063"/>
            <p:cNvSpPr>
              <a:spLocks noChangeArrowheads="1"/>
            </p:cNvSpPr>
            <p:nvPr/>
          </p:nvSpPr>
          <p:spPr bwMode="auto">
            <a:xfrm>
              <a:off x="3725" y="1271"/>
              <a:ext cx="663" cy="1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7030A0"/>
                  </a:solidFill>
                </a:rPr>
                <a:t>GROWTH </a:t>
              </a:r>
              <a:endParaRPr lang="en-US" dirty="0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  <p:sp>
          <p:nvSpPr>
            <p:cNvPr id="18550" name="Rectangle 1064"/>
            <p:cNvSpPr>
              <a:spLocks noChangeArrowheads="1"/>
            </p:cNvSpPr>
            <p:nvPr/>
          </p:nvSpPr>
          <p:spPr bwMode="auto">
            <a:xfrm>
              <a:off x="3698" y="1470"/>
              <a:ext cx="717" cy="1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7030A0"/>
                  </a:solidFill>
                </a:rPr>
                <a:t>HORMONE</a:t>
              </a:r>
              <a:endParaRPr lang="en-US" dirty="0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</p:grpSp>
      <p:sp>
        <p:nvSpPr>
          <p:cNvPr id="18456" name="Rectangle 1066"/>
          <p:cNvSpPr>
            <a:spLocks noChangeArrowheads="1"/>
          </p:cNvSpPr>
          <p:nvPr/>
        </p:nvSpPr>
        <p:spPr bwMode="auto">
          <a:xfrm>
            <a:off x="1531937" y="2915081"/>
            <a:ext cx="1004888" cy="27891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 dirty="0">
                <a:solidFill>
                  <a:srgbClr val="7030A0"/>
                </a:solidFill>
              </a:rPr>
              <a:t>LH &amp; FSH</a:t>
            </a:r>
            <a:endParaRPr lang="en-US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18458" name="Rectangle 1068"/>
          <p:cNvSpPr>
            <a:spLocks noChangeArrowheads="1"/>
          </p:cNvSpPr>
          <p:nvPr/>
        </p:nvSpPr>
        <p:spPr bwMode="auto">
          <a:xfrm>
            <a:off x="668337" y="4953778"/>
            <a:ext cx="2749550" cy="28057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/>
              <a:t>SEX</a:t>
            </a:r>
            <a:r>
              <a:rPr lang="en-US" sz="1700" b="1">
                <a:solidFill>
                  <a:srgbClr val="000000"/>
                </a:solidFill>
              </a:rPr>
              <a:t> </a:t>
            </a:r>
            <a:r>
              <a:rPr lang="en-US" sz="1700" b="1"/>
              <a:t>STEROID</a:t>
            </a:r>
            <a:r>
              <a:rPr lang="en-US" sz="1700" b="1">
                <a:solidFill>
                  <a:srgbClr val="000000"/>
                </a:solidFill>
              </a:rPr>
              <a:t> </a:t>
            </a:r>
            <a:r>
              <a:rPr lang="en-US" sz="1700" b="1"/>
              <a:t>SYNTHESIS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18460" name="Group 1101"/>
          <p:cNvGrpSpPr>
            <a:grpSpLocks/>
          </p:cNvGrpSpPr>
          <p:nvPr/>
        </p:nvGrpSpPr>
        <p:grpSpPr bwMode="auto">
          <a:xfrm>
            <a:off x="3535362" y="2855315"/>
            <a:ext cx="1887538" cy="1861058"/>
            <a:chOff x="2126" y="1459"/>
            <a:chExt cx="1189" cy="1121"/>
          </a:xfrm>
          <a:solidFill>
            <a:schemeClr val="bg1">
              <a:lumMod val="65000"/>
            </a:schemeClr>
          </a:solidFill>
        </p:grpSpPr>
        <p:sp>
          <p:nvSpPr>
            <p:cNvPr id="18518" name="Line 1070"/>
            <p:cNvSpPr>
              <a:spLocks noChangeShapeType="1"/>
            </p:cNvSpPr>
            <p:nvPr/>
          </p:nvSpPr>
          <p:spPr bwMode="auto">
            <a:xfrm flipH="1">
              <a:off x="3255" y="1459"/>
              <a:ext cx="60" cy="7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19" name="Line 1071"/>
            <p:cNvSpPr>
              <a:spLocks noChangeShapeType="1"/>
            </p:cNvSpPr>
            <p:nvPr/>
          </p:nvSpPr>
          <p:spPr bwMode="auto">
            <a:xfrm flipH="1">
              <a:off x="3148" y="1472"/>
              <a:ext cx="60" cy="1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0" name="Line 1072"/>
            <p:cNvSpPr>
              <a:spLocks noChangeShapeType="1"/>
            </p:cNvSpPr>
            <p:nvPr/>
          </p:nvSpPr>
          <p:spPr bwMode="auto">
            <a:xfrm flipH="1">
              <a:off x="3048" y="1494"/>
              <a:ext cx="53" cy="13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1" name="Line 1073"/>
            <p:cNvSpPr>
              <a:spLocks noChangeShapeType="1"/>
            </p:cNvSpPr>
            <p:nvPr/>
          </p:nvSpPr>
          <p:spPr bwMode="auto">
            <a:xfrm>
              <a:off x="3048" y="1507"/>
              <a:ext cx="1" cy="1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2" name="Line 1074"/>
            <p:cNvSpPr>
              <a:spLocks noChangeShapeType="1"/>
            </p:cNvSpPr>
            <p:nvPr/>
          </p:nvSpPr>
          <p:spPr bwMode="auto">
            <a:xfrm flipH="1">
              <a:off x="2963" y="1525"/>
              <a:ext cx="31" cy="10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3" name="Line 1075"/>
            <p:cNvSpPr>
              <a:spLocks noChangeShapeType="1"/>
            </p:cNvSpPr>
            <p:nvPr/>
          </p:nvSpPr>
          <p:spPr bwMode="auto">
            <a:xfrm flipH="1">
              <a:off x="2934" y="1535"/>
              <a:ext cx="29" cy="12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4" name="Line 1076"/>
            <p:cNvSpPr>
              <a:spLocks noChangeShapeType="1"/>
            </p:cNvSpPr>
            <p:nvPr/>
          </p:nvSpPr>
          <p:spPr bwMode="auto">
            <a:xfrm flipH="1">
              <a:off x="2878" y="1567"/>
              <a:ext cx="9" cy="4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5" name="Line 1077"/>
            <p:cNvSpPr>
              <a:spLocks noChangeShapeType="1"/>
            </p:cNvSpPr>
            <p:nvPr/>
          </p:nvSpPr>
          <p:spPr bwMode="auto">
            <a:xfrm flipH="1">
              <a:off x="2827" y="1571"/>
              <a:ext cx="51" cy="26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6" name="Line 1078"/>
            <p:cNvSpPr>
              <a:spLocks noChangeShapeType="1"/>
            </p:cNvSpPr>
            <p:nvPr/>
          </p:nvSpPr>
          <p:spPr bwMode="auto">
            <a:xfrm flipH="1">
              <a:off x="2720" y="1622"/>
              <a:ext cx="60" cy="35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7" name="Line 1079"/>
            <p:cNvSpPr>
              <a:spLocks noChangeShapeType="1"/>
            </p:cNvSpPr>
            <p:nvPr/>
          </p:nvSpPr>
          <p:spPr bwMode="auto">
            <a:xfrm flipH="1">
              <a:off x="2645" y="1690"/>
              <a:ext cx="28" cy="19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8" name="Line 1080"/>
            <p:cNvSpPr>
              <a:spLocks noChangeShapeType="1"/>
            </p:cNvSpPr>
            <p:nvPr/>
          </p:nvSpPr>
          <p:spPr bwMode="auto">
            <a:xfrm flipH="1">
              <a:off x="2613" y="1709"/>
              <a:ext cx="32" cy="27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9" name="Line 1081"/>
            <p:cNvSpPr>
              <a:spLocks noChangeShapeType="1"/>
            </p:cNvSpPr>
            <p:nvPr/>
          </p:nvSpPr>
          <p:spPr bwMode="auto">
            <a:xfrm flipH="1">
              <a:off x="2507" y="1774"/>
              <a:ext cx="59" cy="55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0" name="Line 1082"/>
            <p:cNvSpPr>
              <a:spLocks noChangeShapeType="1"/>
            </p:cNvSpPr>
            <p:nvPr/>
          </p:nvSpPr>
          <p:spPr bwMode="auto">
            <a:xfrm flipH="1">
              <a:off x="2506" y="1829"/>
              <a:ext cx="1" cy="1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1" name="Line 1083"/>
            <p:cNvSpPr>
              <a:spLocks noChangeShapeType="1"/>
            </p:cNvSpPr>
            <p:nvPr/>
          </p:nvSpPr>
          <p:spPr bwMode="auto">
            <a:xfrm flipH="1">
              <a:off x="2443" y="1877"/>
              <a:ext cx="18" cy="19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2" name="Line 1084"/>
            <p:cNvSpPr>
              <a:spLocks noChangeShapeType="1"/>
            </p:cNvSpPr>
            <p:nvPr/>
          </p:nvSpPr>
          <p:spPr bwMode="auto">
            <a:xfrm flipH="1">
              <a:off x="2409" y="1896"/>
              <a:ext cx="34" cy="4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4" name="Line 1086"/>
            <p:cNvSpPr>
              <a:spLocks noChangeShapeType="1"/>
            </p:cNvSpPr>
            <p:nvPr/>
          </p:nvSpPr>
          <p:spPr bwMode="auto">
            <a:xfrm flipH="1">
              <a:off x="2330" y="2042"/>
              <a:ext cx="1" cy="2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5" name="Line 1087"/>
            <p:cNvSpPr>
              <a:spLocks noChangeShapeType="1"/>
            </p:cNvSpPr>
            <p:nvPr/>
          </p:nvSpPr>
          <p:spPr bwMode="auto">
            <a:xfrm flipH="1">
              <a:off x="2283" y="2091"/>
              <a:ext cx="18" cy="3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6" name="Line 1088"/>
            <p:cNvSpPr>
              <a:spLocks noChangeShapeType="1"/>
            </p:cNvSpPr>
            <p:nvPr/>
          </p:nvSpPr>
          <p:spPr bwMode="auto">
            <a:xfrm flipH="1">
              <a:off x="2268" y="2122"/>
              <a:ext cx="15" cy="29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7" name="Line 1089"/>
            <p:cNvSpPr>
              <a:spLocks noChangeShapeType="1"/>
            </p:cNvSpPr>
            <p:nvPr/>
          </p:nvSpPr>
          <p:spPr bwMode="auto">
            <a:xfrm flipH="1">
              <a:off x="2241" y="2198"/>
              <a:ext cx="3" cy="6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8" name="Line 1090"/>
            <p:cNvSpPr>
              <a:spLocks noChangeShapeType="1"/>
            </p:cNvSpPr>
            <p:nvPr/>
          </p:nvSpPr>
          <p:spPr bwMode="auto">
            <a:xfrm flipH="1">
              <a:off x="2218" y="2204"/>
              <a:ext cx="23" cy="55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9" name="Line 1091"/>
            <p:cNvSpPr>
              <a:spLocks noChangeShapeType="1"/>
            </p:cNvSpPr>
            <p:nvPr/>
          </p:nvSpPr>
          <p:spPr bwMode="auto">
            <a:xfrm flipH="1">
              <a:off x="2177" y="2305"/>
              <a:ext cx="22" cy="6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0" name="Line 1092"/>
            <p:cNvSpPr>
              <a:spLocks noChangeShapeType="1"/>
            </p:cNvSpPr>
            <p:nvPr/>
          </p:nvSpPr>
          <p:spPr bwMode="auto">
            <a:xfrm flipH="1">
              <a:off x="2148" y="2413"/>
              <a:ext cx="15" cy="54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1" name="Line 1093"/>
            <p:cNvSpPr>
              <a:spLocks noChangeShapeType="1"/>
            </p:cNvSpPr>
            <p:nvPr/>
          </p:nvSpPr>
          <p:spPr bwMode="auto">
            <a:xfrm flipH="1">
              <a:off x="2147" y="2467"/>
              <a:ext cx="1" cy="6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2" name="Line 1094"/>
            <p:cNvSpPr>
              <a:spLocks noChangeShapeType="1"/>
            </p:cNvSpPr>
            <p:nvPr/>
          </p:nvSpPr>
          <p:spPr bwMode="auto">
            <a:xfrm flipH="1">
              <a:off x="2128" y="2520"/>
              <a:ext cx="9" cy="39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3" name="Line 1095"/>
            <p:cNvSpPr>
              <a:spLocks noChangeShapeType="1"/>
            </p:cNvSpPr>
            <p:nvPr/>
          </p:nvSpPr>
          <p:spPr bwMode="auto">
            <a:xfrm flipH="1">
              <a:off x="2126" y="2559"/>
              <a:ext cx="2" cy="21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462" name="Freeform 1103"/>
          <p:cNvSpPr>
            <a:spLocks/>
          </p:cNvSpPr>
          <p:nvPr/>
        </p:nvSpPr>
        <p:spPr bwMode="auto">
          <a:xfrm>
            <a:off x="1824037" y="5250949"/>
            <a:ext cx="241300" cy="532917"/>
          </a:xfrm>
          <a:custGeom>
            <a:avLst/>
            <a:gdLst>
              <a:gd name="T0" fmla="*/ 39 w 310"/>
              <a:gd name="T1" fmla="*/ 115 h 459"/>
              <a:gd name="T2" fmla="*/ 78 w 310"/>
              <a:gd name="T3" fmla="*/ 58 h 459"/>
              <a:gd name="T4" fmla="*/ 58 w 310"/>
              <a:gd name="T5" fmla="*/ 58 h 459"/>
              <a:gd name="T6" fmla="*/ 58 w 310"/>
              <a:gd name="T7" fmla="*/ 0 h 459"/>
              <a:gd name="T8" fmla="*/ 19 w 310"/>
              <a:gd name="T9" fmla="*/ 0 h 459"/>
              <a:gd name="T10" fmla="*/ 19 w 310"/>
              <a:gd name="T11" fmla="*/ 58 h 459"/>
              <a:gd name="T12" fmla="*/ 0 w 310"/>
              <a:gd name="T13" fmla="*/ 58 h 459"/>
              <a:gd name="T14" fmla="*/ 39 w 310"/>
              <a:gd name="T15" fmla="*/ 115 h 4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0"/>
              <a:gd name="T25" fmla="*/ 0 h 459"/>
              <a:gd name="T26" fmla="*/ 310 w 310"/>
              <a:gd name="T27" fmla="*/ 459 h 4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0" h="459">
                <a:moveTo>
                  <a:pt x="155" y="459"/>
                </a:moveTo>
                <a:lnTo>
                  <a:pt x="310" y="230"/>
                </a:lnTo>
                <a:lnTo>
                  <a:pt x="233" y="230"/>
                </a:lnTo>
                <a:lnTo>
                  <a:pt x="233" y="0"/>
                </a:lnTo>
                <a:lnTo>
                  <a:pt x="79" y="0"/>
                </a:lnTo>
                <a:lnTo>
                  <a:pt x="79" y="230"/>
                </a:lnTo>
                <a:lnTo>
                  <a:pt x="0" y="230"/>
                </a:lnTo>
                <a:lnTo>
                  <a:pt x="155" y="45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466" name="Group 1113"/>
          <p:cNvGrpSpPr>
            <a:grpSpLocks/>
          </p:cNvGrpSpPr>
          <p:nvPr/>
        </p:nvGrpSpPr>
        <p:grpSpPr bwMode="auto">
          <a:xfrm>
            <a:off x="6636379" y="4882390"/>
            <a:ext cx="1100138" cy="385161"/>
            <a:chOff x="4147" y="2657"/>
            <a:chExt cx="693" cy="232"/>
          </a:xfrm>
          <a:solidFill>
            <a:schemeClr val="bg1">
              <a:lumMod val="65000"/>
            </a:schemeClr>
          </a:solidFill>
        </p:grpSpPr>
        <p:sp>
          <p:nvSpPr>
            <p:cNvPr id="18512" name="Rectangle 1111"/>
            <p:cNvSpPr>
              <a:spLocks noChangeArrowheads="1"/>
            </p:cNvSpPr>
            <p:nvPr/>
          </p:nvSpPr>
          <p:spPr bwMode="auto">
            <a:xfrm>
              <a:off x="4147" y="2657"/>
              <a:ext cx="693" cy="23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8513" name="Rectangle 1112"/>
            <p:cNvSpPr>
              <a:spLocks noChangeArrowheads="1"/>
            </p:cNvSpPr>
            <p:nvPr/>
          </p:nvSpPr>
          <p:spPr bwMode="auto">
            <a:xfrm>
              <a:off x="4204" y="2682"/>
              <a:ext cx="543" cy="1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7030A0"/>
                  </a:solidFill>
                </a:rPr>
                <a:t>     IGF-1</a:t>
              </a:r>
              <a:endParaRPr lang="en-US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8467" name="Group 1154"/>
          <p:cNvGrpSpPr>
            <a:grpSpLocks/>
          </p:cNvGrpSpPr>
          <p:nvPr/>
        </p:nvGrpSpPr>
        <p:grpSpPr bwMode="auto">
          <a:xfrm>
            <a:off x="7232650" y="2825431"/>
            <a:ext cx="1225550" cy="3805125"/>
            <a:chOff x="4455" y="1441"/>
            <a:chExt cx="772" cy="2292"/>
          </a:xfrm>
          <a:solidFill>
            <a:schemeClr val="bg1">
              <a:lumMod val="65000"/>
            </a:schemeClr>
          </a:solidFill>
        </p:grpSpPr>
        <p:sp>
          <p:nvSpPr>
            <p:cNvPr id="18472" name="Line 1114"/>
            <p:cNvSpPr>
              <a:spLocks noChangeShapeType="1"/>
            </p:cNvSpPr>
            <p:nvPr/>
          </p:nvSpPr>
          <p:spPr bwMode="auto">
            <a:xfrm flipV="1">
              <a:off x="4999" y="3613"/>
              <a:ext cx="37" cy="60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3" name="Line 1115"/>
            <p:cNvSpPr>
              <a:spLocks noChangeShapeType="1"/>
            </p:cNvSpPr>
            <p:nvPr/>
          </p:nvSpPr>
          <p:spPr bwMode="auto">
            <a:xfrm flipV="1">
              <a:off x="5062" y="3532"/>
              <a:ext cx="17" cy="34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4" name="Line 1116"/>
            <p:cNvSpPr>
              <a:spLocks noChangeShapeType="1"/>
            </p:cNvSpPr>
            <p:nvPr/>
          </p:nvSpPr>
          <p:spPr bwMode="auto">
            <a:xfrm flipV="1">
              <a:off x="5079" y="3506"/>
              <a:ext cx="13" cy="26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5" name="Line 1117"/>
            <p:cNvSpPr>
              <a:spLocks noChangeShapeType="1"/>
            </p:cNvSpPr>
            <p:nvPr/>
          </p:nvSpPr>
          <p:spPr bwMode="auto">
            <a:xfrm>
              <a:off x="5115" y="3459"/>
              <a:ext cx="1" cy="1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6" name="Line 1118"/>
            <p:cNvSpPr>
              <a:spLocks noChangeShapeType="1"/>
            </p:cNvSpPr>
            <p:nvPr/>
          </p:nvSpPr>
          <p:spPr bwMode="auto">
            <a:xfrm flipV="1">
              <a:off x="5115" y="3398"/>
              <a:ext cx="23" cy="6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7" name="Line 1119"/>
            <p:cNvSpPr>
              <a:spLocks noChangeShapeType="1"/>
            </p:cNvSpPr>
            <p:nvPr/>
          </p:nvSpPr>
          <p:spPr bwMode="auto">
            <a:xfrm flipV="1">
              <a:off x="5154" y="3305"/>
              <a:ext cx="14" cy="47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8" name="Line 1120"/>
            <p:cNvSpPr>
              <a:spLocks noChangeShapeType="1"/>
            </p:cNvSpPr>
            <p:nvPr/>
          </p:nvSpPr>
          <p:spPr bwMode="auto">
            <a:xfrm flipV="1">
              <a:off x="5168" y="3291"/>
              <a:ext cx="4" cy="14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9" name="Line 1121"/>
            <p:cNvSpPr>
              <a:spLocks noChangeShapeType="1"/>
            </p:cNvSpPr>
            <p:nvPr/>
          </p:nvSpPr>
          <p:spPr bwMode="auto">
            <a:xfrm flipV="1">
              <a:off x="5185" y="3225"/>
              <a:ext cx="6" cy="19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0" name="Line 1122"/>
            <p:cNvSpPr>
              <a:spLocks noChangeShapeType="1"/>
            </p:cNvSpPr>
            <p:nvPr/>
          </p:nvSpPr>
          <p:spPr bwMode="auto">
            <a:xfrm flipV="1">
              <a:off x="5191" y="3184"/>
              <a:ext cx="8" cy="4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1" name="Line 1123"/>
            <p:cNvSpPr>
              <a:spLocks noChangeShapeType="1"/>
            </p:cNvSpPr>
            <p:nvPr/>
          </p:nvSpPr>
          <p:spPr bwMode="auto">
            <a:xfrm flipV="1">
              <a:off x="5207" y="3077"/>
              <a:ext cx="9" cy="60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2" name="Line 1124"/>
            <p:cNvSpPr>
              <a:spLocks noChangeShapeType="1"/>
            </p:cNvSpPr>
            <p:nvPr/>
          </p:nvSpPr>
          <p:spPr bwMode="auto">
            <a:xfrm flipV="1">
              <a:off x="5221" y="2979"/>
              <a:ext cx="4" cy="5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3" name="Line 1125"/>
            <p:cNvSpPr>
              <a:spLocks noChangeShapeType="1"/>
            </p:cNvSpPr>
            <p:nvPr/>
          </p:nvSpPr>
          <p:spPr bwMode="auto">
            <a:xfrm flipV="1">
              <a:off x="5225" y="2970"/>
              <a:ext cx="1" cy="9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4" name="Line 1126"/>
            <p:cNvSpPr>
              <a:spLocks noChangeShapeType="1"/>
            </p:cNvSpPr>
            <p:nvPr/>
          </p:nvSpPr>
          <p:spPr bwMode="auto">
            <a:xfrm flipV="1">
              <a:off x="5226" y="2894"/>
              <a:ext cx="1" cy="29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5" name="Line 1127"/>
            <p:cNvSpPr>
              <a:spLocks noChangeShapeType="1"/>
            </p:cNvSpPr>
            <p:nvPr/>
          </p:nvSpPr>
          <p:spPr bwMode="auto">
            <a:xfrm flipH="1" flipV="1">
              <a:off x="5226" y="2863"/>
              <a:ext cx="1" cy="31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6" name="Line 1128"/>
            <p:cNvSpPr>
              <a:spLocks noChangeShapeType="1"/>
            </p:cNvSpPr>
            <p:nvPr/>
          </p:nvSpPr>
          <p:spPr bwMode="auto">
            <a:xfrm flipV="1">
              <a:off x="5225" y="2808"/>
              <a:ext cx="1" cy="8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7" name="Line 1129"/>
            <p:cNvSpPr>
              <a:spLocks noChangeShapeType="1"/>
            </p:cNvSpPr>
            <p:nvPr/>
          </p:nvSpPr>
          <p:spPr bwMode="auto">
            <a:xfrm flipH="1" flipV="1">
              <a:off x="5221" y="2756"/>
              <a:ext cx="4" cy="52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8" name="Line 1130"/>
            <p:cNvSpPr>
              <a:spLocks noChangeShapeType="1"/>
            </p:cNvSpPr>
            <p:nvPr/>
          </p:nvSpPr>
          <p:spPr bwMode="auto">
            <a:xfrm flipH="1" flipV="1">
              <a:off x="5207" y="2649"/>
              <a:ext cx="9" cy="60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9" name="Line 1131"/>
            <p:cNvSpPr>
              <a:spLocks noChangeShapeType="1"/>
            </p:cNvSpPr>
            <p:nvPr/>
          </p:nvSpPr>
          <p:spPr bwMode="auto">
            <a:xfrm flipH="1" flipV="1">
              <a:off x="5191" y="2553"/>
              <a:ext cx="9" cy="49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0" name="Line 1132"/>
            <p:cNvSpPr>
              <a:spLocks noChangeShapeType="1"/>
            </p:cNvSpPr>
            <p:nvPr/>
          </p:nvSpPr>
          <p:spPr bwMode="auto">
            <a:xfrm flipH="1" flipV="1">
              <a:off x="5188" y="2542"/>
              <a:ext cx="3" cy="11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1" name="Line 1133"/>
            <p:cNvSpPr>
              <a:spLocks noChangeShapeType="1"/>
            </p:cNvSpPr>
            <p:nvPr/>
          </p:nvSpPr>
          <p:spPr bwMode="auto">
            <a:xfrm flipH="1" flipV="1">
              <a:off x="5170" y="2469"/>
              <a:ext cx="7" cy="26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2" name="Line 1134"/>
            <p:cNvSpPr>
              <a:spLocks noChangeShapeType="1"/>
            </p:cNvSpPr>
            <p:nvPr/>
          </p:nvSpPr>
          <p:spPr bwMode="auto">
            <a:xfrm flipH="1" flipV="1">
              <a:off x="5160" y="2435"/>
              <a:ext cx="10" cy="34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3" name="Line 1135"/>
            <p:cNvSpPr>
              <a:spLocks noChangeShapeType="1"/>
            </p:cNvSpPr>
            <p:nvPr/>
          </p:nvSpPr>
          <p:spPr bwMode="auto">
            <a:xfrm flipH="1" flipV="1">
              <a:off x="5145" y="2383"/>
              <a:ext cx="1" cy="5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4" name="Line 1136"/>
            <p:cNvSpPr>
              <a:spLocks noChangeShapeType="1"/>
            </p:cNvSpPr>
            <p:nvPr/>
          </p:nvSpPr>
          <p:spPr bwMode="auto">
            <a:xfrm flipH="1" flipV="1">
              <a:off x="5125" y="2327"/>
              <a:ext cx="20" cy="56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5" name="Line 1137"/>
            <p:cNvSpPr>
              <a:spLocks noChangeShapeType="1"/>
            </p:cNvSpPr>
            <p:nvPr/>
          </p:nvSpPr>
          <p:spPr bwMode="auto">
            <a:xfrm flipH="1" flipV="1">
              <a:off x="5081" y="2220"/>
              <a:ext cx="26" cy="6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6" name="Line 1138"/>
            <p:cNvSpPr>
              <a:spLocks noChangeShapeType="1"/>
            </p:cNvSpPr>
            <p:nvPr/>
          </p:nvSpPr>
          <p:spPr bwMode="auto">
            <a:xfrm flipH="1" flipV="1">
              <a:off x="5042" y="2135"/>
              <a:ext cx="18" cy="38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7" name="Line 1139"/>
            <p:cNvSpPr>
              <a:spLocks noChangeShapeType="1"/>
            </p:cNvSpPr>
            <p:nvPr/>
          </p:nvSpPr>
          <p:spPr bwMode="auto">
            <a:xfrm flipH="1" flipV="1">
              <a:off x="5030" y="2113"/>
              <a:ext cx="12" cy="22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8" name="Line 1140"/>
            <p:cNvSpPr>
              <a:spLocks noChangeShapeType="1"/>
            </p:cNvSpPr>
            <p:nvPr/>
          </p:nvSpPr>
          <p:spPr bwMode="auto">
            <a:xfrm flipH="1" flipV="1">
              <a:off x="4999" y="2055"/>
              <a:ext cx="6" cy="11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9" name="Line 1141"/>
            <p:cNvSpPr>
              <a:spLocks noChangeShapeType="1"/>
            </p:cNvSpPr>
            <p:nvPr/>
          </p:nvSpPr>
          <p:spPr bwMode="auto">
            <a:xfrm flipH="1" flipV="1">
              <a:off x="4969" y="2006"/>
              <a:ext cx="30" cy="49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0" name="Line 1142"/>
            <p:cNvSpPr>
              <a:spLocks noChangeShapeType="1"/>
            </p:cNvSpPr>
            <p:nvPr/>
          </p:nvSpPr>
          <p:spPr bwMode="auto">
            <a:xfrm flipH="1" flipV="1">
              <a:off x="4902" y="1902"/>
              <a:ext cx="39" cy="57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1" name="Line 1143"/>
            <p:cNvSpPr>
              <a:spLocks noChangeShapeType="1"/>
            </p:cNvSpPr>
            <p:nvPr/>
          </p:nvSpPr>
          <p:spPr bwMode="auto">
            <a:xfrm flipH="1" flipV="1">
              <a:off x="4901" y="1899"/>
              <a:ext cx="1" cy="3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2" name="Line 1144"/>
            <p:cNvSpPr>
              <a:spLocks noChangeShapeType="1"/>
            </p:cNvSpPr>
            <p:nvPr/>
          </p:nvSpPr>
          <p:spPr bwMode="auto">
            <a:xfrm flipH="1" flipV="1">
              <a:off x="4848" y="1827"/>
              <a:ext cx="18" cy="25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3" name="Line 1145"/>
            <p:cNvSpPr>
              <a:spLocks noChangeShapeType="1"/>
            </p:cNvSpPr>
            <p:nvPr/>
          </p:nvSpPr>
          <p:spPr bwMode="auto">
            <a:xfrm flipH="1" flipV="1">
              <a:off x="4819" y="1792"/>
              <a:ext cx="29" cy="35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4" name="Line 1146"/>
            <p:cNvSpPr>
              <a:spLocks noChangeShapeType="1"/>
            </p:cNvSpPr>
            <p:nvPr/>
          </p:nvSpPr>
          <p:spPr bwMode="auto">
            <a:xfrm flipH="1" flipV="1">
              <a:off x="4729" y="1686"/>
              <a:ext cx="51" cy="59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5" name="Line 1147"/>
            <p:cNvSpPr>
              <a:spLocks noChangeShapeType="1"/>
            </p:cNvSpPr>
            <p:nvPr/>
          </p:nvSpPr>
          <p:spPr bwMode="auto">
            <a:xfrm flipH="1" flipV="1">
              <a:off x="4728" y="1685"/>
              <a:ext cx="1" cy="1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6" name="Line 1148"/>
            <p:cNvSpPr>
              <a:spLocks noChangeShapeType="1"/>
            </p:cNvSpPr>
            <p:nvPr/>
          </p:nvSpPr>
          <p:spPr bwMode="auto">
            <a:xfrm flipH="1" flipV="1">
              <a:off x="4664" y="1620"/>
              <a:ext cx="18" cy="18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7" name="Line 1149"/>
            <p:cNvSpPr>
              <a:spLocks noChangeShapeType="1"/>
            </p:cNvSpPr>
            <p:nvPr/>
          </p:nvSpPr>
          <p:spPr bwMode="auto">
            <a:xfrm flipH="1" flipV="1">
              <a:off x="4622" y="1580"/>
              <a:ext cx="42" cy="40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8" name="Line 1150"/>
            <p:cNvSpPr>
              <a:spLocks noChangeShapeType="1"/>
            </p:cNvSpPr>
            <p:nvPr/>
          </p:nvSpPr>
          <p:spPr bwMode="auto">
            <a:xfrm flipH="1" flipV="1">
              <a:off x="4525" y="1496"/>
              <a:ext cx="50" cy="42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9" name="Line 1151"/>
            <p:cNvSpPr>
              <a:spLocks noChangeShapeType="1"/>
            </p:cNvSpPr>
            <p:nvPr/>
          </p:nvSpPr>
          <p:spPr bwMode="auto">
            <a:xfrm flipH="1" flipV="1">
              <a:off x="4515" y="1487"/>
              <a:ext cx="10" cy="9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10" name="Line 1152"/>
            <p:cNvSpPr>
              <a:spLocks noChangeShapeType="1"/>
            </p:cNvSpPr>
            <p:nvPr/>
          </p:nvSpPr>
          <p:spPr bwMode="auto">
            <a:xfrm flipH="1" flipV="1">
              <a:off x="4455" y="1441"/>
              <a:ext cx="13" cy="10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11" name="Freeform 1153"/>
            <p:cNvSpPr>
              <a:spLocks/>
            </p:cNvSpPr>
            <p:nvPr/>
          </p:nvSpPr>
          <p:spPr bwMode="auto">
            <a:xfrm>
              <a:off x="4941" y="3620"/>
              <a:ext cx="92" cy="113"/>
            </a:xfrm>
            <a:custGeom>
              <a:avLst/>
              <a:gdLst>
                <a:gd name="T0" fmla="*/ 0 w 186"/>
                <a:gd name="T1" fmla="*/ 57 h 225"/>
                <a:gd name="T2" fmla="*/ 46 w 186"/>
                <a:gd name="T3" fmla="*/ 19 h 225"/>
                <a:gd name="T4" fmla="*/ 18 w 186"/>
                <a:gd name="T5" fmla="*/ 0 h 225"/>
                <a:gd name="T6" fmla="*/ 0 w 186"/>
                <a:gd name="T7" fmla="*/ 57 h 2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6"/>
                <a:gd name="T13" fmla="*/ 0 h 225"/>
                <a:gd name="T14" fmla="*/ 186 w 186"/>
                <a:gd name="T15" fmla="*/ 225 h 2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6" h="225">
                  <a:moveTo>
                    <a:pt x="0" y="225"/>
                  </a:moveTo>
                  <a:lnTo>
                    <a:pt x="186" y="76"/>
                  </a:lnTo>
                  <a:lnTo>
                    <a:pt x="75" y="0"/>
                  </a:lnTo>
                  <a:lnTo>
                    <a:pt x="0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68" name="Freeform 1155"/>
          <p:cNvSpPr>
            <a:spLocks/>
          </p:cNvSpPr>
          <p:nvPr/>
        </p:nvSpPr>
        <p:spPr bwMode="auto">
          <a:xfrm>
            <a:off x="7003091" y="4146932"/>
            <a:ext cx="219075" cy="685653"/>
          </a:xfrm>
          <a:custGeom>
            <a:avLst/>
            <a:gdLst>
              <a:gd name="T0" fmla="*/ 35 w 275"/>
              <a:gd name="T1" fmla="*/ 207 h 826"/>
              <a:gd name="T2" fmla="*/ 69 w 275"/>
              <a:gd name="T3" fmla="*/ 103 h 826"/>
              <a:gd name="T4" fmla="*/ 52 w 275"/>
              <a:gd name="T5" fmla="*/ 103 h 826"/>
              <a:gd name="T6" fmla="*/ 52 w 275"/>
              <a:gd name="T7" fmla="*/ 0 h 826"/>
              <a:gd name="T8" fmla="*/ 18 w 275"/>
              <a:gd name="T9" fmla="*/ 0 h 826"/>
              <a:gd name="T10" fmla="*/ 18 w 275"/>
              <a:gd name="T11" fmla="*/ 103 h 826"/>
              <a:gd name="T12" fmla="*/ 0 w 275"/>
              <a:gd name="T13" fmla="*/ 103 h 826"/>
              <a:gd name="T14" fmla="*/ 35 w 275"/>
              <a:gd name="T15" fmla="*/ 207 h 8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5"/>
              <a:gd name="T25" fmla="*/ 0 h 826"/>
              <a:gd name="T26" fmla="*/ 275 w 275"/>
              <a:gd name="T27" fmla="*/ 826 h 8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5" h="826">
                <a:moveTo>
                  <a:pt x="138" y="826"/>
                </a:moveTo>
                <a:lnTo>
                  <a:pt x="275" y="413"/>
                </a:lnTo>
                <a:lnTo>
                  <a:pt x="206" y="413"/>
                </a:lnTo>
                <a:lnTo>
                  <a:pt x="206" y="0"/>
                </a:lnTo>
                <a:lnTo>
                  <a:pt x="69" y="0"/>
                </a:lnTo>
                <a:lnTo>
                  <a:pt x="69" y="413"/>
                </a:lnTo>
                <a:lnTo>
                  <a:pt x="0" y="413"/>
                </a:lnTo>
                <a:lnTo>
                  <a:pt x="138" y="82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0" name="Freeform 1157"/>
          <p:cNvSpPr>
            <a:spLocks/>
          </p:cNvSpPr>
          <p:nvPr/>
        </p:nvSpPr>
        <p:spPr bwMode="auto">
          <a:xfrm>
            <a:off x="6695116" y="3253757"/>
            <a:ext cx="355600" cy="454888"/>
          </a:xfrm>
          <a:custGeom>
            <a:avLst/>
            <a:gdLst>
              <a:gd name="T0" fmla="*/ 112 w 447"/>
              <a:gd name="T1" fmla="*/ 137 h 547"/>
              <a:gd name="T2" fmla="*/ 90 w 447"/>
              <a:gd name="T3" fmla="*/ 53 h 547"/>
              <a:gd name="T4" fmla="*/ 76 w 447"/>
              <a:gd name="T5" fmla="*/ 64 h 547"/>
              <a:gd name="T6" fmla="*/ 27 w 447"/>
              <a:gd name="T7" fmla="*/ 0 h 547"/>
              <a:gd name="T8" fmla="*/ 0 w 447"/>
              <a:gd name="T9" fmla="*/ 22 h 547"/>
              <a:gd name="T10" fmla="*/ 50 w 447"/>
              <a:gd name="T11" fmla="*/ 85 h 547"/>
              <a:gd name="T12" fmla="*/ 36 w 447"/>
              <a:gd name="T13" fmla="*/ 95 h 547"/>
              <a:gd name="T14" fmla="*/ 112 w 447"/>
              <a:gd name="T15" fmla="*/ 137 h 5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7"/>
              <a:gd name="T25" fmla="*/ 0 h 547"/>
              <a:gd name="T26" fmla="*/ 447 w 447"/>
              <a:gd name="T27" fmla="*/ 547 h 5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7" h="547">
                <a:moveTo>
                  <a:pt x="447" y="547"/>
                </a:moveTo>
                <a:lnTo>
                  <a:pt x="359" y="211"/>
                </a:lnTo>
                <a:lnTo>
                  <a:pt x="304" y="253"/>
                </a:lnTo>
                <a:lnTo>
                  <a:pt x="107" y="0"/>
                </a:lnTo>
                <a:lnTo>
                  <a:pt x="0" y="85"/>
                </a:lnTo>
                <a:lnTo>
                  <a:pt x="197" y="337"/>
                </a:lnTo>
                <a:lnTo>
                  <a:pt x="142" y="379"/>
                </a:lnTo>
                <a:lnTo>
                  <a:pt x="447" y="54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1" name="Freeform 1158"/>
          <p:cNvSpPr>
            <a:spLocks/>
          </p:cNvSpPr>
          <p:nvPr/>
        </p:nvSpPr>
        <p:spPr bwMode="auto">
          <a:xfrm>
            <a:off x="6979279" y="5365501"/>
            <a:ext cx="242888" cy="539557"/>
          </a:xfrm>
          <a:custGeom>
            <a:avLst/>
            <a:gdLst>
              <a:gd name="T0" fmla="*/ 35 w 275"/>
              <a:gd name="T1" fmla="*/ 207 h 826"/>
              <a:gd name="T2" fmla="*/ 69 w 275"/>
              <a:gd name="T3" fmla="*/ 103 h 826"/>
              <a:gd name="T4" fmla="*/ 52 w 275"/>
              <a:gd name="T5" fmla="*/ 103 h 826"/>
              <a:gd name="T6" fmla="*/ 52 w 275"/>
              <a:gd name="T7" fmla="*/ 0 h 826"/>
              <a:gd name="T8" fmla="*/ 18 w 275"/>
              <a:gd name="T9" fmla="*/ 0 h 826"/>
              <a:gd name="T10" fmla="*/ 18 w 275"/>
              <a:gd name="T11" fmla="*/ 103 h 826"/>
              <a:gd name="T12" fmla="*/ 0 w 275"/>
              <a:gd name="T13" fmla="*/ 103 h 826"/>
              <a:gd name="T14" fmla="*/ 35 w 275"/>
              <a:gd name="T15" fmla="*/ 207 h 8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5"/>
              <a:gd name="T25" fmla="*/ 0 h 826"/>
              <a:gd name="T26" fmla="*/ 275 w 275"/>
              <a:gd name="T27" fmla="*/ 826 h 8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5" h="826">
                <a:moveTo>
                  <a:pt x="138" y="826"/>
                </a:moveTo>
                <a:lnTo>
                  <a:pt x="275" y="413"/>
                </a:lnTo>
                <a:lnTo>
                  <a:pt x="206" y="413"/>
                </a:lnTo>
                <a:lnTo>
                  <a:pt x="206" y="0"/>
                </a:lnTo>
                <a:lnTo>
                  <a:pt x="69" y="0"/>
                </a:lnTo>
                <a:lnTo>
                  <a:pt x="69" y="413"/>
                </a:lnTo>
                <a:lnTo>
                  <a:pt x="0" y="413"/>
                </a:lnTo>
                <a:lnTo>
                  <a:pt x="138" y="82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68" grpId="0" animBg="1"/>
      <p:bldP spid="18470" grpId="0" animBg="1"/>
      <p:bldP spid="184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201738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Timing of Puberty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828800"/>
            <a:ext cx="8153400" cy="4038600"/>
          </a:xfrm>
        </p:spPr>
        <p:txBody>
          <a:bodyPr lIns="92075" tIns="46038" rIns="92075" bIns="46038"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Trend toward earlier puberty exists within Western Europe and USA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Puberty usually completed </a:t>
            </a:r>
            <a:r>
              <a:rPr lang="en-GB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within 3 - 4 yrs of onset</a:t>
            </a:r>
            <a:endParaRPr lang="en-US" sz="2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Examination of lifestyle changes may give clues regarding mechanisms inducing onset</a:t>
            </a:r>
          </a:p>
          <a:p>
            <a:pPr eaLnBrk="1" hangingPunct="1">
              <a:lnSpc>
                <a:spcPct val="150000"/>
              </a:lnSpc>
              <a:buNone/>
            </a:pPr>
            <a:endParaRPr lang="en-US" sz="2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Objectives</a:t>
            </a:r>
            <a:endParaRPr lang="ar-SA" sz="45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613648" cy="4572000"/>
          </a:xfrm>
        </p:spPr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By the end of this lecture, you should be able to:</a:t>
            </a:r>
          </a:p>
          <a:p>
            <a:pPr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Define Puberty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Recognize the physiology of puberty related to changes in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hypothalamic-pituitary-gonadal axis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Describe the physical changes that occur at puberty in males and females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Describe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pathophysiological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conditions associated with puberty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Influencing Factors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1905000"/>
            <a:ext cx="850392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Genetics: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50-80% of variation in pubertal timing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Environmental factors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e.g. nutritional status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Leptin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→ regulates appetite and metabolism through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hypothalmus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Permissive role in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regulating the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timing of puberty</a:t>
            </a:r>
          </a:p>
          <a:p>
            <a:pPr>
              <a:lnSpc>
                <a:spcPct val="90000"/>
              </a:lnSpc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381000" y="3886200"/>
            <a:ext cx="2819400" cy="2057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Times New Roman" pitchFamily="18" charset="0"/>
              </a:rPr>
              <a:t>White </a:t>
            </a:r>
            <a:r>
              <a:rPr lang="en-GB" sz="2800" b="1" dirty="0" err="1" smtClean="0">
                <a:solidFill>
                  <a:srgbClr val="7030A0"/>
                </a:solidFill>
                <a:latin typeface="Times New Roman" pitchFamily="18" charset="0"/>
              </a:rPr>
              <a:t>Adipocyte</a:t>
            </a:r>
            <a:endParaRPr lang="en-GB" sz="2800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Times New Roman" pitchFamily="18" charset="0"/>
              </a:rPr>
              <a:t> (fat cell)</a:t>
            </a:r>
            <a:endParaRPr lang="en-GB" sz="28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52400" y="1905000"/>
            <a:ext cx="14795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dirty="0">
                <a:latin typeface="Times New Roman" pitchFamily="18" charset="0"/>
              </a:rPr>
              <a:t>Leptin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7086600" y="3276600"/>
            <a:ext cx="762000" cy="7620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76400" y="2133600"/>
            <a:ext cx="4191000" cy="1143000"/>
            <a:chOff x="1056" y="768"/>
            <a:chExt cx="2640" cy="720"/>
          </a:xfrm>
        </p:grpSpPr>
        <p:sp>
          <p:nvSpPr>
            <p:cNvPr id="16403" name="AutoShape 10"/>
            <p:cNvSpPr>
              <a:spLocks noChangeArrowheads="1"/>
            </p:cNvSpPr>
            <p:nvPr/>
          </p:nvSpPr>
          <p:spPr bwMode="auto">
            <a:xfrm rot="5400000">
              <a:off x="1080" y="79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AutoShape 11"/>
            <p:cNvSpPr>
              <a:spLocks noChangeArrowheads="1"/>
            </p:cNvSpPr>
            <p:nvPr/>
          </p:nvSpPr>
          <p:spPr bwMode="auto">
            <a:xfrm>
              <a:off x="1200" y="768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5" name="AutoShape 12"/>
            <p:cNvSpPr>
              <a:spLocks noChangeArrowheads="1"/>
            </p:cNvSpPr>
            <p:nvPr/>
          </p:nvSpPr>
          <p:spPr bwMode="auto">
            <a:xfrm>
              <a:off x="2784" y="960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6" name="AutoShape 13"/>
            <p:cNvSpPr>
              <a:spLocks noChangeArrowheads="1"/>
            </p:cNvSpPr>
            <p:nvPr/>
          </p:nvSpPr>
          <p:spPr bwMode="auto">
            <a:xfrm rot="5400000">
              <a:off x="2808" y="984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AutoShape 14"/>
            <p:cNvSpPr>
              <a:spLocks noChangeArrowheads="1"/>
            </p:cNvSpPr>
            <p:nvPr/>
          </p:nvSpPr>
          <p:spPr bwMode="auto">
            <a:xfrm>
              <a:off x="1536" y="1104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8" name="AutoShape 15"/>
            <p:cNvSpPr>
              <a:spLocks noChangeArrowheads="1"/>
            </p:cNvSpPr>
            <p:nvPr/>
          </p:nvSpPr>
          <p:spPr bwMode="auto">
            <a:xfrm>
              <a:off x="3072" y="1296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AutoShape 16"/>
            <p:cNvSpPr>
              <a:spLocks noChangeArrowheads="1"/>
            </p:cNvSpPr>
            <p:nvPr/>
          </p:nvSpPr>
          <p:spPr bwMode="auto">
            <a:xfrm rot="5400000">
              <a:off x="1512" y="1128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0" name="AutoShape 17"/>
            <p:cNvSpPr>
              <a:spLocks noChangeArrowheads="1"/>
            </p:cNvSpPr>
            <p:nvPr/>
          </p:nvSpPr>
          <p:spPr bwMode="auto">
            <a:xfrm rot="5400000">
              <a:off x="3096" y="1320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1" name="AutoShape 18"/>
            <p:cNvSpPr>
              <a:spLocks noChangeArrowheads="1"/>
            </p:cNvSpPr>
            <p:nvPr/>
          </p:nvSpPr>
          <p:spPr bwMode="auto">
            <a:xfrm>
              <a:off x="2064" y="864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2" name="AutoShape 19"/>
            <p:cNvSpPr>
              <a:spLocks noChangeArrowheads="1"/>
            </p:cNvSpPr>
            <p:nvPr/>
          </p:nvSpPr>
          <p:spPr bwMode="auto">
            <a:xfrm rot="5400000">
              <a:off x="2040" y="888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295400" y="2590800"/>
            <a:ext cx="838200" cy="1143000"/>
            <a:chOff x="816" y="1056"/>
            <a:chExt cx="528" cy="720"/>
          </a:xfrm>
        </p:grpSpPr>
        <p:sp>
          <p:nvSpPr>
            <p:cNvPr id="16396" name="AutoShape 22"/>
            <p:cNvSpPr>
              <a:spLocks noChangeArrowheads="1"/>
            </p:cNvSpPr>
            <p:nvPr/>
          </p:nvSpPr>
          <p:spPr bwMode="auto">
            <a:xfrm>
              <a:off x="960" y="1296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AutoShape 23"/>
            <p:cNvSpPr>
              <a:spLocks noChangeArrowheads="1"/>
            </p:cNvSpPr>
            <p:nvPr/>
          </p:nvSpPr>
          <p:spPr bwMode="auto">
            <a:xfrm>
              <a:off x="1248" y="1344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AutoShape 24"/>
            <p:cNvSpPr>
              <a:spLocks noChangeArrowheads="1"/>
            </p:cNvSpPr>
            <p:nvPr/>
          </p:nvSpPr>
          <p:spPr bwMode="auto">
            <a:xfrm>
              <a:off x="1104" y="11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AutoShape 25"/>
            <p:cNvSpPr>
              <a:spLocks noChangeArrowheads="1"/>
            </p:cNvSpPr>
            <p:nvPr/>
          </p:nvSpPr>
          <p:spPr bwMode="auto">
            <a:xfrm>
              <a:off x="1200" y="1584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AutoShape 26"/>
            <p:cNvSpPr>
              <a:spLocks noChangeArrowheads="1"/>
            </p:cNvSpPr>
            <p:nvPr/>
          </p:nvSpPr>
          <p:spPr bwMode="auto">
            <a:xfrm>
              <a:off x="816" y="1440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AutoShape 27"/>
            <p:cNvSpPr>
              <a:spLocks noChangeArrowheads="1"/>
            </p:cNvSpPr>
            <p:nvPr/>
          </p:nvSpPr>
          <p:spPr bwMode="auto">
            <a:xfrm>
              <a:off x="960" y="163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AutoShape 28"/>
            <p:cNvSpPr>
              <a:spLocks noChangeArrowheads="1"/>
            </p:cNvSpPr>
            <p:nvPr/>
          </p:nvSpPr>
          <p:spPr bwMode="auto">
            <a:xfrm>
              <a:off x="912" y="1056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762000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Leptin</a:t>
            </a: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accelerates the HPG axis </a:t>
            </a:r>
            <a:endParaRPr lang="en-US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 rot="808159">
            <a:off x="3059083" y="3572143"/>
            <a:ext cx="2808541" cy="990601"/>
            <a:chOff x="1488" y="864"/>
            <a:chExt cx="2038" cy="624"/>
          </a:xfrm>
        </p:grpSpPr>
        <p:sp>
          <p:nvSpPr>
            <p:cNvPr id="35" name="AutoShape 12"/>
            <p:cNvSpPr>
              <a:spLocks noChangeArrowheads="1"/>
            </p:cNvSpPr>
            <p:nvPr/>
          </p:nvSpPr>
          <p:spPr bwMode="auto">
            <a:xfrm>
              <a:off x="2784" y="960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13"/>
            <p:cNvSpPr>
              <a:spLocks noChangeArrowheads="1"/>
            </p:cNvSpPr>
            <p:nvPr/>
          </p:nvSpPr>
          <p:spPr bwMode="auto">
            <a:xfrm rot="5400000">
              <a:off x="2808" y="984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14"/>
            <p:cNvSpPr>
              <a:spLocks noChangeArrowheads="1"/>
            </p:cNvSpPr>
            <p:nvPr/>
          </p:nvSpPr>
          <p:spPr bwMode="auto">
            <a:xfrm>
              <a:off x="1536" y="1104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15"/>
            <p:cNvSpPr>
              <a:spLocks noChangeArrowheads="1"/>
            </p:cNvSpPr>
            <p:nvPr/>
          </p:nvSpPr>
          <p:spPr bwMode="auto">
            <a:xfrm>
              <a:off x="2902" y="1296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16"/>
            <p:cNvSpPr>
              <a:spLocks noChangeArrowheads="1"/>
            </p:cNvSpPr>
            <p:nvPr/>
          </p:nvSpPr>
          <p:spPr bwMode="auto">
            <a:xfrm rot="5400000">
              <a:off x="1512" y="1128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17"/>
            <p:cNvSpPr>
              <a:spLocks noChangeArrowheads="1"/>
            </p:cNvSpPr>
            <p:nvPr/>
          </p:nvSpPr>
          <p:spPr bwMode="auto">
            <a:xfrm rot="5400000">
              <a:off x="2926" y="1320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AutoShape 18"/>
            <p:cNvSpPr>
              <a:spLocks noChangeArrowheads="1"/>
            </p:cNvSpPr>
            <p:nvPr/>
          </p:nvSpPr>
          <p:spPr bwMode="auto">
            <a:xfrm>
              <a:off x="2064" y="864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19"/>
            <p:cNvSpPr>
              <a:spLocks noChangeArrowheads="1"/>
            </p:cNvSpPr>
            <p:nvPr/>
          </p:nvSpPr>
          <p:spPr bwMode="auto">
            <a:xfrm rot="5400000">
              <a:off x="2040" y="888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592659" y="4114800"/>
            <a:ext cx="3246541" cy="2133600"/>
            <a:chOff x="5592659" y="4114800"/>
            <a:chExt cx="3246541" cy="2133600"/>
          </a:xfrm>
        </p:grpSpPr>
        <p:grpSp>
          <p:nvGrpSpPr>
            <p:cNvPr id="44" name="Group 43"/>
            <p:cNvGrpSpPr/>
            <p:nvPr/>
          </p:nvGrpSpPr>
          <p:grpSpPr>
            <a:xfrm>
              <a:off x="5943600" y="4114800"/>
              <a:ext cx="2895600" cy="2133600"/>
              <a:chOff x="5943600" y="3581400"/>
              <a:chExt cx="2895600" cy="2133600"/>
            </a:xfrm>
          </p:grpSpPr>
          <p:sp>
            <p:nvSpPr>
              <p:cNvPr id="30" name="Oval 3"/>
              <p:cNvSpPr>
                <a:spLocks noChangeArrowheads="1"/>
              </p:cNvSpPr>
              <p:nvPr/>
            </p:nvSpPr>
            <p:spPr bwMode="auto">
              <a:xfrm>
                <a:off x="5943600" y="3581400"/>
                <a:ext cx="2895600" cy="2133600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800" b="1" dirty="0" smtClean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algn="ctr"/>
                <a:r>
                  <a:rPr lang="en-GB" sz="2600" b="1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Anterior pituitary</a:t>
                </a:r>
                <a:endParaRPr lang="en-GB" sz="2600" b="1" dirty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algn="ctr"/>
                <a:endParaRPr lang="en-GB" sz="2800" b="1" dirty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algn="ctr"/>
                <a:endParaRPr lang="en-GB" sz="2800" b="1" dirty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algn="ctr"/>
                <a:endParaRPr lang="en-GB" sz="2800" b="1" dirty="0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Text Box 4"/>
              <p:cNvSpPr txBox="1">
                <a:spLocks noChangeArrowheads="1"/>
              </p:cNvSpPr>
              <p:nvPr/>
            </p:nvSpPr>
            <p:spPr bwMode="auto">
              <a:xfrm>
                <a:off x="6477000" y="4495800"/>
                <a:ext cx="2228431" cy="9541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8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</a:t>
                </a:r>
                <a:r>
                  <a:rPr lang="en-GB" sz="28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LH (direct)</a:t>
                </a:r>
                <a:endParaRPr lang="en-GB" sz="2800" b="1" dirty="0">
                  <a:solidFill>
                    <a:srgbClr val="FF0000"/>
                  </a:solidFill>
                  <a:latin typeface="Times New Roman" pitchFamily="18" charset="0"/>
                </a:endParaRPr>
              </a:p>
              <a:p>
                <a:r>
                  <a:rPr lang="en-GB" sz="28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 </a:t>
                </a:r>
                <a:r>
                  <a:rPr lang="en-GB" sz="28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FSH</a:t>
                </a:r>
                <a:endParaRPr lang="en-GB" sz="2800" b="1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6" name="AutoShape 15"/>
            <p:cNvSpPr>
              <a:spLocks noChangeArrowheads="1"/>
            </p:cNvSpPr>
            <p:nvPr/>
          </p:nvSpPr>
          <p:spPr bwMode="auto">
            <a:xfrm rot="858501">
              <a:off x="5592659" y="4623833"/>
              <a:ext cx="457200" cy="300640"/>
            </a:xfrm>
            <a:prstGeom prst="chevron">
              <a:avLst>
                <a:gd name="adj" fmla="val 81250"/>
              </a:avLst>
            </a:prstGeom>
            <a:solidFill>
              <a:srgbClr val="7030A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410202" y="1066800"/>
            <a:ext cx="3657598" cy="2133600"/>
            <a:chOff x="5410202" y="1066800"/>
            <a:chExt cx="3657598" cy="2133600"/>
          </a:xfrm>
        </p:grpSpPr>
        <p:grpSp>
          <p:nvGrpSpPr>
            <p:cNvPr id="43" name="Group 42"/>
            <p:cNvGrpSpPr/>
            <p:nvPr/>
          </p:nvGrpSpPr>
          <p:grpSpPr>
            <a:xfrm>
              <a:off x="6019800" y="1066800"/>
              <a:ext cx="3048000" cy="2133600"/>
              <a:chOff x="6019800" y="533400"/>
              <a:chExt cx="3048000" cy="2133600"/>
            </a:xfrm>
          </p:grpSpPr>
          <p:sp>
            <p:nvSpPr>
              <p:cNvPr id="16387" name="Oval 3"/>
              <p:cNvSpPr>
                <a:spLocks noChangeArrowheads="1"/>
              </p:cNvSpPr>
              <p:nvPr/>
            </p:nvSpPr>
            <p:spPr bwMode="auto">
              <a:xfrm>
                <a:off x="6019800" y="533400"/>
                <a:ext cx="2819400" cy="21336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800" b="1" dirty="0" smtClean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algn="ctr"/>
                <a:r>
                  <a:rPr lang="en-GB" sz="2800" b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Hypothalamus</a:t>
                </a:r>
                <a:endParaRPr lang="en-GB" sz="2800" b="1" dirty="0">
                  <a:solidFill>
                    <a:schemeClr val="bg1"/>
                  </a:solidFill>
                  <a:latin typeface="Times New Roman" pitchFamily="18" charset="0"/>
                </a:endParaRPr>
              </a:p>
              <a:p>
                <a:pPr algn="ctr"/>
                <a:endParaRPr lang="en-GB" sz="2800" b="1" dirty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algn="ctr"/>
                <a:endParaRPr lang="en-GB" sz="2800" b="1" dirty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algn="ctr"/>
                <a:endParaRPr lang="en-GB" sz="2800" b="1" dirty="0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8" name="Text Box 4"/>
              <p:cNvSpPr txBox="1">
                <a:spLocks noChangeArrowheads="1"/>
              </p:cNvSpPr>
              <p:nvPr/>
            </p:nvSpPr>
            <p:spPr bwMode="auto">
              <a:xfrm>
                <a:off x="6324600" y="1447800"/>
                <a:ext cx="2743200" cy="8925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sz="26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sym typeface="Symbol" pitchFamily="18" charset="2"/>
                  </a:rPr>
                  <a:t> </a:t>
                </a:r>
                <a:r>
                  <a:rPr lang="en-GB" sz="2600" b="1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Times New Roman" pitchFamily="18" charset="0"/>
                  </a:rPr>
                  <a:t>GnRH</a:t>
                </a:r>
                <a:r>
                  <a:rPr lang="en-GB" sz="26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Times New Roman" pitchFamily="18" charset="0"/>
                  </a:rPr>
                  <a:t> (direct)</a:t>
                </a:r>
                <a:endParaRPr lang="en-GB" sz="26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  <a:p>
                <a:r>
                  <a:rPr lang="en-GB" sz="26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sym typeface="Symbol" pitchFamily="18" charset="2"/>
                  </a:rPr>
                  <a:t>↓ </a:t>
                </a:r>
                <a:r>
                  <a:rPr lang="en-GB" sz="26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Times New Roman" pitchFamily="18" charset="0"/>
                  </a:rPr>
                  <a:t>NPY</a:t>
                </a:r>
                <a:endParaRPr lang="en-GB" sz="26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5" name="AutoShape 15"/>
            <p:cNvSpPr>
              <a:spLocks noChangeArrowheads="1"/>
            </p:cNvSpPr>
            <p:nvPr/>
          </p:nvSpPr>
          <p:spPr bwMode="auto">
            <a:xfrm>
              <a:off x="5638800" y="2325445"/>
              <a:ext cx="457200" cy="304800"/>
            </a:xfrm>
            <a:prstGeom prst="chevron">
              <a:avLst>
                <a:gd name="adj" fmla="val 81250"/>
              </a:avLst>
            </a:prstGeom>
            <a:solidFill>
              <a:srgbClr val="7030A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10202" y="2602468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Ob/Rs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5562600" cy="820738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Nutrition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82000" cy="4800600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Critical body weight must be attained before activation of the reproductive system.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earlier puberty due to improvement of nutrition, living conditions, healthcare.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evidence supporting hypothesis: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obese girls go through early menarche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malnutrition is associated with delayed menarche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primary amenorrhea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is common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in lean female athletes</a:t>
            </a:r>
          </a:p>
          <a:p>
            <a:pPr>
              <a:lnSpc>
                <a:spcPct val="15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2057400"/>
            <a:ext cx="7772400" cy="1981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200000"/>
              </a:lnSpc>
              <a:buNone/>
            </a:pPr>
            <a:endParaRPr lang="en-GB" sz="50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200000"/>
              </a:lnSpc>
              <a:buFont typeface="Arial" charset="0"/>
              <a:buNone/>
            </a:pPr>
            <a:endParaRPr lang="cs-CZ" sz="50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200000"/>
              </a:lnSpc>
              <a:buFontTx/>
              <a:buNone/>
            </a:pPr>
            <a:endParaRPr lang="cs-CZ" sz="50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200000"/>
              </a:lnSpc>
              <a:buFontTx/>
              <a:buNone/>
            </a:pPr>
            <a:endParaRPr lang="cs-CZ" sz="5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295400"/>
            <a:ext cx="9144000" cy="2057400"/>
          </a:xfrm>
          <a:prstGeom prst="rect">
            <a:avLst/>
          </a:prstGeom>
          <a:noFill/>
        </p:spPr>
        <p:txBody>
          <a:bodyPr vert="horz" lIns="92075" tIns="46038" rIns="92075" bIns="46038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Disorders of Puberty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is abnormal?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" y="1755648"/>
            <a:ext cx="8503920" cy="47975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Early </a:t>
            </a:r>
            <a:r>
              <a:rPr lang="en-GB" dirty="0">
                <a:latin typeface="Arial" pitchFamily="34" charset="0"/>
                <a:cs typeface="Arial" pitchFamily="34" charset="0"/>
              </a:rPr>
              <a:t>or Precocious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Puberty</a:t>
            </a:r>
          </a:p>
          <a:p>
            <a:pPr lvl="1">
              <a:lnSpc>
                <a:spcPct val="150000"/>
              </a:lnSpc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More common in females</a:t>
            </a:r>
          </a:p>
          <a:p>
            <a:pPr lvl="1">
              <a:lnSpc>
                <a:spcPct val="150000"/>
              </a:lnSpc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Uncommon in males</a:t>
            </a:r>
          </a:p>
          <a:p>
            <a:pPr lvl="1">
              <a:lnSpc>
                <a:spcPct val="150000"/>
              </a:lnSpc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May be associated with a growth spurt</a:t>
            </a:r>
          </a:p>
          <a:p>
            <a:pPr lvl="1">
              <a:lnSpc>
                <a:spcPct val="150000"/>
              </a:lnSpc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Delayed Puberty</a:t>
            </a:r>
          </a:p>
          <a:p>
            <a:pPr>
              <a:lnSpc>
                <a:spcPct val="150000"/>
              </a:lnSpc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6062"/>
            <a:ext cx="9144000" cy="1201738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GB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PRECOCIOUS  PUBERTY</a:t>
            </a:r>
            <a:br>
              <a:rPr lang="en-GB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3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752600"/>
            <a:ext cx="8001000" cy="4191000"/>
          </a:xfrm>
        </p:spPr>
        <p:txBody>
          <a:bodyPr lIns="92075" tIns="46038" rIns="92075" bIns="46038" rtlCol="0">
            <a:normAutofit/>
          </a:bodyPr>
          <a:lstStyle/>
          <a:p>
            <a:pPr marL="0" indent="20638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Precocious onset of puberty is defined as occurring younger than 2 yrs before the average age</a:t>
            </a:r>
          </a:p>
          <a:p>
            <a:pPr marL="609600" indent="-609600"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609600" indent="-609600"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GB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Girls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&lt; 8 years old</a:t>
            </a:r>
          </a:p>
          <a:p>
            <a:pPr marL="609600" indent="-609600"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GB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Boys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&lt; 9 years old</a:t>
            </a:r>
          </a:p>
          <a:p>
            <a:pPr marL="609600" indent="-609600"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Gonadotropin-dependent (true / central )</a:t>
            </a: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Gonadotropin-independent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9144000" cy="1201738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GB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Gonadotropin-dependent precocious puberty</a:t>
            </a:r>
            <a:endParaRPr lang="en-US" sz="3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077200" cy="3733800"/>
          </a:xfrm>
        </p:spPr>
        <p:txBody>
          <a:bodyPr lIns="92075" tIns="46038" rIns="92075" bIns="46038"/>
          <a:lstStyle/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Premature activation of the (HPG) axis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Intra-cranial lesions                                                                                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(tumours, hydrocephalus, CNS malformations)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Gonadotropin secreting tumours – v. rare</a:t>
            </a:r>
          </a:p>
          <a:p>
            <a:pPr eaLnBrk="1" hangingPunct="1">
              <a:lnSpc>
                <a:spcPct val="15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201738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GB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Gonadotropin-independent precocious puberty</a:t>
            </a:r>
            <a:endParaRPr lang="en-US" sz="3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752600"/>
            <a:ext cx="8153400" cy="47244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Precocious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pseudopuberty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 spermatogenesis or ovarian development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FSH &amp; LH suppressed 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Congenital adrenal hyperplasia (CAH)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Sex steroid secreting tumours</a:t>
            </a:r>
          </a:p>
          <a:p>
            <a:pPr lvl="1" eaLnBrk="1" hangingPunct="1">
              <a:lnSpc>
                <a:spcPct val="150000"/>
              </a:lnSpc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adrenal or ovarian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7772400" cy="1143000"/>
          </a:xfrm>
          <a:noFill/>
          <a:effectLst>
            <a:outerShdw dist="35921" dir="2700000" algn="ctr" rotWithShape="0">
              <a:schemeClr val="bg2"/>
            </a:outerShdw>
          </a:effectLst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Delayed puberty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781175"/>
            <a:ext cx="8443913" cy="46196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763" indent="-4763" eaLnBrk="1" hangingPunct="1">
              <a:lnSpc>
                <a:spcPct val="150000"/>
              </a:lnSpc>
              <a:buFontTx/>
              <a:buNone/>
            </a:pPr>
            <a:r>
              <a:rPr lang="cs-CZ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Initial physical changes of puberty are not present</a:t>
            </a:r>
          </a:p>
          <a:p>
            <a:pPr eaLnBrk="1" hangingPunct="1">
              <a:lnSpc>
                <a:spcPct val="150000"/>
              </a:lnSpc>
            </a:pP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by age 13 years in</a:t>
            </a:r>
            <a:r>
              <a:rPr lang="cs-CZ" sz="24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girls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(or primary amenor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at 15.5-16y)</a:t>
            </a:r>
          </a:p>
          <a:p>
            <a:pPr eaLnBrk="1" hangingPunct="1">
              <a:lnSpc>
                <a:spcPct val="150000"/>
              </a:lnSpc>
            </a:pP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by age 14 years in </a:t>
            </a:r>
            <a:r>
              <a:rPr lang="cs-CZ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boys</a:t>
            </a:r>
          </a:p>
          <a:p>
            <a:pPr eaLnBrk="1" hangingPunct="1"/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cs-CZ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Pubertal development is inappropriate </a:t>
            </a:r>
          </a:p>
          <a:p>
            <a:pPr marL="4763" indent="-4763" eaLnBrk="1" hangingPunct="1">
              <a:buFontTx/>
              <a:buNone/>
            </a:pPr>
            <a:r>
              <a:rPr lang="cs-CZ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 interval between first signs of puberty and menarche in girls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completion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genital growth in boys is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5 years</a:t>
            </a: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58938"/>
            <a:ext cx="8763000" cy="5732462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Gonadal failure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Hyp</a:t>
            </a:r>
            <a:r>
              <a:rPr lang="en-GB" sz="2400" u="sng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gonadotropin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hypogonadism)</a:t>
            </a:r>
          </a:p>
          <a:p>
            <a:pPr lvl="1"/>
            <a:r>
              <a:rPr lang="en-GB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Turner’s Syndrome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(Congenital)</a:t>
            </a:r>
            <a:endParaRPr lang="en-GB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GB" sz="2400" dirty="0" smtClean="0">
                <a:latin typeface="Arial" pitchFamily="34" charset="0"/>
                <a:cs typeface="Arial" pitchFamily="34" charset="0"/>
              </a:rPr>
              <a:t>Post-malignancy chemo / radiotherapy / surgery (Acquired)</a:t>
            </a:r>
          </a:p>
          <a:p>
            <a:pPr lvl="1" eaLnBrk="1" hangingPunct="1"/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Polyglandular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autoimmune syndromes</a:t>
            </a:r>
          </a:p>
          <a:p>
            <a:pPr lvl="2" eaLnBrk="1" hangingPunct="1">
              <a:buFont typeface="Wingdings" pitchFamily="2" charset="2"/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Gonadal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deficiency</a:t>
            </a:r>
          </a:p>
          <a:p>
            <a:pPr lvl="1" eaLnBrk="1" hangingPunct="1"/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Congenital </a:t>
            </a:r>
            <a:r>
              <a:rPr lang="en-GB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</a:t>
            </a:r>
            <a:r>
              <a:rPr lang="en-GB" sz="2400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en-GB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gonadotropin</a:t>
            </a: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hypogonadism</a:t>
            </a:r>
          </a:p>
          <a:p>
            <a:pPr lvl="1" eaLnBrk="1" hangingPunct="1"/>
            <a:r>
              <a:rPr lang="en-GB" sz="2400" dirty="0" smtClean="0">
                <a:latin typeface="Arial" pitchFamily="34" charset="0"/>
                <a:cs typeface="Arial" pitchFamily="34" charset="0"/>
              </a:rPr>
              <a:t>Hypothalamic/pituitary lesions (tumours, post-radiotherapy)</a:t>
            </a:r>
          </a:p>
          <a:p>
            <a:pPr lvl="1" eaLnBrk="1" hangingPunct="1"/>
            <a:r>
              <a:rPr lang="en-GB" sz="2400" dirty="0" smtClean="0">
                <a:latin typeface="Arial" pitchFamily="34" charset="0"/>
                <a:cs typeface="Arial" pitchFamily="34" charset="0"/>
              </a:rPr>
              <a:t>Rare gene mutations inactivating FSH/LH or their receptors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8229600" cy="835025"/>
          </a:xfrm>
          <a:noFill/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Causes of delayed puberty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92138"/>
          </a:xfrm>
          <a:noFill/>
        </p:spPr>
        <p:txBody>
          <a:bodyPr lIns="92075" tIns="46038" rIns="92075" bIns="46038">
            <a:noAutofit/>
          </a:bodyPr>
          <a:lstStyle/>
          <a:p>
            <a:pPr eaLnBrk="1" hangingPunct="1"/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828800"/>
            <a:ext cx="8534400" cy="4724400"/>
          </a:xfrm>
        </p:spPr>
        <p:txBody>
          <a:bodyPr lIns="92075" tIns="46038" rIns="92075" bIns="46038" rtlCol="0"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Definition: 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stage of human development when </a:t>
            </a:r>
            <a:r>
              <a:rPr lang="cs-CZ" sz="2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sexual maturation and growth 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are completed and result in ability to reproduce</a:t>
            </a:r>
            <a:r>
              <a:rPr lang="en-GB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GB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(Physiological transition from childhood to reproductive maturity)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524000"/>
            <a:ext cx="4938712" cy="4876800"/>
          </a:xfrm>
          <a:solidFill>
            <a:srgbClr val="CCFFFF"/>
          </a:solidFill>
        </p:spPr>
        <p:txBody>
          <a:bodyPr>
            <a:normAutofit fontScale="85000" lnSpcReduction="10000"/>
          </a:bodyPr>
          <a:lstStyle/>
          <a:p>
            <a:pPr marL="4763" indent="-4763" eaLnBrk="1" hangingPunct="1">
              <a:lnSpc>
                <a:spcPct val="150000"/>
              </a:lnSpc>
              <a:buFontTx/>
              <a:buNone/>
            </a:pPr>
            <a:r>
              <a:rPr lang="cs-CZ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Karyotype 45,X (45,X/46,XX</a:t>
            </a:r>
            <a:r>
              <a:rPr lang="cs-CZ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structural abnormalities of X chromosome</a:t>
            </a:r>
            <a:r>
              <a:rPr lang="cs-CZ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763" indent="-4763" eaLnBrk="1" hangingPunct="1">
              <a:lnSpc>
                <a:spcPct val="150000"/>
              </a:lnSpc>
              <a:buFontTx/>
              <a:buNone/>
            </a:pPr>
            <a:r>
              <a:rPr lang="cs-CZ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Short stature (final height 144-146 cm)</a:t>
            </a:r>
          </a:p>
          <a:p>
            <a:pPr marL="4763" indent="-4763" eaLnBrk="1" hangingPunct="1">
              <a:lnSpc>
                <a:spcPct val="150000"/>
              </a:lnSpc>
              <a:buFontTx/>
              <a:buNone/>
            </a:pPr>
            <a:r>
              <a:rPr lang="cs-CZ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Gonadal dysgenesis</a:t>
            </a:r>
          </a:p>
          <a:p>
            <a:pPr marL="4763" indent="-4763" eaLnBrk="1" hangingPunct="1">
              <a:lnSpc>
                <a:spcPct val="150000"/>
              </a:lnSpc>
              <a:buFontTx/>
              <a:buNone/>
            </a:pPr>
            <a:r>
              <a:rPr lang="cs-CZ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Sk</a:t>
            </a:r>
            <a:r>
              <a:rPr lang="en-GB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letal abnormalities</a:t>
            </a:r>
          </a:p>
          <a:p>
            <a:pPr marL="4763" indent="-4763" eaLnBrk="1" hangingPunct="1">
              <a:lnSpc>
                <a:spcPct val="150000"/>
              </a:lnSpc>
              <a:buFontTx/>
              <a:buNone/>
            </a:pPr>
            <a:r>
              <a:rPr lang="cs-CZ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Cardiac and kidney malformation</a:t>
            </a:r>
          </a:p>
          <a:p>
            <a:pPr marL="4763" indent="-4763" eaLnBrk="1" hangingPunct="1">
              <a:lnSpc>
                <a:spcPct val="150000"/>
              </a:lnSpc>
              <a:buFontTx/>
              <a:buNone/>
            </a:pPr>
            <a:r>
              <a:rPr lang="cs-CZ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Dysmor</a:t>
            </a:r>
            <a:r>
              <a:rPr lang="en-GB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phi</a:t>
            </a:r>
            <a:r>
              <a:rPr lang="cs-CZ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 face</a:t>
            </a:r>
          </a:p>
          <a:p>
            <a:pPr marL="4763" indent="-4763" eaLnBrk="1" hangingPunct="1">
              <a:lnSpc>
                <a:spcPct val="150000"/>
              </a:lnSpc>
              <a:buFontTx/>
              <a:buNone/>
            </a:pPr>
            <a:endParaRPr lang="cs-CZ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763" indent="-4763" eaLnBrk="1" hangingPunct="1">
              <a:lnSpc>
                <a:spcPct val="150000"/>
              </a:lnSpc>
              <a:buFontTx/>
              <a:buNone/>
            </a:pPr>
            <a:r>
              <a:rPr lang="cs-CZ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 mental defect</a:t>
            </a:r>
          </a:p>
          <a:p>
            <a:pPr marL="4763" indent="-4763" eaLnBrk="1" hangingPunct="1">
              <a:lnSpc>
                <a:spcPct val="150000"/>
              </a:lnSpc>
              <a:buFontTx/>
              <a:buNone/>
            </a:pPr>
            <a:r>
              <a:rPr lang="cs-CZ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Impairment of cognitive function</a:t>
            </a:r>
          </a:p>
          <a:p>
            <a:pPr marL="4763" indent="-4763" eaLnBrk="1" hangingPunct="1">
              <a:lnSpc>
                <a:spcPct val="150000"/>
              </a:lnSpc>
              <a:buFontTx/>
              <a:buNone/>
            </a:pPr>
            <a:endParaRPr lang="cs-CZ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763" indent="-4763" eaLnBrk="1" hangingPunct="1">
              <a:lnSpc>
                <a:spcPct val="150000"/>
              </a:lnSpc>
              <a:buFontTx/>
              <a:buNone/>
            </a:pPr>
            <a:r>
              <a:rPr lang="cs-CZ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Therapy: </a:t>
            </a:r>
            <a:r>
              <a:rPr lang="cs-CZ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growth hormone, sex hormone substitution</a:t>
            </a:r>
          </a:p>
        </p:txBody>
      </p:sp>
      <p:pic>
        <p:nvPicPr>
          <p:cNvPr id="31748" name="Picture 4" descr="ts postav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55044" y="1981200"/>
            <a:ext cx="2269756" cy="4114800"/>
          </a:xfrm>
        </p:spPr>
      </p:pic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838200" y="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Turner syndrome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799137" y="6308725"/>
            <a:ext cx="18994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0000"/>
                </a:solidFill>
                <a:latin typeface="Times New Roman" pitchFamily="18" charset="0"/>
              </a:rPr>
              <a:t>H. </a:t>
            </a:r>
            <a:r>
              <a:rPr lang="cs-CZ" sz="2000" b="1" dirty="0" smtClean="0">
                <a:solidFill>
                  <a:srgbClr val="000000"/>
                </a:solidFill>
                <a:latin typeface="Times New Roman" pitchFamily="18" charset="0"/>
              </a:rPr>
              <a:t>Tu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cs-CZ" sz="2000" b="1" dirty="0" smtClean="0">
                <a:solidFill>
                  <a:srgbClr val="000000"/>
                </a:solidFill>
                <a:latin typeface="Times New Roman" pitchFamily="18" charset="0"/>
              </a:rPr>
              <a:t>ner</a:t>
            </a:r>
            <a:r>
              <a:rPr lang="cs-CZ" sz="2000" b="1" dirty="0">
                <a:solidFill>
                  <a:srgbClr val="000000"/>
                </a:solidFill>
                <a:latin typeface="Times New Roman" pitchFamily="18" charset="0"/>
              </a:rPr>
              <a:t>, 1938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71600"/>
            <a:ext cx="495300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 End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  <a:endParaRPr lang="en-US" sz="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990600"/>
            <a:ext cx="8503920" cy="5638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marL="15875" lvl="1" indent="-15875">
              <a:lnSpc>
                <a:spcPct val="170000"/>
              </a:lnSpc>
              <a:buNone/>
              <a:defRPr/>
            </a:pPr>
            <a:r>
              <a:rPr lang="cs-C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ACCELERATED SOMATIC GROWTH</a:t>
            </a:r>
          </a:p>
          <a:p>
            <a:pPr marL="15875" lvl="1" indent="-15875">
              <a:lnSpc>
                <a:spcPct val="170000"/>
              </a:lnSpc>
              <a:buNone/>
              <a:defRPr/>
            </a:pP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Maturation of </a:t>
            </a:r>
            <a:r>
              <a:rPr lang="cs-CZ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primary sexual characteristics</a:t>
            </a:r>
            <a:r>
              <a:rPr lang="cs-CZ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(gonads and genitals)</a:t>
            </a:r>
          </a:p>
          <a:p>
            <a:pPr marL="15875" lvl="1" indent="-15875">
              <a:lnSpc>
                <a:spcPct val="170000"/>
              </a:lnSpc>
              <a:buNone/>
              <a:defRPr/>
            </a:pP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Appearance of </a:t>
            </a:r>
            <a:r>
              <a:rPr lang="cs-CZ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secondary sexual characteristics</a:t>
            </a:r>
            <a:r>
              <a:rPr lang="cs-CZ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(pubic and axillary hair, female breast development, male voice changes,...)</a:t>
            </a:r>
          </a:p>
          <a:p>
            <a:pPr marL="15875" lvl="1" indent="-15875">
              <a:lnSpc>
                <a:spcPct val="170000"/>
              </a:lnSpc>
              <a:buNone/>
              <a:defRPr/>
            </a:pPr>
            <a:r>
              <a:rPr lang="en-GB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Menstruation </a:t>
            </a:r>
            <a:r>
              <a:rPr lang="cs-CZ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cs-CZ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spermatogenesis</a:t>
            </a:r>
            <a:r>
              <a:rPr lang="cs-CZ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begin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70000"/>
              </a:lnSpc>
            </a:pPr>
            <a:r>
              <a:rPr lang="en-GB" dirty="0">
                <a:latin typeface="Arial" pitchFamily="34" charset="0"/>
                <a:cs typeface="Arial" pitchFamily="34" charset="0"/>
              </a:rPr>
              <a:t>Occurs between 8 and 14yrs in </a:t>
            </a:r>
            <a:r>
              <a:rPr lang="en-GB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girls</a:t>
            </a:r>
          </a:p>
          <a:p>
            <a:pPr lvl="1">
              <a:lnSpc>
                <a:spcPct val="170000"/>
              </a:lnSpc>
            </a:pPr>
            <a:r>
              <a:rPr lang="en-GB" dirty="0">
                <a:latin typeface="Arial" pitchFamily="34" charset="0"/>
                <a:cs typeface="Arial" pitchFamily="34" charset="0"/>
              </a:rPr>
              <a:t>Occurs between 9 and 14yrs in </a:t>
            </a:r>
            <a:r>
              <a:rPr lang="en-GB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201738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 – Terms &amp; Events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05000"/>
            <a:ext cx="8305800" cy="3962400"/>
          </a:xfrm>
        </p:spPr>
        <p:txBody>
          <a:bodyPr lIns="92075" tIns="46038" rIns="92075" bIns="46038">
            <a:normAutofit fontScale="925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Thelarche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development of breast</a:t>
            </a:r>
          </a:p>
          <a:p>
            <a:pPr eaLnBrk="1" hangingPunct="1">
              <a:lnSpc>
                <a:spcPct val="150000"/>
              </a:lnSpc>
            </a:pP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Puberache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development of 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axillary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&amp; pubic hair</a:t>
            </a:r>
          </a:p>
          <a:p>
            <a:pPr eaLnBrk="1" hangingPunct="1"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Menarche: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first menstrual period</a:t>
            </a:r>
          </a:p>
          <a:p>
            <a:pPr>
              <a:lnSpc>
                <a:spcPct val="110000"/>
              </a:lnSpc>
            </a:pP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Adrenarche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onset of an increase in the secretion of androgens; responsible for the development of pubic/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axillary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hair, body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odour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acne.</a:t>
            </a:r>
          </a:p>
          <a:p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Gonadarche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maturation of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gonadal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function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44538"/>
          </a:xfrm>
          <a:noFill/>
        </p:spPr>
        <p:txBody>
          <a:bodyPr lIns="92075" tIns="46038" rIns="92075" bIns="46038"/>
          <a:lstStyle/>
          <a:p>
            <a:r>
              <a:rPr lang="cs-CZ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 – hormonal changes</a:t>
            </a:r>
            <a:endParaRPr lang="en-U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2000" cy="4724400"/>
          </a:xfrm>
          <a:noFill/>
        </p:spPr>
        <p:txBody>
          <a:bodyPr lIns="92075" tIns="46038" rIns="92075" bIns="46038"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GB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Hormonal changes procede physical changes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GB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Increased stimulation of </a:t>
            </a:r>
            <a:r>
              <a:rPr lang="en-US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HPG</a:t>
            </a:r>
            <a:r>
              <a:rPr lang="cs-CZ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axis</a:t>
            </a:r>
            <a:r>
              <a:rPr lang="en-US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28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cs-CZ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gradual activation of the GnRH (LHRH) </a:t>
            </a:r>
          </a:p>
          <a:p>
            <a:pPr lvl="1">
              <a:lnSpc>
                <a:spcPct val="120000"/>
              </a:lnSpc>
              <a:defRPr/>
            </a:pPr>
            <a:r>
              <a:rPr lang="cs-CZ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increases  frequency and amplitude of LH pulses.</a:t>
            </a:r>
          </a:p>
          <a:p>
            <a:pPr lvl="1">
              <a:lnSpc>
                <a:spcPct val="120000"/>
              </a:lnSpc>
              <a:defRPr/>
            </a:pPr>
            <a:r>
              <a:rPr lang="cs-CZ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gonadotropins stimulate secretion of sexual steroids (estrogenes and androgenes)</a:t>
            </a:r>
          </a:p>
          <a:p>
            <a:pPr lvl="1">
              <a:lnSpc>
                <a:spcPct val="120000"/>
              </a:lnSpc>
              <a:defRPr/>
            </a:pPr>
            <a:r>
              <a:rPr lang="cs-CZ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extragonadal hormonal changes (elevation of IGF-I, and adrenal steroids)</a:t>
            </a:r>
          </a:p>
          <a:p>
            <a:pPr>
              <a:lnSpc>
                <a:spcPct val="120000"/>
              </a:lnSpc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534400" cy="3733800"/>
          </a:xfrm>
          <a:noFill/>
        </p:spPr>
        <p:txBody>
          <a:bodyPr lIns="92075" tIns="46038" rIns="92075" bIns="46038">
            <a:normAutofit/>
          </a:bodyPr>
          <a:lstStyle/>
          <a:p>
            <a:pPr marL="609600" indent="-24765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Nocturnal GnRH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pulsatility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(LH secretion) precedes phenotypic changes by several years</a:t>
            </a:r>
          </a:p>
          <a:p>
            <a:pPr marL="609600" indent="-609600" algn="just">
              <a:lnSpc>
                <a:spcPct val="90000"/>
              </a:lnSpc>
              <a:buNone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609600" indent="-247650" algn="just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First phenotypic changes: 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	breast development / testicular enlargement</a:t>
            </a:r>
          </a:p>
          <a:p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201738"/>
          </a:xfrm>
          <a:prstGeom prst="rect">
            <a:avLst/>
          </a:prstGeo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cs-CZ" sz="3600" dirty="0" smtClean="0">
                <a:solidFill>
                  <a:srgbClr val="FF0000"/>
                </a:solidFill>
              </a:rPr>
              <a:t>Puberty – hormonal changes</a:t>
            </a:r>
            <a:endParaRPr kumimoji="0" lang="en-US" sz="36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</a:rPr>
              <a:t>Sleep dependent nocturnal</a:t>
            </a:r>
            <a:br>
              <a:rPr lang="en-GB" sz="36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</a:rPr>
              <a:t>rise in LH 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410200"/>
          </a:xfrm>
          <a:noFill/>
        </p:spPr>
        <p:txBody>
          <a:bodyPr lIns="92075" tIns="46038" rIns="92075" bIns="46038">
            <a:norm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4098" name="Object 1027"/>
          <p:cNvGraphicFramePr>
            <a:graphicFrameLocks noChangeAspect="1"/>
          </p:cNvGraphicFramePr>
          <p:nvPr/>
        </p:nvGraphicFramePr>
        <p:xfrm>
          <a:off x="0" y="1401762"/>
          <a:ext cx="9144000" cy="545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7" name="Picture" r:id="rId4" imgW="4206240" imgH="4754880" progId="Word.Picture.8">
                  <p:embed/>
                </p:oleObj>
              </mc:Choice>
              <mc:Fallback>
                <p:oleObj name="Picture" r:id="rId4" imgW="4206240" imgH="4754880" progId="Word.Picture.8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01762"/>
                        <a:ext cx="9144000" cy="545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44538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cs-CZ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 – hormonal changes</a:t>
            </a:r>
            <a:endParaRPr lang="en-U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4876800"/>
          </a:xfrm>
          <a:noFill/>
        </p:spPr>
        <p:txBody>
          <a:bodyPr lIns="92075" tIns="46038" rIns="92075" bIns="46038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in young children, LH and FSH levels are insufficient to initiate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gonadal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function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between 9-12 yrs., blood levels of LH, FSH increase.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amplitude of pulses increases, especially during sleep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high levels of LH, FSH initiate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gonadal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development</a:t>
            </a:r>
          </a:p>
          <a:p>
            <a:pPr>
              <a:lnSpc>
                <a:spcPct val="150000"/>
              </a:lnSpc>
            </a:pPr>
            <a:endParaRPr lang="en-US" sz="2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1673</TotalTime>
  <Words>1028</Words>
  <Application>Microsoft Office PowerPoint</Application>
  <PresentationFormat>On-screen Show (4:3)</PresentationFormat>
  <Paragraphs>206</Paragraphs>
  <Slides>31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Civic</vt:lpstr>
      <vt:lpstr>Picture</vt:lpstr>
      <vt:lpstr>Reproductive Physiology  Lecture 3  Puberty</vt:lpstr>
      <vt:lpstr>Objectives</vt:lpstr>
      <vt:lpstr>PUBERTY</vt:lpstr>
      <vt:lpstr>Puberty</vt:lpstr>
      <vt:lpstr>Puberty – Terms &amp; Events</vt:lpstr>
      <vt:lpstr>Puberty – hormonal changes</vt:lpstr>
      <vt:lpstr>PowerPoint Presentation</vt:lpstr>
      <vt:lpstr>Sleep dependent nocturnal rise in LH </vt:lpstr>
      <vt:lpstr>Puberty – hormonal changes</vt:lpstr>
      <vt:lpstr>PowerPoint Presentation</vt:lpstr>
      <vt:lpstr>Physical Changes</vt:lpstr>
      <vt:lpstr>Puberty: Girls</vt:lpstr>
      <vt:lpstr>Pubertal Stages (Tanner) Girls</vt:lpstr>
      <vt:lpstr>Puberty – Male hormonal changes</vt:lpstr>
      <vt:lpstr>Puberty: Boys</vt:lpstr>
      <vt:lpstr>Pubertal Stages (Tanner) Boys</vt:lpstr>
      <vt:lpstr>Puberty – hormonal changes</vt:lpstr>
      <vt:lpstr>Puberty – hormonal changes </vt:lpstr>
      <vt:lpstr>Timing of Puberty</vt:lpstr>
      <vt:lpstr>Influencing Factors</vt:lpstr>
      <vt:lpstr>Leptin accelerates the HPG axis </vt:lpstr>
      <vt:lpstr>Nutrition</vt:lpstr>
      <vt:lpstr>PowerPoint Presentation</vt:lpstr>
      <vt:lpstr>What is abnormal?</vt:lpstr>
      <vt:lpstr>PRECOCIOUS  PUBERTY </vt:lpstr>
      <vt:lpstr>Gonadotropin-dependent precocious puberty</vt:lpstr>
      <vt:lpstr>Gonadotropin-independent precocious puberty</vt:lpstr>
      <vt:lpstr>Delayed puberty </vt:lpstr>
      <vt:lpstr>Causes of delayed puberty</vt:lpstr>
      <vt:lpstr>PowerPoint Presentation</vt:lpstr>
      <vt:lpstr>PowerPoint Presentation</vt:lpstr>
    </vt:vector>
  </TitlesOfParts>
  <Company>King Khalid University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Nervous System</dc:title>
  <dc:creator>Dr.alhader</dc:creator>
  <cp:lastModifiedBy>DR.MOHAMMAD AL OTABI</cp:lastModifiedBy>
  <cp:revision>483</cp:revision>
  <dcterms:created xsi:type="dcterms:W3CDTF">2010-10-11T09:56:04Z</dcterms:created>
  <dcterms:modified xsi:type="dcterms:W3CDTF">2015-04-06T05:02:12Z</dcterms:modified>
</cp:coreProperties>
</file>