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310" r:id="rId2"/>
    <p:sldId id="272" r:id="rId3"/>
    <p:sldId id="294" r:id="rId4"/>
    <p:sldId id="270" r:id="rId5"/>
    <p:sldId id="269" r:id="rId6"/>
    <p:sldId id="260" r:id="rId7"/>
    <p:sldId id="292" r:id="rId8"/>
    <p:sldId id="289" r:id="rId9"/>
    <p:sldId id="293" r:id="rId10"/>
    <p:sldId id="257" r:id="rId11"/>
    <p:sldId id="273" r:id="rId12"/>
    <p:sldId id="296" r:id="rId13"/>
    <p:sldId id="297" r:id="rId14"/>
    <p:sldId id="298" r:id="rId15"/>
    <p:sldId id="299" r:id="rId16"/>
    <p:sldId id="300" r:id="rId17"/>
    <p:sldId id="295" r:id="rId18"/>
    <p:sldId id="267" r:id="rId19"/>
    <p:sldId id="265" r:id="rId20"/>
    <p:sldId id="303" r:id="rId21"/>
    <p:sldId id="274" r:id="rId22"/>
    <p:sldId id="313" r:id="rId23"/>
    <p:sldId id="314" r:id="rId24"/>
    <p:sldId id="308" r:id="rId25"/>
    <p:sldId id="276" r:id="rId26"/>
    <p:sldId id="277" r:id="rId27"/>
    <p:sldId id="306" r:id="rId28"/>
    <p:sldId id="278" r:id="rId29"/>
    <p:sldId id="290" r:id="rId30"/>
    <p:sldId id="279" r:id="rId31"/>
    <p:sldId id="280" r:id="rId32"/>
    <p:sldId id="271" r:id="rId33"/>
    <p:sldId id="281" r:id="rId34"/>
    <p:sldId id="283" r:id="rId35"/>
    <p:sldId id="285" r:id="rId36"/>
    <p:sldId id="282" r:id="rId37"/>
    <p:sldId id="284" r:id="rId38"/>
    <p:sldId id="286" r:id="rId39"/>
    <p:sldId id="287" r:id="rId40"/>
    <p:sldId id="288" r:id="rId41"/>
    <p:sldId id="311" r:id="rId42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4/12/2015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4/12/2015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2133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Reproductive Physiology </a:t>
            </a:r>
            <a:br>
              <a:rPr lang="en-US" sz="2900" dirty="0" smtClean="0">
                <a:latin typeface="Arial" pitchFamily="34" charset="0"/>
                <a:cs typeface="Arial" pitchFamily="34" charset="0"/>
              </a:rPr>
            </a:br>
            <a:r>
              <a:rPr lang="en-US" sz="2900" dirty="0" smtClean="0">
                <a:latin typeface="Arial" pitchFamily="34" charset="0"/>
                <a:cs typeface="Arial" pitchFamily="34" charset="0"/>
              </a:rPr>
              <a:t>Lecture 6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Physiology of 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Pregnancy</a:t>
            </a:r>
            <a:endParaRPr lang="en-US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828800" y="4191000"/>
            <a:ext cx="5876778" cy="1981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 smtClean="0">
                <a:solidFill>
                  <a:srgbClr val="00B050"/>
                </a:solidFill>
                <a:latin typeface="Comic Sans MS" pitchFamily="66" charset="0"/>
              </a:rPr>
              <a:t>Dr.Mohammed</a:t>
            </a:r>
            <a:r>
              <a:rPr lang="en-US" sz="22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Comic Sans MS" pitchFamily="66" charset="0"/>
              </a:rPr>
              <a:t>Alotaibi</a:t>
            </a:r>
            <a:endParaRPr lang="en-US" sz="22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Assistant Professor of Physiology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College of Medicine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King Saud University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2133600"/>
            <a:ext cx="7772400" cy="1600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GUYTON &amp; HALL, Chapter 82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Transport of fertilized ovum </a:t>
            </a:r>
          </a:p>
        </p:txBody>
      </p:sp>
      <p:pic>
        <p:nvPicPr>
          <p:cNvPr id="23555" name="Picture 2" descr="http://www.dcatra.com/upload/fertiliz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8839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وان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Transport of fertilized ovum </a:t>
            </a:r>
            <a:endParaRPr lang="ar-SA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411480" y="1752600"/>
            <a:ext cx="8503920" cy="48006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3-5 days after fertilization, the zygote reaches uterine cavity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Transport: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fluid current + action of cilia + weak contractions of the fallopian tube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Isthmus (last 2cm) relaxes under effect of progesterone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Delayed transport allows cell division</a:t>
            </a:r>
          </a:p>
          <a:p>
            <a:pPr algn="l" rtl="0"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Blastocyst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(100 cells) enters the uterus 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8" name="Group 38"/>
          <p:cNvGrpSpPr>
            <a:grpSpLocks/>
          </p:cNvGrpSpPr>
          <p:nvPr/>
        </p:nvGrpSpPr>
        <p:grpSpPr bwMode="auto">
          <a:xfrm>
            <a:off x="481013" y="1133475"/>
            <a:ext cx="7824787" cy="4962525"/>
            <a:chOff x="303" y="635"/>
            <a:chExt cx="4617" cy="3126"/>
          </a:xfrm>
        </p:grpSpPr>
        <p:pic>
          <p:nvPicPr>
            <p:cNvPr id="26629" name="Picture 39" descr="16_15Figure2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0" name="Freeform 40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1" name="Freeform 41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2" name="Line 42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3" name="Line 43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4" name="Line 44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5" name="Freeform 45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6" name="Rectangle 46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oocyte</a:t>
              </a:r>
              <a:endParaRPr lang="en-US" b="1"/>
            </a:p>
          </p:txBody>
        </p:sp>
        <p:sp>
          <p:nvSpPr>
            <p:cNvPr id="26637" name="Rectangle 47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Ovulation</a:t>
              </a:r>
              <a:endParaRPr lang="en-US" b="1"/>
            </a:p>
          </p:txBody>
        </p:sp>
        <p:sp>
          <p:nvSpPr>
            <p:cNvPr id="26638" name="Rectangle 48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Uterus</a:t>
              </a:r>
              <a:endParaRPr lang="en-US" b="1"/>
            </a:p>
          </p:txBody>
        </p:sp>
        <p:sp>
          <p:nvSpPr>
            <p:cNvPr id="26639" name="Rectangle 49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Endometrium</a:t>
              </a:r>
              <a:endParaRPr lang="en-US" b="1"/>
            </a:p>
          </p:txBody>
        </p:sp>
        <p:sp>
          <p:nvSpPr>
            <p:cNvPr id="26640" name="Rectangle 50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Uterine tube</a:t>
              </a:r>
              <a:endParaRPr lang="en-US" b="1"/>
            </a:p>
          </p:txBody>
        </p:sp>
        <p:sp>
          <p:nvSpPr>
            <p:cNvPr id="26641" name="Rectangle 51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Ovary</a:t>
              </a:r>
              <a:endParaRPr lang="en-US" b="1"/>
            </a:p>
          </p:txBody>
        </p:sp>
      </p:grpSp>
      <p:sp>
        <p:nvSpPr>
          <p:cNvPr id="19" name="Rectangle 7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Cleavage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2" name="Group 29"/>
          <p:cNvGrpSpPr>
            <a:grpSpLocks/>
          </p:cNvGrpSpPr>
          <p:nvPr/>
        </p:nvGrpSpPr>
        <p:grpSpPr bwMode="auto">
          <a:xfrm>
            <a:off x="473075" y="1438275"/>
            <a:ext cx="7985125" cy="4962525"/>
            <a:chOff x="298" y="635"/>
            <a:chExt cx="4622" cy="3126"/>
          </a:xfrm>
        </p:grpSpPr>
        <p:pic>
          <p:nvPicPr>
            <p:cNvPr id="27653" name="Picture 30" descr="16_15Figure3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4" name="Freeform 31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55" name="Freeform 32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56" name="Freeform 33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57" name="Line 34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58" name="Line 35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59" name="Line 36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0" name="Freeform 37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1" name="Freeform 38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2" name="Rectangle 39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Fertilization</a:t>
              </a:r>
              <a:endParaRPr lang="en-US" b="1"/>
            </a:p>
          </p:txBody>
        </p:sp>
        <p:sp>
          <p:nvSpPr>
            <p:cNvPr id="27663" name="Rectangle 40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oocyte</a:t>
              </a:r>
              <a:endParaRPr lang="en-US" b="1"/>
            </a:p>
          </p:txBody>
        </p:sp>
        <p:sp>
          <p:nvSpPr>
            <p:cNvPr id="27664" name="Rectangle 41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Ovulation</a:t>
              </a:r>
              <a:endParaRPr lang="en-US" b="1"/>
            </a:p>
          </p:txBody>
        </p:sp>
        <p:sp>
          <p:nvSpPr>
            <p:cNvPr id="27665" name="Rectangle 42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Uterus</a:t>
              </a:r>
              <a:endParaRPr lang="en-US" b="1"/>
            </a:p>
          </p:txBody>
        </p:sp>
        <p:sp>
          <p:nvSpPr>
            <p:cNvPr id="27666" name="Rectangle 43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Endometrium</a:t>
              </a:r>
              <a:endParaRPr lang="en-US" b="1"/>
            </a:p>
          </p:txBody>
        </p:sp>
        <p:sp>
          <p:nvSpPr>
            <p:cNvPr id="27667" name="Rectangle 44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Uterine tube</a:t>
              </a:r>
              <a:endParaRPr lang="en-US" b="1"/>
            </a:p>
          </p:txBody>
        </p:sp>
        <p:sp>
          <p:nvSpPr>
            <p:cNvPr id="27668" name="Rectangle 45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egg)</a:t>
              </a:r>
              <a:endParaRPr lang="en-US" b="1"/>
            </a:p>
          </p:txBody>
        </p:sp>
        <p:sp>
          <p:nvSpPr>
            <p:cNvPr id="27669" name="Rectangle 46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Ovary</a:t>
              </a:r>
              <a:endParaRPr lang="en-US" b="1"/>
            </a:p>
          </p:txBody>
        </p:sp>
        <p:sp>
          <p:nvSpPr>
            <p:cNvPr id="27670" name="Rectangle 47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27671" name="Rectangle 48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</p:grpSp>
      <p:sp>
        <p:nvSpPr>
          <p:cNvPr id="25" name="Rectangle 7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Cleavage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6" name="Group 33"/>
          <p:cNvGrpSpPr>
            <a:grpSpLocks/>
          </p:cNvGrpSpPr>
          <p:nvPr/>
        </p:nvGrpSpPr>
        <p:grpSpPr bwMode="auto">
          <a:xfrm>
            <a:off x="473075" y="1438275"/>
            <a:ext cx="7832725" cy="4962525"/>
            <a:chOff x="298" y="635"/>
            <a:chExt cx="4622" cy="3126"/>
          </a:xfrm>
        </p:grpSpPr>
        <p:pic>
          <p:nvPicPr>
            <p:cNvPr id="28677" name="Picture 34" descr="16_15Figure4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8" name="Freeform 35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79" name="Freeform 36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0" name="Freeform 37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1" name="Line 38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2" name="Line 39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3" name="Line 40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4" name="Freeform 41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5" name="Freeform 42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6" name="Freeform 43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7" name="Rectangle 44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Fertilization</a:t>
              </a:r>
              <a:endParaRPr lang="en-US" b="1"/>
            </a:p>
          </p:txBody>
        </p:sp>
        <p:sp>
          <p:nvSpPr>
            <p:cNvPr id="28688" name="Rectangle 45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oocyte</a:t>
              </a:r>
              <a:endParaRPr lang="en-US" b="1"/>
            </a:p>
          </p:txBody>
        </p:sp>
        <p:sp>
          <p:nvSpPr>
            <p:cNvPr id="28689" name="Rectangle 46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Ovulation</a:t>
              </a:r>
              <a:endParaRPr lang="en-US" b="1"/>
            </a:p>
          </p:txBody>
        </p:sp>
        <p:sp>
          <p:nvSpPr>
            <p:cNvPr id="28690" name="Rectangle 47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Uterus</a:t>
              </a:r>
              <a:endParaRPr lang="en-US" b="1"/>
            </a:p>
          </p:txBody>
        </p:sp>
        <p:sp>
          <p:nvSpPr>
            <p:cNvPr id="28691" name="Rectangle 48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Endometrium</a:t>
              </a:r>
              <a:endParaRPr lang="en-US" b="1"/>
            </a:p>
          </p:txBody>
        </p:sp>
        <p:sp>
          <p:nvSpPr>
            <p:cNvPr id="28692" name="Rectangle 49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Uterine tube</a:t>
              </a:r>
              <a:endParaRPr lang="en-US" b="1"/>
            </a:p>
          </p:txBody>
        </p:sp>
        <p:sp>
          <p:nvSpPr>
            <p:cNvPr id="28693" name="Rectangle 50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egg)</a:t>
              </a:r>
              <a:endParaRPr lang="en-US" b="1"/>
            </a:p>
          </p:txBody>
        </p:sp>
        <p:sp>
          <p:nvSpPr>
            <p:cNvPr id="28694" name="Rectangle 51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4-cell stage</a:t>
              </a:r>
              <a:endParaRPr lang="en-US" b="1"/>
            </a:p>
          </p:txBody>
        </p:sp>
        <p:sp>
          <p:nvSpPr>
            <p:cNvPr id="28695" name="Rectangle 52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Ovary</a:t>
              </a:r>
              <a:endParaRPr lang="en-US" b="1"/>
            </a:p>
          </p:txBody>
        </p:sp>
        <p:sp>
          <p:nvSpPr>
            <p:cNvPr id="28696" name="Rectangle 53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28697" name="Rectangle 54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  <p:sp>
          <p:nvSpPr>
            <p:cNvPr id="28698" name="Rectangle 55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28699" name="Rectangle 56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</p:grpSp>
      <p:sp>
        <p:nvSpPr>
          <p:cNvPr id="29" name="Rectangle 7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Cleavage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00" name="Group 37"/>
          <p:cNvGrpSpPr>
            <a:grpSpLocks/>
          </p:cNvGrpSpPr>
          <p:nvPr/>
        </p:nvGrpSpPr>
        <p:grpSpPr bwMode="auto">
          <a:xfrm>
            <a:off x="152400" y="1438275"/>
            <a:ext cx="7680325" cy="4962525"/>
            <a:chOff x="298" y="635"/>
            <a:chExt cx="4622" cy="3126"/>
          </a:xfrm>
        </p:grpSpPr>
        <p:pic>
          <p:nvPicPr>
            <p:cNvPr id="29701" name="Picture 38" descr="16_15Figure5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2" name="Freeform 39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3" name="Freeform 40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4" name="Freeform 41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5" name="Line 42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6" name="Line 43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7" name="Line 44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8" name="Freeform 45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9" name="Freeform 46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10" name="Freeform 47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11" name="Freeform 48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12" name="Rectangle 49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Fertilization</a:t>
              </a:r>
              <a:endParaRPr lang="en-US" b="1"/>
            </a:p>
          </p:txBody>
        </p:sp>
        <p:sp>
          <p:nvSpPr>
            <p:cNvPr id="29713" name="Rectangle 50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oocyte</a:t>
              </a:r>
              <a:endParaRPr lang="en-US" b="1"/>
            </a:p>
          </p:txBody>
        </p:sp>
        <p:sp>
          <p:nvSpPr>
            <p:cNvPr id="29714" name="Rectangle 51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Ovulation</a:t>
              </a:r>
              <a:endParaRPr lang="en-US" b="1"/>
            </a:p>
          </p:txBody>
        </p:sp>
        <p:sp>
          <p:nvSpPr>
            <p:cNvPr id="29715" name="Rectangle 52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Uterus</a:t>
              </a:r>
              <a:endParaRPr lang="en-US" b="1"/>
            </a:p>
          </p:txBody>
        </p:sp>
        <p:sp>
          <p:nvSpPr>
            <p:cNvPr id="29716" name="Rectangle 53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Endometrium</a:t>
              </a:r>
              <a:endParaRPr lang="en-US" b="1"/>
            </a:p>
          </p:txBody>
        </p:sp>
        <p:sp>
          <p:nvSpPr>
            <p:cNvPr id="29717" name="Rectangle 54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Uterine tube</a:t>
              </a:r>
              <a:endParaRPr lang="en-US" b="1"/>
            </a:p>
          </p:txBody>
        </p:sp>
        <p:sp>
          <p:nvSpPr>
            <p:cNvPr id="29718" name="Rectangle 55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egg)</a:t>
              </a:r>
              <a:endParaRPr lang="en-US" b="1"/>
            </a:p>
          </p:txBody>
        </p:sp>
        <p:sp>
          <p:nvSpPr>
            <p:cNvPr id="29719" name="Rectangle 56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4-cell stage</a:t>
              </a:r>
              <a:endParaRPr lang="en-US" b="1"/>
            </a:p>
          </p:txBody>
        </p:sp>
        <p:sp>
          <p:nvSpPr>
            <p:cNvPr id="29720" name="Rectangle 57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Morula</a:t>
              </a:r>
              <a:endParaRPr lang="en-US" b="1"/>
            </a:p>
          </p:txBody>
        </p:sp>
        <p:sp>
          <p:nvSpPr>
            <p:cNvPr id="29721" name="Rectangle 58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Ovary</a:t>
              </a:r>
              <a:endParaRPr lang="en-US" b="1"/>
            </a:p>
          </p:txBody>
        </p:sp>
        <p:sp>
          <p:nvSpPr>
            <p:cNvPr id="29722" name="Rectangle 59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29723" name="Rectangle 60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  <p:sp>
          <p:nvSpPr>
            <p:cNvPr id="29724" name="Rectangle 61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(c)</a:t>
              </a:r>
              <a:endParaRPr lang="en-US" b="1"/>
            </a:p>
          </p:txBody>
        </p:sp>
        <p:sp>
          <p:nvSpPr>
            <p:cNvPr id="29725" name="Rectangle 62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29726" name="Rectangle 63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  <p:sp>
          <p:nvSpPr>
            <p:cNvPr id="29727" name="Rectangle 64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(c)</a:t>
              </a:r>
              <a:endParaRPr lang="en-US" b="1"/>
            </a:p>
          </p:txBody>
        </p:sp>
      </p:grpSp>
      <p:sp>
        <p:nvSpPr>
          <p:cNvPr id="33" name="Rectangle 7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Cleavage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4" name="Group 43"/>
          <p:cNvGrpSpPr>
            <a:grpSpLocks/>
          </p:cNvGrpSpPr>
          <p:nvPr/>
        </p:nvGrpSpPr>
        <p:grpSpPr bwMode="auto">
          <a:xfrm>
            <a:off x="228600" y="1366838"/>
            <a:ext cx="7337425" cy="5033962"/>
            <a:chOff x="298" y="590"/>
            <a:chExt cx="4622" cy="3171"/>
          </a:xfrm>
        </p:grpSpPr>
        <p:pic>
          <p:nvPicPr>
            <p:cNvPr id="30725" name="Picture 44" descr="16_15Figure1&amp;6&amp;7.jpg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6" name="Freeform 45"/>
            <p:cNvSpPr>
              <a:spLocks/>
            </p:cNvSpPr>
            <p:nvPr/>
          </p:nvSpPr>
          <p:spPr bwMode="auto">
            <a:xfrm>
              <a:off x="3292" y="656"/>
              <a:ext cx="252" cy="430"/>
            </a:xfrm>
            <a:custGeom>
              <a:avLst/>
              <a:gdLst>
                <a:gd name="T0" fmla="*/ 0 w 252"/>
                <a:gd name="T1" fmla="*/ 430 h 430"/>
                <a:gd name="T2" fmla="*/ 154 w 252"/>
                <a:gd name="T3" fmla="*/ 0 h 430"/>
                <a:gd name="T4" fmla="*/ 252 w 252"/>
                <a:gd name="T5" fmla="*/ 0 h 430"/>
                <a:gd name="T6" fmla="*/ 0 60000 65536"/>
                <a:gd name="T7" fmla="*/ 0 60000 65536"/>
                <a:gd name="T8" fmla="*/ 0 60000 65536"/>
                <a:gd name="T9" fmla="*/ 0 w 252"/>
                <a:gd name="T10" fmla="*/ 0 h 430"/>
                <a:gd name="T11" fmla="*/ 252 w 252"/>
                <a:gd name="T12" fmla="*/ 430 h 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430">
                  <a:moveTo>
                    <a:pt x="0" y="430"/>
                  </a:moveTo>
                  <a:lnTo>
                    <a:pt x="154" y="0"/>
                  </a:lnTo>
                  <a:lnTo>
                    <a:pt x="25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7" name="Freeform 46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8" name="Freeform 47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9" name="Freeform 48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0" name="Line 49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1" name="Line 50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2" name="Line 51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3" name="Freeform 52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4" name="Freeform 53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5" name="Freeform 54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6" name="Freeform 55"/>
            <p:cNvSpPr>
              <a:spLocks/>
            </p:cNvSpPr>
            <p:nvPr/>
          </p:nvSpPr>
          <p:spPr bwMode="auto">
            <a:xfrm>
              <a:off x="3480" y="1460"/>
              <a:ext cx="678" cy="765"/>
            </a:xfrm>
            <a:custGeom>
              <a:avLst/>
              <a:gdLst>
                <a:gd name="T0" fmla="*/ 678 w 678"/>
                <a:gd name="T1" fmla="*/ 765 h 765"/>
                <a:gd name="T2" fmla="*/ 368 w 678"/>
                <a:gd name="T3" fmla="*/ 0 h 765"/>
                <a:gd name="T4" fmla="*/ 0 w 678"/>
                <a:gd name="T5" fmla="*/ 0 h 765"/>
                <a:gd name="T6" fmla="*/ 0 60000 65536"/>
                <a:gd name="T7" fmla="*/ 0 60000 65536"/>
                <a:gd name="T8" fmla="*/ 0 60000 65536"/>
                <a:gd name="T9" fmla="*/ 0 w 678"/>
                <a:gd name="T10" fmla="*/ 0 h 765"/>
                <a:gd name="T11" fmla="*/ 678 w 678"/>
                <a:gd name="T12" fmla="*/ 765 h 7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8" h="765">
                  <a:moveTo>
                    <a:pt x="678" y="765"/>
                  </a:moveTo>
                  <a:lnTo>
                    <a:pt x="36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7" name="Freeform 56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8" name="Rectangle 57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Fertilization</a:t>
              </a:r>
              <a:endParaRPr lang="en-US" b="1"/>
            </a:p>
          </p:txBody>
        </p:sp>
        <p:sp>
          <p:nvSpPr>
            <p:cNvPr id="30739" name="Rectangle 58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oocyte</a:t>
              </a:r>
              <a:endParaRPr lang="en-US" b="1"/>
            </a:p>
          </p:txBody>
        </p:sp>
        <p:sp>
          <p:nvSpPr>
            <p:cNvPr id="30740" name="Rectangle 59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Ovulation</a:t>
              </a:r>
              <a:endParaRPr lang="en-US" b="1"/>
            </a:p>
          </p:txBody>
        </p:sp>
        <p:sp>
          <p:nvSpPr>
            <p:cNvPr id="30741" name="Rectangle 60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Uterus</a:t>
              </a:r>
              <a:endParaRPr lang="en-US" b="1"/>
            </a:p>
          </p:txBody>
        </p:sp>
        <p:sp>
          <p:nvSpPr>
            <p:cNvPr id="30742" name="Rectangle 61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Endometrium</a:t>
              </a:r>
              <a:endParaRPr lang="en-US" b="1"/>
            </a:p>
          </p:txBody>
        </p:sp>
        <p:sp>
          <p:nvSpPr>
            <p:cNvPr id="30743" name="Rectangle 62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Uterine tube</a:t>
              </a:r>
              <a:endParaRPr lang="en-US" b="1"/>
            </a:p>
          </p:txBody>
        </p:sp>
        <p:sp>
          <p:nvSpPr>
            <p:cNvPr id="30744" name="Rectangle 63"/>
            <p:cNvSpPr>
              <a:spLocks noChangeArrowheads="1"/>
            </p:cNvSpPr>
            <p:nvPr/>
          </p:nvSpPr>
          <p:spPr bwMode="auto">
            <a:xfrm>
              <a:off x="3554" y="590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Blastocyst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cavity</a:t>
              </a:r>
            </a:p>
          </p:txBody>
        </p:sp>
        <p:sp>
          <p:nvSpPr>
            <p:cNvPr id="30745" name="Rectangle 64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egg)</a:t>
              </a:r>
              <a:endParaRPr lang="en-US" b="1"/>
            </a:p>
          </p:txBody>
        </p:sp>
        <p:sp>
          <p:nvSpPr>
            <p:cNvPr id="30746" name="Rectangle 65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4-cell stage</a:t>
              </a:r>
              <a:endParaRPr lang="en-US" b="1"/>
            </a:p>
          </p:txBody>
        </p:sp>
        <p:sp>
          <p:nvSpPr>
            <p:cNvPr id="30747" name="Rectangle 66"/>
            <p:cNvSpPr>
              <a:spLocks noChangeArrowheads="1"/>
            </p:cNvSpPr>
            <p:nvPr/>
          </p:nvSpPr>
          <p:spPr bwMode="auto">
            <a:xfrm>
              <a:off x="3192" y="1382"/>
              <a:ext cx="5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blastocyst</a:t>
              </a:r>
              <a:endParaRPr lang="en-US" b="1"/>
            </a:p>
          </p:txBody>
        </p:sp>
        <p:sp>
          <p:nvSpPr>
            <p:cNvPr id="30748" name="Rectangle 67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Morula</a:t>
              </a:r>
              <a:endParaRPr lang="en-US" b="1"/>
            </a:p>
          </p:txBody>
        </p:sp>
        <p:sp>
          <p:nvSpPr>
            <p:cNvPr id="30749" name="Rectangle 68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Ovary</a:t>
              </a:r>
              <a:endParaRPr lang="en-US" b="1"/>
            </a:p>
          </p:txBody>
        </p:sp>
        <p:sp>
          <p:nvSpPr>
            <p:cNvPr id="30750" name="Rectangle 69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30751" name="Rectangle 70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  <p:sp>
          <p:nvSpPr>
            <p:cNvPr id="30752" name="Rectangle 71"/>
            <p:cNvSpPr>
              <a:spLocks noChangeArrowheads="1"/>
            </p:cNvSpPr>
            <p:nvPr/>
          </p:nvSpPr>
          <p:spPr bwMode="auto">
            <a:xfrm>
              <a:off x="3004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(d)</a:t>
              </a:r>
              <a:endParaRPr lang="en-US" b="1"/>
            </a:p>
          </p:txBody>
        </p:sp>
        <p:sp>
          <p:nvSpPr>
            <p:cNvPr id="30753" name="Rectangle 72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(c)</a:t>
              </a:r>
              <a:endParaRPr lang="en-US" b="1"/>
            </a:p>
          </p:txBody>
        </p:sp>
        <p:sp>
          <p:nvSpPr>
            <p:cNvPr id="30754" name="Rectangle 73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30755" name="Rectangle 74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  <p:sp>
          <p:nvSpPr>
            <p:cNvPr id="30756" name="Rectangle 75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(c)</a:t>
              </a:r>
              <a:endParaRPr lang="en-US" b="1"/>
            </a:p>
          </p:txBody>
        </p:sp>
        <p:sp>
          <p:nvSpPr>
            <p:cNvPr id="30757" name="Rectangle 76"/>
            <p:cNvSpPr>
              <a:spLocks noChangeArrowheads="1"/>
            </p:cNvSpPr>
            <p:nvPr/>
          </p:nvSpPr>
          <p:spPr bwMode="auto">
            <a:xfrm>
              <a:off x="4196" y="2164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(d)</a:t>
              </a:r>
              <a:endParaRPr lang="en-US" b="1"/>
            </a:p>
          </p:txBody>
        </p:sp>
      </p:grpSp>
      <p:sp>
        <p:nvSpPr>
          <p:cNvPr id="39" name="Rectangle 7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Cleavage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Cleavage</a:t>
            </a:r>
          </a:p>
        </p:txBody>
      </p:sp>
      <p:grpSp>
        <p:nvGrpSpPr>
          <p:cNvPr id="25603" name="Group 98"/>
          <p:cNvGrpSpPr>
            <a:grpSpLocks/>
          </p:cNvGrpSpPr>
          <p:nvPr/>
        </p:nvGrpSpPr>
        <p:grpSpPr bwMode="auto">
          <a:xfrm>
            <a:off x="228600" y="1447800"/>
            <a:ext cx="8686800" cy="5410200"/>
            <a:chOff x="298" y="558"/>
            <a:chExt cx="5166" cy="3203"/>
          </a:xfrm>
        </p:grpSpPr>
        <p:pic>
          <p:nvPicPr>
            <p:cNvPr id="25604" name="Picture 99" descr="16_15Figure1&amp;6&amp;7.jpg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5" name="Freeform 100"/>
            <p:cNvSpPr>
              <a:spLocks/>
            </p:cNvSpPr>
            <p:nvPr/>
          </p:nvSpPr>
          <p:spPr bwMode="auto">
            <a:xfrm>
              <a:off x="3292" y="656"/>
              <a:ext cx="252" cy="430"/>
            </a:xfrm>
            <a:custGeom>
              <a:avLst/>
              <a:gdLst>
                <a:gd name="T0" fmla="*/ 0 w 252"/>
                <a:gd name="T1" fmla="*/ 430 h 430"/>
                <a:gd name="T2" fmla="*/ 154 w 252"/>
                <a:gd name="T3" fmla="*/ 0 h 430"/>
                <a:gd name="T4" fmla="*/ 252 w 252"/>
                <a:gd name="T5" fmla="*/ 0 h 430"/>
                <a:gd name="T6" fmla="*/ 0 60000 65536"/>
                <a:gd name="T7" fmla="*/ 0 60000 65536"/>
                <a:gd name="T8" fmla="*/ 0 60000 65536"/>
                <a:gd name="T9" fmla="*/ 0 w 252"/>
                <a:gd name="T10" fmla="*/ 0 h 430"/>
                <a:gd name="T11" fmla="*/ 252 w 252"/>
                <a:gd name="T12" fmla="*/ 430 h 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430">
                  <a:moveTo>
                    <a:pt x="0" y="430"/>
                  </a:moveTo>
                  <a:lnTo>
                    <a:pt x="154" y="0"/>
                  </a:lnTo>
                  <a:lnTo>
                    <a:pt x="25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06" name="Freeform 101"/>
            <p:cNvSpPr>
              <a:spLocks/>
            </p:cNvSpPr>
            <p:nvPr/>
          </p:nvSpPr>
          <p:spPr bwMode="auto">
            <a:xfrm>
              <a:off x="4108" y="656"/>
              <a:ext cx="440" cy="388"/>
            </a:xfrm>
            <a:custGeom>
              <a:avLst/>
              <a:gdLst>
                <a:gd name="T0" fmla="*/ 440 w 440"/>
                <a:gd name="T1" fmla="*/ 388 h 388"/>
                <a:gd name="T2" fmla="*/ 130 w 440"/>
                <a:gd name="T3" fmla="*/ 0 h 388"/>
                <a:gd name="T4" fmla="*/ 0 w 440"/>
                <a:gd name="T5" fmla="*/ 0 h 388"/>
                <a:gd name="T6" fmla="*/ 0 60000 65536"/>
                <a:gd name="T7" fmla="*/ 0 60000 65536"/>
                <a:gd name="T8" fmla="*/ 0 60000 65536"/>
                <a:gd name="T9" fmla="*/ 0 w 440"/>
                <a:gd name="T10" fmla="*/ 0 h 388"/>
                <a:gd name="T11" fmla="*/ 440 w 440"/>
                <a:gd name="T12" fmla="*/ 388 h 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0" h="388">
                  <a:moveTo>
                    <a:pt x="440" y="388"/>
                  </a:moveTo>
                  <a:lnTo>
                    <a:pt x="1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07" name="Line 102"/>
            <p:cNvSpPr>
              <a:spLocks noChangeShapeType="1"/>
            </p:cNvSpPr>
            <p:nvPr/>
          </p:nvSpPr>
          <p:spPr bwMode="auto">
            <a:xfrm flipH="1">
              <a:off x="4482" y="642"/>
              <a:ext cx="316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08" name="Line 103"/>
            <p:cNvSpPr>
              <a:spLocks noChangeShapeType="1"/>
            </p:cNvSpPr>
            <p:nvPr/>
          </p:nvSpPr>
          <p:spPr bwMode="auto">
            <a:xfrm flipH="1">
              <a:off x="4664" y="1264"/>
              <a:ext cx="1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09" name="Freeform 104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0" name="Freeform 105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1" name="Freeform 106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2" name="Line 107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3" name="Line 108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4" name="Line 109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5" name="Freeform 110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6" name="Freeform 111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7" name="Freeform 112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8" name="Freeform 113"/>
            <p:cNvSpPr>
              <a:spLocks/>
            </p:cNvSpPr>
            <p:nvPr/>
          </p:nvSpPr>
          <p:spPr bwMode="auto">
            <a:xfrm>
              <a:off x="3480" y="1460"/>
              <a:ext cx="678" cy="765"/>
            </a:xfrm>
            <a:custGeom>
              <a:avLst/>
              <a:gdLst>
                <a:gd name="T0" fmla="*/ 678 w 678"/>
                <a:gd name="T1" fmla="*/ 765 h 765"/>
                <a:gd name="T2" fmla="*/ 368 w 678"/>
                <a:gd name="T3" fmla="*/ 0 h 765"/>
                <a:gd name="T4" fmla="*/ 0 w 678"/>
                <a:gd name="T5" fmla="*/ 0 h 765"/>
                <a:gd name="T6" fmla="*/ 0 60000 65536"/>
                <a:gd name="T7" fmla="*/ 0 60000 65536"/>
                <a:gd name="T8" fmla="*/ 0 60000 65536"/>
                <a:gd name="T9" fmla="*/ 0 w 678"/>
                <a:gd name="T10" fmla="*/ 0 h 765"/>
                <a:gd name="T11" fmla="*/ 678 w 678"/>
                <a:gd name="T12" fmla="*/ 765 h 7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8" h="765">
                  <a:moveTo>
                    <a:pt x="678" y="765"/>
                  </a:moveTo>
                  <a:lnTo>
                    <a:pt x="36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9" name="Freeform 114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0" name="Freeform 115"/>
            <p:cNvSpPr>
              <a:spLocks/>
            </p:cNvSpPr>
            <p:nvPr/>
          </p:nvSpPr>
          <p:spPr bwMode="auto">
            <a:xfrm>
              <a:off x="4252" y="1640"/>
              <a:ext cx="328" cy="887"/>
            </a:xfrm>
            <a:custGeom>
              <a:avLst/>
              <a:gdLst>
                <a:gd name="T0" fmla="*/ 328 w 328"/>
                <a:gd name="T1" fmla="*/ 0 h 887"/>
                <a:gd name="T2" fmla="*/ 328 w 328"/>
                <a:gd name="T3" fmla="*/ 120 h 887"/>
                <a:gd name="T4" fmla="*/ 0 w 328"/>
                <a:gd name="T5" fmla="*/ 887 h 887"/>
                <a:gd name="T6" fmla="*/ 0 60000 65536"/>
                <a:gd name="T7" fmla="*/ 0 60000 65536"/>
                <a:gd name="T8" fmla="*/ 0 60000 65536"/>
                <a:gd name="T9" fmla="*/ 0 w 328"/>
                <a:gd name="T10" fmla="*/ 0 h 887"/>
                <a:gd name="T11" fmla="*/ 328 w 328"/>
                <a:gd name="T12" fmla="*/ 887 h 8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8" h="887">
                  <a:moveTo>
                    <a:pt x="328" y="0"/>
                  </a:moveTo>
                  <a:lnTo>
                    <a:pt x="328" y="120"/>
                  </a:lnTo>
                  <a:lnTo>
                    <a:pt x="0" y="88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1" name="Rectangle 116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Fertilization</a:t>
              </a:r>
              <a:endParaRPr lang="en-US" b="1"/>
            </a:p>
          </p:txBody>
        </p:sp>
        <p:sp>
          <p:nvSpPr>
            <p:cNvPr id="25622" name="Rectangle 117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oocyte</a:t>
              </a:r>
              <a:endParaRPr lang="en-US" b="1"/>
            </a:p>
          </p:txBody>
        </p:sp>
        <p:sp>
          <p:nvSpPr>
            <p:cNvPr id="25623" name="Rectangle 118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Ovulation</a:t>
              </a:r>
              <a:endParaRPr lang="en-US" b="1"/>
            </a:p>
          </p:txBody>
        </p:sp>
        <p:sp>
          <p:nvSpPr>
            <p:cNvPr id="25624" name="Rectangle 119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Uterus</a:t>
              </a:r>
              <a:endParaRPr lang="en-US" b="1"/>
            </a:p>
          </p:txBody>
        </p:sp>
        <p:sp>
          <p:nvSpPr>
            <p:cNvPr id="25625" name="Rectangle 120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Endometrium</a:t>
              </a:r>
              <a:endParaRPr lang="en-US" b="1"/>
            </a:p>
          </p:txBody>
        </p:sp>
        <p:sp>
          <p:nvSpPr>
            <p:cNvPr id="25626" name="Rectangle 121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Uterine tube</a:t>
              </a:r>
              <a:endParaRPr lang="en-US" b="1"/>
            </a:p>
          </p:txBody>
        </p:sp>
        <p:sp>
          <p:nvSpPr>
            <p:cNvPr id="25627" name="Rectangle 122"/>
            <p:cNvSpPr>
              <a:spLocks noChangeArrowheads="1"/>
            </p:cNvSpPr>
            <p:nvPr/>
          </p:nvSpPr>
          <p:spPr bwMode="auto">
            <a:xfrm>
              <a:off x="3554" y="590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Blastocyst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cavity</a:t>
              </a:r>
            </a:p>
          </p:txBody>
        </p:sp>
        <p:sp>
          <p:nvSpPr>
            <p:cNvPr id="25628" name="Rectangle 123"/>
            <p:cNvSpPr>
              <a:spLocks noChangeArrowheads="1"/>
            </p:cNvSpPr>
            <p:nvPr/>
          </p:nvSpPr>
          <p:spPr bwMode="auto">
            <a:xfrm>
              <a:off x="4832" y="558"/>
              <a:ext cx="4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 dirty="0">
                  <a:solidFill>
                    <a:srgbClr val="000000"/>
                  </a:solidFill>
                </a:rPr>
                <a:t>Inner cell</a:t>
              </a:r>
              <a:br>
                <a:rPr lang="en-US" sz="1300" b="1" dirty="0">
                  <a:solidFill>
                    <a:srgbClr val="000000"/>
                  </a:solidFill>
                </a:rPr>
              </a:br>
              <a:r>
                <a:rPr lang="en-US" sz="1300" b="1" dirty="0">
                  <a:solidFill>
                    <a:srgbClr val="000000"/>
                  </a:solidFill>
                </a:rPr>
                <a:t>mass</a:t>
              </a:r>
            </a:p>
          </p:txBody>
        </p:sp>
        <p:sp>
          <p:nvSpPr>
            <p:cNvPr id="25629" name="Rectangle 124"/>
            <p:cNvSpPr>
              <a:spLocks noChangeArrowheads="1"/>
            </p:cNvSpPr>
            <p:nvPr/>
          </p:nvSpPr>
          <p:spPr bwMode="auto">
            <a:xfrm>
              <a:off x="4860" y="1190"/>
              <a:ext cx="60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Trophoblast</a:t>
              </a:r>
              <a:endParaRPr lang="en-US" b="1"/>
            </a:p>
          </p:txBody>
        </p:sp>
        <p:sp>
          <p:nvSpPr>
            <p:cNvPr id="25630" name="Rectangle 125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egg)</a:t>
              </a:r>
              <a:endParaRPr lang="en-US" b="1"/>
            </a:p>
          </p:txBody>
        </p:sp>
        <p:sp>
          <p:nvSpPr>
            <p:cNvPr id="25631" name="Rectangle 126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4-cell stage</a:t>
              </a:r>
              <a:endParaRPr lang="en-US" b="1"/>
            </a:p>
          </p:txBody>
        </p:sp>
        <p:sp>
          <p:nvSpPr>
            <p:cNvPr id="25632" name="Rectangle 127"/>
            <p:cNvSpPr>
              <a:spLocks noChangeArrowheads="1"/>
            </p:cNvSpPr>
            <p:nvPr/>
          </p:nvSpPr>
          <p:spPr bwMode="auto">
            <a:xfrm>
              <a:off x="3192" y="1382"/>
              <a:ext cx="5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blastocyst</a:t>
              </a:r>
              <a:endParaRPr lang="en-US" b="1"/>
            </a:p>
          </p:txBody>
        </p:sp>
        <p:sp>
          <p:nvSpPr>
            <p:cNvPr id="25633" name="Rectangle 128"/>
            <p:cNvSpPr>
              <a:spLocks noChangeArrowheads="1"/>
            </p:cNvSpPr>
            <p:nvPr/>
          </p:nvSpPr>
          <p:spPr bwMode="auto">
            <a:xfrm>
              <a:off x="4254" y="1382"/>
              <a:ext cx="7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Late blastocyst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(implanting)</a:t>
              </a:r>
              <a:endParaRPr lang="en-US" b="1"/>
            </a:p>
          </p:txBody>
        </p:sp>
        <p:sp>
          <p:nvSpPr>
            <p:cNvPr id="25634" name="Rectangle 129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Morula</a:t>
              </a:r>
              <a:endParaRPr lang="en-US" b="1"/>
            </a:p>
          </p:txBody>
        </p:sp>
        <p:sp>
          <p:nvSpPr>
            <p:cNvPr id="25635" name="Rectangle 130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Ovary</a:t>
              </a:r>
              <a:endParaRPr lang="en-US" b="1"/>
            </a:p>
          </p:txBody>
        </p:sp>
        <p:sp>
          <p:nvSpPr>
            <p:cNvPr id="25636" name="Rectangle 131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25637" name="Rectangle 132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  <p:sp>
          <p:nvSpPr>
            <p:cNvPr id="25638" name="Rectangle 133"/>
            <p:cNvSpPr>
              <a:spLocks noChangeArrowheads="1"/>
            </p:cNvSpPr>
            <p:nvPr/>
          </p:nvSpPr>
          <p:spPr bwMode="auto">
            <a:xfrm>
              <a:off x="3004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(d)</a:t>
              </a:r>
              <a:endParaRPr lang="en-US" b="1"/>
            </a:p>
          </p:txBody>
        </p:sp>
        <p:sp>
          <p:nvSpPr>
            <p:cNvPr id="25639" name="Rectangle 134"/>
            <p:cNvSpPr>
              <a:spLocks noChangeArrowheads="1"/>
            </p:cNvSpPr>
            <p:nvPr/>
          </p:nvSpPr>
          <p:spPr bwMode="auto">
            <a:xfrm>
              <a:off x="4072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(e)</a:t>
              </a:r>
              <a:endParaRPr lang="en-US" b="1"/>
            </a:p>
          </p:txBody>
        </p:sp>
        <p:sp>
          <p:nvSpPr>
            <p:cNvPr id="25640" name="Rectangle 135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(c)</a:t>
              </a:r>
              <a:endParaRPr lang="en-US" b="1"/>
            </a:p>
          </p:txBody>
        </p:sp>
        <p:sp>
          <p:nvSpPr>
            <p:cNvPr id="25641" name="Rectangle 136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25642" name="Rectangle 137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  <p:sp>
          <p:nvSpPr>
            <p:cNvPr id="25643" name="Rectangle 138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(c)</a:t>
              </a:r>
              <a:endParaRPr lang="en-US" b="1"/>
            </a:p>
          </p:txBody>
        </p:sp>
        <p:sp>
          <p:nvSpPr>
            <p:cNvPr id="25644" name="Rectangle 139"/>
            <p:cNvSpPr>
              <a:spLocks noChangeArrowheads="1"/>
            </p:cNvSpPr>
            <p:nvPr/>
          </p:nvSpPr>
          <p:spPr bwMode="auto">
            <a:xfrm>
              <a:off x="4196" y="2164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(d)</a:t>
              </a:r>
              <a:endParaRPr lang="en-US" b="1"/>
            </a:p>
          </p:txBody>
        </p:sp>
        <p:sp>
          <p:nvSpPr>
            <p:cNvPr id="25645" name="Rectangle 140"/>
            <p:cNvSpPr>
              <a:spLocks noChangeArrowheads="1"/>
            </p:cNvSpPr>
            <p:nvPr/>
          </p:nvSpPr>
          <p:spPr bwMode="auto">
            <a:xfrm>
              <a:off x="4296" y="2456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(e)</a:t>
              </a:r>
              <a:endParaRPr lang="en-US" b="1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828800"/>
            <a:ext cx="8503920" cy="4572000"/>
          </a:xfrm>
        </p:spPr>
        <p:txBody>
          <a:bodyPr/>
          <a:lstStyle/>
          <a:p>
            <a:pPr algn="l" rtl="0"/>
            <a:r>
              <a:rPr lang="en-US" dirty="0" err="1" smtClean="0">
                <a:latin typeface="Arial" pitchFamily="34" charset="0"/>
                <a:cs typeface="Arial" pitchFamily="34" charset="0"/>
              </a:rPr>
              <a:t>Trophoblastic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cords from </a:t>
            </a:r>
            <a:r>
              <a:rPr lang="en-US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blastocyst</a:t>
            </a:r>
            <a:endParaRPr lang="en-US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Blood capillaries grow in the cords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21 days after fertilization, blood starts to be pumped by fetal heart into the capillaries 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Maternal blood sinuses develop around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trophoblastic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cords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More and more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trophoblast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projections develop (placental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villi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   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Implantation </a:t>
            </a:r>
            <a:endParaRPr lang="ar-SA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Implantation </a:t>
            </a:r>
            <a:endParaRPr lang="ar-SA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2" descr="H:\Reproduction\Implantation.jpg"/>
          <p:cNvPicPr>
            <a:picLocks noChangeAspect="1" noChangeArrowheads="1"/>
          </p:cNvPicPr>
          <p:nvPr/>
        </p:nvPicPr>
        <p:blipFill>
          <a:blip r:embed="rId2" cstate="print"/>
          <a:srcRect b="8696"/>
          <a:stretch>
            <a:fillRect/>
          </a:stretch>
        </p:blipFill>
        <p:spPr bwMode="auto">
          <a:xfrm>
            <a:off x="254000" y="1524000"/>
            <a:ext cx="861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Objectives</a:t>
            </a:r>
            <a:endParaRPr lang="ar-SA" sz="45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45720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None/>
            </a:pPr>
            <a:r>
              <a:rPr lang="en-US" sz="256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 the end of this lecture, you should be able to:</a:t>
            </a:r>
          </a:p>
          <a:p>
            <a:pPr algn="l" rtl="0">
              <a:lnSpc>
                <a:spcPct val="110000"/>
              </a:lnSpc>
            </a:pPr>
            <a:endParaRPr lang="en-US" sz="256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10000"/>
              </a:lnSpc>
            </a:pPr>
            <a:r>
              <a:rPr lang="en-US" sz="2560" dirty="0" smtClean="0">
                <a:latin typeface="Arial" pitchFamily="34" charset="0"/>
                <a:cs typeface="Arial" pitchFamily="34" charset="0"/>
              </a:rPr>
              <a:t>Describe fertilization</a:t>
            </a:r>
          </a:p>
          <a:p>
            <a:pPr algn="l" rtl="0">
              <a:lnSpc>
                <a:spcPct val="110000"/>
              </a:lnSpc>
            </a:pPr>
            <a:r>
              <a:rPr lang="en-US" sz="2560" dirty="0" smtClean="0">
                <a:latin typeface="Arial" pitchFamily="34" charset="0"/>
                <a:cs typeface="Arial" pitchFamily="34" charset="0"/>
              </a:rPr>
              <a:t>Recognize the development and the function of the placenta</a:t>
            </a:r>
          </a:p>
          <a:p>
            <a:pPr algn="l" rtl="0">
              <a:lnSpc>
                <a:spcPct val="110000"/>
              </a:lnSpc>
            </a:pPr>
            <a:r>
              <a:rPr lang="en-US" sz="2560" dirty="0" smtClean="0">
                <a:latin typeface="Arial" pitchFamily="34" charset="0"/>
                <a:cs typeface="Arial" pitchFamily="34" charset="0"/>
              </a:rPr>
              <a:t>Recognize the placenta as an endocrine organ</a:t>
            </a:r>
          </a:p>
          <a:p>
            <a:pPr algn="l" rtl="0">
              <a:lnSpc>
                <a:spcPct val="110000"/>
              </a:lnSpc>
            </a:pPr>
            <a:r>
              <a:rPr lang="en-US" sz="2560" dirty="0" smtClean="0">
                <a:latin typeface="Arial" pitchFamily="34" charset="0"/>
                <a:cs typeface="Arial" pitchFamily="34" charset="0"/>
              </a:rPr>
              <a:t>Describe the physiological functions of placental hormones</a:t>
            </a:r>
          </a:p>
          <a:p>
            <a:pPr algn="l" rtl="0">
              <a:lnSpc>
                <a:spcPct val="110000"/>
              </a:lnSpc>
            </a:pPr>
            <a:r>
              <a:rPr lang="en-US" sz="2560" dirty="0" smtClean="0">
                <a:latin typeface="Arial" pitchFamily="34" charset="0"/>
                <a:cs typeface="Arial" pitchFamily="34" charset="0"/>
              </a:rPr>
              <a:t>Explain the mother’s physiological response to pregnancy</a:t>
            </a:r>
            <a:endParaRPr lang="ar-SA" sz="256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AutoShape 2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GB">
              <a:latin typeface="Georgia" pitchFamily="18" charset="0"/>
            </a:endParaRPr>
          </a:p>
        </p:txBody>
      </p:sp>
      <p:sp>
        <p:nvSpPr>
          <p:cNvPr id="35844" name="AutoShape 4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GB">
              <a:latin typeface="Georgia" pitchFamily="18" charset="0"/>
            </a:endParaRPr>
          </a:p>
        </p:txBody>
      </p:sp>
      <p:sp>
        <p:nvSpPr>
          <p:cNvPr id="35845" name="AutoShape 6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GB">
              <a:latin typeface="Georgia" pitchFamily="18" charset="0"/>
            </a:endParaRPr>
          </a:p>
        </p:txBody>
      </p:sp>
      <p:sp>
        <p:nvSpPr>
          <p:cNvPr id="35846" name="AutoShape 8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GB">
              <a:latin typeface="Georgia" pitchFamily="18" charset="0"/>
            </a:endParaRPr>
          </a:p>
        </p:txBody>
      </p:sp>
      <p:sp>
        <p:nvSpPr>
          <p:cNvPr id="35847" name="AutoShape 10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GB">
              <a:latin typeface="Georgia" pitchFamily="18" charset="0"/>
            </a:endParaRPr>
          </a:p>
        </p:txBody>
      </p:sp>
      <p:sp>
        <p:nvSpPr>
          <p:cNvPr id="35848" name="AutoShape 12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GB">
              <a:latin typeface="Georgia" pitchFamily="18" charset="0"/>
            </a:endParaRPr>
          </a:p>
        </p:txBody>
      </p:sp>
      <p:pic>
        <p:nvPicPr>
          <p:cNvPr id="35850" name="Picture 16" descr="C:\Users\User\Pictures\placent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90600"/>
            <a:ext cx="8991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758952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Placenta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Function of the placenta</a:t>
            </a:r>
            <a:endParaRPr lang="ar-SA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8503920" cy="4572000"/>
          </a:xfrm>
        </p:spPr>
        <p:txBody>
          <a:bodyPr/>
          <a:lstStyle/>
          <a:p>
            <a:pPr algn="l" rtl="0"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Major function: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Respiration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Nutrition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Excretion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Endocrine 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Protection  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User\Pictures\O2 transport in place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752600"/>
            <a:ext cx="6172200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625" y="152400"/>
            <a:ext cx="8534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 factors facilitating delivery of oxygen to the </a:t>
            </a:r>
            <a:r>
              <a:rPr lang="en-GB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fetal</a:t>
            </a: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tissues</a:t>
            </a:r>
            <a:endParaRPr lang="en-GB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4648200" cy="4572000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Difference in pO2 (concentration) between maternal and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fetal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blood (mother pO2 &gt;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fetus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pO2)</a:t>
            </a:r>
          </a:p>
          <a:p>
            <a:pPr algn="l" rtl="0">
              <a:lnSpc>
                <a:spcPct val="15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High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fetus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haemoglobin (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HbF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)(16 - 17 g/dl) which has high affinity for O2 than mother’s haemoglobin (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HbA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l" rtl="0">
              <a:lnSpc>
                <a:spcPct val="150000"/>
              </a:lnSpc>
              <a:buFont typeface="Wingdings 2" pitchFamily="18" charset="2"/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4466" t="44792" r="18594" b="12500"/>
          <a:stretch>
            <a:fillRect/>
          </a:stretch>
        </p:blipFill>
        <p:spPr bwMode="auto">
          <a:xfrm>
            <a:off x="4648200" y="2971800"/>
            <a:ext cx="441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48200" y="2048470"/>
            <a:ext cx="4343400" cy="87716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1700" dirty="0" smtClean="0">
                <a:solidFill>
                  <a:srgbClr val="0070C0"/>
                </a:solidFill>
              </a:rPr>
              <a:t>At the low Po2 levels in </a:t>
            </a:r>
            <a:r>
              <a:rPr lang="en-GB" sz="1700" dirty="0" err="1" smtClean="0">
                <a:solidFill>
                  <a:srgbClr val="0070C0"/>
                </a:solidFill>
              </a:rPr>
              <a:t>fetal</a:t>
            </a:r>
            <a:r>
              <a:rPr lang="en-GB" sz="1700" dirty="0" smtClean="0">
                <a:solidFill>
                  <a:srgbClr val="0070C0"/>
                </a:solidFill>
              </a:rPr>
              <a:t> blood, the </a:t>
            </a:r>
            <a:r>
              <a:rPr lang="en-GB" sz="1700" dirty="0" err="1" smtClean="0">
                <a:solidFill>
                  <a:srgbClr val="0070C0"/>
                </a:solidFill>
              </a:rPr>
              <a:t>fetal</a:t>
            </a:r>
            <a:r>
              <a:rPr lang="en-GB" sz="1700" dirty="0" smtClean="0">
                <a:solidFill>
                  <a:srgbClr val="0070C0"/>
                </a:solidFill>
              </a:rPr>
              <a:t> </a:t>
            </a:r>
            <a:r>
              <a:rPr lang="en-GB" sz="1700" dirty="0" err="1" smtClean="0">
                <a:solidFill>
                  <a:srgbClr val="0070C0"/>
                </a:solidFill>
              </a:rPr>
              <a:t>hemoglobin</a:t>
            </a:r>
            <a:r>
              <a:rPr lang="en-GB" sz="1700" dirty="0" smtClean="0">
                <a:solidFill>
                  <a:srgbClr val="0070C0"/>
                </a:solidFill>
              </a:rPr>
              <a:t> can carry 20 to 50% more oxygen than maternal </a:t>
            </a:r>
            <a:r>
              <a:rPr lang="en-GB" sz="1700" dirty="0" err="1" smtClean="0">
                <a:solidFill>
                  <a:srgbClr val="0070C0"/>
                </a:solidFill>
              </a:rPr>
              <a:t>hemoglobin</a:t>
            </a:r>
            <a:r>
              <a:rPr lang="en-GB" sz="1700" dirty="0" smtClean="0">
                <a:solidFill>
                  <a:srgbClr val="0070C0"/>
                </a:solidFill>
              </a:rPr>
              <a:t> can</a:t>
            </a:r>
            <a:endParaRPr lang="en-GB" sz="1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625" y="152400"/>
            <a:ext cx="8534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 factors facilitating delivery of oxygen to the </a:t>
            </a:r>
            <a:r>
              <a:rPr lang="en-GB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fetal</a:t>
            </a: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tissues</a:t>
            </a:r>
            <a:endParaRPr lang="en-GB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503920" cy="4572000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High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fetal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cardiac output 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Double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Bohr Effect</a:t>
            </a:r>
          </a:p>
          <a:p>
            <a:pPr marL="268288" lvl="2"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High pH in fetal blood (alkaline)</a:t>
            </a:r>
          </a:p>
          <a:p>
            <a:pPr marL="268288" lvl="2"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Low pH in mother’s blood (acidic)</a:t>
            </a:r>
          </a:p>
          <a:p>
            <a:pPr algn="l" rtl="0">
              <a:lnSpc>
                <a:spcPct val="150000"/>
              </a:lnSpc>
              <a:buFont typeface="Wingdings 2" pitchFamily="18" charset="2"/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lacen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048001"/>
            <a:ext cx="4495800" cy="36576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7015397" y="3786708"/>
            <a:ext cx="1118954" cy="737667"/>
          </a:xfrm>
          <a:prstGeom prst="leftArrow">
            <a:avLst/>
          </a:prstGeom>
          <a:solidFill>
            <a:srgbClr val="FFFF00"/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O2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935470" y="5463108"/>
            <a:ext cx="1198880" cy="737667"/>
          </a:xfrm>
          <a:prstGeom prst="rightArrow">
            <a:avLst/>
          </a:prstGeom>
          <a:solidFill>
            <a:srgbClr val="FFFF00"/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CO2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8291" y="6096000"/>
            <a:ext cx="223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PCO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2-3 mm Hg  higher in fetus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4343400" cy="5026152"/>
          </a:xfrm>
        </p:spPr>
        <p:txBody>
          <a:bodyPr>
            <a:normAutofit/>
          </a:bodyPr>
          <a:lstStyle/>
          <a:p>
            <a:pPr marL="273050" lvl="1" indent="-273050" algn="l" rtl="0">
              <a:lnSpc>
                <a:spcPct val="150000"/>
              </a:lnSpc>
            </a:pPr>
            <a:r>
              <a:rPr lang="en-GB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Important shifts of the dissociation curves take place in </a:t>
            </a:r>
            <a:r>
              <a:rPr lang="en-GB" sz="19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placenta</a:t>
            </a:r>
            <a:r>
              <a:rPr lang="en-GB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900" dirty="0" smtClean="0">
                <a:latin typeface="Arial" pitchFamily="34" charset="0"/>
                <a:cs typeface="Arial" pitchFamily="34" charset="0"/>
              </a:rPr>
              <a:t> The maternal blood gains CO</a:t>
            </a:r>
            <a:r>
              <a:rPr lang="en-GB" sz="19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sz="1900" dirty="0" smtClean="0">
                <a:latin typeface="Arial" pitchFamily="34" charset="0"/>
                <a:cs typeface="Arial" pitchFamily="34" charset="0"/>
              </a:rPr>
              <a:t>, the pH falls and the curve shifts to the right releasing additional oxygen. 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900" dirty="0" smtClean="0">
                <a:latin typeface="Arial" pitchFamily="34" charset="0"/>
                <a:cs typeface="Arial" pitchFamily="34" charset="0"/>
              </a:rPr>
              <a:t>On the </a:t>
            </a:r>
            <a:r>
              <a:rPr lang="en-GB" sz="1900" dirty="0" err="1" smtClean="0">
                <a:latin typeface="Arial" pitchFamily="34" charset="0"/>
                <a:cs typeface="Arial" pitchFamily="34" charset="0"/>
              </a:rPr>
              <a:t>fetal</a:t>
            </a:r>
            <a:r>
              <a:rPr lang="en-GB" sz="1900" dirty="0" smtClean="0">
                <a:latin typeface="Arial" pitchFamily="34" charset="0"/>
                <a:cs typeface="Arial" pitchFamily="34" charset="0"/>
              </a:rPr>
              <a:t> side of the placenta CO</a:t>
            </a:r>
            <a:r>
              <a:rPr lang="en-GB" sz="19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sz="1900" dirty="0" smtClean="0">
                <a:latin typeface="Arial" pitchFamily="34" charset="0"/>
                <a:cs typeface="Arial" pitchFamily="34" charset="0"/>
              </a:rPr>
              <a:t> is lost, the pH rises and the curve shifts to the left allowing additional oxygen uptake.</a:t>
            </a:r>
          </a:p>
          <a:p>
            <a:pPr>
              <a:lnSpc>
                <a:spcPct val="150000"/>
              </a:lnSpc>
            </a:pPr>
            <a:endParaRPr lang="en-GB" sz="1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Respiration </a:t>
            </a:r>
            <a:endParaRPr lang="en-GB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1868269"/>
            <a:ext cx="4343400" cy="646331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l"/>
            <a:r>
              <a:rPr lang="en-GB" b="1" dirty="0" err="1" smtClean="0">
                <a:solidFill>
                  <a:srgbClr val="0070C0"/>
                </a:solidFill>
              </a:rPr>
              <a:t>Hemoglobin</a:t>
            </a:r>
            <a:r>
              <a:rPr lang="en-GB" b="1" dirty="0" smtClean="0">
                <a:solidFill>
                  <a:srgbClr val="0070C0"/>
                </a:solidFill>
              </a:rPr>
              <a:t> can carry more oxygen at a low Pco2 than it can at a high Pco2</a:t>
            </a:r>
            <a:endParaRPr lang="en-GB" b="1" dirty="0">
              <a:solidFill>
                <a:srgbClr val="0070C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495800" y="2590800"/>
            <a:ext cx="4495800" cy="4114800"/>
            <a:chOff x="4495800" y="2590800"/>
            <a:chExt cx="4495800" cy="4114800"/>
          </a:xfrm>
        </p:grpSpPr>
        <p:grpSp>
          <p:nvGrpSpPr>
            <p:cNvPr id="4" name="Group 3"/>
            <p:cNvGrpSpPr/>
            <p:nvPr/>
          </p:nvGrpSpPr>
          <p:grpSpPr>
            <a:xfrm>
              <a:off x="4495800" y="2590800"/>
              <a:ext cx="4419600" cy="4114800"/>
              <a:chOff x="1600200" y="1676400"/>
              <a:chExt cx="6400800" cy="4800600"/>
            </a:xfrm>
          </p:grpSpPr>
          <p:pic>
            <p:nvPicPr>
              <p:cNvPr id="6" name="Picture 5" descr="Oxyhaemoglobin_dissociation_curve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00200" y="1676400"/>
                <a:ext cx="6400800" cy="4800600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2895600" y="2743200"/>
                <a:ext cx="990600" cy="533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781800" y="2667000"/>
                <a:ext cx="1219200" cy="533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5257800" y="35052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b="1" dirty="0" smtClean="0"/>
                <a:t>↓</a:t>
              </a:r>
              <a:r>
                <a:rPr lang="en-GB" sz="1400" b="1" dirty="0" smtClean="0"/>
                <a:t> Pco2</a:t>
              </a:r>
              <a:endParaRPr lang="en-GB" sz="1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01000" y="3516868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b="1" dirty="0" smtClean="0"/>
                <a:t>↑ </a:t>
              </a:r>
              <a:r>
                <a:rPr lang="en-GB" sz="1400" b="1" dirty="0" smtClean="0"/>
                <a:t>Pco2</a:t>
              </a:r>
              <a:endParaRPr lang="en-GB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Nutrition </a:t>
            </a:r>
            <a:endParaRPr lang="ar-SA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524000"/>
            <a:ext cx="8503920" cy="4953000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Fetus uses mainly glucose for nutrition so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trophoblast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cells in placental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villi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transport glucose by carrier molecules; GLUT (facilitated diffusion)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Fatty acids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diffuse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due to high solubility in cell membrane (more slowly than glucose)</a:t>
            </a:r>
          </a:p>
          <a:p>
            <a:pPr algn="l" rtl="0"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The placenta actively transports all amino acids, with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fetal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concentrations exceeding maternal levels.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K+, Na+ and Cl-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diffuse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from maternal to fetal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Excretion </a:t>
            </a:r>
            <a:endParaRPr lang="ar-SA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828800"/>
            <a:ext cx="8503920" cy="4572000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Excretory products of the fetus </a:t>
            </a:r>
            <a:r>
              <a:rPr lang="en-US" i="1" u="sng" dirty="0" smtClean="0">
                <a:latin typeface="Arial" pitchFamily="34" charset="0"/>
                <a:cs typeface="Arial" pitchFamily="34" charset="0"/>
              </a:rPr>
              <a:t>diffuse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through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placental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membrane to maternal blood to be excreted with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waste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products of the mother </a:t>
            </a:r>
          </a:p>
          <a:p>
            <a:pPr lvl="1" algn="l" rtl="0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Urea, uric acid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creatinine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Higher conc. of excretory products in fetal blood ensures continuous diffusion of these substances to the maternal blood 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عنوان 1"/>
          <p:cNvSpPr>
            <a:spLocks noGrp="1"/>
          </p:cNvSpPr>
          <p:nvPr>
            <p:ph type="title"/>
          </p:nvPr>
        </p:nvSpPr>
        <p:spPr>
          <a:xfrm>
            <a:off x="301752" y="79248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Endocrine</a:t>
            </a:r>
            <a:endParaRPr lang="en-GB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3" name="Picture 2" descr="C:\Users\User\Pictures\Hormones of placenta.jpg"/>
          <p:cNvPicPr>
            <a:picLocks noChangeAspect="1" noChangeArrowheads="1"/>
          </p:cNvPicPr>
          <p:nvPr/>
        </p:nvPicPr>
        <p:blipFill>
          <a:blip r:embed="rId2" cstate="print"/>
          <a:srcRect t="3174"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Placenta as Endocrine Organ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572000"/>
          </a:xfrm>
        </p:spPr>
        <p:txBody>
          <a:bodyPr/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Human Chorionic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Gonadotropin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hCG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Glycoprotein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Secreted by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syncytial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trophoblast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cells</a:t>
            </a:r>
          </a:p>
          <a:p>
            <a:pPr lvl="1" algn="l" rtl="0"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Most important function  is to maintain corpus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luteum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(↑estrogen &amp; progesterone) till 13-17 weeks of gestation</a:t>
            </a:r>
          </a:p>
          <a:p>
            <a:pPr lvl="1" algn="l" rtl="0"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Exerts interstitial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Leyding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cell-stimulating effect on testes of the male fetus (growth of male sex organs)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عنوان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257800" cy="758952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hCG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level (pregnancy test)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76200"/>
            <a:ext cx="34194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480048" cy="4572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3924" t="42708" r="15080" b="10417"/>
          <a:stretch>
            <a:fillRect/>
          </a:stretch>
        </p:blipFill>
        <p:spPr bwMode="auto">
          <a:xfrm>
            <a:off x="228600" y="2743200"/>
            <a:ext cx="6096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sper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600200"/>
            <a:ext cx="4330238" cy="4800600"/>
          </a:xfrm>
        </p:spPr>
      </p:pic>
      <p:pic>
        <p:nvPicPr>
          <p:cNvPr id="17412" name="Picture 2" descr="http://www.mjbovo.com/Contracept/Fertilize-Min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743200"/>
            <a:ext cx="2286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عنوان 2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Fertilization </a:t>
            </a:r>
            <a:endParaRPr lang="ar-SA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33095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Estrogen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Steroid hormone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Secreted by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syncytial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trophoblast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cells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Towards the end of pregnancy it reaches 30×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Derived from weak androgen (DHEA) released from maternal &amp; fetal adrenals cortex</a:t>
            </a:r>
          </a:p>
          <a:p>
            <a:pPr lvl="1"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Functions in the mother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Enlargement of uterus, breast &amp; external genitalia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Relaxation of pelvic ligaments in preparation for labor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Activation of the uterus (gap junctions)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Placenta as Endocrine Organ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4572000"/>
          </a:xfrm>
        </p:spPr>
        <p:txBody>
          <a:bodyPr/>
          <a:lstStyle/>
          <a:p>
            <a:pPr algn="l" rtl="0"/>
            <a:r>
              <a:rPr lang="en-US" dirty="0" err="1" smtClean="0">
                <a:latin typeface="Arial" pitchFamily="34" charset="0"/>
                <a:cs typeface="Arial" pitchFamily="34" charset="0"/>
              </a:rPr>
              <a:t>Progsterone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Steroid hormone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Secreted by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syncytial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trophoblast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cells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Towards the end of pregnancy it reaches 10×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Derived from cholesterol</a:t>
            </a:r>
          </a:p>
          <a:p>
            <a:pPr lvl="1" algn="l" rtl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Functions in the mother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Provides nutrition to developing embryo (uterine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secretory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phase)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Development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decidual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cells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Inhibits the contractility of the uterus</a:t>
            </a: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Placenta as Endocrine Organ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Secretion of E&amp;P by placen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8125"/>
            <a:ext cx="876300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35280" y="1828800"/>
            <a:ext cx="8503920" cy="4572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Human Chorionic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Somatomamotropin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Human placental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lactogen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hPL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Protein hormone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Secreted by placenta around 5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gestational week</a:t>
            </a:r>
          </a:p>
          <a:p>
            <a:pPr lvl="1"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Functions in the mother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Breast development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Weak growth hormone’s action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Inhibits insulin sensitivity =↓ glucose utilization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Promotes release of fatty acids </a:t>
            </a: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Placenta as Endocrine Organ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572000"/>
          </a:xfrm>
        </p:spPr>
        <p:txBody>
          <a:bodyPr/>
          <a:lstStyle/>
          <a:p>
            <a:pPr algn="l" rtl="0"/>
            <a:r>
              <a:rPr lang="en-US" dirty="0" err="1" smtClean="0">
                <a:latin typeface="Arial" pitchFamily="34" charset="0"/>
                <a:cs typeface="Arial" pitchFamily="34" charset="0"/>
              </a:rPr>
              <a:t>Relaxin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Polypeptide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Secreted by corpus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luteum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placenta</a:t>
            </a:r>
          </a:p>
          <a:p>
            <a:pPr lvl="1"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Functions in the mother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Relaxation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symphysis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pubic ligament (weak)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Softens the cervix at delivery</a:t>
            </a:r>
          </a:p>
          <a:p>
            <a:pPr lvl="1"/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Placenta as Endocrine Organ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عنوان 5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Physiological adaptation to pregnancy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ead_hand_people_profile_lady_silhouette_female_woman_girl_young_child_pregnancy_silhouet_human_cartoon_free_hair_milk_bodypart_column_pregnant_nose_neck_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819400"/>
            <a:ext cx="42672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Changes in maternal endocrine system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299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572000"/>
          </a:xfrm>
        </p:spPr>
        <p:txBody>
          <a:bodyPr/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Anterior pituitary gland enlargement (50%)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Release of ACTH, TSH and PL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FSH and LH almost totally suppressed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Adrenal gland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glucocorticoids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secretion (mobilize AA)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aldosterone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(retain fluid)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Thyroid gland enlargement (50%)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thyroxine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production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hCG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Parathyroid gland enlargement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PTH secretion (maintain normal Ca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+2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 2" pitchFamily="18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عنوان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Changes in different organs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572000"/>
          </a:xfrm>
        </p:spPr>
        <p:txBody>
          <a:bodyPr/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in uterine size (50 gm to 1100 gm)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The breasts double in size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The vagina enlarges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Development of edema and acne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Masculine 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acromegalic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features 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Weight gain 10-12 kg (last 2 trimesters)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appetite </a:t>
            </a:r>
          </a:p>
          <a:p>
            <a:pPr lvl="2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Removal of food by fetus</a:t>
            </a:r>
          </a:p>
          <a:p>
            <a:pPr lvl="2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Hormonal effect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عنوان 1"/>
          <p:cNvSpPr>
            <a:spLocks noGrp="1"/>
          </p:cNvSpPr>
          <p:nvPr>
            <p:ph type="title"/>
          </p:nvPr>
        </p:nvSpPr>
        <p:spPr>
          <a:xfrm>
            <a:off x="381000" y="155448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Metabolism and kidney function during pregnancy</a:t>
            </a:r>
            <a:endParaRPr lang="ar-SA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47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03920" cy="48768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basal metabolic rate (15%)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in daily requirements for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Iron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Phosphates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Calcium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Vitamins - vitamin D (Ca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+2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absorption) </a:t>
            </a:r>
          </a:p>
          <a:p>
            <a:pPr lvl="2" algn="l" rtl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The renal tubules’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reabsorptive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capacity for sodium, chloride, and water is increased as much as 50%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 The renal blood flow and GFR increase up to 50%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Normal pregnant woman accumulates only about 5 pounds of extra water and salt.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 algn="l" rtl="0">
              <a:buNone/>
            </a:pP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Changes in circulatory system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371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572000"/>
          </a:xfrm>
        </p:spPr>
        <p:txBody>
          <a:bodyPr/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in COP (30-40%) by 27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weeks</a:t>
            </a:r>
          </a:p>
          <a:p>
            <a:pPr algn="l" rtl="0">
              <a:buFont typeface="Wingdings 2" pitchFamily="18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in blood flow through the placenta</a:t>
            </a:r>
          </a:p>
          <a:p>
            <a:pPr algn="l" rtl="0">
              <a:buFont typeface="Wingdings 2" pitchFamily="18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in maternal blood volume (30%) due to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aldosterone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estrogen (↑ ECF)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activity of the bone marrow  (↑ RBCs)</a:t>
            </a:r>
          </a:p>
          <a:p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OvumSpermTransf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438400"/>
            <a:ext cx="769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عنوان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Fertilization </a:t>
            </a:r>
            <a:endParaRPr lang="ar-SA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447800"/>
            <a:ext cx="8458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500" dirty="0" smtClean="0">
                <a:latin typeface="Arial" pitchFamily="34" charset="0"/>
                <a:cs typeface="Arial" pitchFamily="34" charset="0"/>
              </a:rPr>
              <a:t>After ejaculation, sperms reach </a:t>
            </a:r>
            <a:r>
              <a:rPr lang="en-US" sz="2500" b="1" i="1" dirty="0" err="1" smtClean="0">
                <a:latin typeface="Arial" pitchFamily="34" charset="0"/>
                <a:cs typeface="Arial" pitchFamily="34" charset="0"/>
              </a:rPr>
              <a:t>ampulla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of fallopian tube within 30-60 min (PG and OT actions)</a:t>
            </a:r>
            <a:endParaRPr lang="en-GB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Changes in respiration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39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35280" y="1752600"/>
            <a:ext cx="8503920" cy="4572000"/>
          </a:xfrm>
        </p:spPr>
        <p:txBody>
          <a:bodyPr/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in 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consumption (20%)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BMR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in body size</a:t>
            </a:r>
          </a:p>
          <a:p>
            <a:pPr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in respiratory rate (RR)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Progesterone ↑ sensitivity of RC to CO</a:t>
            </a:r>
            <a:r>
              <a:rPr lang="en-US" sz="27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Increase in minute ventilation by 50% and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 decrease in arterial PCo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to several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millimeters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71600"/>
            <a:ext cx="495300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 End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  <a:endParaRPr lang="en-US" sz="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Fertilization 2.jpg"/>
          <p:cNvPicPr>
            <a:picLocks noChangeAspect="1"/>
          </p:cNvPicPr>
          <p:nvPr/>
        </p:nvPicPr>
        <p:blipFill>
          <a:blip r:embed="rId2" cstate="print"/>
          <a:srcRect b="4924"/>
          <a:stretch>
            <a:fillRect/>
          </a:stretch>
        </p:blipFill>
        <p:spPr bwMode="auto">
          <a:xfrm>
            <a:off x="152400" y="1600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وان 2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Fertilization </a:t>
            </a:r>
            <a:endParaRPr lang="ar-SA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http://t0.gstatic.com/images?q=tbn:ANd9GcRE9onQlTxFTiNY-pqc8LSabPU7wwa_xoL5MTXfUqfSe-juGpuL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8975" y="3429000"/>
            <a:ext cx="57626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وان 2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Fertilization </a:t>
            </a:r>
            <a:endParaRPr lang="ar-SA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76200" y="1447800"/>
            <a:ext cx="8915400" cy="45720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US" sz="219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Sperm penetrates </a:t>
            </a:r>
            <a:r>
              <a:rPr kumimoji="0" lang="en-US" sz="219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corona </a:t>
            </a:r>
            <a:r>
              <a:rPr kumimoji="0" lang="en-US" sz="219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radiata</a:t>
            </a:r>
            <a:r>
              <a:rPr kumimoji="0" lang="en-US" sz="219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19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 </a:t>
            </a:r>
            <a:r>
              <a:rPr kumimoji="0" lang="en-US" sz="219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zona</a:t>
            </a:r>
            <a:r>
              <a:rPr kumimoji="0" lang="en-US" sz="219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19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pellucida</a:t>
            </a:r>
            <a:r>
              <a:rPr lang="en-US" sz="219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19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kumimoji="0" lang="en-US" sz="219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hyaluronidase</a:t>
            </a:r>
            <a:r>
              <a:rPr kumimoji="0" lang="en-US" sz="219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Oocyte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divides to form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mature ovum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(female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pronucleus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23 unpaired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+ 2</a:t>
            </a:r>
            <a:r>
              <a:rPr kumimoji="0" lang="en-US" sz="2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nd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polar body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Head of sperm swells (male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pronucleus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23 unpaired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Fertilized ovum (zygote) contains 23 paired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chr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ar-S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Zygote</a:t>
            </a:r>
          </a:p>
        </p:txBody>
      </p:sp>
      <p:pic>
        <p:nvPicPr>
          <p:cNvPr id="272391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133600"/>
            <a:ext cx="5029200" cy="3810000"/>
          </a:xfrm>
          <a:ln w="76200">
            <a:solidFill>
              <a:srgbClr val="FF99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2cell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62100"/>
            <a:ext cx="1676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0" descr="16cell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562100"/>
            <a:ext cx="1676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1" descr="4cell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562100"/>
            <a:ext cx="1676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Cleavage</a:t>
            </a:r>
          </a:p>
        </p:txBody>
      </p:sp>
      <p:sp>
        <p:nvSpPr>
          <p:cNvPr id="21510" name="Rectangle 19"/>
          <p:cNvSpPr>
            <a:spLocks noGrp="1" noChangeArrowheads="1"/>
          </p:cNvSpPr>
          <p:nvPr>
            <p:ph sz="quarter" idx="1"/>
          </p:nvPr>
        </p:nvSpPr>
        <p:spPr>
          <a:xfrm>
            <a:off x="609600" y="3352800"/>
            <a:ext cx="8077200" cy="3352800"/>
          </a:xfrm>
        </p:spPr>
        <p:txBody>
          <a:bodyPr/>
          <a:lstStyle/>
          <a:p>
            <a:pPr algn="l" rtl="0"/>
            <a:r>
              <a:rPr lang="en-US" sz="2800" dirty="0" smtClean="0">
                <a:latin typeface="Arial" pitchFamily="34" charset="0"/>
                <a:cs typeface="Arial" pitchFamily="34" charset="0"/>
              </a:rPr>
              <a:t>Following fertilization, the zygote undergoes several mitotic divisions inside the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zona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pellucida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(overall size does not change).</a:t>
            </a:r>
          </a:p>
          <a:p>
            <a:pPr algn="l" rtl="0"/>
            <a:r>
              <a:rPr lang="en-US" sz="2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cleavage yields a 2 celled embryo,</a:t>
            </a:r>
          </a:p>
          <a:p>
            <a:pPr lvl="1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 each cell is called a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blastomere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is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totipotent</a:t>
            </a:r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800" dirty="0" smtClean="0">
                <a:latin typeface="Arial" pitchFamily="34" charset="0"/>
                <a:cs typeface="Arial" pitchFamily="34" charset="0"/>
              </a:rPr>
              <a:t>Divisions continue rapidly until the 32 cell stage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Traveling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600200"/>
            <a:ext cx="8503920" cy="4572000"/>
          </a:xfrm>
        </p:spPr>
        <p:txBody>
          <a:bodyPr/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Zygote begins to divide as it travels through oviduct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Implants into lining of uterus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Picture 7" descr="_365648_eggx1000b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7288" y="2895600"/>
            <a:ext cx="52578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http://www.mjbovo.com/Contracept/Fertiliz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2871788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3056</TotalTime>
  <Words>1324</Words>
  <Application>Microsoft Office PowerPoint</Application>
  <PresentationFormat>On-screen Show (4:3)</PresentationFormat>
  <Paragraphs>282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Civic</vt:lpstr>
      <vt:lpstr>Reproductive Physiology  Lecture 6 Physiology of Pregnancy</vt:lpstr>
      <vt:lpstr>Objectives</vt:lpstr>
      <vt:lpstr>Fertilization </vt:lpstr>
      <vt:lpstr>Fertilization </vt:lpstr>
      <vt:lpstr>Fertilization </vt:lpstr>
      <vt:lpstr>Fertilization </vt:lpstr>
      <vt:lpstr>Zygote</vt:lpstr>
      <vt:lpstr>Cleavage</vt:lpstr>
      <vt:lpstr>Traveling </vt:lpstr>
      <vt:lpstr>Transport of fertilized ovum </vt:lpstr>
      <vt:lpstr>Transport of fertilized ovum </vt:lpstr>
      <vt:lpstr>Cleavage</vt:lpstr>
      <vt:lpstr>Cleavage</vt:lpstr>
      <vt:lpstr>Cleavage</vt:lpstr>
      <vt:lpstr>Cleavage</vt:lpstr>
      <vt:lpstr>Cleavage</vt:lpstr>
      <vt:lpstr>Cleavage</vt:lpstr>
      <vt:lpstr>Implantation </vt:lpstr>
      <vt:lpstr>Implantation </vt:lpstr>
      <vt:lpstr>Placenta </vt:lpstr>
      <vt:lpstr>Function of the placenta</vt:lpstr>
      <vt:lpstr>Important factors facilitating delivery of oxygen to the fetal tissues</vt:lpstr>
      <vt:lpstr>Important factors facilitating delivery of oxygen to the fetal tissues</vt:lpstr>
      <vt:lpstr>Respiration </vt:lpstr>
      <vt:lpstr>Nutrition </vt:lpstr>
      <vt:lpstr>Excretion </vt:lpstr>
      <vt:lpstr>Endocrine</vt:lpstr>
      <vt:lpstr>Placenta as Endocrine Organ</vt:lpstr>
      <vt:lpstr>hCG level (pregnancy test)</vt:lpstr>
      <vt:lpstr>Placenta as Endocrine Organ</vt:lpstr>
      <vt:lpstr>Placenta as Endocrine Organ</vt:lpstr>
      <vt:lpstr>PowerPoint Presentation</vt:lpstr>
      <vt:lpstr>Placenta as Endocrine Organ</vt:lpstr>
      <vt:lpstr>Placenta as Endocrine Organ</vt:lpstr>
      <vt:lpstr>Physiological adaptation to pregnancy</vt:lpstr>
      <vt:lpstr>Changes in maternal endocrine system</vt:lpstr>
      <vt:lpstr>Changes in different organs</vt:lpstr>
      <vt:lpstr>Metabolism and kidney function during pregnancy</vt:lpstr>
      <vt:lpstr>Changes in circulatory system</vt:lpstr>
      <vt:lpstr>Changes in respiration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Hana</dc:creator>
  <cp:lastModifiedBy>DR.MOHAMMAD AL OTABI</cp:lastModifiedBy>
  <cp:revision>380</cp:revision>
  <dcterms:created xsi:type="dcterms:W3CDTF">2011-02-12T11:40:31Z</dcterms:created>
  <dcterms:modified xsi:type="dcterms:W3CDTF">2015-04-12T04:18:27Z</dcterms:modified>
</cp:coreProperties>
</file>