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32"/>
  </p:notesMasterIdLst>
  <p:sldIdLst>
    <p:sldId id="313" r:id="rId2"/>
    <p:sldId id="314" r:id="rId3"/>
    <p:sldId id="343" r:id="rId4"/>
    <p:sldId id="315" r:id="rId5"/>
    <p:sldId id="316" r:id="rId6"/>
    <p:sldId id="319" r:id="rId7"/>
    <p:sldId id="320" r:id="rId8"/>
    <p:sldId id="317" r:id="rId9"/>
    <p:sldId id="318" r:id="rId10"/>
    <p:sldId id="322" r:id="rId11"/>
    <p:sldId id="324" r:id="rId12"/>
    <p:sldId id="325" r:id="rId13"/>
    <p:sldId id="323" r:id="rId14"/>
    <p:sldId id="327" r:id="rId15"/>
    <p:sldId id="328" r:id="rId16"/>
    <p:sldId id="329" r:id="rId17"/>
    <p:sldId id="330" r:id="rId18"/>
    <p:sldId id="331" r:id="rId19"/>
    <p:sldId id="344" r:id="rId20"/>
    <p:sldId id="332" r:id="rId21"/>
    <p:sldId id="333" r:id="rId22"/>
    <p:sldId id="335" r:id="rId23"/>
    <p:sldId id="334" r:id="rId24"/>
    <p:sldId id="336" r:id="rId25"/>
    <p:sldId id="337" r:id="rId26"/>
    <p:sldId id="338" r:id="rId27"/>
    <p:sldId id="339" r:id="rId28"/>
    <p:sldId id="340" r:id="rId29"/>
    <p:sldId id="341" r:id="rId30"/>
    <p:sldId id="342" r:id="rId31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38308C-56E2-4AB0-85BF-3A9721C8722A}" type="doc">
      <dgm:prSet loTypeId="urn:microsoft.com/office/officeart/2005/8/layout/cycle7" loCatId="cycle" qsTypeId="urn:microsoft.com/office/officeart/2005/8/quickstyle/3d2" qsCatId="3D" csTypeId="urn:microsoft.com/office/officeart/2005/8/colors/accent0_3" csCatId="mainScheme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14CA6336-29B2-4297-AB8B-7EC358AC94B1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smtClean="0"/>
            <a:t>Fetus</a:t>
          </a:r>
          <a:endParaRPr lang="en-US" dirty="0"/>
        </a:p>
      </dgm:t>
    </dgm:pt>
    <dgm:pt modelId="{7F7E2444-F0D5-4D87-B8E4-6A30EDF597BB}" type="parTrans" cxnId="{71D345CC-12BF-40AF-83F9-F550AB6C97D9}">
      <dgm:prSet/>
      <dgm:spPr/>
      <dgm:t>
        <a:bodyPr/>
        <a:lstStyle/>
        <a:p>
          <a:endParaRPr lang="en-US"/>
        </a:p>
      </dgm:t>
    </dgm:pt>
    <dgm:pt modelId="{A3BE1243-58B6-4AF8-8EFB-87E0A2B52CD6}" type="sibTrans" cxnId="{71D345CC-12BF-40AF-83F9-F550AB6C97D9}">
      <dgm:prSet/>
      <dgm:spPr>
        <a:solidFill>
          <a:schemeClr val="bg2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B2682321-6AA6-403D-84FA-08884E7E25EA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smtClean="0"/>
            <a:t>Mother</a:t>
          </a:r>
          <a:endParaRPr lang="en-US" dirty="0"/>
        </a:p>
      </dgm:t>
    </dgm:pt>
    <dgm:pt modelId="{BF975909-68F0-4F96-A0C4-DC6AC160D4B9}" type="parTrans" cxnId="{9718A791-1805-4AF9-8DED-386A27E6BDFB}">
      <dgm:prSet/>
      <dgm:spPr/>
      <dgm:t>
        <a:bodyPr/>
        <a:lstStyle/>
        <a:p>
          <a:endParaRPr lang="en-US"/>
        </a:p>
      </dgm:t>
    </dgm:pt>
    <dgm:pt modelId="{FC031FBB-A8F7-43BA-91D5-D80881411447}" type="sibTrans" cxnId="{9718A791-1805-4AF9-8DED-386A27E6BDFB}">
      <dgm:prSet/>
      <dgm:spPr>
        <a:solidFill>
          <a:schemeClr val="bg2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811B4325-5CE9-4A63-972E-0D267A8014F5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smtClean="0"/>
            <a:t>Placenta</a:t>
          </a:r>
        </a:p>
        <a:p>
          <a:r>
            <a:rPr lang="en-US" dirty="0" smtClean="0"/>
            <a:t>Membranes</a:t>
          </a:r>
          <a:endParaRPr lang="en-US" dirty="0"/>
        </a:p>
      </dgm:t>
    </dgm:pt>
    <dgm:pt modelId="{E21C6351-17FB-41AA-9D5B-46385F69CC3C}" type="parTrans" cxnId="{346C8E6F-9CA6-4BBC-8292-27E13A7633BE}">
      <dgm:prSet/>
      <dgm:spPr/>
      <dgm:t>
        <a:bodyPr/>
        <a:lstStyle/>
        <a:p>
          <a:endParaRPr lang="en-US"/>
        </a:p>
      </dgm:t>
    </dgm:pt>
    <dgm:pt modelId="{B1657D61-C762-48C7-918D-B6C62F596415}" type="sibTrans" cxnId="{346C8E6F-9CA6-4BBC-8292-27E13A7633BE}">
      <dgm:prSet/>
      <dgm:spPr>
        <a:solidFill>
          <a:schemeClr val="bg2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C8D810D0-50C3-4F95-8612-0E0D21006ECC}" type="pres">
      <dgm:prSet presAssocID="{E338308C-56E2-4AB0-85BF-3A9721C8722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2F9976-DCAD-43B1-B396-54CDBAF72A6C}" type="pres">
      <dgm:prSet presAssocID="{14CA6336-29B2-4297-AB8B-7EC358AC94B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B6E35-1899-4217-8E50-8955738401AA}" type="pres">
      <dgm:prSet presAssocID="{A3BE1243-58B6-4AF8-8EFB-87E0A2B52CD6}" presName="sibTrans" presStyleLbl="sibTrans2D1" presStyleIdx="0" presStyleCnt="3"/>
      <dgm:spPr/>
      <dgm:t>
        <a:bodyPr/>
        <a:lstStyle/>
        <a:p>
          <a:endParaRPr lang="en-US"/>
        </a:p>
      </dgm:t>
    </dgm:pt>
    <dgm:pt modelId="{31B5164F-E745-4247-91A7-F7047C49DC62}" type="pres">
      <dgm:prSet presAssocID="{A3BE1243-58B6-4AF8-8EFB-87E0A2B52CD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80A86FA-624A-4248-A5CB-A40C160FD594}" type="pres">
      <dgm:prSet presAssocID="{B2682321-6AA6-403D-84FA-08884E7E25E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1E654-2D6D-4375-BFC1-90C88BBD3932}" type="pres">
      <dgm:prSet presAssocID="{FC031FBB-A8F7-43BA-91D5-D8088141144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E382BF7-E26D-4592-BA75-509A13F5574B}" type="pres">
      <dgm:prSet presAssocID="{FC031FBB-A8F7-43BA-91D5-D8088141144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71B77E9-9D38-4B76-A8CF-7B3D051C4854}" type="pres">
      <dgm:prSet presAssocID="{811B4325-5CE9-4A63-972E-0D267A8014F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830AE-3ECA-466E-911B-322D523EF71E}" type="pres">
      <dgm:prSet presAssocID="{B1657D61-C762-48C7-918D-B6C62F59641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9108BAC1-23DE-4B5F-A020-A0F02E10D829}" type="pres">
      <dgm:prSet presAssocID="{B1657D61-C762-48C7-918D-B6C62F596415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22F96DB-AF35-48A1-A044-FC93FCA14FCC}" type="presOf" srcId="{E338308C-56E2-4AB0-85BF-3A9721C8722A}" destId="{C8D810D0-50C3-4F95-8612-0E0D21006ECC}" srcOrd="0" destOrd="0" presId="urn:microsoft.com/office/officeart/2005/8/layout/cycle7"/>
    <dgm:cxn modelId="{9718A791-1805-4AF9-8DED-386A27E6BDFB}" srcId="{E338308C-56E2-4AB0-85BF-3A9721C8722A}" destId="{B2682321-6AA6-403D-84FA-08884E7E25EA}" srcOrd="1" destOrd="0" parTransId="{BF975909-68F0-4F96-A0C4-DC6AC160D4B9}" sibTransId="{FC031FBB-A8F7-43BA-91D5-D80881411447}"/>
    <dgm:cxn modelId="{5EFBC9C0-6C68-4D74-A110-16B579C3E286}" type="presOf" srcId="{FC031FBB-A8F7-43BA-91D5-D80881411447}" destId="{BE382BF7-E26D-4592-BA75-509A13F5574B}" srcOrd="1" destOrd="0" presId="urn:microsoft.com/office/officeart/2005/8/layout/cycle7"/>
    <dgm:cxn modelId="{592F23D6-641E-4409-B213-42E84DD9D565}" type="presOf" srcId="{FC031FBB-A8F7-43BA-91D5-D80881411447}" destId="{CA61E654-2D6D-4375-BFC1-90C88BBD3932}" srcOrd="0" destOrd="0" presId="urn:microsoft.com/office/officeart/2005/8/layout/cycle7"/>
    <dgm:cxn modelId="{346C8E6F-9CA6-4BBC-8292-27E13A7633BE}" srcId="{E338308C-56E2-4AB0-85BF-3A9721C8722A}" destId="{811B4325-5CE9-4A63-972E-0D267A8014F5}" srcOrd="2" destOrd="0" parTransId="{E21C6351-17FB-41AA-9D5B-46385F69CC3C}" sibTransId="{B1657D61-C762-48C7-918D-B6C62F596415}"/>
    <dgm:cxn modelId="{A9E80D3A-32B1-46C8-A83D-3975419695B9}" type="presOf" srcId="{B1657D61-C762-48C7-918D-B6C62F596415}" destId="{660830AE-3ECA-466E-911B-322D523EF71E}" srcOrd="0" destOrd="0" presId="urn:microsoft.com/office/officeart/2005/8/layout/cycle7"/>
    <dgm:cxn modelId="{9D913C0E-1B58-4B4A-93C3-A3C2ADF06192}" type="presOf" srcId="{A3BE1243-58B6-4AF8-8EFB-87E0A2B52CD6}" destId="{31B5164F-E745-4247-91A7-F7047C49DC62}" srcOrd="1" destOrd="0" presId="urn:microsoft.com/office/officeart/2005/8/layout/cycle7"/>
    <dgm:cxn modelId="{444E088B-452F-4375-A466-466639B176E1}" type="presOf" srcId="{B2682321-6AA6-403D-84FA-08884E7E25EA}" destId="{380A86FA-624A-4248-A5CB-A40C160FD594}" srcOrd="0" destOrd="0" presId="urn:microsoft.com/office/officeart/2005/8/layout/cycle7"/>
    <dgm:cxn modelId="{87798A1B-FA4A-461D-BA4E-B56636C31751}" type="presOf" srcId="{A3BE1243-58B6-4AF8-8EFB-87E0A2B52CD6}" destId="{5DEB6E35-1899-4217-8E50-8955738401AA}" srcOrd="0" destOrd="0" presId="urn:microsoft.com/office/officeart/2005/8/layout/cycle7"/>
    <dgm:cxn modelId="{A6385B6C-8D2F-49A6-A32C-84D649EEFB7A}" type="presOf" srcId="{B1657D61-C762-48C7-918D-B6C62F596415}" destId="{9108BAC1-23DE-4B5F-A020-A0F02E10D829}" srcOrd="1" destOrd="0" presId="urn:microsoft.com/office/officeart/2005/8/layout/cycle7"/>
    <dgm:cxn modelId="{413010D5-F3B2-49F5-AEE9-1E16C5CCDCC2}" type="presOf" srcId="{811B4325-5CE9-4A63-972E-0D267A8014F5}" destId="{B71B77E9-9D38-4B76-A8CF-7B3D051C4854}" srcOrd="0" destOrd="0" presId="urn:microsoft.com/office/officeart/2005/8/layout/cycle7"/>
    <dgm:cxn modelId="{0CBD73A1-B517-4CAB-A142-04642B2B47D4}" type="presOf" srcId="{14CA6336-29B2-4297-AB8B-7EC358AC94B1}" destId="{082F9976-DCAD-43B1-B396-54CDBAF72A6C}" srcOrd="0" destOrd="0" presId="urn:microsoft.com/office/officeart/2005/8/layout/cycle7"/>
    <dgm:cxn modelId="{71D345CC-12BF-40AF-83F9-F550AB6C97D9}" srcId="{E338308C-56E2-4AB0-85BF-3A9721C8722A}" destId="{14CA6336-29B2-4297-AB8B-7EC358AC94B1}" srcOrd="0" destOrd="0" parTransId="{7F7E2444-F0D5-4D87-B8E4-6A30EDF597BB}" sibTransId="{A3BE1243-58B6-4AF8-8EFB-87E0A2B52CD6}"/>
    <dgm:cxn modelId="{9A36212F-87F1-4939-9EF6-FF7C7DCB2E74}" type="presParOf" srcId="{C8D810D0-50C3-4F95-8612-0E0D21006ECC}" destId="{082F9976-DCAD-43B1-B396-54CDBAF72A6C}" srcOrd="0" destOrd="0" presId="urn:microsoft.com/office/officeart/2005/8/layout/cycle7"/>
    <dgm:cxn modelId="{63F78DAB-EAD8-4534-992A-A77612F01A3E}" type="presParOf" srcId="{C8D810D0-50C3-4F95-8612-0E0D21006ECC}" destId="{5DEB6E35-1899-4217-8E50-8955738401AA}" srcOrd="1" destOrd="0" presId="urn:microsoft.com/office/officeart/2005/8/layout/cycle7"/>
    <dgm:cxn modelId="{DC0F8439-DFF7-41CE-BCAC-5F9D4B4202AB}" type="presParOf" srcId="{5DEB6E35-1899-4217-8E50-8955738401AA}" destId="{31B5164F-E745-4247-91A7-F7047C49DC62}" srcOrd="0" destOrd="0" presId="urn:microsoft.com/office/officeart/2005/8/layout/cycle7"/>
    <dgm:cxn modelId="{B162043F-007E-4048-B717-BB0AD5503999}" type="presParOf" srcId="{C8D810D0-50C3-4F95-8612-0E0D21006ECC}" destId="{380A86FA-624A-4248-A5CB-A40C160FD594}" srcOrd="2" destOrd="0" presId="urn:microsoft.com/office/officeart/2005/8/layout/cycle7"/>
    <dgm:cxn modelId="{4D19C104-CDD9-43F0-B44F-B37363992D97}" type="presParOf" srcId="{C8D810D0-50C3-4F95-8612-0E0D21006ECC}" destId="{CA61E654-2D6D-4375-BFC1-90C88BBD3932}" srcOrd="3" destOrd="0" presId="urn:microsoft.com/office/officeart/2005/8/layout/cycle7"/>
    <dgm:cxn modelId="{1581C45F-AAE2-4CBB-BDE6-DB7F1CD79B6C}" type="presParOf" srcId="{CA61E654-2D6D-4375-BFC1-90C88BBD3932}" destId="{BE382BF7-E26D-4592-BA75-509A13F5574B}" srcOrd="0" destOrd="0" presId="urn:microsoft.com/office/officeart/2005/8/layout/cycle7"/>
    <dgm:cxn modelId="{2692013F-46CA-4C25-AE75-7D077FD0534A}" type="presParOf" srcId="{C8D810D0-50C3-4F95-8612-0E0D21006ECC}" destId="{B71B77E9-9D38-4B76-A8CF-7B3D051C4854}" srcOrd="4" destOrd="0" presId="urn:microsoft.com/office/officeart/2005/8/layout/cycle7"/>
    <dgm:cxn modelId="{8023FC11-F4AF-4C87-8840-BABC82093346}" type="presParOf" srcId="{C8D810D0-50C3-4F95-8612-0E0D21006ECC}" destId="{660830AE-3ECA-466E-911B-322D523EF71E}" srcOrd="5" destOrd="0" presId="urn:microsoft.com/office/officeart/2005/8/layout/cycle7"/>
    <dgm:cxn modelId="{4F817A31-732B-47AE-9EF5-29D873718578}" type="presParOf" srcId="{660830AE-3ECA-466E-911B-322D523EF71E}" destId="{9108BAC1-23DE-4B5F-A020-A0F02E10D82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F9976-DCAD-43B1-B396-54CDBAF72A6C}">
      <dsp:nvSpPr>
        <dsp:cNvPr id="0" name=""/>
        <dsp:cNvSpPr/>
      </dsp:nvSpPr>
      <dsp:spPr>
        <a:xfrm>
          <a:off x="1163166" y="889624"/>
          <a:ext cx="1407467" cy="7037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Fetus</a:t>
          </a:r>
          <a:endParaRPr lang="en-US" sz="1700" kern="1200" dirty="0"/>
        </a:p>
      </dsp:txBody>
      <dsp:txXfrm>
        <a:off x="1183778" y="910236"/>
        <a:ext cx="1366243" cy="662509"/>
      </dsp:txXfrm>
    </dsp:sp>
    <dsp:sp modelId="{5DEB6E35-1899-4217-8E50-8955738401AA}">
      <dsp:nvSpPr>
        <dsp:cNvPr id="0" name=""/>
        <dsp:cNvSpPr/>
      </dsp:nvSpPr>
      <dsp:spPr>
        <a:xfrm rot="3600000">
          <a:off x="2081256" y="2124746"/>
          <a:ext cx="733386" cy="246306"/>
        </a:xfrm>
        <a:prstGeom prst="left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155148" y="2174007"/>
        <a:ext cx="585602" cy="147784"/>
      </dsp:txXfrm>
    </dsp:sp>
    <dsp:sp modelId="{380A86FA-624A-4248-A5CB-A40C160FD594}">
      <dsp:nvSpPr>
        <dsp:cNvPr id="0" name=""/>
        <dsp:cNvSpPr/>
      </dsp:nvSpPr>
      <dsp:spPr>
        <a:xfrm>
          <a:off x="2325266" y="2902441"/>
          <a:ext cx="1407467" cy="7037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Mother</a:t>
          </a:r>
          <a:endParaRPr lang="en-US" sz="1700" kern="1200" dirty="0"/>
        </a:p>
      </dsp:txBody>
      <dsp:txXfrm>
        <a:off x="2345878" y="2923053"/>
        <a:ext cx="1366243" cy="662509"/>
      </dsp:txXfrm>
    </dsp:sp>
    <dsp:sp modelId="{CA61E654-2D6D-4375-BFC1-90C88BBD3932}">
      <dsp:nvSpPr>
        <dsp:cNvPr id="0" name=""/>
        <dsp:cNvSpPr/>
      </dsp:nvSpPr>
      <dsp:spPr>
        <a:xfrm rot="10800000">
          <a:off x="1500206" y="3131154"/>
          <a:ext cx="733386" cy="246306"/>
        </a:xfrm>
        <a:prstGeom prst="left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1574098" y="3180415"/>
        <a:ext cx="585602" cy="147784"/>
      </dsp:txXfrm>
    </dsp:sp>
    <dsp:sp modelId="{B71B77E9-9D38-4B76-A8CF-7B3D051C4854}">
      <dsp:nvSpPr>
        <dsp:cNvPr id="0" name=""/>
        <dsp:cNvSpPr/>
      </dsp:nvSpPr>
      <dsp:spPr>
        <a:xfrm>
          <a:off x="1065" y="2902441"/>
          <a:ext cx="1407467" cy="7037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Placenta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Membranes</a:t>
          </a:r>
          <a:endParaRPr lang="en-US" sz="1700" kern="1200" dirty="0"/>
        </a:p>
      </dsp:txBody>
      <dsp:txXfrm>
        <a:off x="21677" y="2923053"/>
        <a:ext cx="1366243" cy="662509"/>
      </dsp:txXfrm>
    </dsp:sp>
    <dsp:sp modelId="{660830AE-3ECA-466E-911B-322D523EF71E}">
      <dsp:nvSpPr>
        <dsp:cNvPr id="0" name=""/>
        <dsp:cNvSpPr/>
      </dsp:nvSpPr>
      <dsp:spPr>
        <a:xfrm rot="18000000">
          <a:off x="919156" y="2124746"/>
          <a:ext cx="733386" cy="246306"/>
        </a:xfrm>
        <a:prstGeom prst="left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993048" y="2174007"/>
        <a:ext cx="585602" cy="147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31663-81F6-40C4-933F-DEB186F0C4DF}" type="datetimeFigureOut">
              <a:rPr lang="en-GB" smtClean="0"/>
              <a:pPr/>
              <a:t>13/04/2015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FF608-8A28-45AD-B22F-64F44D4E3C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802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10792C-ADBF-48E7-B2D7-D82BD47EA0DA}" type="slidenum">
              <a:rPr lang="en-US"/>
              <a:pPr/>
              <a:t>3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98F0EF-2402-40FD-8DCC-310F991C8143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>
              <a:cs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5EBDFF-412B-4427-B6AC-4FF4B06ECFF0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>
              <a:cs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4/13/2015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4/13/2015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solarnavigator.net/animal_kingdom/humans/humans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imgres?imgurl=http://crazy-frankenstein.com/free-wallpapers-files/flowers-wallpapers-files/flower2b.jpg&amp;imgrefurl=http://crazy-frankenstein.com/page-6.html&amp;usg=__HiLTOcnykcQ5cMXgbuWQX_wgbJE=&amp;h=768&amp;w=1024&amp;sz=167&amp;hl=ar&amp;start=20&amp;zoom=1&amp;um=1&amp;itbs=1&amp;tbnid=P8_ubBQ7yo0OFM:&amp;tbnh=113&amp;tbnw=150&amp;prev=/images?q=flowers&amp;um=1&amp;hl=ar&amp;safe=active&amp;rlz=1T4RNTN_enSA374SA396&amp;tbs=isch:1" TargetMode="External"/><Relationship Id="rId2" Type="http://schemas.openxmlformats.org/officeDocument/2006/relationships/hyperlink" Target="http://www.google.com.sa/imgres?imgurl=http://blog.craftzine.com/QuilledFlowers.jpg&amp;imgrefurl=http://blog.craftzine.com/archive/2008/02/quilled_flowers.html&amp;usg=__mvQkAc1M4oXNbmoTKxM8h_2ylXk=&amp;h=472&amp;w=430&amp;sz=55&amp;hl=ar&amp;start=18&amp;zoom=1&amp;um=1&amp;itbs=1&amp;tbnid=t0O0-6O2HI69gM:&amp;tbnh=129&amp;tbnw=118&amp;prev=/images?q=flowers&amp;um=1&amp;hl=ar&amp;safe=active&amp;rlz=1T4RNTN_enSA374SA396&amp;tbs=isch:1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219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4700" dirty="0" smtClean="0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700" dirty="0" smtClean="0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4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Physiology of </a:t>
            </a:r>
            <a:r>
              <a:rPr lang="en-US" sz="4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Labor</a:t>
            </a:r>
            <a:endParaRPr lang="en-US" sz="47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-108520" y="3284984"/>
            <a:ext cx="5876778" cy="302433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 smtClean="0">
                <a:solidFill>
                  <a:srgbClr val="00B050"/>
                </a:solidFill>
                <a:latin typeface="Comic Sans MS" pitchFamily="66" charset="0"/>
              </a:rPr>
              <a:t>Dr.Mohammed</a:t>
            </a:r>
            <a:r>
              <a:rPr lang="en-US" sz="22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Comic Sans MS" pitchFamily="66" charset="0"/>
              </a:rPr>
              <a:t>Alotaibi</a:t>
            </a:r>
            <a:endParaRPr lang="en-US" sz="22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1500" dirty="0" err="1" smtClean="0">
                <a:latin typeface="Comic Sans MS" pitchFamily="66" charset="0"/>
              </a:rPr>
              <a:t>AssisT.Professor</a:t>
            </a:r>
            <a:r>
              <a:rPr lang="en-US" sz="1500" dirty="0" smtClean="0">
                <a:latin typeface="Comic Sans MS" pitchFamily="66" charset="0"/>
              </a:rPr>
              <a:t> of Physiology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latin typeface="Comic Sans MS" pitchFamily="66" charset="0"/>
              </a:rPr>
              <a:t>College of Medicine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latin typeface="Comic Sans MS" pitchFamily="66" charset="0"/>
              </a:rPr>
              <a:t>King Saud University</a:t>
            </a:r>
            <a:endParaRPr lang="en-US" sz="1500" dirty="0">
              <a:latin typeface="Comic Sans MS" pitchFamily="66" charset="0"/>
            </a:endParaRPr>
          </a:p>
        </p:txBody>
      </p:sp>
      <p:pic>
        <p:nvPicPr>
          <p:cNvPr id="4" name="Picture 3" descr="ms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492896"/>
            <a:ext cx="3476625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عنوان 2"/>
          <p:cNvSpPr>
            <a:spLocks noGrp="1"/>
          </p:cNvSpPr>
          <p:nvPr>
            <p:ph type="title"/>
          </p:nvPr>
        </p:nvSpPr>
        <p:spPr>
          <a:xfrm>
            <a:off x="467544" y="-27384"/>
            <a:ext cx="8153400" cy="9906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Mechanical changes</a:t>
            </a:r>
            <a:endParaRPr lang="ar-SA" sz="3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عنصر نائب للمحتوى 3"/>
          <p:cNvSpPr>
            <a:spLocks noGrp="1"/>
          </p:cNvSpPr>
          <p:nvPr>
            <p:ph sz="quarter" idx="1"/>
          </p:nvPr>
        </p:nvSpPr>
        <p:spPr>
          <a:xfrm>
            <a:off x="228600" y="1556792"/>
            <a:ext cx="8153400" cy="4925144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Stretch of the uterine muscle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Increases contractility </a:t>
            </a:r>
          </a:p>
          <a:p>
            <a:pPr lvl="2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Fetal movements</a:t>
            </a:r>
          </a:p>
          <a:p>
            <a:pPr lvl="2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Multiple pregnancy</a:t>
            </a:r>
          </a:p>
          <a:p>
            <a:pPr algn="l" rtl="0"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Stretch of the cervix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Increases contractility (</a:t>
            </a:r>
            <a:r>
              <a:rPr lang="en-US" dirty="0">
                <a:latin typeface="Arial" pitchFamily="34" charset="0"/>
                <a:cs typeface="Arial" pitchFamily="34" charset="0"/>
              </a:rPr>
              <a:t>reflex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74320" lvl="1" indent="0">
              <a:lnSpc>
                <a:spcPct val="110000"/>
              </a:lnSpc>
              <a:buNone/>
            </a:pPr>
            <a:r>
              <a:rPr lang="en-US" sz="17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(Positive 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feedback </a:t>
            </a:r>
            <a:r>
              <a:rPr lang="en-US" sz="17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mechanism)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Membrane sweeping &amp; rupture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Fetal head</a:t>
            </a:r>
          </a:p>
          <a:p>
            <a:pPr lvl="3" algn="l" rtl="0">
              <a:lnSpc>
                <a:spcPct val="15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2" algn="l" rtl="0">
              <a:lnSpc>
                <a:spcPct val="150000"/>
              </a:lnSpc>
            </a:pPr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86000"/>
            <a:ext cx="40386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81000" y="1417638"/>
            <a:ext cx="8245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300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153400" cy="86409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Initiation of Labor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9512" y="1412776"/>
            <a:ext cx="2808312" cy="4968552"/>
            <a:chOff x="1739" y="398"/>
            <a:chExt cx="2281" cy="3676"/>
          </a:xfrm>
        </p:grpSpPr>
        <p:pic>
          <p:nvPicPr>
            <p:cNvPr id="20486" name="Picture 6" descr="16_19Figure2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39" y="398"/>
              <a:ext cx="2281" cy="3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7" name="Freeform 7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488" name="Freeform 8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489" name="Rectangle 9"/>
            <p:cNvSpPr>
              <a:spLocks noChangeArrowheads="1"/>
            </p:cNvSpPr>
            <p:nvPr/>
          </p:nvSpPr>
          <p:spPr bwMode="auto">
            <a:xfrm>
              <a:off x="3345" y="1765"/>
              <a:ext cx="611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Baby moves</a:t>
              </a:r>
              <a:br>
                <a:rPr lang="en-US" sz="1000" b="1">
                  <a:solidFill>
                    <a:srgbClr val="000000"/>
                  </a:solidFill>
                </a:rPr>
              </a:br>
              <a:r>
                <a:rPr lang="en-US" sz="1000" b="1">
                  <a:solidFill>
                    <a:srgbClr val="000000"/>
                  </a:solidFill>
                </a:rPr>
                <a:t>deeper into</a:t>
              </a:r>
              <a:br>
                <a:rPr lang="en-US" sz="1000" b="1">
                  <a:solidFill>
                    <a:srgbClr val="000000"/>
                  </a:solidFill>
                </a:rPr>
              </a:br>
              <a:r>
                <a:rPr lang="en-US" sz="1000" b="1">
                  <a:solidFill>
                    <a:srgbClr val="000000"/>
                  </a:solidFill>
                </a:rPr>
                <a:t>mother’s birth</a:t>
              </a:r>
              <a:r>
                <a:rPr lang="en-US" sz="1000" b="1"/>
                <a:t/>
              </a:r>
              <a:br>
                <a:rPr lang="en-US" sz="1000" b="1"/>
              </a:br>
              <a:r>
                <a:rPr lang="en-US" sz="1000" b="1">
                  <a:solidFill>
                    <a:srgbClr val="000000"/>
                  </a:solidFill>
                </a:rPr>
                <a:t>canal</a:t>
              </a:r>
              <a:endParaRPr lang="en-US" sz="1000" b="1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059832" y="1412776"/>
            <a:ext cx="2808312" cy="4968552"/>
            <a:chOff x="1739" y="398"/>
            <a:chExt cx="2281" cy="3676"/>
          </a:xfrm>
        </p:grpSpPr>
        <p:pic>
          <p:nvPicPr>
            <p:cNvPr id="11" name="Picture 6" descr="16_19Figure3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39" y="398"/>
              <a:ext cx="2281" cy="3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2005" y="3316"/>
              <a:ext cx="71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 dirty="0" err="1">
                  <a:solidFill>
                    <a:srgbClr val="000000"/>
                  </a:solidFill>
                </a:rPr>
                <a:t>Pressoreceptors</a:t>
              </a:r>
              <a:r>
                <a:rPr lang="en-US" sz="1000" b="1" dirty="0">
                  <a:solidFill>
                    <a:srgbClr val="000000"/>
                  </a:solidFill>
                </a:rPr>
                <a:t/>
              </a:r>
              <a:br>
                <a:rPr lang="en-US" sz="1000" b="1" dirty="0">
                  <a:solidFill>
                    <a:srgbClr val="000000"/>
                  </a:solidFill>
                </a:rPr>
              </a:br>
              <a:r>
                <a:rPr lang="en-US" sz="1000" b="1" dirty="0">
                  <a:solidFill>
                    <a:srgbClr val="000000"/>
                  </a:solidFill>
                </a:rPr>
                <a:t>in cervix of</a:t>
              </a:r>
              <a:br>
                <a:rPr lang="en-US" sz="1000" b="1" dirty="0">
                  <a:solidFill>
                    <a:srgbClr val="000000"/>
                  </a:solidFill>
                </a:rPr>
              </a:br>
              <a:r>
                <a:rPr lang="en-US" sz="1000" b="1" dirty="0">
                  <a:solidFill>
                    <a:srgbClr val="000000"/>
                  </a:solidFill>
                </a:rPr>
                <a:t>uterus excited</a:t>
              </a:r>
              <a:endParaRPr lang="en-US" sz="1000" b="1" dirty="0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3345" y="1765"/>
              <a:ext cx="611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</a:rPr>
                <a:t>Baby moves</a:t>
              </a:r>
              <a:br>
                <a:rPr lang="en-US" sz="1000" b="1" dirty="0">
                  <a:solidFill>
                    <a:srgbClr val="000000"/>
                  </a:solidFill>
                </a:rPr>
              </a:br>
              <a:r>
                <a:rPr lang="en-US" sz="1000" b="1" dirty="0">
                  <a:solidFill>
                    <a:srgbClr val="000000"/>
                  </a:solidFill>
                </a:rPr>
                <a:t>deeper into</a:t>
              </a:r>
              <a:br>
                <a:rPr lang="en-US" sz="1000" b="1" dirty="0">
                  <a:solidFill>
                    <a:srgbClr val="000000"/>
                  </a:solidFill>
                </a:rPr>
              </a:br>
              <a:r>
                <a:rPr lang="en-US" sz="1000" b="1" dirty="0">
                  <a:solidFill>
                    <a:srgbClr val="000000"/>
                  </a:solidFill>
                </a:rPr>
                <a:t>mother’s birth</a:t>
              </a:r>
              <a:r>
                <a:rPr lang="en-US" sz="1000" b="1" dirty="0"/>
                <a:t/>
              </a:r>
              <a:br>
                <a:rPr lang="en-US" sz="1000" b="1" dirty="0"/>
              </a:br>
              <a:r>
                <a:rPr lang="en-US" sz="1000" b="1" dirty="0">
                  <a:solidFill>
                    <a:srgbClr val="000000"/>
                  </a:solidFill>
                </a:rPr>
                <a:t>canal</a:t>
              </a:r>
              <a:endParaRPr lang="en-US" sz="1000" b="1" dirty="0"/>
            </a:p>
          </p:txBody>
        </p:sp>
      </p:grp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5927154" y="1412776"/>
            <a:ext cx="3037334" cy="4968552"/>
            <a:chOff x="1739" y="398"/>
            <a:chExt cx="2281" cy="3676"/>
          </a:xfrm>
        </p:grpSpPr>
        <p:pic>
          <p:nvPicPr>
            <p:cNvPr id="33" name="Picture 6" descr="16_19Figure4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39" y="398"/>
              <a:ext cx="2281" cy="3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Freeform 7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8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9"/>
            <p:cNvSpPr>
              <a:spLocks/>
            </p:cNvSpPr>
            <p:nvPr/>
          </p:nvSpPr>
          <p:spPr bwMode="auto">
            <a:xfrm>
              <a:off x="2316" y="2664"/>
              <a:ext cx="472" cy="298"/>
            </a:xfrm>
            <a:custGeom>
              <a:avLst/>
              <a:gdLst>
                <a:gd name="T0" fmla="*/ 0 w 472"/>
                <a:gd name="T1" fmla="*/ 298 h 298"/>
                <a:gd name="T2" fmla="*/ 186 w 472"/>
                <a:gd name="T3" fmla="*/ 298 h 298"/>
                <a:gd name="T4" fmla="*/ 472 w 472"/>
                <a:gd name="T5" fmla="*/ 0 h 298"/>
                <a:gd name="T6" fmla="*/ 0 60000 65536"/>
                <a:gd name="T7" fmla="*/ 0 60000 65536"/>
                <a:gd name="T8" fmla="*/ 0 60000 65536"/>
                <a:gd name="T9" fmla="*/ 0 w 472"/>
                <a:gd name="T10" fmla="*/ 0 h 298"/>
                <a:gd name="T11" fmla="*/ 472 w 472"/>
                <a:gd name="T12" fmla="*/ 298 h 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2" h="298">
                  <a:moveTo>
                    <a:pt x="0" y="298"/>
                  </a:moveTo>
                  <a:lnTo>
                    <a:pt x="186" y="298"/>
                  </a:lnTo>
                  <a:lnTo>
                    <a:pt x="472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10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11"/>
            <p:cNvSpPr>
              <a:spLocks/>
            </p:cNvSpPr>
            <p:nvPr/>
          </p:nvSpPr>
          <p:spPr bwMode="auto">
            <a:xfrm>
              <a:off x="2316" y="2664"/>
              <a:ext cx="472" cy="298"/>
            </a:xfrm>
            <a:custGeom>
              <a:avLst/>
              <a:gdLst>
                <a:gd name="T0" fmla="*/ 0 w 472"/>
                <a:gd name="T1" fmla="*/ 298 h 298"/>
                <a:gd name="T2" fmla="*/ 186 w 472"/>
                <a:gd name="T3" fmla="*/ 298 h 298"/>
                <a:gd name="T4" fmla="*/ 472 w 472"/>
                <a:gd name="T5" fmla="*/ 0 h 298"/>
                <a:gd name="T6" fmla="*/ 0 60000 65536"/>
                <a:gd name="T7" fmla="*/ 0 60000 65536"/>
                <a:gd name="T8" fmla="*/ 0 60000 65536"/>
                <a:gd name="T9" fmla="*/ 0 w 472"/>
                <a:gd name="T10" fmla="*/ 0 h 298"/>
                <a:gd name="T11" fmla="*/ 472 w 472"/>
                <a:gd name="T12" fmla="*/ 298 h 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2" h="298">
                  <a:moveTo>
                    <a:pt x="0" y="298"/>
                  </a:moveTo>
                  <a:lnTo>
                    <a:pt x="186" y="298"/>
                  </a:lnTo>
                  <a:lnTo>
                    <a:pt x="47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12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Rectangle 13"/>
            <p:cNvSpPr>
              <a:spLocks noChangeArrowheads="1"/>
            </p:cNvSpPr>
            <p:nvPr/>
          </p:nvSpPr>
          <p:spPr bwMode="auto">
            <a:xfrm>
              <a:off x="1947" y="2903"/>
              <a:ext cx="6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Afferent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impulses to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hypothalamus</a:t>
              </a:r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auto">
            <a:xfrm>
              <a:off x="1947" y="3316"/>
              <a:ext cx="71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Pressoreceptors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in cervix of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uterus excited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auto">
            <a:xfrm>
              <a:off x="3345" y="1765"/>
              <a:ext cx="611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Baby moves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deeper into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mother’s birth</a:t>
              </a:r>
              <a:r>
                <a:rPr lang="en-US" sz="1000" b="1">
                  <a:latin typeface="Arial" charset="0"/>
                </a:rPr>
                <a:t/>
              </a:r>
              <a:br>
                <a:rPr lang="en-US" sz="1000" b="1"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canal</a:t>
              </a:r>
              <a:endParaRPr lang="en-US" sz="1000" b="1"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81000" y="1417638"/>
            <a:ext cx="8245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300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843808" y="1412776"/>
            <a:ext cx="3181350" cy="5091112"/>
            <a:chOff x="1739" y="398"/>
            <a:chExt cx="2281" cy="3676"/>
          </a:xfrm>
        </p:grpSpPr>
        <p:pic>
          <p:nvPicPr>
            <p:cNvPr id="24582" name="Picture 6" descr="16_19Figure6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39" y="398"/>
              <a:ext cx="2281" cy="3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3" name="Freeform 7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84" name="Freeform 8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85" name="Freeform 9"/>
            <p:cNvSpPr>
              <a:spLocks/>
            </p:cNvSpPr>
            <p:nvPr/>
          </p:nvSpPr>
          <p:spPr bwMode="auto">
            <a:xfrm>
              <a:off x="2316" y="2664"/>
              <a:ext cx="472" cy="298"/>
            </a:xfrm>
            <a:custGeom>
              <a:avLst/>
              <a:gdLst>
                <a:gd name="T0" fmla="*/ 0 w 472"/>
                <a:gd name="T1" fmla="*/ 298 h 298"/>
                <a:gd name="T2" fmla="*/ 186 w 472"/>
                <a:gd name="T3" fmla="*/ 298 h 298"/>
                <a:gd name="T4" fmla="*/ 472 w 472"/>
                <a:gd name="T5" fmla="*/ 0 h 298"/>
                <a:gd name="T6" fmla="*/ 0 60000 65536"/>
                <a:gd name="T7" fmla="*/ 0 60000 65536"/>
                <a:gd name="T8" fmla="*/ 0 60000 65536"/>
                <a:gd name="T9" fmla="*/ 0 w 472"/>
                <a:gd name="T10" fmla="*/ 0 h 298"/>
                <a:gd name="T11" fmla="*/ 472 w 472"/>
                <a:gd name="T12" fmla="*/ 298 h 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2" h="298">
                  <a:moveTo>
                    <a:pt x="0" y="298"/>
                  </a:moveTo>
                  <a:lnTo>
                    <a:pt x="186" y="298"/>
                  </a:lnTo>
                  <a:lnTo>
                    <a:pt x="472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86" name="Freeform 10"/>
            <p:cNvSpPr>
              <a:spLocks/>
            </p:cNvSpPr>
            <p:nvPr/>
          </p:nvSpPr>
          <p:spPr bwMode="auto">
            <a:xfrm>
              <a:off x="2170" y="949"/>
              <a:ext cx="438" cy="284"/>
            </a:xfrm>
            <a:custGeom>
              <a:avLst/>
              <a:gdLst>
                <a:gd name="T0" fmla="*/ 438 w 438"/>
                <a:gd name="T1" fmla="*/ 0 h 284"/>
                <a:gd name="T2" fmla="*/ 346 w 438"/>
                <a:gd name="T3" fmla="*/ 0 h 284"/>
                <a:gd name="T4" fmla="*/ 0 w 438"/>
                <a:gd name="T5" fmla="*/ 284 h 284"/>
                <a:gd name="T6" fmla="*/ 0 60000 65536"/>
                <a:gd name="T7" fmla="*/ 0 60000 65536"/>
                <a:gd name="T8" fmla="*/ 0 60000 65536"/>
                <a:gd name="T9" fmla="*/ 0 w 438"/>
                <a:gd name="T10" fmla="*/ 0 h 284"/>
                <a:gd name="T11" fmla="*/ 438 w 438"/>
                <a:gd name="T12" fmla="*/ 284 h 2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8" h="284">
                  <a:moveTo>
                    <a:pt x="438" y="0"/>
                  </a:moveTo>
                  <a:lnTo>
                    <a:pt x="346" y="0"/>
                  </a:lnTo>
                  <a:lnTo>
                    <a:pt x="0" y="284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87" name="Freeform 11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88" name="Freeform 12"/>
            <p:cNvSpPr>
              <a:spLocks/>
            </p:cNvSpPr>
            <p:nvPr/>
          </p:nvSpPr>
          <p:spPr bwMode="auto">
            <a:xfrm>
              <a:off x="2316" y="2664"/>
              <a:ext cx="472" cy="298"/>
            </a:xfrm>
            <a:custGeom>
              <a:avLst/>
              <a:gdLst>
                <a:gd name="T0" fmla="*/ 0 w 472"/>
                <a:gd name="T1" fmla="*/ 298 h 298"/>
                <a:gd name="T2" fmla="*/ 186 w 472"/>
                <a:gd name="T3" fmla="*/ 298 h 298"/>
                <a:gd name="T4" fmla="*/ 472 w 472"/>
                <a:gd name="T5" fmla="*/ 0 h 298"/>
                <a:gd name="T6" fmla="*/ 0 60000 65536"/>
                <a:gd name="T7" fmla="*/ 0 60000 65536"/>
                <a:gd name="T8" fmla="*/ 0 60000 65536"/>
                <a:gd name="T9" fmla="*/ 0 w 472"/>
                <a:gd name="T10" fmla="*/ 0 h 298"/>
                <a:gd name="T11" fmla="*/ 472 w 472"/>
                <a:gd name="T12" fmla="*/ 298 h 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2" h="298">
                  <a:moveTo>
                    <a:pt x="0" y="298"/>
                  </a:moveTo>
                  <a:lnTo>
                    <a:pt x="186" y="298"/>
                  </a:lnTo>
                  <a:lnTo>
                    <a:pt x="47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89" name="Freeform 13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90" name="Freeform 14"/>
            <p:cNvSpPr>
              <a:spLocks/>
            </p:cNvSpPr>
            <p:nvPr/>
          </p:nvSpPr>
          <p:spPr bwMode="auto">
            <a:xfrm>
              <a:off x="2110" y="545"/>
              <a:ext cx="292" cy="582"/>
            </a:xfrm>
            <a:custGeom>
              <a:avLst/>
              <a:gdLst>
                <a:gd name="T0" fmla="*/ 292 w 292"/>
                <a:gd name="T1" fmla="*/ 0 h 582"/>
                <a:gd name="T2" fmla="*/ 182 w 292"/>
                <a:gd name="T3" fmla="*/ 0 h 582"/>
                <a:gd name="T4" fmla="*/ 0 w 292"/>
                <a:gd name="T5" fmla="*/ 582 h 582"/>
                <a:gd name="T6" fmla="*/ 0 60000 65536"/>
                <a:gd name="T7" fmla="*/ 0 60000 65536"/>
                <a:gd name="T8" fmla="*/ 0 60000 65536"/>
                <a:gd name="T9" fmla="*/ 0 w 292"/>
                <a:gd name="T10" fmla="*/ 0 h 582"/>
                <a:gd name="T11" fmla="*/ 292 w 292"/>
                <a:gd name="T12" fmla="*/ 582 h 5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2" h="582">
                  <a:moveTo>
                    <a:pt x="292" y="0"/>
                  </a:moveTo>
                  <a:lnTo>
                    <a:pt x="182" y="0"/>
                  </a:lnTo>
                  <a:lnTo>
                    <a:pt x="0" y="582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91" name="Freeform 15"/>
            <p:cNvSpPr>
              <a:spLocks/>
            </p:cNvSpPr>
            <p:nvPr/>
          </p:nvSpPr>
          <p:spPr bwMode="auto">
            <a:xfrm>
              <a:off x="2110" y="545"/>
              <a:ext cx="292" cy="582"/>
            </a:xfrm>
            <a:custGeom>
              <a:avLst/>
              <a:gdLst>
                <a:gd name="T0" fmla="*/ 292 w 292"/>
                <a:gd name="T1" fmla="*/ 0 h 582"/>
                <a:gd name="T2" fmla="*/ 182 w 292"/>
                <a:gd name="T3" fmla="*/ 0 h 582"/>
                <a:gd name="T4" fmla="*/ 0 w 292"/>
                <a:gd name="T5" fmla="*/ 582 h 582"/>
                <a:gd name="T6" fmla="*/ 0 60000 65536"/>
                <a:gd name="T7" fmla="*/ 0 60000 65536"/>
                <a:gd name="T8" fmla="*/ 0 60000 65536"/>
                <a:gd name="T9" fmla="*/ 0 w 292"/>
                <a:gd name="T10" fmla="*/ 0 h 582"/>
                <a:gd name="T11" fmla="*/ 292 w 292"/>
                <a:gd name="T12" fmla="*/ 582 h 5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2" h="582">
                  <a:moveTo>
                    <a:pt x="292" y="0"/>
                  </a:moveTo>
                  <a:lnTo>
                    <a:pt x="182" y="0"/>
                  </a:lnTo>
                  <a:lnTo>
                    <a:pt x="0" y="58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92" name="Freeform 16"/>
            <p:cNvSpPr>
              <a:spLocks/>
            </p:cNvSpPr>
            <p:nvPr/>
          </p:nvSpPr>
          <p:spPr bwMode="auto">
            <a:xfrm>
              <a:off x="2170" y="949"/>
              <a:ext cx="438" cy="284"/>
            </a:xfrm>
            <a:custGeom>
              <a:avLst/>
              <a:gdLst>
                <a:gd name="T0" fmla="*/ 438 w 438"/>
                <a:gd name="T1" fmla="*/ 0 h 284"/>
                <a:gd name="T2" fmla="*/ 346 w 438"/>
                <a:gd name="T3" fmla="*/ 0 h 284"/>
                <a:gd name="T4" fmla="*/ 0 w 438"/>
                <a:gd name="T5" fmla="*/ 284 h 284"/>
                <a:gd name="T6" fmla="*/ 0 60000 65536"/>
                <a:gd name="T7" fmla="*/ 0 60000 65536"/>
                <a:gd name="T8" fmla="*/ 0 60000 65536"/>
                <a:gd name="T9" fmla="*/ 0 w 438"/>
                <a:gd name="T10" fmla="*/ 0 h 284"/>
                <a:gd name="T11" fmla="*/ 438 w 438"/>
                <a:gd name="T12" fmla="*/ 284 h 2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8" h="284">
                  <a:moveTo>
                    <a:pt x="438" y="0"/>
                  </a:moveTo>
                  <a:lnTo>
                    <a:pt x="346" y="0"/>
                  </a:lnTo>
                  <a:lnTo>
                    <a:pt x="0" y="28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93" name="Rectangle 17"/>
            <p:cNvSpPr>
              <a:spLocks noChangeArrowheads="1"/>
            </p:cNvSpPr>
            <p:nvPr/>
          </p:nvSpPr>
          <p:spPr bwMode="auto">
            <a:xfrm>
              <a:off x="2581" y="398"/>
              <a:ext cx="1223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</a:rPr>
                <a:t>Hypothalamus sends 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efferent impulses </a:t>
              </a:r>
              <a:r>
                <a:rPr lang="en-US" sz="1000" b="1" dirty="0">
                  <a:solidFill>
                    <a:srgbClr val="000000"/>
                  </a:solidFill>
                </a:rPr>
                <a:t>to posterior pituitary,</a:t>
              </a:r>
              <a:br>
                <a:rPr lang="en-US" sz="1000" b="1" dirty="0">
                  <a:solidFill>
                    <a:srgbClr val="000000"/>
                  </a:solidFill>
                </a:rPr>
              </a:br>
              <a:r>
                <a:rPr lang="en-US" sz="1000" b="1" dirty="0">
                  <a:solidFill>
                    <a:srgbClr val="000000"/>
                  </a:solidFill>
                </a:rPr>
                <a:t>where</a:t>
              </a:r>
              <a:r>
                <a:rPr lang="en-US" sz="1000" b="1" dirty="0">
                  <a:solidFill>
                    <a:srgbClr val="00B050"/>
                  </a:solidFill>
                </a:rPr>
                <a:t> oxytocin </a:t>
              </a:r>
              <a:r>
                <a:rPr lang="en-US" sz="1000" b="1" dirty="0">
                  <a:solidFill>
                    <a:srgbClr val="000000"/>
                  </a:solidFill>
                </a:rPr>
                <a:t>is stored</a:t>
              </a:r>
            </a:p>
          </p:txBody>
        </p:sp>
        <p:sp>
          <p:nvSpPr>
            <p:cNvPr id="24594" name="Rectangle 18"/>
            <p:cNvSpPr>
              <a:spLocks noChangeArrowheads="1"/>
            </p:cNvSpPr>
            <p:nvPr/>
          </p:nvSpPr>
          <p:spPr bwMode="auto">
            <a:xfrm>
              <a:off x="2783" y="972"/>
              <a:ext cx="918" cy="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</a:rPr>
                <a:t>Posterior pituitary 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releases </a:t>
              </a:r>
              <a:r>
                <a:rPr lang="en-US" sz="1000" b="1" dirty="0" smtClean="0">
                  <a:solidFill>
                    <a:srgbClr val="00B050"/>
                  </a:solidFill>
                </a:rPr>
                <a:t>oxytocin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 </a:t>
              </a:r>
              <a:r>
                <a:rPr lang="en-US" sz="1000" b="1" dirty="0">
                  <a:solidFill>
                    <a:srgbClr val="000000"/>
                  </a:solidFill>
                </a:rPr>
                <a:t>to blood;</a:t>
              </a:r>
              <a:r>
                <a:rPr lang="en-US" sz="1000" b="1" dirty="0">
                  <a:solidFill>
                    <a:srgbClr val="00B050"/>
                  </a:solidFill>
                </a:rPr>
                <a:t> oxytocin</a:t>
              </a:r>
              <a:r>
                <a:rPr lang="en-US" sz="1000" b="1" dirty="0">
                  <a:solidFill>
                    <a:srgbClr val="000000"/>
                  </a:solidFill>
                </a:rPr>
                <a:t/>
              </a:r>
              <a:br>
                <a:rPr lang="en-US" sz="1000" b="1" dirty="0">
                  <a:solidFill>
                    <a:srgbClr val="000000"/>
                  </a:solidFill>
                </a:rPr>
              </a:br>
              <a:r>
                <a:rPr lang="en-US" sz="1000" b="1" dirty="0">
                  <a:solidFill>
                    <a:srgbClr val="000000"/>
                  </a:solidFill>
                </a:rPr>
                <a:t>targets mother’s 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uterine muscle</a:t>
              </a:r>
              <a:endParaRPr lang="en-US" sz="1000" b="1" dirty="0"/>
            </a:p>
          </p:txBody>
        </p:sp>
        <p:sp>
          <p:nvSpPr>
            <p:cNvPr id="24595" name="Rectangle 19"/>
            <p:cNvSpPr>
              <a:spLocks noChangeArrowheads="1"/>
            </p:cNvSpPr>
            <p:nvPr/>
          </p:nvSpPr>
          <p:spPr bwMode="auto">
            <a:xfrm>
              <a:off x="1947" y="2903"/>
              <a:ext cx="6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Afferent</a:t>
              </a:r>
              <a:br>
                <a:rPr lang="en-US" sz="1000" b="1">
                  <a:solidFill>
                    <a:srgbClr val="000000"/>
                  </a:solidFill>
                </a:rPr>
              </a:br>
              <a:r>
                <a:rPr lang="en-US" sz="1000" b="1">
                  <a:solidFill>
                    <a:srgbClr val="000000"/>
                  </a:solidFill>
                </a:rPr>
                <a:t>impulses to</a:t>
              </a:r>
              <a:br>
                <a:rPr lang="en-US" sz="1000" b="1">
                  <a:solidFill>
                    <a:srgbClr val="000000"/>
                  </a:solidFill>
                </a:rPr>
              </a:br>
              <a:r>
                <a:rPr lang="en-US" sz="1000" b="1">
                  <a:solidFill>
                    <a:srgbClr val="000000"/>
                  </a:solidFill>
                </a:rPr>
                <a:t>hypothalamus</a:t>
              </a:r>
            </a:p>
          </p:txBody>
        </p:sp>
        <p:sp>
          <p:nvSpPr>
            <p:cNvPr id="24596" name="Rectangle 20"/>
            <p:cNvSpPr>
              <a:spLocks noChangeArrowheads="1"/>
            </p:cNvSpPr>
            <p:nvPr/>
          </p:nvSpPr>
          <p:spPr bwMode="auto">
            <a:xfrm>
              <a:off x="1947" y="3316"/>
              <a:ext cx="71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Pressoreceptors</a:t>
              </a:r>
              <a:br>
                <a:rPr lang="en-US" sz="1000" b="1">
                  <a:solidFill>
                    <a:srgbClr val="000000"/>
                  </a:solidFill>
                </a:rPr>
              </a:br>
              <a:r>
                <a:rPr lang="en-US" sz="1000" b="1">
                  <a:solidFill>
                    <a:srgbClr val="000000"/>
                  </a:solidFill>
                </a:rPr>
                <a:t>in cervix of</a:t>
              </a:r>
              <a:br>
                <a:rPr lang="en-US" sz="1000" b="1">
                  <a:solidFill>
                    <a:srgbClr val="000000"/>
                  </a:solidFill>
                </a:rPr>
              </a:br>
              <a:r>
                <a:rPr lang="en-US" sz="1000" b="1">
                  <a:solidFill>
                    <a:srgbClr val="000000"/>
                  </a:solidFill>
                </a:rPr>
                <a:t>uterus excited</a:t>
              </a:r>
              <a:endParaRPr lang="en-US" sz="1000" b="1"/>
            </a:p>
          </p:txBody>
        </p:sp>
        <p:sp>
          <p:nvSpPr>
            <p:cNvPr id="24597" name="Rectangle 21"/>
            <p:cNvSpPr>
              <a:spLocks noChangeArrowheads="1"/>
            </p:cNvSpPr>
            <p:nvPr/>
          </p:nvSpPr>
          <p:spPr bwMode="auto">
            <a:xfrm>
              <a:off x="3345" y="1765"/>
              <a:ext cx="666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</a:rPr>
                <a:t>Baby moves</a:t>
              </a:r>
              <a:br>
                <a:rPr lang="en-US" sz="1000" b="1" dirty="0">
                  <a:solidFill>
                    <a:srgbClr val="000000"/>
                  </a:solidFill>
                </a:rPr>
              </a:br>
              <a:r>
                <a:rPr lang="en-US" sz="1000" b="1" dirty="0">
                  <a:solidFill>
                    <a:srgbClr val="000000"/>
                  </a:solidFill>
                </a:rPr>
                <a:t>deeper into</a:t>
              </a:r>
              <a:br>
                <a:rPr lang="en-US" sz="1000" b="1" dirty="0">
                  <a:solidFill>
                    <a:srgbClr val="000000"/>
                  </a:solidFill>
                </a:rPr>
              </a:br>
              <a:r>
                <a:rPr lang="en-US" sz="1000" b="1" dirty="0">
                  <a:solidFill>
                    <a:srgbClr val="000000"/>
                  </a:solidFill>
                </a:rPr>
                <a:t>mother’s 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birth</a:t>
              </a:r>
              <a:r>
                <a:rPr lang="en-US" sz="1000" b="1" dirty="0"/>
                <a:t> 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canal</a:t>
              </a:r>
              <a:endParaRPr lang="en-US" sz="1000" b="1" dirty="0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79512" y="1412776"/>
            <a:ext cx="2664296" cy="5091112"/>
            <a:chOff x="1739" y="398"/>
            <a:chExt cx="2281" cy="3676"/>
          </a:xfrm>
        </p:grpSpPr>
        <p:pic>
          <p:nvPicPr>
            <p:cNvPr id="23" name="Picture 6" descr="16_19Figure5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39" y="398"/>
              <a:ext cx="2281" cy="3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2316" y="2664"/>
              <a:ext cx="472" cy="298"/>
            </a:xfrm>
            <a:custGeom>
              <a:avLst/>
              <a:gdLst>
                <a:gd name="T0" fmla="*/ 0 w 472"/>
                <a:gd name="T1" fmla="*/ 298 h 298"/>
                <a:gd name="T2" fmla="*/ 186 w 472"/>
                <a:gd name="T3" fmla="*/ 298 h 298"/>
                <a:gd name="T4" fmla="*/ 472 w 472"/>
                <a:gd name="T5" fmla="*/ 0 h 298"/>
                <a:gd name="T6" fmla="*/ 0 60000 65536"/>
                <a:gd name="T7" fmla="*/ 0 60000 65536"/>
                <a:gd name="T8" fmla="*/ 0 60000 65536"/>
                <a:gd name="T9" fmla="*/ 0 w 472"/>
                <a:gd name="T10" fmla="*/ 0 h 298"/>
                <a:gd name="T11" fmla="*/ 472 w 472"/>
                <a:gd name="T12" fmla="*/ 298 h 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2" h="298">
                  <a:moveTo>
                    <a:pt x="0" y="298"/>
                  </a:moveTo>
                  <a:lnTo>
                    <a:pt x="186" y="298"/>
                  </a:lnTo>
                  <a:lnTo>
                    <a:pt x="472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auto">
            <a:xfrm>
              <a:off x="2316" y="2664"/>
              <a:ext cx="472" cy="298"/>
            </a:xfrm>
            <a:custGeom>
              <a:avLst/>
              <a:gdLst>
                <a:gd name="T0" fmla="*/ 0 w 472"/>
                <a:gd name="T1" fmla="*/ 298 h 298"/>
                <a:gd name="T2" fmla="*/ 186 w 472"/>
                <a:gd name="T3" fmla="*/ 298 h 298"/>
                <a:gd name="T4" fmla="*/ 472 w 472"/>
                <a:gd name="T5" fmla="*/ 0 h 298"/>
                <a:gd name="T6" fmla="*/ 0 60000 65536"/>
                <a:gd name="T7" fmla="*/ 0 60000 65536"/>
                <a:gd name="T8" fmla="*/ 0 60000 65536"/>
                <a:gd name="T9" fmla="*/ 0 w 472"/>
                <a:gd name="T10" fmla="*/ 0 h 298"/>
                <a:gd name="T11" fmla="*/ 472 w 472"/>
                <a:gd name="T12" fmla="*/ 298 h 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2" h="298">
                  <a:moveTo>
                    <a:pt x="0" y="298"/>
                  </a:moveTo>
                  <a:lnTo>
                    <a:pt x="186" y="298"/>
                  </a:lnTo>
                  <a:lnTo>
                    <a:pt x="47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auto">
            <a:xfrm>
              <a:off x="2110" y="545"/>
              <a:ext cx="292" cy="582"/>
            </a:xfrm>
            <a:custGeom>
              <a:avLst/>
              <a:gdLst>
                <a:gd name="T0" fmla="*/ 292 w 292"/>
                <a:gd name="T1" fmla="*/ 0 h 582"/>
                <a:gd name="T2" fmla="*/ 182 w 292"/>
                <a:gd name="T3" fmla="*/ 0 h 582"/>
                <a:gd name="T4" fmla="*/ 0 w 292"/>
                <a:gd name="T5" fmla="*/ 582 h 582"/>
                <a:gd name="T6" fmla="*/ 0 60000 65536"/>
                <a:gd name="T7" fmla="*/ 0 60000 65536"/>
                <a:gd name="T8" fmla="*/ 0 60000 65536"/>
                <a:gd name="T9" fmla="*/ 0 w 292"/>
                <a:gd name="T10" fmla="*/ 0 h 582"/>
                <a:gd name="T11" fmla="*/ 292 w 292"/>
                <a:gd name="T12" fmla="*/ 582 h 5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2" h="582">
                  <a:moveTo>
                    <a:pt x="292" y="0"/>
                  </a:moveTo>
                  <a:lnTo>
                    <a:pt x="182" y="0"/>
                  </a:lnTo>
                  <a:lnTo>
                    <a:pt x="0" y="582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2110" y="545"/>
              <a:ext cx="292" cy="582"/>
            </a:xfrm>
            <a:custGeom>
              <a:avLst/>
              <a:gdLst>
                <a:gd name="T0" fmla="*/ 292 w 292"/>
                <a:gd name="T1" fmla="*/ 0 h 582"/>
                <a:gd name="T2" fmla="*/ 182 w 292"/>
                <a:gd name="T3" fmla="*/ 0 h 582"/>
                <a:gd name="T4" fmla="*/ 0 w 292"/>
                <a:gd name="T5" fmla="*/ 582 h 582"/>
                <a:gd name="T6" fmla="*/ 0 60000 65536"/>
                <a:gd name="T7" fmla="*/ 0 60000 65536"/>
                <a:gd name="T8" fmla="*/ 0 60000 65536"/>
                <a:gd name="T9" fmla="*/ 0 w 292"/>
                <a:gd name="T10" fmla="*/ 0 h 582"/>
                <a:gd name="T11" fmla="*/ 292 w 292"/>
                <a:gd name="T12" fmla="*/ 582 h 5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2" h="582">
                  <a:moveTo>
                    <a:pt x="292" y="0"/>
                  </a:moveTo>
                  <a:lnTo>
                    <a:pt x="182" y="0"/>
                  </a:lnTo>
                  <a:lnTo>
                    <a:pt x="0" y="58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Rectangle 15"/>
            <p:cNvSpPr>
              <a:spLocks noChangeArrowheads="1"/>
            </p:cNvSpPr>
            <p:nvPr/>
          </p:nvSpPr>
          <p:spPr bwMode="auto">
            <a:xfrm>
              <a:off x="2581" y="490"/>
              <a:ext cx="1192" cy="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</a:rPr>
                <a:t>Hypothalamus sends 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efferent impulses </a:t>
              </a:r>
              <a:r>
                <a:rPr lang="en-US" sz="1000" b="1" dirty="0">
                  <a:solidFill>
                    <a:srgbClr val="000000"/>
                  </a:solidFill>
                </a:rPr>
                <a:t>to posterior pituitary,</a:t>
              </a:r>
              <a:br>
                <a:rPr lang="en-US" sz="1000" b="1" dirty="0">
                  <a:solidFill>
                    <a:srgbClr val="000000"/>
                  </a:solidFill>
                </a:rPr>
              </a:br>
              <a:r>
                <a:rPr lang="en-US" sz="1000" b="1" dirty="0">
                  <a:solidFill>
                    <a:srgbClr val="000000"/>
                  </a:solidFill>
                </a:rPr>
                <a:t>where</a:t>
              </a:r>
              <a:r>
                <a:rPr lang="en-US" sz="1000" b="1" dirty="0">
                  <a:solidFill>
                    <a:srgbClr val="00B050"/>
                  </a:solidFill>
                </a:rPr>
                <a:t> oxytocin </a:t>
              </a:r>
              <a:r>
                <a:rPr lang="en-US" sz="1000" b="1" dirty="0">
                  <a:solidFill>
                    <a:srgbClr val="000000"/>
                  </a:solidFill>
                </a:rPr>
                <a:t>is stored</a:t>
              </a:r>
            </a:p>
          </p:txBody>
        </p:sp>
        <p:sp>
          <p:nvSpPr>
            <p:cNvPr id="33" name="Rectangle 16"/>
            <p:cNvSpPr>
              <a:spLocks noChangeArrowheads="1"/>
            </p:cNvSpPr>
            <p:nvPr/>
          </p:nvSpPr>
          <p:spPr bwMode="auto">
            <a:xfrm>
              <a:off x="1947" y="2903"/>
              <a:ext cx="6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Afferent</a:t>
              </a:r>
              <a:br>
                <a:rPr lang="en-US" sz="1000" b="1">
                  <a:solidFill>
                    <a:srgbClr val="000000"/>
                  </a:solidFill>
                </a:rPr>
              </a:br>
              <a:r>
                <a:rPr lang="en-US" sz="1000" b="1">
                  <a:solidFill>
                    <a:srgbClr val="000000"/>
                  </a:solidFill>
                </a:rPr>
                <a:t>impulses to</a:t>
              </a:r>
              <a:br>
                <a:rPr lang="en-US" sz="1000" b="1">
                  <a:solidFill>
                    <a:srgbClr val="000000"/>
                  </a:solidFill>
                </a:rPr>
              </a:br>
              <a:r>
                <a:rPr lang="en-US" sz="1000" b="1">
                  <a:solidFill>
                    <a:srgbClr val="000000"/>
                  </a:solidFill>
                </a:rPr>
                <a:t>hypothalamus</a:t>
              </a:r>
            </a:p>
          </p:txBody>
        </p:sp>
        <p:sp>
          <p:nvSpPr>
            <p:cNvPr id="34" name="Rectangle 17"/>
            <p:cNvSpPr>
              <a:spLocks noChangeArrowheads="1"/>
            </p:cNvSpPr>
            <p:nvPr/>
          </p:nvSpPr>
          <p:spPr bwMode="auto">
            <a:xfrm>
              <a:off x="1947" y="3316"/>
              <a:ext cx="71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Pressoreceptors</a:t>
              </a:r>
              <a:br>
                <a:rPr lang="en-US" sz="1000" b="1">
                  <a:solidFill>
                    <a:srgbClr val="000000"/>
                  </a:solidFill>
                </a:rPr>
              </a:br>
              <a:r>
                <a:rPr lang="en-US" sz="1000" b="1">
                  <a:solidFill>
                    <a:srgbClr val="000000"/>
                  </a:solidFill>
                </a:rPr>
                <a:t>in cervix of</a:t>
              </a:r>
              <a:br>
                <a:rPr lang="en-US" sz="1000" b="1">
                  <a:solidFill>
                    <a:srgbClr val="000000"/>
                  </a:solidFill>
                </a:rPr>
              </a:br>
              <a:r>
                <a:rPr lang="en-US" sz="1000" b="1">
                  <a:solidFill>
                    <a:srgbClr val="000000"/>
                  </a:solidFill>
                </a:rPr>
                <a:t>uterus excited</a:t>
              </a:r>
              <a:endParaRPr lang="en-US" sz="1000" b="1"/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3345" y="1765"/>
              <a:ext cx="675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</a:rPr>
                <a:t>Baby moves</a:t>
              </a:r>
              <a:br>
                <a:rPr lang="en-US" sz="1000" b="1" dirty="0">
                  <a:solidFill>
                    <a:srgbClr val="000000"/>
                  </a:solidFill>
                </a:rPr>
              </a:br>
              <a:r>
                <a:rPr lang="en-US" sz="1000" b="1" dirty="0">
                  <a:solidFill>
                    <a:srgbClr val="000000"/>
                  </a:solidFill>
                </a:rPr>
                <a:t>deeper into</a:t>
              </a:r>
              <a:br>
                <a:rPr lang="en-US" sz="1000" b="1" dirty="0">
                  <a:solidFill>
                    <a:srgbClr val="000000"/>
                  </a:solidFill>
                </a:rPr>
              </a:br>
              <a:r>
                <a:rPr lang="en-US" sz="1000" b="1" dirty="0">
                  <a:solidFill>
                    <a:srgbClr val="000000"/>
                  </a:solidFill>
                </a:rPr>
                <a:t>mother’s 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birth</a:t>
              </a:r>
              <a:r>
                <a:rPr lang="en-US" sz="1000" b="1" dirty="0"/>
                <a:t> 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canal</a:t>
              </a:r>
              <a:endParaRPr lang="en-US" sz="1000" b="1" dirty="0"/>
            </a:p>
          </p:txBody>
        </p:sp>
      </p:grp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012160" y="1412776"/>
            <a:ext cx="2952328" cy="5100807"/>
            <a:chOff x="1739" y="398"/>
            <a:chExt cx="2281" cy="3683"/>
          </a:xfrm>
        </p:grpSpPr>
        <p:pic>
          <p:nvPicPr>
            <p:cNvPr id="37" name="Picture 6" descr="16_19Figure1&amp;7.jpg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39" y="398"/>
              <a:ext cx="2281" cy="3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Freeform 7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auto">
            <a:xfrm>
              <a:off x="2316" y="2664"/>
              <a:ext cx="472" cy="298"/>
            </a:xfrm>
            <a:custGeom>
              <a:avLst/>
              <a:gdLst>
                <a:gd name="T0" fmla="*/ 0 w 472"/>
                <a:gd name="T1" fmla="*/ 298 h 298"/>
                <a:gd name="T2" fmla="*/ 186 w 472"/>
                <a:gd name="T3" fmla="*/ 298 h 298"/>
                <a:gd name="T4" fmla="*/ 472 w 472"/>
                <a:gd name="T5" fmla="*/ 0 h 298"/>
                <a:gd name="T6" fmla="*/ 0 60000 65536"/>
                <a:gd name="T7" fmla="*/ 0 60000 65536"/>
                <a:gd name="T8" fmla="*/ 0 60000 65536"/>
                <a:gd name="T9" fmla="*/ 0 w 472"/>
                <a:gd name="T10" fmla="*/ 0 h 298"/>
                <a:gd name="T11" fmla="*/ 472 w 472"/>
                <a:gd name="T12" fmla="*/ 298 h 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2" h="298">
                  <a:moveTo>
                    <a:pt x="0" y="298"/>
                  </a:moveTo>
                  <a:lnTo>
                    <a:pt x="186" y="298"/>
                  </a:lnTo>
                  <a:lnTo>
                    <a:pt x="472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2954" y="1455"/>
              <a:ext cx="50" cy="606"/>
            </a:xfrm>
            <a:custGeom>
              <a:avLst/>
              <a:gdLst>
                <a:gd name="T0" fmla="*/ 50 w 50"/>
                <a:gd name="T1" fmla="*/ 0 h 606"/>
                <a:gd name="T2" fmla="*/ 0 w 50"/>
                <a:gd name="T3" fmla="*/ 0 h 606"/>
                <a:gd name="T4" fmla="*/ 0 w 50"/>
                <a:gd name="T5" fmla="*/ 606 h 606"/>
                <a:gd name="T6" fmla="*/ 0 60000 65536"/>
                <a:gd name="T7" fmla="*/ 0 60000 65536"/>
                <a:gd name="T8" fmla="*/ 0 60000 65536"/>
                <a:gd name="T9" fmla="*/ 0 w 50"/>
                <a:gd name="T10" fmla="*/ 0 h 606"/>
                <a:gd name="T11" fmla="*/ 50 w 50"/>
                <a:gd name="T12" fmla="*/ 606 h 6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606">
                  <a:moveTo>
                    <a:pt x="50" y="0"/>
                  </a:moveTo>
                  <a:lnTo>
                    <a:pt x="0" y="0"/>
                  </a:lnTo>
                  <a:lnTo>
                    <a:pt x="0" y="606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2170" y="949"/>
              <a:ext cx="438" cy="284"/>
            </a:xfrm>
            <a:custGeom>
              <a:avLst/>
              <a:gdLst>
                <a:gd name="T0" fmla="*/ 438 w 438"/>
                <a:gd name="T1" fmla="*/ 0 h 284"/>
                <a:gd name="T2" fmla="*/ 346 w 438"/>
                <a:gd name="T3" fmla="*/ 0 h 284"/>
                <a:gd name="T4" fmla="*/ 0 w 438"/>
                <a:gd name="T5" fmla="*/ 284 h 284"/>
                <a:gd name="T6" fmla="*/ 0 60000 65536"/>
                <a:gd name="T7" fmla="*/ 0 60000 65536"/>
                <a:gd name="T8" fmla="*/ 0 60000 65536"/>
                <a:gd name="T9" fmla="*/ 0 w 438"/>
                <a:gd name="T10" fmla="*/ 0 h 284"/>
                <a:gd name="T11" fmla="*/ 438 w 438"/>
                <a:gd name="T12" fmla="*/ 284 h 2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8" h="284">
                  <a:moveTo>
                    <a:pt x="438" y="0"/>
                  </a:moveTo>
                  <a:lnTo>
                    <a:pt x="346" y="0"/>
                  </a:lnTo>
                  <a:lnTo>
                    <a:pt x="0" y="284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12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2316" y="2664"/>
              <a:ext cx="472" cy="298"/>
            </a:xfrm>
            <a:custGeom>
              <a:avLst/>
              <a:gdLst>
                <a:gd name="T0" fmla="*/ 0 w 472"/>
                <a:gd name="T1" fmla="*/ 298 h 298"/>
                <a:gd name="T2" fmla="*/ 186 w 472"/>
                <a:gd name="T3" fmla="*/ 298 h 298"/>
                <a:gd name="T4" fmla="*/ 472 w 472"/>
                <a:gd name="T5" fmla="*/ 0 h 298"/>
                <a:gd name="T6" fmla="*/ 0 60000 65536"/>
                <a:gd name="T7" fmla="*/ 0 60000 65536"/>
                <a:gd name="T8" fmla="*/ 0 60000 65536"/>
                <a:gd name="T9" fmla="*/ 0 w 472"/>
                <a:gd name="T10" fmla="*/ 0 h 298"/>
                <a:gd name="T11" fmla="*/ 472 w 472"/>
                <a:gd name="T12" fmla="*/ 298 h 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2" h="298">
                  <a:moveTo>
                    <a:pt x="0" y="298"/>
                  </a:moveTo>
                  <a:lnTo>
                    <a:pt x="186" y="298"/>
                  </a:lnTo>
                  <a:lnTo>
                    <a:pt x="47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15"/>
            <p:cNvSpPr>
              <a:spLocks/>
            </p:cNvSpPr>
            <p:nvPr/>
          </p:nvSpPr>
          <p:spPr bwMode="auto">
            <a:xfrm>
              <a:off x="2954" y="1455"/>
              <a:ext cx="50" cy="606"/>
            </a:xfrm>
            <a:custGeom>
              <a:avLst/>
              <a:gdLst>
                <a:gd name="T0" fmla="*/ 50 w 50"/>
                <a:gd name="T1" fmla="*/ 0 h 606"/>
                <a:gd name="T2" fmla="*/ 0 w 50"/>
                <a:gd name="T3" fmla="*/ 0 h 606"/>
                <a:gd name="T4" fmla="*/ 0 w 50"/>
                <a:gd name="T5" fmla="*/ 606 h 606"/>
                <a:gd name="T6" fmla="*/ 0 60000 65536"/>
                <a:gd name="T7" fmla="*/ 0 60000 65536"/>
                <a:gd name="T8" fmla="*/ 0 60000 65536"/>
                <a:gd name="T9" fmla="*/ 0 w 50"/>
                <a:gd name="T10" fmla="*/ 0 h 606"/>
                <a:gd name="T11" fmla="*/ 50 w 50"/>
                <a:gd name="T12" fmla="*/ 606 h 6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606">
                  <a:moveTo>
                    <a:pt x="50" y="0"/>
                  </a:moveTo>
                  <a:lnTo>
                    <a:pt x="0" y="0"/>
                  </a:lnTo>
                  <a:lnTo>
                    <a:pt x="0" y="60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16"/>
            <p:cNvSpPr>
              <a:spLocks/>
            </p:cNvSpPr>
            <p:nvPr/>
          </p:nvSpPr>
          <p:spPr bwMode="auto">
            <a:xfrm>
              <a:off x="2110" y="545"/>
              <a:ext cx="292" cy="582"/>
            </a:xfrm>
            <a:custGeom>
              <a:avLst/>
              <a:gdLst>
                <a:gd name="T0" fmla="*/ 292 w 292"/>
                <a:gd name="T1" fmla="*/ 0 h 582"/>
                <a:gd name="T2" fmla="*/ 182 w 292"/>
                <a:gd name="T3" fmla="*/ 0 h 582"/>
                <a:gd name="T4" fmla="*/ 0 w 292"/>
                <a:gd name="T5" fmla="*/ 582 h 582"/>
                <a:gd name="T6" fmla="*/ 0 60000 65536"/>
                <a:gd name="T7" fmla="*/ 0 60000 65536"/>
                <a:gd name="T8" fmla="*/ 0 60000 65536"/>
                <a:gd name="T9" fmla="*/ 0 w 292"/>
                <a:gd name="T10" fmla="*/ 0 h 582"/>
                <a:gd name="T11" fmla="*/ 292 w 292"/>
                <a:gd name="T12" fmla="*/ 582 h 5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2" h="582">
                  <a:moveTo>
                    <a:pt x="292" y="0"/>
                  </a:moveTo>
                  <a:lnTo>
                    <a:pt x="182" y="0"/>
                  </a:lnTo>
                  <a:lnTo>
                    <a:pt x="0" y="582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17"/>
            <p:cNvSpPr>
              <a:spLocks/>
            </p:cNvSpPr>
            <p:nvPr/>
          </p:nvSpPr>
          <p:spPr bwMode="auto">
            <a:xfrm>
              <a:off x="2110" y="545"/>
              <a:ext cx="292" cy="582"/>
            </a:xfrm>
            <a:custGeom>
              <a:avLst/>
              <a:gdLst>
                <a:gd name="T0" fmla="*/ 292 w 292"/>
                <a:gd name="T1" fmla="*/ 0 h 582"/>
                <a:gd name="T2" fmla="*/ 182 w 292"/>
                <a:gd name="T3" fmla="*/ 0 h 582"/>
                <a:gd name="T4" fmla="*/ 0 w 292"/>
                <a:gd name="T5" fmla="*/ 582 h 582"/>
                <a:gd name="T6" fmla="*/ 0 60000 65536"/>
                <a:gd name="T7" fmla="*/ 0 60000 65536"/>
                <a:gd name="T8" fmla="*/ 0 60000 65536"/>
                <a:gd name="T9" fmla="*/ 0 w 292"/>
                <a:gd name="T10" fmla="*/ 0 h 582"/>
                <a:gd name="T11" fmla="*/ 292 w 292"/>
                <a:gd name="T12" fmla="*/ 582 h 5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2" h="582">
                  <a:moveTo>
                    <a:pt x="292" y="0"/>
                  </a:moveTo>
                  <a:lnTo>
                    <a:pt x="182" y="0"/>
                  </a:lnTo>
                  <a:lnTo>
                    <a:pt x="0" y="58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18"/>
            <p:cNvSpPr>
              <a:spLocks/>
            </p:cNvSpPr>
            <p:nvPr/>
          </p:nvSpPr>
          <p:spPr bwMode="auto">
            <a:xfrm>
              <a:off x="2170" y="949"/>
              <a:ext cx="438" cy="284"/>
            </a:xfrm>
            <a:custGeom>
              <a:avLst/>
              <a:gdLst>
                <a:gd name="T0" fmla="*/ 438 w 438"/>
                <a:gd name="T1" fmla="*/ 0 h 284"/>
                <a:gd name="T2" fmla="*/ 346 w 438"/>
                <a:gd name="T3" fmla="*/ 0 h 284"/>
                <a:gd name="T4" fmla="*/ 0 w 438"/>
                <a:gd name="T5" fmla="*/ 284 h 284"/>
                <a:gd name="T6" fmla="*/ 0 60000 65536"/>
                <a:gd name="T7" fmla="*/ 0 60000 65536"/>
                <a:gd name="T8" fmla="*/ 0 60000 65536"/>
                <a:gd name="T9" fmla="*/ 0 w 438"/>
                <a:gd name="T10" fmla="*/ 0 h 284"/>
                <a:gd name="T11" fmla="*/ 438 w 438"/>
                <a:gd name="T12" fmla="*/ 284 h 2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8" h="284">
                  <a:moveTo>
                    <a:pt x="438" y="0"/>
                  </a:moveTo>
                  <a:lnTo>
                    <a:pt x="346" y="0"/>
                  </a:lnTo>
                  <a:lnTo>
                    <a:pt x="0" y="28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Rectangle 19"/>
            <p:cNvSpPr>
              <a:spLocks noChangeArrowheads="1"/>
            </p:cNvSpPr>
            <p:nvPr/>
          </p:nvSpPr>
          <p:spPr bwMode="auto">
            <a:xfrm>
              <a:off x="2581" y="398"/>
              <a:ext cx="1439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</a:rPr>
                <a:t>Hypothalamus sends 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efferent impulses to posterior pituitary, where </a:t>
              </a:r>
              <a:r>
                <a:rPr lang="en-US" sz="1000" b="1" dirty="0">
                  <a:solidFill>
                    <a:srgbClr val="00B050"/>
                  </a:solidFill>
                </a:rPr>
                <a:t>oxytocin</a:t>
              </a:r>
              <a:r>
                <a:rPr lang="en-US" sz="1000" b="1" dirty="0">
                  <a:solidFill>
                    <a:srgbClr val="000000"/>
                  </a:solidFill>
                </a:rPr>
                <a:t> is stored</a:t>
              </a:r>
            </a:p>
          </p:txBody>
        </p:sp>
        <p:sp>
          <p:nvSpPr>
            <p:cNvPr id="51" name="Rectangle 20"/>
            <p:cNvSpPr>
              <a:spLocks noChangeArrowheads="1"/>
            </p:cNvSpPr>
            <p:nvPr/>
          </p:nvSpPr>
          <p:spPr bwMode="auto">
            <a:xfrm>
              <a:off x="2783" y="889"/>
              <a:ext cx="1237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</a:rPr>
                <a:t>Posterior pituitary 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releases</a:t>
              </a:r>
              <a:r>
                <a:rPr lang="en-US" sz="1000" b="1" dirty="0" smtClean="0">
                  <a:solidFill>
                    <a:srgbClr val="00B050"/>
                  </a:solidFill>
                </a:rPr>
                <a:t> oxytocin </a:t>
              </a:r>
              <a:r>
                <a:rPr lang="en-US" sz="1000" b="1" dirty="0">
                  <a:solidFill>
                    <a:srgbClr val="000000"/>
                  </a:solidFill>
                </a:rPr>
                <a:t>to blood; </a:t>
              </a:r>
              <a:r>
                <a:rPr lang="en-US" sz="1000" b="1" dirty="0" smtClean="0">
                  <a:solidFill>
                    <a:srgbClr val="00B050"/>
                  </a:solidFill>
                </a:rPr>
                <a:t>oxytocin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 targets </a:t>
              </a:r>
              <a:r>
                <a:rPr lang="en-US" sz="1000" b="1" dirty="0">
                  <a:solidFill>
                    <a:srgbClr val="000000"/>
                  </a:solidFill>
                </a:rPr>
                <a:t>mother’s 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uterine muscle</a:t>
              </a:r>
              <a:endParaRPr lang="en-US" sz="1000" b="1" dirty="0"/>
            </a:p>
          </p:txBody>
        </p:sp>
        <p:sp>
          <p:nvSpPr>
            <p:cNvPr id="52" name="Rectangle 21"/>
            <p:cNvSpPr>
              <a:spLocks noChangeArrowheads="1"/>
            </p:cNvSpPr>
            <p:nvPr/>
          </p:nvSpPr>
          <p:spPr bwMode="auto">
            <a:xfrm>
              <a:off x="3175" y="1386"/>
              <a:ext cx="72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Uterus responds</a:t>
              </a:r>
              <a:br>
                <a:rPr lang="en-US" sz="1000" b="1">
                  <a:solidFill>
                    <a:srgbClr val="000000"/>
                  </a:solidFill>
                </a:rPr>
              </a:br>
              <a:r>
                <a:rPr lang="en-US" sz="1000" b="1">
                  <a:solidFill>
                    <a:srgbClr val="000000"/>
                  </a:solidFill>
                </a:rPr>
                <a:t>by contracting</a:t>
              </a:r>
              <a:br>
                <a:rPr lang="en-US" sz="1000" b="1">
                  <a:solidFill>
                    <a:srgbClr val="000000"/>
                  </a:solidFill>
                </a:rPr>
              </a:br>
              <a:r>
                <a:rPr lang="en-US" sz="1000" b="1">
                  <a:solidFill>
                    <a:srgbClr val="000000"/>
                  </a:solidFill>
                </a:rPr>
                <a:t>more vigorously</a:t>
              </a:r>
              <a:endParaRPr lang="en-US" sz="1000" b="1"/>
            </a:p>
          </p:txBody>
        </p:sp>
        <p:sp>
          <p:nvSpPr>
            <p:cNvPr id="53" name="Rectangle 22"/>
            <p:cNvSpPr>
              <a:spLocks noChangeArrowheads="1"/>
            </p:cNvSpPr>
            <p:nvPr/>
          </p:nvSpPr>
          <p:spPr bwMode="auto">
            <a:xfrm>
              <a:off x="1947" y="2903"/>
              <a:ext cx="6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Afferent</a:t>
              </a:r>
              <a:br>
                <a:rPr lang="en-US" sz="1000" b="1">
                  <a:solidFill>
                    <a:srgbClr val="000000"/>
                  </a:solidFill>
                </a:rPr>
              </a:br>
              <a:r>
                <a:rPr lang="en-US" sz="1000" b="1">
                  <a:solidFill>
                    <a:srgbClr val="000000"/>
                  </a:solidFill>
                </a:rPr>
                <a:t>impulses to</a:t>
              </a:r>
              <a:br>
                <a:rPr lang="en-US" sz="1000" b="1">
                  <a:solidFill>
                    <a:srgbClr val="000000"/>
                  </a:solidFill>
                </a:rPr>
              </a:br>
              <a:r>
                <a:rPr lang="en-US" sz="1000" b="1">
                  <a:solidFill>
                    <a:srgbClr val="000000"/>
                  </a:solidFill>
                </a:rPr>
                <a:t>hypothalamus</a:t>
              </a:r>
            </a:p>
          </p:txBody>
        </p:sp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1947" y="3316"/>
              <a:ext cx="71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Pressoreceptors</a:t>
              </a:r>
              <a:br>
                <a:rPr lang="en-US" sz="1000" b="1">
                  <a:solidFill>
                    <a:srgbClr val="000000"/>
                  </a:solidFill>
                </a:rPr>
              </a:br>
              <a:r>
                <a:rPr lang="en-US" sz="1000" b="1">
                  <a:solidFill>
                    <a:srgbClr val="000000"/>
                  </a:solidFill>
                </a:rPr>
                <a:t>in cervix of</a:t>
              </a:r>
              <a:br>
                <a:rPr lang="en-US" sz="1000" b="1">
                  <a:solidFill>
                    <a:srgbClr val="000000"/>
                  </a:solidFill>
                </a:rPr>
              </a:br>
              <a:r>
                <a:rPr lang="en-US" sz="1000" b="1">
                  <a:solidFill>
                    <a:srgbClr val="000000"/>
                  </a:solidFill>
                </a:rPr>
                <a:t>uterus excited</a:t>
              </a:r>
              <a:endParaRPr lang="en-US" sz="1000" b="1"/>
            </a:p>
          </p:txBody>
        </p:sp>
        <p:sp>
          <p:nvSpPr>
            <p:cNvPr id="55" name="Rectangle 24"/>
            <p:cNvSpPr>
              <a:spLocks noChangeArrowheads="1"/>
            </p:cNvSpPr>
            <p:nvPr/>
          </p:nvSpPr>
          <p:spPr bwMode="auto">
            <a:xfrm>
              <a:off x="3345" y="1802"/>
              <a:ext cx="675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</a:rPr>
                <a:t>Baby moves</a:t>
              </a:r>
              <a:br>
                <a:rPr lang="en-US" sz="1000" b="1" dirty="0">
                  <a:solidFill>
                    <a:srgbClr val="000000"/>
                  </a:solidFill>
                </a:rPr>
              </a:br>
              <a:r>
                <a:rPr lang="en-US" sz="1000" b="1" dirty="0">
                  <a:solidFill>
                    <a:srgbClr val="000000"/>
                  </a:solidFill>
                </a:rPr>
                <a:t>deeper into</a:t>
              </a:r>
              <a:br>
                <a:rPr lang="en-US" sz="1000" b="1" dirty="0">
                  <a:solidFill>
                    <a:srgbClr val="000000"/>
                  </a:solidFill>
                </a:rPr>
              </a:br>
              <a:r>
                <a:rPr lang="en-US" sz="1000" b="1" dirty="0">
                  <a:solidFill>
                    <a:srgbClr val="000000"/>
                  </a:solidFill>
                </a:rPr>
                <a:t>mother’s 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birth</a:t>
              </a:r>
              <a:r>
                <a:rPr lang="en-US" sz="1000" b="1" dirty="0"/>
                <a:t> 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canal</a:t>
              </a:r>
              <a:endParaRPr lang="en-US" sz="1000" b="1" dirty="0"/>
            </a:p>
          </p:txBody>
        </p:sp>
        <p:sp>
          <p:nvSpPr>
            <p:cNvPr id="56" name="Rectangle 25"/>
            <p:cNvSpPr>
              <a:spLocks noChangeArrowheads="1"/>
            </p:cNvSpPr>
            <p:nvPr/>
          </p:nvSpPr>
          <p:spPr bwMode="auto">
            <a:xfrm>
              <a:off x="2685" y="3470"/>
              <a:ext cx="1335" cy="61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100" b="1" dirty="0"/>
                <a:t>Positive feedback</a:t>
              </a:r>
              <a:br>
                <a:rPr lang="en-US" sz="1100" b="1" dirty="0"/>
              </a:br>
              <a:r>
                <a:rPr lang="en-US" sz="1100" b="1" dirty="0"/>
                <a:t>mechanism continues</a:t>
              </a:r>
              <a:br>
                <a:rPr lang="en-US" sz="1100" b="1" dirty="0"/>
              </a:br>
              <a:r>
                <a:rPr lang="en-US" sz="1100" b="1" dirty="0"/>
                <a:t>to cycle </a:t>
              </a:r>
              <a:r>
                <a:rPr lang="en-US" sz="1100" b="1" dirty="0" smtClean="0"/>
                <a:t>until interrupted by </a:t>
              </a:r>
              <a:r>
                <a:rPr lang="en-US" sz="1100" b="1" dirty="0"/>
                <a:t>birth of baby</a:t>
              </a:r>
            </a:p>
          </p:txBody>
        </p:sp>
      </p:grpSp>
      <p:sp>
        <p:nvSpPr>
          <p:cNvPr id="5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153400" cy="86409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Initiation of Labor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عنوان 4"/>
          <p:cNvSpPr>
            <a:spLocks noGrp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rmAutofit/>
          </a:bodyPr>
          <a:lstStyle/>
          <a:p>
            <a:pPr rtl="0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Positive feedback mechanism</a:t>
            </a:r>
            <a:endParaRPr lang="ar-SA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90600"/>
            <a:ext cx="619268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56176" y="2276872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Ferguson reflex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362272" y="1619200"/>
          <a:ext cx="8553128" cy="498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r:id="rId3" imgW="8455885" imgH="4980864" progId="Excel.Sheet.8">
                  <p:embed/>
                </p:oleObj>
              </mc:Choice>
              <mc:Fallback>
                <p:oleObj r:id="rId3" imgW="8455885" imgH="4980864" progId="Excel.Sheet.8">
                  <p:embed/>
                  <p:pic>
                    <p:nvPicPr>
                      <p:cNvPr id="0" name="Picture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272" y="1619200"/>
                        <a:ext cx="8553128" cy="4983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0872" y="2076400"/>
            <a:ext cx="2209800" cy="4031873"/>
          </a:xfrm>
          <a:prstGeom prst="rect">
            <a:avLst/>
          </a:prstGeom>
          <a:solidFill>
            <a:schemeClr val="tx2">
              <a:lumMod val="40000"/>
              <a:lumOff val="60000"/>
              <a:alpha val="36000"/>
            </a:schemeClr>
          </a:solidFill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Inhibitors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 Progesterone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Prostacycline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Relaxin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 Nitric Oxide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PHrP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- CRH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6350" lvl="1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- HPL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Quiescence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Phase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5010472" y="2076400"/>
            <a:ext cx="1923728" cy="4476800"/>
          </a:xfrm>
          <a:prstGeom prst="rect">
            <a:avLst/>
          </a:prstGeom>
          <a:solidFill>
            <a:srgbClr val="99B2E3">
              <a:alpha val="3607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Uterotonins</a:t>
            </a:r>
            <a:endParaRPr lang="en-US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- Prostaglandins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Oxytocin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Stimulation</a:t>
            </a:r>
          </a:p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Phase 2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876872" y="2076400"/>
            <a:ext cx="1981200" cy="4647426"/>
          </a:xfrm>
          <a:prstGeom prst="rect">
            <a:avLst/>
          </a:prstGeom>
          <a:solidFill>
            <a:srgbClr val="99B2E3">
              <a:alpha val="3607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Uterotrophins</a:t>
            </a:r>
            <a:endParaRPr lang="en-US" sz="11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- Estrogen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- Progesterone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- Prostaglandins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- CRH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Activation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Phase 1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7086600" y="2076400"/>
            <a:ext cx="1886272" cy="4476800"/>
          </a:xfrm>
          <a:prstGeom prst="rect">
            <a:avLst/>
          </a:prstGeom>
          <a:solidFill>
            <a:srgbClr val="99B2E3">
              <a:alpha val="3607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Involution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Oxytocin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- Prostaglandins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- Thrombin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Involution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Phase 3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6702896" y="5301208"/>
            <a:ext cx="533400" cy="137160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عنوان 1"/>
          <p:cNvSpPr>
            <a:spLocks noGrp="1"/>
          </p:cNvSpPr>
          <p:nvPr>
            <p:ph type="title"/>
          </p:nvPr>
        </p:nvSpPr>
        <p:spPr>
          <a:xfrm>
            <a:off x="612775" y="-76200"/>
            <a:ext cx="8153400" cy="990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Phases of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uterine activity 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9" grpId="0" animBg="1"/>
      <p:bldP spid="8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عنوان 1"/>
          <p:cNvSpPr>
            <a:spLocks noGrp="1"/>
          </p:cNvSpPr>
          <p:nvPr>
            <p:ph type="title"/>
          </p:nvPr>
        </p:nvSpPr>
        <p:spPr>
          <a:xfrm>
            <a:off x="612775" y="-27384"/>
            <a:ext cx="8153400" cy="990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Phases of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uterine activity 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153400" cy="4495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Phase 0 (quiescence)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Occurs during early pregnancy</a:t>
            </a:r>
          </a:p>
          <a:p>
            <a:pPr lvl="1"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Increase in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cAMP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level</a:t>
            </a:r>
          </a:p>
          <a:p>
            <a:pPr lvl="1"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Increase in production of</a:t>
            </a:r>
          </a:p>
          <a:p>
            <a:pPr lvl="2"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Prostacyclin (PGI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causes uterine relaxation</a:t>
            </a:r>
          </a:p>
          <a:p>
            <a:pPr lvl="2"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Nitric oxide (NO) causes uterine relaxation</a:t>
            </a:r>
          </a:p>
          <a:p>
            <a:pPr lvl="2"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CRH causes uterine relaxation</a:t>
            </a:r>
          </a:p>
          <a:p>
            <a:pPr lvl="1" algn="l" rtl="0"/>
            <a:endParaRPr lang="ar-SA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267200"/>
            <a:ext cx="3352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عنوان 1"/>
          <p:cNvSpPr>
            <a:spLocks noGrp="1"/>
          </p:cNvSpPr>
          <p:nvPr>
            <p:ph type="title"/>
          </p:nvPr>
        </p:nvSpPr>
        <p:spPr>
          <a:xfrm>
            <a:off x="612775" y="-27384"/>
            <a:ext cx="8153400" cy="990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Phases of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uterine activity 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382000" cy="4525963"/>
          </a:xfrm>
        </p:spPr>
        <p:txBody>
          <a:bodyPr>
            <a:normAutofit/>
          </a:bodyPr>
          <a:lstStyle/>
          <a:p>
            <a:pPr algn="l" rtl="0"/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Phase 1 (activation) </a:t>
            </a:r>
          </a:p>
          <a:p>
            <a:pPr lvl="1"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Occurs in third trimester</a:t>
            </a:r>
          </a:p>
          <a:p>
            <a:pPr lvl="1"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Promotes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 switch from quiescent to active uterus</a:t>
            </a:r>
          </a:p>
          <a:p>
            <a:pPr lvl="1"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Increase excitability &amp; responsiveness to stimulators by </a:t>
            </a:r>
          </a:p>
          <a:p>
            <a:pPr lvl="2"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Increasing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expression of gap junctions</a:t>
            </a:r>
          </a:p>
          <a:p>
            <a:pPr lvl="2"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Increasing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G protein-coupled receptors</a:t>
            </a:r>
          </a:p>
          <a:p>
            <a:pPr lvl="3"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Oxytocin receptors</a:t>
            </a:r>
          </a:p>
          <a:p>
            <a:pPr lvl="3"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PG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receptors</a:t>
            </a:r>
            <a:endParaRPr lang="ar-SA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221088"/>
            <a:ext cx="32004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4800" y="1663005"/>
            <a:ext cx="8382000" cy="4813995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</a:pPr>
            <a:r>
              <a:rPr lang="en-US" sz="2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Phase 2 (stimulation)</a:t>
            </a:r>
            <a:r>
              <a:rPr lang="en-US" sz="2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Occurs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last 2-3 gestational weeks 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Increase in synthesis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uterotonins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2">
              <a:lnSpc>
                <a:spcPct val="150000"/>
              </a:lnSpc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Oxytocin</a:t>
            </a:r>
          </a:p>
          <a:p>
            <a:pPr lvl="2">
              <a:lnSpc>
                <a:spcPct val="150000"/>
              </a:lnSpc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Prostaglandins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2" algn="l" rtl="0">
              <a:lnSpc>
                <a:spcPct val="150000"/>
              </a:lnSpc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Cytokines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612775" y="-27384"/>
            <a:ext cx="8153400" cy="990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Phases of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uterine activity 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23528" y="1711349"/>
            <a:ext cx="8382000" cy="4525963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Phase 3 (uterine involution)</a:t>
            </a:r>
            <a:endParaRPr lang="en-US" sz="26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1" algn="l" rtl="0">
              <a:lnSpc>
                <a:spcPct val="150000"/>
              </a:lnSpc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Pulsatile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release of oxytocin</a:t>
            </a:r>
          </a:p>
          <a:p>
            <a:pPr lvl="1" algn="l" rtl="0"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Delivery of the placenta </a:t>
            </a:r>
          </a:p>
          <a:p>
            <a:pPr lvl="1" algn="l" rtl="0"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Involution of the uterus</a:t>
            </a:r>
          </a:p>
          <a:p>
            <a:pPr lvl="2" algn="l" rtl="0"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Occurs in 4-5 weeks after delivery</a:t>
            </a:r>
          </a:p>
          <a:p>
            <a:pPr lvl="2" algn="l" rtl="0"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Lactation helps in complete involution </a:t>
            </a:r>
          </a:p>
          <a:p>
            <a:pPr lvl="1" algn="l" rtl="0">
              <a:lnSpc>
                <a:spcPct val="150000"/>
              </a:lnSpc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1" algn="l" rtl="0">
              <a:lnSpc>
                <a:spcPct val="150000"/>
              </a:lnSpc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612775" y="-27384"/>
            <a:ext cx="8153400" cy="990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Phases of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uterine activity 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612775" y="-27384"/>
            <a:ext cx="8153400" cy="990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Phases of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uterine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activity (summary) 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43199"/>
            <a:ext cx="3352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746647"/>
            <a:ext cx="3505200" cy="243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3789217" y="2743199"/>
            <a:ext cx="1371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3789218" y="4724399"/>
            <a:ext cx="1371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800" y="2286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Phase 0 (quiescence)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38800" y="2286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Phase 1 (</a:t>
            </a:r>
            <a:r>
              <a:rPr lang="en-US" b="1" dirty="0" err="1" smtClean="0"/>
              <a:t>uterotrophins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638800" y="5334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Phase 2 (</a:t>
            </a:r>
            <a:r>
              <a:rPr lang="en-US" b="1" dirty="0" err="1" smtClean="0"/>
              <a:t>uterotonins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92726" y="5266914"/>
            <a:ext cx="266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Phase 3 (involution)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0704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Objectives</a:t>
            </a:r>
            <a:endParaRPr lang="ar-SA" sz="45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613648" cy="4572000"/>
          </a:xfrm>
        </p:spPr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By the end of this lecture, you should be able to:</a:t>
            </a:r>
          </a:p>
          <a:p>
            <a:pPr algn="l" rtl="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Define parturition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labour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labor)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Recognize the factors triggering parturition 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Describe the hormonal changes that occur before and during parturition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Describe the phases of parturition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Recognize the clinical stages of labour</a:t>
            </a:r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عنوان 2"/>
          <p:cNvSpPr>
            <a:spLocks noGrp="1"/>
          </p:cNvSpPr>
          <p:nvPr>
            <p:ph type="title"/>
          </p:nvPr>
        </p:nvSpPr>
        <p:spPr>
          <a:xfrm>
            <a:off x="612775" y="260648"/>
            <a:ext cx="8153400" cy="70256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Mechanism of parturition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عنصر نائب للمحتوى 3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424936" cy="4925144"/>
          </a:xfrm>
        </p:spPr>
        <p:txBody>
          <a:bodyPr>
            <a:normAutofit fontScale="92500" lnSpcReduction="10000"/>
          </a:bodyPr>
          <a:lstStyle/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Contractions start at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fundus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spread to the lower segment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intensity of contractions is strong at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fundus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but weak at the lower segment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 early stages: 1 contraction/ 30 minuets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labour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progresses:  1 contraction/ 1-3 minutes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Abdominal wall muscles contract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Rhythmical contractions allow blood flow  </a:t>
            </a:r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12775" y="44624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Onset of labor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424936" cy="4783832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During pregnancy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Periodic episodes of weak and slow rhythmical uterine contractions (Braxton Hicks) 2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trimester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Towards the end of pregnancy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Uterine contractions become progressively stronger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Suddenly uterine contractions become very strong leading to: </a:t>
            </a:r>
          </a:p>
          <a:p>
            <a:pPr lvl="2" algn="l" rtl="0">
              <a:lnSpc>
                <a:spcPct val="150000"/>
              </a:lnSpc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Cervical effacement and dilatation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>
          <a:xfrm>
            <a:off x="667072" y="-27384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Clinical Stages of Labor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59632" y="1752600"/>
            <a:ext cx="6696744" cy="4484712"/>
            <a:chOff x="1259632" y="1752600"/>
            <a:chExt cx="6696744" cy="4484712"/>
          </a:xfrm>
        </p:grpSpPr>
        <p:pic>
          <p:nvPicPr>
            <p:cNvPr id="34819" name="Picture 2" descr="http://www.2womenshealth.com/images/images-OH/Normal18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9632" y="1752600"/>
              <a:ext cx="6696744" cy="4484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3657600" y="1828800"/>
              <a:ext cx="1905000" cy="213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2"/>
          <p:cNvSpPr>
            <a:spLocks noGrp="1" noChangeArrowheads="1"/>
          </p:cNvSpPr>
          <p:nvPr>
            <p:ph type="title"/>
          </p:nvPr>
        </p:nvSpPr>
        <p:spPr>
          <a:xfrm>
            <a:off x="667072" y="-27384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Clinical Stages of Labor</a:t>
            </a:r>
          </a:p>
        </p:txBody>
      </p:sp>
      <p:sp>
        <p:nvSpPr>
          <p:cNvPr id="33795" name="Rectangle 1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1) Dilation</a:t>
            </a:r>
          </a:p>
          <a:p>
            <a:pPr lvl="1" algn="l" rtl="0"/>
            <a:r>
              <a:rPr lang="en-US" sz="3200" dirty="0" smtClean="0">
                <a:latin typeface="Arial" pitchFamily="34" charset="0"/>
                <a:cs typeface="Arial" pitchFamily="34" charset="0"/>
              </a:rPr>
              <a:t>Cervix becomes dilated</a:t>
            </a:r>
          </a:p>
          <a:p>
            <a:pPr lvl="1" algn="l" rtl="0"/>
            <a:r>
              <a:rPr lang="en-US" sz="3200" dirty="0" smtClean="0">
                <a:latin typeface="Arial" pitchFamily="34" charset="0"/>
                <a:cs typeface="Arial" pitchFamily="34" charset="0"/>
              </a:rPr>
              <a:t>Full dilation is 10 cm</a:t>
            </a:r>
          </a:p>
          <a:p>
            <a:pPr lvl="1" algn="l" rtl="0"/>
            <a:r>
              <a:rPr lang="en-US" sz="3200" dirty="0" smtClean="0">
                <a:latin typeface="Arial" pitchFamily="34" charset="0"/>
                <a:cs typeface="Arial" pitchFamily="34" charset="0"/>
              </a:rPr>
              <a:t>Uterine contractions begin and increase</a:t>
            </a:r>
          </a:p>
          <a:p>
            <a:pPr lvl="1" algn="l" rtl="0"/>
            <a:r>
              <a:rPr lang="en-US" sz="3200" dirty="0" smtClean="0">
                <a:latin typeface="Arial" pitchFamily="34" charset="0"/>
                <a:cs typeface="Arial" pitchFamily="34" charset="0"/>
              </a:rPr>
              <a:t>Cervix softens and effaces (thins)</a:t>
            </a:r>
          </a:p>
          <a:p>
            <a:pPr lvl="1" algn="l" rtl="0"/>
            <a:r>
              <a:rPr lang="en-US" sz="3200" dirty="0" smtClean="0">
                <a:latin typeface="Arial" pitchFamily="34" charset="0"/>
                <a:cs typeface="Arial" pitchFamily="34" charset="0"/>
              </a:rPr>
              <a:t>The amnion ruptures (“breaking the water”)</a:t>
            </a:r>
          </a:p>
          <a:p>
            <a:pPr lvl="1" algn="l" rtl="0"/>
            <a:r>
              <a:rPr lang="en-US" sz="3200" dirty="0" smtClean="0">
                <a:latin typeface="Arial" pitchFamily="34" charset="0"/>
                <a:cs typeface="Arial" pitchFamily="34" charset="0"/>
              </a:rPr>
              <a:t>Longest stage at 6–12 hours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7"/>
          <p:cNvSpPr txBox="1">
            <a:spLocks noChangeArrowheads="1"/>
          </p:cNvSpPr>
          <p:nvPr/>
        </p:nvSpPr>
        <p:spPr bwMode="auto">
          <a:xfrm>
            <a:off x="381000" y="1270000"/>
            <a:ext cx="8245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2800"/>
          </a:p>
        </p:txBody>
      </p:sp>
      <p:pic>
        <p:nvPicPr>
          <p:cNvPr id="35845" name="Picture 26" descr="16_20Figure_01-L.jpg                                           004E47E8EHAP_for_kym                   C37AF81A:"/>
          <p:cNvPicPr>
            <a:picLocks noChangeAspect="1" noChangeArrowheads="1"/>
          </p:cNvPicPr>
          <p:nvPr/>
        </p:nvPicPr>
        <p:blipFill>
          <a:blip r:embed="rId2" cstate="print"/>
          <a:srcRect t="1442" r="893" b="5083"/>
          <a:stretch>
            <a:fillRect/>
          </a:stretch>
        </p:blipFill>
        <p:spPr bwMode="auto">
          <a:xfrm>
            <a:off x="179512" y="1561356"/>
            <a:ext cx="7469187" cy="518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>
          <a:xfrm>
            <a:off x="667072" y="-27384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Clinical Stages of Labor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11"/>
          <p:cNvSpPr>
            <a:spLocks noGrp="1" noChangeArrowheads="1"/>
          </p:cNvSpPr>
          <p:nvPr>
            <p:ph sz="quarter" idx="1"/>
          </p:nvPr>
        </p:nvSpPr>
        <p:spPr>
          <a:xfrm>
            <a:off x="323528" y="1600200"/>
            <a:ext cx="8351713" cy="4495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2) Expulsion</a:t>
            </a:r>
          </a:p>
          <a:p>
            <a:pPr lvl="1" algn="l" rtl="0"/>
            <a:r>
              <a:rPr lang="en-US" sz="3200" dirty="0" smtClean="0">
                <a:latin typeface="Arial" pitchFamily="34" charset="0"/>
                <a:cs typeface="Arial" pitchFamily="34" charset="0"/>
              </a:rPr>
              <a:t> Infant passes through the cervix and vagina</a:t>
            </a:r>
          </a:p>
          <a:p>
            <a:pPr lvl="1" algn="l" rtl="0"/>
            <a:r>
              <a:rPr lang="en-US" sz="3200" dirty="0" smtClean="0">
                <a:latin typeface="Arial" pitchFamily="34" charset="0"/>
                <a:cs typeface="Arial" pitchFamily="34" charset="0"/>
              </a:rPr>
              <a:t> Can lasts as long as 2 hours, but typically is 50 minutes in the first birth and 20 minutes in subsequent births</a:t>
            </a:r>
          </a:p>
          <a:p>
            <a:pPr lvl="1" algn="l" rtl="0"/>
            <a:r>
              <a:rPr lang="en-US" sz="3200" dirty="0" smtClean="0">
                <a:latin typeface="Arial" pitchFamily="34" charset="0"/>
                <a:cs typeface="Arial" pitchFamily="34" charset="0"/>
              </a:rPr>
              <a:t> Normal delivery is head first (vertex position)</a:t>
            </a:r>
          </a:p>
          <a:p>
            <a:pPr lvl="1" algn="l" rtl="0"/>
            <a:r>
              <a:rPr lang="en-US" sz="3200" dirty="0" smtClean="0">
                <a:latin typeface="Arial" pitchFamily="34" charset="0"/>
                <a:cs typeface="Arial" pitchFamily="34" charset="0"/>
              </a:rPr>
              <a:t> Breech presentation is buttocks-first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title"/>
          </p:nvPr>
        </p:nvSpPr>
        <p:spPr>
          <a:xfrm>
            <a:off x="612775" y="404664"/>
            <a:ext cx="8153400" cy="55855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Stages of Labor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81000" y="1270000"/>
            <a:ext cx="8245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2800"/>
          </a:p>
        </p:txBody>
      </p:sp>
      <p:pic>
        <p:nvPicPr>
          <p:cNvPr id="37893" name="Picture 7" descr="16_20Figure_02-L.jpg                                           004E47E8EHAP_for_kym                   C37AF81A:"/>
          <p:cNvPicPr>
            <a:picLocks noChangeAspect="1" noChangeArrowheads="1"/>
          </p:cNvPicPr>
          <p:nvPr/>
        </p:nvPicPr>
        <p:blipFill>
          <a:blip r:embed="rId2" cstate="print"/>
          <a:srcRect t="1312" r="449" b="6038"/>
          <a:stretch>
            <a:fillRect/>
          </a:stretch>
        </p:blipFill>
        <p:spPr bwMode="auto">
          <a:xfrm>
            <a:off x="611560" y="1525589"/>
            <a:ext cx="6322640" cy="485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>
          <a:xfrm>
            <a:off x="667072" y="-27384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Clinical Stages of Labor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23528" y="1600200"/>
            <a:ext cx="8298631" cy="4495800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3) Placental stage</a:t>
            </a:r>
          </a:p>
          <a:p>
            <a:pPr lvl="1" algn="l" rtl="0"/>
            <a:r>
              <a:rPr lang="en-US" sz="3200" dirty="0" smtClean="0">
                <a:latin typeface="Arial" pitchFamily="34" charset="0"/>
                <a:cs typeface="Arial" pitchFamily="34" charset="0"/>
              </a:rPr>
              <a:t> Delivery of the placenta</a:t>
            </a:r>
          </a:p>
          <a:p>
            <a:pPr lvl="1" algn="l" rtl="0"/>
            <a:r>
              <a:rPr lang="en-US" sz="3200" dirty="0" smtClean="0">
                <a:latin typeface="Arial" pitchFamily="34" charset="0"/>
                <a:cs typeface="Arial" pitchFamily="34" charset="0"/>
              </a:rPr>
              <a:t> Usually accomplished within 15 minutes after birth of infant</a:t>
            </a:r>
          </a:p>
          <a:p>
            <a:pPr lvl="1" algn="l" rtl="0"/>
            <a:r>
              <a:rPr lang="en-US" sz="3200" dirty="0" smtClean="0">
                <a:latin typeface="Arial" pitchFamily="34" charset="0"/>
                <a:cs typeface="Arial" pitchFamily="34" charset="0"/>
              </a:rPr>
              <a:t> After birth—placenta and attached fetal membranes are delivered</a:t>
            </a:r>
          </a:p>
          <a:p>
            <a:pPr lvl="1" algn="l" rtl="0"/>
            <a:r>
              <a:rPr lang="en-US" sz="3200" dirty="0" smtClean="0">
                <a:latin typeface="Arial" pitchFamily="34" charset="0"/>
                <a:cs typeface="Arial" pitchFamily="34" charset="0"/>
              </a:rPr>
              <a:t> All placental fragments should be removed to avoid postpartum bleeding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>
          <a:xfrm>
            <a:off x="667072" y="-27384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Clinical Stages of Labor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81000" y="1270000"/>
            <a:ext cx="8245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2800"/>
          </a:p>
        </p:txBody>
      </p:sp>
      <p:pic>
        <p:nvPicPr>
          <p:cNvPr id="39941" name="Picture 7" descr="16_20Figure_03-L.jpg                                           004E47E8EHAP_for_kym                   C37AF81A:"/>
          <p:cNvPicPr>
            <a:picLocks noChangeAspect="1" noChangeArrowheads="1"/>
          </p:cNvPicPr>
          <p:nvPr/>
        </p:nvPicPr>
        <p:blipFill>
          <a:blip r:embed="rId2" cstate="print"/>
          <a:srcRect l="801" t="1308" r="783" b="5176"/>
          <a:stretch>
            <a:fillRect/>
          </a:stretch>
        </p:blipFill>
        <p:spPr bwMode="auto">
          <a:xfrm>
            <a:off x="457200" y="1556792"/>
            <a:ext cx="72390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>
          <a:xfrm>
            <a:off x="667072" y="-27384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Clinical Stages of Labor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عنوان 1"/>
          <p:cNvSpPr>
            <a:spLocks noGrp="1"/>
          </p:cNvSpPr>
          <p:nvPr>
            <p:ph type="title"/>
          </p:nvPr>
        </p:nvSpPr>
        <p:spPr>
          <a:xfrm>
            <a:off x="612775" y="260648"/>
            <a:ext cx="8153400" cy="74252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New arrival</a:t>
            </a:r>
            <a:endParaRPr lang="ar-SA" sz="4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3" name="Picture 5" descr="Human_infant_newborn_baby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627784" y="2492896"/>
            <a:ext cx="4032448" cy="27363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Parturition</a:t>
            </a:r>
            <a:endParaRPr lang="en-US" sz="45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Content Placeholder 5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479755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Normal Pregnancy</a:t>
            </a:r>
          </a:p>
          <a:p>
            <a:pPr lvl="1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Uterine quiescence</a:t>
            </a:r>
          </a:p>
          <a:p>
            <a:pPr lvl="1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Immature fetus</a:t>
            </a:r>
          </a:p>
          <a:p>
            <a:pPr lvl="1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Closed cervix</a:t>
            </a:r>
          </a:p>
          <a:p>
            <a:pPr lvl="1"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Parturition</a:t>
            </a:r>
          </a:p>
          <a:p>
            <a:pPr lvl="1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Coordinated uterine activity</a:t>
            </a:r>
          </a:p>
          <a:p>
            <a:pPr lvl="1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Maturation of the fetus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Progressive cervical dilation</a:t>
            </a:r>
          </a:p>
          <a:p>
            <a:pPr marL="274320" lvl="1" indent="0" eaLnBrk="1" hangingPunct="1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/>
        </p:nvGraphicFramePr>
        <p:xfrm>
          <a:off x="5105400" y="1524000"/>
          <a:ext cx="3733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5765551" y="1447800"/>
            <a:ext cx="250741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dirty="0" smtClean="0">
                <a:solidFill>
                  <a:schemeClr val="tx2"/>
                </a:solidFill>
              </a:rPr>
              <a:t>Interactions</a:t>
            </a:r>
            <a:endParaRPr lang="en-GB" sz="35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2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2" name="AutoShape 4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3" name="AutoShape 6" descr="data:image/jpg;base64,/9j/4AAQSkZJRgABAQAAAQABAAD/2wCEAAkGBhMSERQSEhQUFRUVFxUYGBcXGBgeFBQXFBcVFBgVFxgXHCYfFxklGRQUHy8gIycpLCwsFR4xNTAqNSYsLCkBCQoKDgwOGg8PGiwkHyQsLDAsNSksLC0sLywsLCwpLCwvLy0sKSwsLCksLCwsLC0sLCwtLCopLDQsKSwsLCwsLP/AABEIAHEAlgMBIgACEQEDEQH/xAAbAAACAgMBAAAAAAAAAAAAAAAFBgAEAQIDB//EAD0QAAIABAMFBQQJBAEFAAAAAAECAAMEEQUhMRJBUWFxBiIygaETQpGxM1JicoLB0eHwBxUjkhQkNEOi8f/EABoBAAIDAQEAAAAAAAAAAAAAAAIEAQMFAAb/xAAnEQACAgEEAgEDBQAAAAAAAAAAAQIDEQQSITEFQRMiYXEyUZHR8P/aAAwDAQACEQMRAD8A8PiRar6Eyz9k6H8oqxBPZ3o9bWvfKDD9nWcXSw4iAKORmMosScSmp4XYecSdgIr2RqDfZXatwgZU0Ly22XUgjcRDDgPb6dTahXB45GDOIdtqSsW0+UUb6w/aO4OwU51RIdZTNTIpCjwGx038YDYhhQmMWlMW4q3iHTjFubWy87aaDpuiqXtmphONs/ZRueTbA5by5m0rFSAb21tvEd5lc1zc3HAxWfFbHPUixPSKU2svpEbZSf2O5ZfurPeCCy0trFnsPQUs7bNQRdSLXOVjDTPaiTJApA4CJlTlcvBO3PYpS3UZAXjLVYEFP7lTM5AsDxtaAuObJe68PjFU9PFLOQGsGs/EhHanni14BNJuRBNclEVTrilwCy3VBZgsY6JggRbq3kYHPN0iTKmZopNuEHDG3ayUy2oI1jMVErWA70SIdP7M7DB1PiqOuxNGXGKNZR7GanaQ6H8jFaLVHU2urZqY1M5GcYKsSOk+Vstbdu6Raw7CJk7wgBb2LNko3nmbDM2iCyEJTeIrLKMZtDjSYLSKAGVph3kkqD0C6DqYMU9HR2/7eX5g/MmJNSHirZdtIQ6ZSwtHeYAo18ofBglE+XsvZ80ZgfmR6Qq9p+zLU/8AkRvaSibBveQnRXH56HlFUq3nPoW1HjLqVufK+wuO9zEWMWi/hmCT6g2ky2e2p0UdWNgPMwYpGDfCRxp5uyeW+L5xiw2QIKyOwzD6Woky+S7TsP8AUBf/AGhio/6VynALTpo57Crf8JYn42gHVvGV4+587Tzs1RvffFv/AJ+0tjrDT2r7I0FFLI9vOm1BHdljYAS+jTcjYW929zyGcI2zHSguhSyra8Mvf8qNmq72EUE1jqmsVOCF3Eu1L5CO1JXhcjHOaLpA0Snc2VSekVwgpLAMUFaltrMGJAkFlNmvEg/ja9lqqb9lSJEjMNFp2B2ltvEekYbRy5lHLmSrG0tVZfqFRZst2020195Yx5mjWgvhOMzJDbUu9jqP5/8AI7I/ob1TZlrhh+bT2iS2Igph2JyKgZ9xt98h5jVeuY6RxxDDzLMC8dnqYSU1lHCRVkc4sNOExGlNmHBXzOh8jY+UDWOeUdJU3ZF95yHIbz+Xxir5kuBj496w+ijh2BS5djNAmP8AUv8A41+9bxnlp1hpp5E2YAuigZKtgoHQZARywrCLr7SYwlqcwWzZvurv65CC/wDdZCLsqjtxO1ba/wBfleLItNCtVFVCxBf78neipJNOpmOVGzmXbRenPnrwhdx/+phs0ujBXcZrDvfgX3epz5CO1b7Goss6U6qDcbE1rg8SH2lJ8opv/TuWys8qoay5lXQFlGl7hhtLnmQBbhB7n0hHWO+b21rgSpM52f3nZzpmWZmPxJJPnDEOyUxh9GwPDIsPwg39IPdluzCSJpczVcldlbKQU2vE2Z12Ay/iMegyKGkH/jQ5bxf55RMY7jPXjZYfy5T+x4LV4Q8pjcG3TMdeEcZUrOPeq/C6edk0teq5EftCf2j/AKdnZMym7+zquj9F3OeQseUBZU8cCV+hshyuUJdNT7XdOkXKnE5dOuwigmMSaBr2tDPg3YuXMG1MiqqGEZyjgRsnO0RmeESCWMUSypzImgjMLybT7K2xMVb5CD2HdlWazTjsD6o8Z/JfP4QYwrCJcjPJpn1tw5Lw66nlBNAT7pjQweo0njY/qu/gHrQSUFpcpb/WbvN65DyAjhPlcoPGmtm1l+EVpmI0qZOynoRf0gJLKNuPw1rCSS/gBBSDcZQfw3FA6eymeR/TgeWh5HONExWkPhUeaX+axt7eQ25P9beqWMIzTj7GK4xmsxw1+SrW0ZRrbt3SOuHSE29qZbZli+yffb3V+OZ5AwRFEZw2VbIbznsjrv4WOfXMiV1BMn1MwIptt95vdBUBTn1BijbJrKLU8fSytNqmmvdrk+gi5T4ex3EweocLkSRmNpt5Jy+Ai/8A3NF3IPKNWqtqP1C03l8IV3w9x7pHlG2GTSk5Nrwk7LX0Kv3WB5bLGGgYrLORELna6rky7JKXvsDtH3VBysL+98usFZiC3ZBS3fS12LaVrKAQTr8h+8EqTHm3wEYZDz/npFrDcNeZcqBYasTZF6njyFzGfC9rgZshzuG6nxQga6+nKLcitZiN0BKb2MvxO01vsiyjza5PwEE6fF5Z9yYvMMD6WHzjQhZuKWsLLQQqsGSf3wAJg36B+R58/wCBaxrtA0gGUAVfQg5EQzf36TKQuoeayi/s0W0w87HcN5XatwjzvtJ2latmiYyqgVdlFXOy3JzY+I3PIcAIi6Sisrs8n5ONalmPDBjMSSxzJ1iRWqKi0ZjO2t8mFtOZ7VnclvP9o5P2rnnJSF+frASMiNI1nrLpdyLc6umzDZnZr7r/AJQSocJtmRc+gjt2VwnbvNIvY7K9dT6EfGH3CsDUZuL8t37wLjuNfx2l3r5bOf2yAcN7PTZvhGXE6Qwyew8tR/lcseCWAHmQSfhDAGEtAQLdNw0gRi+PLJQsxAy/nXpHfBWuWjd3vHeEc6urk0iAJZSSAgJ1J95idf24CLqE7IIP6dekeeLVGpnCZMvY+EbwOPU+ghjw7CZh+jaYo+yxAHXOwjovL4XBXC1Y3BKsqzp4jA2eHCe1clEva51J4KNTHbFauTRgNPmTJr7pZclT+HK/VrDk0I9dj82snbT5KvhQaDcP5p0gpPCFbdbFSUF2w8+O5/47/eOvkN0RsQeYLMzMDuJJHrpA+hpySModaLsqDa5BG/KFJ12TXDNCi6K7Qs4dIV27+0QNFXxOcsgfdHE2MN1NQO6AMspFUZIF2rdSTrzg0uAS5AAlqFBAOmZ5E9bxlUtBU6VxeZgO9TWUKtbg/wBQbLcM9lvu3zB5Xz5b+FJQsczcCG2qpw65AH5xpTMClymYyNtbjfDSq2vgFzUuzhRUiMLOob5i28EaQK7U9ji6mbKF245XY/Vmbto7n3nJsyDDCshD4SQeG/8AeNknFDnmDkb6EHIgxZKCksMR1OnhdHDPC5rXJvEhz7YdlgZ5mSyAHzz48f15gnfGYX+LB5K2l1zcX6POZ0gqbEWjQQ01NKs0WIzhdrKNpTWPlA12qf5AjLI7dh6pPYNKuomhyyhiBtqwANidSCunPlDXT1SS85syWn3mW/wvHjnt8rRosWqTXZrUeUlVBQ29HqmOdu6eUtpTia/2fCPxafC8ef1OLvUTdqcwsMwPd6QLYxhoh/UBb5Gy1rPS9f2NeG4nTy22prFgNFXf5j+c4tYv/UmYy7FMvsk45F/Lcp55nnCReMgx0VhYRFvkLZ8dfguf8hpm1tEszZ3NyS35xd7MlTNIbept1BB+UB0axglhaf8AVKBl3jboQbehESkLwu2zU36HCW9tLQ04VivdFzpCOajPp8xui3S1VsoNM9JC5Yyj1B8VVpQzFxpAqpxlVhPXEiN8UqvEiTrE7iI2qPA0zce2dD06RZwvF77TDfY56GEQVRJtHasxppLKqkWC3dTodrQciAL3H1ojcDbqVWt0uh7n4kMzpFcY6NCQQfSE6nxn2ylkPVTqP16iKs2rjtxdDUxsWYjHjVUk5QhJyNwRroRbLrEhUrcQIQHU3I9IkVSksmVqraPke/s7y1zvGuLyhNl2t3hGqz4ntIyY5UsnmYyaFJlsbHdGyoTmAYvYxTWbaGhjbDMWEtSjC4Of7RsVNT5yMZ4ygYYgjeY1yTGuzHBGIkS0SOJyQRaWeQFYGzLlca21B8s/SKsZEcSmMdTU2mX91wWPKy3JHwi5JNwCpuNx/KF81F5bE27qqi8btYk/BWHnGGrXllVQkbKgHgSe81xoczb8MTkbq1LqWH0Mcybcc4qbJMVJfacgZypZPHvD0vFaox6a+Qsg+yLeusQ1kaWsrXIVmVqyczYtuHDmf0hfq61pjEk3ubx0lYbOmLtIjMvEeeZ/1OfKNpOCTmbZ9m2Vr25gkdclJjhG/UStfPRrRVDKDbfbLjB6fPCy12xdvXpeOEjCZqEH2TZcs9Nq/wAM+kYrqOcbky2soJOmQXW9juieMC8bJweY8FWsr9sBQuyq3OtyS1gST0AiRo+FTgCxlsBe18rXzyvx7p+EYikCcpTe6XYSWN1iRIQYqirjH0UAIkSHdP8AoGa+iRsIkSLwmEJP0DdYGxIkE/RC9kjIjMSBCOo8H4x8jGKn6RvvN8zEiRwTORiRIkSCdZO6JI8X84GJEiDmdZu+NZe/qfyjMSOYPo2H6/MxIkSKpdgs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7163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371600"/>
            <a:ext cx="4953000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The End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Thank You</a:t>
            </a:r>
            <a:endParaRPr lang="en-US" sz="6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عنوان 1"/>
          <p:cNvSpPr>
            <a:spLocks noGrp="1"/>
          </p:cNvSpPr>
          <p:nvPr>
            <p:ph type="title"/>
          </p:nvPr>
        </p:nvSpPr>
        <p:spPr>
          <a:xfrm>
            <a:off x="612775" y="332656"/>
            <a:ext cx="8153400" cy="64807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Parturition </a:t>
            </a:r>
            <a:endParaRPr lang="ar-SA" sz="4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67544" y="1741512"/>
            <a:ext cx="8153400" cy="4495800"/>
          </a:xfrm>
        </p:spPr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Definition 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Uterine contractions that lead to expulsion of the fetus to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extrauterine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environment 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Towards the end of pregnancy the uterus becomes progressively more excitable and develops strong rhythmic contractions that lead to expulsion of the fetus.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152400" y="1371600"/>
            <a:ext cx="8229600" cy="4616450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Uterus is spontaneously active.</a:t>
            </a:r>
          </a:p>
          <a:p>
            <a:pPr algn="l" rtl="0">
              <a:lnSpc>
                <a:spcPct val="150000"/>
              </a:lnSpc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Spontaneous depolarization of pacemaker cells.</a:t>
            </a:r>
          </a:p>
          <a:p>
            <a:pPr algn="l" rtl="0">
              <a:lnSpc>
                <a:spcPct val="150000"/>
              </a:lnSpc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Gap junctions spread depolarization</a:t>
            </a:r>
          </a:p>
          <a:p>
            <a:pPr algn="l" rtl="0">
              <a:lnSpc>
                <a:spcPct val="150000"/>
              </a:lnSpc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Exact trigger is unknown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Hormonal changes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Mechanical changes  </a:t>
            </a:r>
            <a:endParaRPr lang="ar-SA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150000"/>
              </a:lnSpc>
            </a:pPr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150000"/>
              </a:lnSpc>
              <a:buFont typeface="Wingdings" pitchFamily="2" charset="2"/>
              <a:buNone/>
            </a:pPr>
            <a:endParaRPr lang="en-GB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عنوان 1"/>
          <p:cNvSpPr>
            <a:spLocks noGrp="1"/>
          </p:cNvSpPr>
          <p:nvPr>
            <p:ph type="title"/>
          </p:nvPr>
        </p:nvSpPr>
        <p:spPr>
          <a:xfrm>
            <a:off x="612775" y="332656"/>
            <a:ext cx="8153400" cy="64807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Parturition </a:t>
            </a:r>
            <a:endParaRPr lang="ar-SA" sz="4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single_unit13239960233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3276600"/>
            <a:ext cx="5181600" cy="3206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153400" cy="4855840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150000"/>
              </a:lnSpc>
            </a:pP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Oxytocin</a:t>
            </a:r>
          </a:p>
          <a:p>
            <a:pPr lvl="1" algn="l" rtl="0"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Dramatic ▲of oxytocin receptors (200 folds) </a:t>
            </a:r>
          </a:p>
          <a:p>
            <a:pPr lvl="2" algn="l" rtl="0"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gradual transition from passive relaxed to active excitatory muscle (↑responsiveness).</a:t>
            </a:r>
          </a:p>
          <a:p>
            <a:pPr lvl="1" algn="l" rtl="0">
              <a:lnSpc>
                <a:spcPct val="150000"/>
              </a:lnSpc>
              <a:buFont typeface="Wingdings 2" pitchFamily="18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Increase in Oxytocin secretion at labor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Oxytocin increases uterine contractions by</a:t>
            </a:r>
          </a:p>
          <a:p>
            <a:pPr lvl="2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Directly on its receptors</a:t>
            </a:r>
          </a:p>
          <a:p>
            <a:pPr lvl="2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Indirectly by stimulating prostaglandin production</a:t>
            </a:r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467544" y="-9872"/>
            <a:ext cx="8153400" cy="990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Hormonal changes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382000" cy="4925144"/>
          </a:xfrm>
        </p:spPr>
        <p:txBody>
          <a:bodyPr>
            <a:normAutofit fontScale="92500" lnSpcReduction="10000"/>
          </a:bodyPr>
          <a:lstStyle/>
          <a:p>
            <a:pPr algn="l" rtl="0">
              <a:lnSpc>
                <a:spcPct val="150000"/>
              </a:lnSpc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Prostaglandins 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Central role in initiation &amp; progression of human labour 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Locally produced (intrauterine)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Oxytocin and cytokines stimulate its production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Prostaglandin stimulates uterine contractions by:</a:t>
            </a:r>
          </a:p>
          <a:p>
            <a:pPr lvl="2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Direct effect:</a:t>
            </a:r>
          </a:p>
          <a:p>
            <a:pPr lvl="3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Through their own receptors</a:t>
            </a:r>
          </a:p>
          <a:p>
            <a:pPr lvl="3" algn="l" rtl="0">
              <a:lnSpc>
                <a:spcPct val="15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Upregulation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myometrial gap junctions</a:t>
            </a:r>
          </a:p>
          <a:p>
            <a:pPr lvl="2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Indirect effect: </a:t>
            </a:r>
          </a:p>
          <a:p>
            <a:pPr lvl="3" algn="l" rtl="0">
              <a:lnSpc>
                <a:spcPct val="15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Upregulation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oxytocin receptors</a:t>
            </a:r>
          </a:p>
          <a:p>
            <a:pPr lvl="2" algn="l" rtl="0">
              <a:lnSpc>
                <a:spcPct val="150000"/>
              </a:lnSpc>
              <a:buFont typeface="Wingdings" pitchFamily="2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612775" y="-27384"/>
            <a:ext cx="8153400" cy="990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Hormonal changes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وان 1"/>
          <p:cNvSpPr>
            <a:spLocks noGrp="1"/>
          </p:cNvSpPr>
          <p:nvPr>
            <p:ph type="title"/>
          </p:nvPr>
        </p:nvSpPr>
        <p:spPr>
          <a:xfrm>
            <a:off x="612775" y="-27384"/>
            <a:ext cx="8153400" cy="990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Hormonal changes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748464" cy="48558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Progesterone &amp; Estrogen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Progesterone inhibits uterine contractility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Estrogen stimulates uterine contractility</a:t>
            </a:r>
          </a:p>
          <a:p>
            <a:pPr lvl="1" algn="l" rtl="0">
              <a:lnSpc>
                <a:spcPct val="150000"/>
              </a:lnSpc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From 7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month till term 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Progesterone secretion remains constant or decreases slightly 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Estrogen secretion increases continuously 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Increase estrogen/progesterone ratio</a:t>
            </a:r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5288" y="1916113"/>
            <a:ext cx="4038600" cy="3313112"/>
          </a:xfrm>
        </p:spPr>
        <p:txBody>
          <a:bodyPr/>
          <a:lstStyle/>
          <a:p>
            <a:pPr algn="l" rtl="0"/>
            <a:r>
              <a:rPr lang="en-GB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Progesterone</a:t>
            </a:r>
            <a:r>
              <a:rPr lang="en-GB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 algn="l" rtl="0"/>
            <a:r>
              <a:rPr lang="en-GB" dirty="0" smtClean="0">
                <a:latin typeface="Arial" pitchFamily="34" charset="0"/>
                <a:cs typeface="Arial" pitchFamily="34" charset="0"/>
              </a:rPr>
              <a:t>▼ GAP junctions</a:t>
            </a:r>
          </a:p>
          <a:p>
            <a:pPr lvl="1" algn="l" rtl="0"/>
            <a:r>
              <a:rPr lang="en-GB" dirty="0" smtClean="0">
                <a:latin typeface="Arial" pitchFamily="34" charset="0"/>
                <a:cs typeface="Arial" pitchFamily="34" charset="0"/>
              </a:rPr>
              <a:t>▼ Oxytocin receptors</a:t>
            </a:r>
          </a:p>
          <a:p>
            <a:pPr lvl="1" algn="l" rtl="0"/>
            <a:r>
              <a:rPr lang="en-GB" dirty="0" smtClean="0">
                <a:latin typeface="Arial" pitchFamily="34" charset="0"/>
                <a:cs typeface="Arial" pitchFamily="34" charset="0"/>
              </a:rPr>
              <a:t>▼prostaglandins</a:t>
            </a:r>
          </a:p>
          <a:p>
            <a:pPr lvl="1" algn="l" rtl="0"/>
            <a:r>
              <a:rPr lang="en-GB" dirty="0" smtClean="0">
                <a:latin typeface="Arial" pitchFamily="34" charset="0"/>
                <a:cs typeface="Arial" pitchFamily="34" charset="0"/>
              </a:rPr>
              <a:t>▲ resting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mem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. Potential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1938338"/>
            <a:ext cx="4038600" cy="2960687"/>
          </a:xfrm>
        </p:spPr>
        <p:txBody>
          <a:bodyPr/>
          <a:lstStyle/>
          <a:p>
            <a:pPr algn="l" rtl="0"/>
            <a:r>
              <a:rPr lang="en-GB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Estrogen</a:t>
            </a:r>
            <a:endParaRPr lang="en-GB" b="1" dirty="0" smtClean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  <a:p>
            <a:pPr marL="547688" lvl="1" indent="-277813" algn="l" rtl="0"/>
            <a:r>
              <a:rPr lang="en-GB" dirty="0" smtClean="0">
                <a:latin typeface="Arial" pitchFamily="34" charset="0"/>
                <a:cs typeface="Arial" pitchFamily="34" charset="0"/>
              </a:rPr>
              <a:t>▲ GAP junctions with onset of labour.</a:t>
            </a:r>
          </a:p>
          <a:p>
            <a:pPr lvl="1" algn="l" rtl="0"/>
            <a:r>
              <a:rPr lang="en-GB" dirty="0" smtClean="0">
                <a:latin typeface="Arial" pitchFamily="34" charset="0"/>
                <a:cs typeface="Arial" pitchFamily="34" charset="0"/>
              </a:rPr>
              <a:t>▲ Oxytocin receptors.</a:t>
            </a:r>
          </a:p>
          <a:p>
            <a:pPr lvl="1" algn="l" rtl="0"/>
            <a:r>
              <a:rPr lang="en-GB" dirty="0" smtClean="0">
                <a:latin typeface="Arial" pitchFamily="34" charset="0"/>
                <a:cs typeface="Arial" pitchFamily="34" charset="0"/>
              </a:rPr>
              <a:t>▲ Prostaglandins</a:t>
            </a:r>
          </a:p>
        </p:txBody>
      </p:sp>
      <p:pic>
        <p:nvPicPr>
          <p:cNvPr id="14341" name="Picture 7" descr="MCj038358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425" y="4690764"/>
            <a:ext cx="1944687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3471912" y="5347989"/>
            <a:ext cx="3080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66"/>
                </a:solidFill>
                <a:latin typeface="Calibri" pitchFamily="34" charset="0"/>
              </a:rPr>
              <a:t>P</a:t>
            </a: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5056237" y="4339927"/>
            <a:ext cx="2968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66"/>
                </a:solidFill>
                <a:latin typeface="Calibri" pitchFamily="34" charset="0"/>
              </a:rPr>
              <a:t>E</a:t>
            </a:r>
          </a:p>
        </p:txBody>
      </p:sp>
      <p:sp>
        <p:nvSpPr>
          <p:cNvPr id="9" name="عنوان 1"/>
          <p:cNvSpPr>
            <a:spLocks noGrp="1"/>
          </p:cNvSpPr>
          <p:nvPr>
            <p:ph type="title"/>
          </p:nvPr>
        </p:nvSpPr>
        <p:spPr>
          <a:xfrm>
            <a:off x="612775" y="-27384"/>
            <a:ext cx="8153400" cy="990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Hormonal changes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3129</TotalTime>
  <Words>908</Words>
  <Application>Microsoft Office PowerPoint</Application>
  <PresentationFormat>On-screen Show (4:3)</PresentationFormat>
  <Paragraphs>258</Paragraphs>
  <Slides>30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Civic</vt:lpstr>
      <vt:lpstr>Microsoft Excel 97-2003 Worksheet</vt:lpstr>
      <vt:lpstr> Physiology of Labor</vt:lpstr>
      <vt:lpstr>Objectives</vt:lpstr>
      <vt:lpstr>Parturition</vt:lpstr>
      <vt:lpstr>Parturition </vt:lpstr>
      <vt:lpstr>Parturition </vt:lpstr>
      <vt:lpstr>Hormonal changes</vt:lpstr>
      <vt:lpstr>Hormonal changes</vt:lpstr>
      <vt:lpstr>Hormonal changes</vt:lpstr>
      <vt:lpstr>Hormonal changes</vt:lpstr>
      <vt:lpstr>Mechanical changes</vt:lpstr>
      <vt:lpstr>Initiation of Labor</vt:lpstr>
      <vt:lpstr>Initiation of Labor</vt:lpstr>
      <vt:lpstr>Positive feedback mechanism</vt:lpstr>
      <vt:lpstr>Phases of uterine activity </vt:lpstr>
      <vt:lpstr>Phases of uterine activity </vt:lpstr>
      <vt:lpstr>Phases of uterine activity </vt:lpstr>
      <vt:lpstr>Phases of uterine activity </vt:lpstr>
      <vt:lpstr>Phases of uterine activity </vt:lpstr>
      <vt:lpstr>Phases of uterine activity (summary) </vt:lpstr>
      <vt:lpstr>Mechanism of parturition</vt:lpstr>
      <vt:lpstr>Onset of labor</vt:lpstr>
      <vt:lpstr>Clinical Stages of Labor</vt:lpstr>
      <vt:lpstr>Clinical Stages of Labor</vt:lpstr>
      <vt:lpstr>Clinical Stages of Labor</vt:lpstr>
      <vt:lpstr>Stages of Labor</vt:lpstr>
      <vt:lpstr>Clinical Stages of Labor</vt:lpstr>
      <vt:lpstr>Clinical Stages of Labor</vt:lpstr>
      <vt:lpstr>Clinical Stages of Labor</vt:lpstr>
      <vt:lpstr>New arrival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Hana</dc:creator>
  <cp:lastModifiedBy>DR.MOHAMMAD AL OTABI</cp:lastModifiedBy>
  <cp:revision>400</cp:revision>
  <dcterms:created xsi:type="dcterms:W3CDTF">2011-02-12T11:40:31Z</dcterms:created>
  <dcterms:modified xsi:type="dcterms:W3CDTF">2015-04-13T04:22:30Z</dcterms:modified>
</cp:coreProperties>
</file>