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257" r:id="rId2"/>
    <p:sldId id="258" r:id="rId3"/>
    <p:sldId id="259" r:id="rId4"/>
    <p:sldId id="289" r:id="rId5"/>
    <p:sldId id="288" r:id="rId6"/>
    <p:sldId id="290" r:id="rId7"/>
    <p:sldId id="260" r:id="rId8"/>
    <p:sldId id="293" r:id="rId9"/>
    <p:sldId id="263" r:id="rId10"/>
    <p:sldId id="264" r:id="rId11"/>
    <p:sldId id="294" r:id="rId12"/>
    <p:sldId id="266" r:id="rId13"/>
    <p:sldId id="267" r:id="rId14"/>
    <p:sldId id="268" r:id="rId15"/>
    <p:sldId id="287" r:id="rId16"/>
    <p:sldId id="276" r:id="rId17"/>
    <p:sldId id="269" r:id="rId18"/>
    <p:sldId id="296" r:id="rId19"/>
    <p:sldId id="278" r:id="rId20"/>
    <p:sldId id="297" r:id="rId21"/>
    <p:sldId id="298" r:id="rId22"/>
    <p:sldId id="272" r:id="rId23"/>
    <p:sldId id="279" r:id="rId24"/>
    <p:sldId id="292" r:id="rId25"/>
    <p:sldId id="280" r:id="rId26"/>
    <p:sldId id="281" r:id="rId27"/>
    <p:sldId id="271" r:id="rId28"/>
    <p:sldId id="282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85" autoAdjust="0"/>
  </p:normalViewPr>
  <p:slideViewPr>
    <p:cSldViewPr>
      <p:cViewPr varScale="1">
        <p:scale>
          <a:sx n="61" d="100"/>
          <a:sy n="61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F9BB4-409D-4E52-9996-F89D81ECD142}" type="datetimeFigureOut">
              <a:rPr lang="en-GB" smtClean="0"/>
              <a:pPr/>
              <a:t>18/04/2015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E9FA5-E98E-4B68-967D-481130F60A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716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18/04/2015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18/04/2015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18/04/2015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793C1-AE5F-44D0-ABBA-2387A2E8B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18/04/2015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18/04/2015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BB31518-B0A9-4308-84A0-510FF069898D}" type="datetimeFigureOut">
              <a:rPr lang="en-GB" smtClean="0"/>
              <a:pPr/>
              <a:t>18/04/2015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18/04/2015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18/04/2015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18/04/2015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18/04/2015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BB31518-B0A9-4308-84A0-510FF069898D}" type="datetimeFigureOut">
              <a:rPr lang="en-GB" smtClean="0"/>
              <a:pPr/>
              <a:t>18/04/2015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BB31518-B0A9-4308-84A0-510FF069898D}" type="datetimeFigureOut">
              <a:rPr lang="en-GB" smtClean="0"/>
              <a:pPr/>
              <a:t>18/04/2015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08912" cy="1728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Reproductive Physiology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Lecture 8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Hormones affecting female breast</a:t>
            </a:r>
            <a:endParaRPr lang="ar-SA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691680" y="3320008"/>
            <a:ext cx="5876778" cy="19812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Assistant Professor and CONSULTANT </a:t>
            </a:r>
            <a:r>
              <a:rPr lang="en-US" dirty="0" err="1" smtClean="0">
                <a:latin typeface="Comic Sans MS" pitchFamily="66" charset="0"/>
              </a:rPr>
              <a:t>dEpartment</a:t>
            </a:r>
            <a:r>
              <a:rPr lang="en-US" dirty="0" smtClean="0">
                <a:latin typeface="Comic Sans MS" pitchFamily="66" charset="0"/>
              </a:rPr>
              <a:t> of Physiology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College of Medicine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King Saud University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latin typeface="Arial" pitchFamily="34" charset="0"/>
                <a:cs typeface="Arial" pitchFamily="34" charset="0"/>
              </a:rPr>
              <a:t>During pregnancy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Complete development of 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mammary glands</a:t>
            </a:r>
          </a:p>
          <a:p>
            <a:pPr lvl="2"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607"/>
          <a:stretch>
            <a:fillRect/>
          </a:stretch>
        </p:blipFill>
        <p:spPr bwMode="auto">
          <a:xfrm>
            <a:off x="1835696" y="2636912"/>
            <a:ext cx="53285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Mammogenesis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breast development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4165" name="Group 53"/>
          <p:cNvGraphicFramePr>
            <a:graphicFrameLocks noGrp="1"/>
          </p:cNvGraphicFramePr>
          <p:nvPr/>
        </p:nvGraphicFramePr>
        <p:xfrm>
          <a:off x="539552" y="1700808"/>
          <a:ext cx="8062664" cy="3996785"/>
        </p:xfrm>
        <a:graphic>
          <a:graphicData uri="http://schemas.openxmlformats.org/drawingml/2006/table">
            <a:tbl>
              <a:tblPr/>
              <a:tblGrid>
                <a:gridCol w="8062664"/>
              </a:tblGrid>
              <a:tr h="665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Hormones Involved in Mammary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3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Estrogens 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Progesterone 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Growth hormone  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Human placental </a:t>
                      </a:r>
                      <a:r>
                        <a:rPr kumimoji="0" lang="en-US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lactogens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(</a:t>
                      </a:r>
                      <a:r>
                        <a:rPr kumimoji="0" lang="en-US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hPL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Prolactin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(PL)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Glucocorticoids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Insulin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Mammogenesis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breast development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44544" y="1484784"/>
            <a:ext cx="6415688" cy="4998296"/>
          </a:xfrm>
        </p:spPr>
        <p:txBody>
          <a:bodyPr>
            <a:normAutofit fontScale="92500" lnSpcReduction="20000"/>
          </a:bodyPr>
          <a:lstStyle/>
          <a:p>
            <a:pPr marL="228600" lvl="1" indent="-228600" algn="l" rtl="0">
              <a:lnSpc>
                <a:spcPct val="150000"/>
              </a:lnSpc>
              <a:buNone/>
            </a:pPr>
            <a:endParaRPr lang="en-US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228600" lvl="1" indent="-228600" algn="l" rtl="0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Estrogen (placenta)</a:t>
            </a:r>
          </a:p>
          <a:p>
            <a:pPr marL="228600"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Growth &amp; branching of ductal system (with GH)</a:t>
            </a:r>
          </a:p>
          <a:p>
            <a:pPr marL="228600"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Fat deposition in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stroma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28600" lvl="1" indent="-228600" algn="l" rtl="0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Progesterone (placenta) </a:t>
            </a:r>
          </a:p>
          <a:p>
            <a:pPr marL="228600"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Growth of lobule-alveolar system (budding of alveoli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secretory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changes in epithelial cells )</a:t>
            </a:r>
          </a:p>
          <a:p>
            <a:pPr lvl="2"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Although estrogen and progesterone are essential for physical development of the breasts, they inhibit actual secretion of milk</a:t>
            </a:r>
          </a:p>
          <a:p>
            <a:pPr algn="l" rtl="0"/>
            <a:endParaRPr lang="ar-S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www.glowm.com/resources/glowm/graphics/figures/v5/0310/002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84784"/>
            <a:ext cx="2448272" cy="3024336"/>
          </a:xfrm>
          <a:prstGeom prst="rect">
            <a:avLst/>
          </a:prstGeom>
          <a:noFill/>
        </p:spPr>
      </p:pic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Mammogenesis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breast development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251520" y="1527048"/>
            <a:ext cx="4032448" cy="533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During pregnancy 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78227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Prolactin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(anterior pituitary)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Its level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rises steadily from the fifth week of pregnancy until birth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(10-20 times)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It stimulates mammary gland ductal growth and proliferation of alveolar epithelial cells which induce milk protein synthesis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Sudden drop in E &amp; P after delivery allows milk production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It is controlled mainly by hypothalamic hormone</a:t>
            </a:r>
          </a:p>
          <a:p>
            <a:pPr lvl="2" algn="l" rtl="0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PIH (Dopamine)</a:t>
            </a:r>
          </a:p>
          <a:p>
            <a:pPr lvl="2" algn="l" rtl="0">
              <a:buNone/>
            </a:pP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Human placental </a:t>
            </a:r>
            <a:r>
              <a:rPr lang="en-US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lactogen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human chorionic </a:t>
            </a:r>
            <a:r>
              <a:rPr lang="en-GB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somatomammotropin</a:t>
            </a:r>
            <a:r>
              <a:rPr lang="en-GB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hCS</a:t>
            </a:r>
            <a:r>
              <a:rPr lang="en-GB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placenta)</a:t>
            </a:r>
          </a:p>
          <a:p>
            <a:pPr lvl="1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Facilitates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mammogenesis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2200" dirty="0" smtClean="0">
                <a:latin typeface="Arial" pitchFamily="34" charset="0"/>
                <a:cs typeface="Arial" pitchFamily="34" charset="0"/>
              </a:rPr>
              <a:t>supports the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prolactin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during pregnancy (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lactogenic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properties)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Delays milk production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ar-S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Mammogenesis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breast development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82000" cy="782960"/>
          </a:xfrm>
        </p:spPr>
        <p:txBody>
          <a:bodyPr>
            <a:normAutofit/>
          </a:bodyPr>
          <a:lstStyle/>
          <a:p>
            <a:pPr rtl="0"/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1"/>
          </p:nvPr>
        </p:nvSpPr>
        <p:spPr>
          <a:xfrm>
            <a:off x="228600" y="1484784"/>
            <a:ext cx="866388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Cellular changes by which </a:t>
            </a:r>
            <a:r>
              <a:rPr lang="en-US" sz="25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mammary epithelial cell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switches from a growing non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secretory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tissue to a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secreting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non-growing tissue (initiation of milk secretion)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Change is endocrine mediated 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Involves 2 stages: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2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2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</a:t>
            </a:r>
          </a:p>
          <a:p>
            <a:pPr algn="l" rtl="0"/>
            <a:endParaRPr lang="ar-S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82000" cy="782960"/>
          </a:xfrm>
        </p:spPr>
        <p:txBody>
          <a:bodyPr>
            <a:normAutofit/>
          </a:bodyPr>
          <a:lstStyle/>
          <a:p>
            <a:pPr rtl="0"/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8964488" cy="525780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Cytologic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and enzymatic differentiation of alveolar epithelial cells).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61950" lvl="1" indent="-273050" algn="l" rtl="0">
              <a:lnSpc>
                <a:spcPct val="11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Starts in </a:t>
            </a:r>
            <a:r>
              <a:rPr lang="en-U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mid-pregnancy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characterized by expression of many genes involved in the synthesis of milk components (increases in uptake transport systems for amino acids, glucose, and calcium required for milk synthesis). </a:t>
            </a:r>
          </a:p>
          <a:p>
            <a:pPr marL="361950" lvl="1" indent="-273050">
              <a:lnSpc>
                <a:spcPct val="150000"/>
              </a:lnSpc>
            </a:pPr>
            <a:r>
              <a:rPr lang="en-US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ENDOCRINE REGULATION OF LACTOGENESIS</a:t>
            </a:r>
            <a:r>
              <a:rPr lang="en-US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1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627063" lvl="2" indent="-45720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1- Progesterone: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promotes mammary growth, blocks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epithelial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secretion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27063" lvl="2" indent="-45720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2- </a:t>
            </a:r>
            <a:r>
              <a:rPr lang="en-US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Prolactin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Maturation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Golgi,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Secretory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vesicles, epithelial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secretion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27063" lvl="2" indent="-45720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3- Growth hormone</a:t>
            </a:r>
          </a:p>
          <a:p>
            <a:pPr marL="627063" lvl="2" indent="-457200" algn="l" rtl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4- </a:t>
            </a:r>
            <a:r>
              <a:rPr lang="en-US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Glucocorticoids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Cortisol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development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371600" lvl="2" indent="-457200" algn="l" rtl="0">
              <a:lnSpc>
                <a:spcPct val="150000"/>
              </a:lnSpc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l" rtl="0">
              <a:lnSpc>
                <a:spcPct val="150000"/>
              </a:lnSpc>
            </a:pPr>
            <a:endParaRPr lang="ar-S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005"/>
          <a:stretch>
            <a:fillRect/>
          </a:stretch>
        </p:blipFill>
        <p:spPr bwMode="auto">
          <a:xfrm>
            <a:off x="609600" y="764704"/>
            <a:ext cx="78486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662736" cy="5229200"/>
          </a:xfrm>
        </p:spPr>
        <p:txBody>
          <a:bodyPr>
            <a:normAutofit fontScale="92500"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(Copious secretion of all milk components), </a:t>
            </a:r>
            <a:r>
              <a:rPr lang="en-US" sz="2400" b="1" dirty="0" smtClean="0">
                <a:latin typeface="Arial" charset="0"/>
              </a:rPr>
              <a:t>starts 2-3 days postpartum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273050" lvl="1" indent="-273050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parturition, withdrawal of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progesterone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+ high level of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prolactin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leads to:</a:t>
            </a:r>
          </a:p>
          <a:p>
            <a:pPr marL="228600" lvl="2"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Further increase in expression of milk protein genes</a:t>
            </a:r>
          </a:p>
          <a:p>
            <a:pPr marL="228600" lvl="2" algn="l" rtl="0"/>
            <a:r>
              <a:rPr lang="en-GB" sz="2300" dirty="0" smtClean="0">
                <a:latin typeface="Arial" pitchFamily="34" charset="0"/>
                <a:cs typeface="Arial" pitchFamily="34" charset="0"/>
              </a:rPr>
              <a:t>Glands absorb large quantities of metabolic substrates from the 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blood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marL="228600" lvl="2"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Movement of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cytoplasmic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lipid droplets and casein into alveolar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lumen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marL="228600" lvl="2"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Transfer of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immunoglobulins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marL="228600" lvl="2"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Secretion of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colostrum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followed by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milk</a:t>
            </a:r>
          </a:p>
          <a:p>
            <a:pPr marL="228600" lvl="2"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Suckling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stimulates further increase in expression of genes involved in milk secretion with expansion of alveolar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epithelium</a:t>
            </a:r>
          </a:p>
          <a:p>
            <a:pPr marL="228600" lvl="2"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Lactation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is maintained by removal of milk</a:t>
            </a:r>
          </a:p>
          <a:p>
            <a:pPr marL="449263" lvl="2" algn="l" rtl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6437"/>
            <a:ext cx="8229600" cy="4460875"/>
          </a:xfrm>
          <a:effectLst>
            <a:outerShdw dist="80322" dir="4293903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9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Milk Production Reflex: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900" b="1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Prolactin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is a key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lactogenic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hormone, stimulating initial alveolar milk production</a:t>
            </a:r>
          </a:p>
          <a:p>
            <a:pPr eaLnBrk="1" hangingPunct="1">
              <a:defRPr/>
            </a:pPr>
            <a:endParaRPr lang="en-US" sz="29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9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Milk Ejection Reflex: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900" b="1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Oxytocin</a:t>
            </a:r>
            <a:r>
              <a:rPr lang="en-US" sz="29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contracts the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myoepithelial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cells, forcing milk from the alveoli into the ducts and sinuses where it is removed by the infant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9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332656"/>
            <a:ext cx="74888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Endocrine Control of Lactation </a:t>
            </a:r>
            <a:endParaRPr lang="en-GB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03888"/>
          </a:xfrm>
        </p:spPr>
        <p:txBody>
          <a:bodyPr>
            <a:noAutofit/>
          </a:bodyPr>
          <a:lstStyle/>
          <a:p>
            <a:r>
              <a:rPr lang="en-GB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Galactopoeisis</a:t>
            </a:r>
            <a:r>
              <a:rPr lang="en-GB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Definition: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Galactopoeisis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is defined as the maintenance of lactation once lactation has been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established. </a:t>
            </a:r>
            <a:r>
              <a:rPr lang="en-US" sz="2800" b="1" dirty="0" smtClean="0">
                <a:latin typeface="Arial" charset="0"/>
              </a:rPr>
              <a:t>starts </a:t>
            </a:r>
            <a:r>
              <a:rPr lang="en-US" sz="2800" b="1" dirty="0" smtClean="0">
                <a:latin typeface="Arial" charset="0"/>
              </a:rPr>
              <a:t>9-15 </a:t>
            </a:r>
            <a:r>
              <a:rPr lang="en-US" sz="2800" b="1" dirty="0" smtClean="0">
                <a:latin typeface="Arial" charset="0"/>
              </a:rPr>
              <a:t>days postpartum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Galactopoeitic</a:t>
            </a:r>
            <a:r>
              <a:rPr lang="en-GB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Hormones: </a:t>
            </a:r>
          </a:p>
          <a:p>
            <a:pPr lvl="1" algn="l" rtl="0"/>
            <a:r>
              <a:rPr lang="en-GB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Prolactin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the most important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galactopoeitic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hormones involved in the maintenance of lactation.</a:t>
            </a:r>
          </a:p>
          <a:p>
            <a:pPr lvl="1" algn="l" rtl="0"/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Growth Hormone: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supports increase in the synthesis of lactose, protein, and fat in the mammary gland</a:t>
            </a:r>
          </a:p>
          <a:p>
            <a:pPr lvl="1" algn="l" rtl="0"/>
            <a:r>
              <a:rPr lang="en-GB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Glucocorticoids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Thyroid and parathyroid Hormones</a:t>
            </a:r>
          </a:p>
          <a:p>
            <a:pPr lvl="1" algn="l" rtl="0"/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Insulin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 algn="l" rtl="0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000" dirty="0" smtClean="0">
                <a:latin typeface="Arial" pitchFamily="34" charset="0"/>
                <a:cs typeface="Arial" pitchFamily="34" charset="0"/>
              </a:rPr>
              <a:t>Objectives </a:t>
            </a:r>
            <a:endParaRPr lang="ar-SA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0392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 the end of this lecture, you should be able to:</a:t>
            </a:r>
          </a:p>
          <a:p>
            <a:pPr>
              <a:buNone/>
            </a:pPr>
            <a:endParaRPr lang="en-US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Describe the hormones involved in the different  phases of lactation:</a:t>
            </a:r>
          </a:p>
          <a:p>
            <a:pPr marL="536575" indent="-273050" algn="l" rtl="0">
              <a:buFontTx/>
              <a:buChar char="-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Mammogenesis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536575" indent="-273050" algn="l" rtl="0">
              <a:buFontTx/>
              <a:buChar char="-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Lactogenesis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536575" indent="-273050">
              <a:buFontTx/>
              <a:buChar char="-"/>
            </a:pPr>
            <a:r>
              <a:rPr lang="en-GB" b="1" dirty="0" err="1" smtClean="0">
                <a:latin typeface="Arial" pitchFamily="34" charset="0"/>
                <a:cs typeface="Arial" pitchFamily="34" charset="0"/>
              </a:rPr>
              <a:t>Galactopoeisis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Explain the physiological basis of suckling reflex and its role in lactation.</a:t>
            </a:r>
          </a:p>
          <a:p>
            <a:pPr algn="l" rtl="0">
              <a:buNone/>
            </a:pP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454525"/>
          </a:xfrm>
          <a:effectLst>
            <a:outerShdw dist="91581" dir="3378596" algn="ctr" rotWithShape="0">
              <a:schemeClr val="bg2"/>
            </a:outerShdw>
          </a:effectLst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Influence of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Local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Factors Acting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Breasts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n"/>
              <a:defRPr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It is not just the level of maternal hormones, but the efficiency of </a:t>
            </a:r>
            <a:r>
              <a:rPr lang="en-US" sz="25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milk removal 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that governs the volume product in each breast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n"/>
              <a:defRPr/>
            </a:pP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n"/>
              <a:defRPr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 protein </a:t>
            </a:r>
            <a:r>
              <a:rPr lang="en-US" sz="25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factor called 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feedback 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inhibitor  of lactation (FIL)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is secreted with other milk components into the alveolar lumen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n"/>
              <a:defRPr/>
            </a:pP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n"/>
              <a:defRPr/>
            </a:pP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FIL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, insensitive to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prolactin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 milk production</a:t>
            </a:r>
            <a:r>
              <a:rPr lang="en-US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b="1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349786"/>
            <a:ext cx="68407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Autocrine</a:t>
            </a:r>
            <a:r>
              <a:rPr lang="en-GB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Control of Lactation</a:t>
            </a:r>
            <a:endParaRPr lang="en-GB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New-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5710" t="4680" r="5157" b="6410"/>
          <a:stretch>
            <a:fillRect/>
          </a:stretch>
        </p:blipFill>
        <p:spPr>
          <a:xfrm>
            <a:off x="698500" y="1635125"/>
            <a:ext cx="6938963" cy="4460875"/>
          </a:xfrm>
          <a:noFill/>
        </p:spPr>
      </p:pic>
      <p:sp>
        <p:nvSpPr>
          <p:cNvPr id="545796" name="Text Box 4"/>
          <p:cNvSpPr txBox="1">
            <a:spLocks noChangeArrowheads="1"/>
          </p:cNvSpPr>
          <p:nvPr/>
        </p:nvSpPr>
        <p:spPr bwMode="auto">
          <a:xfrm>
            <a:off x="2827373" y="3873500"/>
            <a:ext cx="452368" cy="307777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7030A0"/>
                </a:solidFill>
                <a:latin typeface="Arial" charset="0"/>
              </a:rPr>
              <a:t>FIL</a:t>
            </a:r>
          </a:p>
        </p:txBody>
      </p:sp>
      <p:sp>
        <p:nvSpPr>
          <p:cNvPr id="545797" name="Text Box 5"/>
          <p:cNvSpPr txBox="1">
            <a:spLocks noChangeArrowheads="1"/>
          </p:cNvSpPr>
          <p:nvPr/>
        </p:nvSpPr>
        <p:spPr bwMode="auto">
          <a:xfrm>
            <a:off x="2824198" y="4343400"/>
            <a:ext cx="452368" cy="307777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400" b="1">
                <a:solidFill>
                  <a:srgbClr val="7030A0"/>
                </a:solidFill>
                <a:latin typeface="Arial" charset="0"/>
              </a:rPr>
              <a:t>FIL</a:t>
            </a:r>
          </a:p>
        </p:txBody>
      </p:sp>
      <p:sp>
        <p:nvSpPr>
          <p:cNvPr id="545798" name="Text Box 6"/>
          <p:cNvSpPr txBox="1">
            <a:spLocks noChangeArrowheads="1"/>
          </p:cNvSpPr>
          <p:nvPr/>
        </p:nvSpPr>
        <p:spPr bwMode="auto">
          <a:xfrm>
            <a:off x="2362235" y="4025900"/>
            <a:ext cx="452368" cy="307777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7030A0"/>
                </a:solidFill>
                <a:latin typeface="Arial" charset="0"/>
              </a:rPr>
              <a:t>FIL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349786"/>
            <a:ext cx="68407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Autocrine</a:t>
            </a:r>
            <a:r>
              <a:rPr lang="en-GB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Control of Lactation</a:t>
            </a:r>
            <a:endParaRPr lang="en-GB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Stages of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lactogenesis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3627" y="2204864"/>
            <a:ext cx="8298853" cy="3897724"/>
            <a:chOff x="593627" y="2204864"/>
            <a:chExt cx="8298853" cy="3897724"/>
          </a:xfrm>
        </p:grpSpPr>
        <p:pic>
          <p:nvPicPr>
            <p:cNvPr id="3074" name="Picture 2" descr="Schematic of lactation cyc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2204864"/>
              <a:ext cx="7564211" cy="3348211"/>
            </a:xfrm>
            <a:prstGeom prst="rect">
              <a:avLst/>
            </a:prstGeom>
            <a:noFill/>
          </p:spPr>
        </p:pic>
        <p:sp>
          <p:nvSpPr>
            <p:cNvPr id="5" name="مربع نص 4"/>
            <p:cNvSpPr txBox="1"/>
            <p:nvPr/>
          </p:nvSpPr>
          <p:spPr>
            <a:xfrm>
              <a:off x="593627" y="5733256"/>
              <a:ext cx="8298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b="1" dirty="0" err="1" smtClean="0">
                  <a:solidFill>
                    <a:srgbClr val="C00000"/>
                  </a:solidFill>
                </a:rPr>
                <a:t>Mammogenesis</a:t>
              </a:r>
              <a:r>
                <a:rPr lang="en-US" dirty="0" smtClean="0"/>
                <a:t>      </a:t>
              </a:r>
              <a:r>
                <a:rPr lang="en-US" b="1" dirty="0" err="1" smtClean="0">
                  <a:solidFill>
                    <a:srgbClr val="FF6600"/>
                  </a:solidFill>
                </a:rPr>
                <a:t>Lactogenesis</a:t>
              </a:r>
              <a:r>
                <a:rPr lang="en-US" dirty="0" smtClean="0"/>
                <a:t>	           </a:t>
              </a:r>
              <a:r>
                <a:rPr lang="en-US" b="1" dirty="0" err="1" smtClean="0">
                  <a:solidFill>
                    <a:srgbClr val="00B050"/>
                  </a:solidFill>
                </a:rPr>
                <a:t>Galactopoesis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27584" y="4869160"/>
              <a:ext cx="1440160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04248" y="2276872"/>
              <a:ext cx="144016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14" y="1196752"/>
            <a:ext cx="8791374" cy="558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mogenes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01212"/>
            <a:ext cx="6347992" cy="548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750912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Suckling reflex</a:t>
            </a:r>
            <a:endParaRPr lang="ar-SA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Reproduction\Suckling reflex.jpg"/>
          <p:cNvPicPr>
            <a:picLocks noChangeAspect="1" noChangeArrowheads="1"/>
          </p:cNvPicPr>
          <p:nvPr/>
        </p:nvPicPr>
        <p:blipFill>
          <a:blip r:embed="rId2" cstate="print"/>
          <a:srcRect r="17036" b="6262"/>
          <a:stretch>
            <a:fillRect/>
          </a:stretch>
        </p:blipFill>
        <p:spPr bwMode="auto">
          <a:xfrm>
            <a:off x="1619672" y="836712"/>
            <a:ext cx="5832648" cy="5832648"/>
          </a:xfrm>
          <a:prstGeom prst="rect">
            <a:avLst/>
          </a:prstGeom>
          <a:noFill/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01752" y="44624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Neural reflex arc</a:t>
            </a:r>
            <a:endParaRPr lang="ar-SA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Reproduction\Lac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2088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>
          <a:xfrm>
            <a:off x="251520" y="1643680"/>
            <a:ext cx="8503920" cy="516969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Milk production is a 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"use it or lose it"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process.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The more often and effectively the baby nurses, the more milk will be produced.</a:t>
            </a:r>
          </a:p>
          <a:p>
            <a:pPr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Milk production &lt;100 ml/day in day 1 postpartum.</a:t>
            </a:r>
          </a:p>
          <a:p>
            <a:pPr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Milk production by day 3 reaches 500 ml/day.</a:t>
            </a:r>
          </a:p>
          <a:p>
            <a:pPr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Involution: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This is when the breasts stop producing milk completely after weaning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 rt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5816" y="260648"/>
            <a:ext cx="37785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Milk production 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41029"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AAP Recommendations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483576"/>
            <a:ext cx="4038600" cy="4681728"/>
          </a:xfrm>
        </p:spPr>
        <p:txBody>
          <a:bodyPr lIns="82058" tIns="41029" rIns="82058" bIns="41029"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Exclusive breastfeeding for the first six months of life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Continued breastfeeding for at least one year, ‘As long as is desired by mother and child’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79512" y="6386446"/>
            <a:ext cx="8892480" cy="28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r>
              <a:rPr lang="en-US" sz="1300" dirty="0"/>
              <a:t>American Academy of Pediatrics (2005). "Breastfeeding and the Use of Human Milk." Pediatrics 115(2): 496-506.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3048000" cy="31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427984" y="537321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sz="2200" b="1" dirty="0" smtClean="0">
                <a:solidFill>
                  <a:srgbClr val="FF0000"/>
                </a:solidFill>
              </a:rPr>
              <a:t>يقول تعالى (والوالدات يرضعن أولادهن حولينِ كاملين لمن أراد أن يُتمَّ الرضاعة) [البقرة :233]</a:t>
            </a:r>
            <a:endParaRPr lang="en-US" sz="2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3200" b="3653"/>
          <a:stretch>
            <a:fillRect/>
          </a:stretch>
        </p:blipFill>
        <p:spPr bwMode="auto">
          <a:xfrm>
            <a:off x="1026666" y="1052736"/>
            <a:ext cx="728975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251520" y="241873"/>
            <a:ext cx="8640960" cy="88287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structure of the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breast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and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mammary glands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51520" y="1758524"/>
            <a:ext cx="842493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Each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breast consists of ~ 23 lobes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secretory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tissue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3200">
                <a:latin typeface="Arial" pitchFamily="34" charset="0"/>
                <a:cs typeface="Arial" pitchFamily="34" charset="0"/>
              </a:rPr>
              <a:t>.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lobe has one lactiferous duct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 Lobes (and ducts)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are arranged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radially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 Lobes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are composed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lobules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 Lobules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are composed of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alveoli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		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475656" y="332656"/>
            <a:ext cx="63321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Structures of the Mammary 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1096" y="404664"/>
            <a:ext cx="8915400" cy="5943600"/>
            <a:chOff x="0" y="533400"/>
            <a:chExt cx="8915400" cy="5943600"/>
          </a:xfrm>
        </p:grpSpPr>
        <p:pic>
          <p:nvPicPr>
            <p:cNvPr id="16386" name="Picture 4" descr="anatomy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533400"/>
              <a:ext cx="7086600" cy="586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7" name="Rectangle 5"/>
            <p:cNvSpPr>
              <a:spLocks noChangeArrowheads="1"/>
            </p:cNvSpPr>
            <p:nvPr/>
          </p:nvSpPr>
          <p:spPr bwMode="auto">
            <a:xfrm>
              <a:off x="6248400" y="990600"/>
              <a:ext cx="12192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fat</a:t>
              </a:r>
            </a:p>
          </p:txBody>
        </p:sp>
        <p:sp>
          <p:nvSpPr>
            <p:cNvPr id="16388" name="Rectangle 7"/>
            <p:cNvSpPr>
              <a:spLocks noChangeArrowheads="1"/>
            </p:cNvSpPr>
            <p:nvPr/>
          </p:nvSpPr>
          <p:spPr bwMode="auto">
            <a:xfrm>
              <a:off x="6553200" y="1524000"/>
              <a:ext cx="2057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Lactiferous sinus</a:t>
              </a:r>
            </a:p>
          </p:txBody>
        </p:sp>
        <p:sp>
          <p:nvSpPr>
            <p:cNvPr id="16389" name="Rectangle 9"/>
            <p:cNvSpPr>
              <a:spLocks noChangeArrowheads="1"/>
            </p:cNvSpPr>
            <p:nvPr/>
          </p:nvSpPr>
          <p:spPr bwMode="auto">
            <a:xfrm>
              <a:off x="6858000" y="1981200"/>
              <a:ext cx="1676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Lactiferous duct</a:t>
              </a:r>
            </a:p>
          </p:txBody>
        </p:sp>
        <p:sp>
          <p:nvSpPr>
            <p:cNvPr id="16390" name="Rectangle 11"/>
            <p:cNvSpPr>
              <a:spLocks noChangeArrowheads="1"/>
            </p:cNvSpPr>
            <p:nvPr/>
          </p:nvSpPr>
          <p:spPr bwMode="auto">
            <a:xfrm>
              <a:off x="7162800" y="2362200"/>
              <a:ext cx="762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391" name="Rectangle 12"/>
            <p:cNvSpPr>
              <a:spLocks noChangeArrowheads="1"/>
            </p:cNvSpPr>
            <p:nvPr/>
          </p:nvSpPr>
          <p:spPr bwMode="auto">
            <a:xfrm>
              <a:off x="7162800" y="2362200"/>
              <a:ext cx="1676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Alveoli</a:t>
              </a:r>
            </a:p>
            <a:p>
              <a:pPr algn="ctr"/>
              <a:r>
                <a:rPr lang="en-CA"/>
                <a:t>(alveolar gland)</a:t>
              </a:r>
            </a:p>
          </p:txBody>
        </p:sp>
        <p:sp>
          <p:nvSpPr>
            <p:cNvPr id="16392" name="Rectangle 14"/>
            <p:cNvSpPr>
              <a:spLocks noChangeArrowheads="1"/>
            </p:cNvSpPr>
            <p:nvPr/>
          </p:nvSpPr>
          <p:spPr bwMode="auto">
            <a:xfrm>
              <a:off x="7086600" y="3429000"/>
              <a:ext cx="1805880" cy="838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Suspensory </a:t>
              </a:r>
            </a:p>
            <a:p>
              <a:pPr algn="ctr"/>
              <a:r>
                <a:rPr lang="en-CA"/>
                <a:t>ligament</a:t>
              </a:r>
            </a:p>
            <a:p>
              <a:pPr algn="ctr"/>
              <a:r>
                <a:rPr lang="en-CA"/>
                <a:t>(Cooper)</a:t>
              </a:r>
            </a:p>
          </p:txBody>
        </p:sp>
        <p:sp>
          <p:nvSpPr>
            <p:cNvPr id="16393" name="Rectangle 16"/>
            <p:cNvSpPr>
              <a:spLocks noChangeArrowheads="1"/>
            </p:cNvSpPr>
            <p:nvPr/>
          </p:nvSpPr>
          <p:spPr bwMode="auto">
            <a:xfrm>
              <a:off x="6400800" y="5638800"/>
              <a:ext cx="762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394" name="Rectangle 17"/>
            <p:cNvSpPr>
              <a:spLocks noChangeArrowheads="1"/>
            </p:cNvSpPr>
            <p:nvPr/>
          </p:nvSpPr>
          <p:spPr bwMode="auto">
            <a:xfrm>
              <a:off x="6400800" y="5638800"/>
              <a:ext cx="914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Lobe</a:t>
              </a:r>
            </a:p>
          </p:txBody>
        </p:sp>
        <p:sp>
          <p:nvSpPr>
            <p:cNvPr id="16395" name="Rectangle 19"/>
            <p:cNvSpPr>
              <a:spLocks noChangeArrowheads="1"/>
            </p:cNvSpPr>
            <p:nvPr/>
          </p:nvSpPr>
          <p:spPr bwMode="auto">
            <a:xfrm>
              <a:off x="7086600" y="4724400"/>
              <a:ext cx="9906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lobules</a:t>
              </a:r>
            </a:p>
          </p:txBody>
        </p:sp>
        <p:sp>
          <p:nvSpPr>
            <p:cNvPr id="16396" name="Rectangle 21"/>
            <p:cNvSpPr>
              <a:spLocks noChangeArrowheads="1"/>
            </p:cNvSpPr>
            <p:nvPr/>
          </p:nvSpPr>
          <p:spPr bwMode="auto">
            <a:xfrm>
              <a:off x="5410200" y="6172200"/>
              <a:ext cx="35052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Interlobular connective tissue</a:t>
              </a:r>
            </a:p>
          </p:txBody>
        </p:sp>
        <p:sp>
          <p:nvSpPr>
            <p:cNvPr id="16397" name="Rectangle 23"/>
            <p:cNvSpPr>
              <a:spLocks noChangeArrowheads="1"/>
            </p:cNvSpPr>
            <p:nvPr/>
          </p:nvSpPr>
          <p:spPr bwMode="auto">
            <a:xfrm>
              <a:off x="1219200" y="5257800"/>
              <a:ext cx="13716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fat</a:t>
              </a:r>
            </a:p>
          </p:txBody>
        </p:sp>
        <p:sp>
          <p:nvSpPr>
            <p:cNvPr id="16398" name="Rectangle 25"/>
            <p:cNvSpPr>
              <a:spLocks noChangeArrowheads="1"/>
            </p:cNvSpPr>
            <p:nvPr/>
          </p:nvSpPr>
          <p:spPr bwMode="auto">
            <a:xfrm>
              <a:off x="1219200" y="5791200"/>
              <a:ext cx="1828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nipple</a:t>
              </a:r>
            </a:p>
          </p:txBody>
        </p:sp>
        <p:sp>
          <p:nvSpPr>
            <p:cNvPr id="16399" name="Rectangle 27"/>
            <p:cNvSpPr>
              <a:spLocks noChangeArrowheads="1"/>
            </p:cNvSpPr>
            <p:nvPr/>
          </p:nvSpPr>
          <p:spPr bwMode="auto">
            <a:xfrm>
              <a:off x="1219200" y="1219200"/>
              <a:ext cx="9144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nipple</a:t>
              </a:r>
            </a:p>
          </p:txBody>
        </p:sp>
        <p:sp>
          <p:nvSpPr>
            <p:cNvPr id="16400" name="Rectangle 29"/>
            <p:cNvSpPr>
              <a:spLocks noChangeArrowheads="1"/>
            </p:cNvSpPr>
            <p:nvPr/>
          </p:nvSpPr>
          <p:spPr bwMode="auto">
            <a:xfrm>
              <a:off x="1219200" y="2133600"/>
              <a:ext cx="8382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areola</a:t>
              </a:r>
            </a:p>
          </p:txBody>
        </p:sp>
        <p:sp>
          <p:nvSpPr>
            <p:cNvPr id="16401" name="Rectangle 31"/>
            <p:cNvSpPr>
              <a:spLocks noChangeArrowheads="1"/>
            </p:cNvSpPr>
            <p:nvPr/>
          </p:nvSpPr>
          <p:spPr bwMode="auto">
            <a:xfrm>
              <a:off x="0" y="1676400"/>
              <a:ext cx="23622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Montgomery glands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Ductal System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544" y="1737320"/>
            <a:ext cx="5047536" cy="457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Alveolar tubule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Secondary tubule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Mammary duct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Ampulla</a:t>
            </a:r>
            <a:r>
              <a:rPr lang="en-US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(lactiferous sinus)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Lactiferous duct</a:t>
            </a:r>
            <a:endParaRPr lang="en-US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816" t="8235" r="37536" b="3653"/>
          <a:stretch>
            <a:fillRect/>
          </a:stretch>
        </p:blipFill>
        <p:spPr bwMode="auto">
          <a:xfrm>
            <a:off x="5364088" y="1556792"/>
            <a:ext cx="35638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y\My Documents\My Pictures\breast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06164"/>
            <a:ext cx="8229600" cy="5447036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1752" y="228600"/>
            <a:ext cx="8534400" cy="7589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Lobule-Alveolar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12" y="1772816"/>
            <a:ext cx="8839200" cy="4454525"/>
          </a:xfrm>
          <a:effectLst>
            <a:outerShdw dist="99190" dir="3011666" algn="ctr" rotWithShape="0">
              <a:schemeClr val="bg2"/>
            </a:outerShdw>
          </a:effectLst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 main phases of lactation: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1)	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Mammogenesis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(mammary growth).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sz="24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2)	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(initiation of milk secretion):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Stage 1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Stage 2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3)	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Stage 3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Galactopoiesis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(maintenance of milk secretion)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54722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Physiology of Lactation- Endocrine control</a:t>
            </a:r>
            <a:endParaRPr lang="en-GB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572000"/>
          </a:xfrm>
        </p:spPr>
        <p:txBody>
          <a:bodyPr/>
          <a:lstStyle/>
          <a:p>
            <a:pPr algn="l" rtl="0"/>
            <a:r>
              <a:rPr lang="en-US" b="1" dirty="0" smtClean="0">
                <a:latin typeface="Arial" pitchFamily="34" charset="0"/>
                <a:cs typeface="Arial" pitchFamily="34" charset="0"/>
              </a:rPr>
              <a:t>During puberty </a:t>
            </a:r>
          </a:p>
          <a:p>
            <a:pPr lvl="1" algn="l" rtl="0"/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Estrogen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stimulates proliferation of 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ducts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deposition of fat.</a:t>
            </a:r>
          </a:p>
          <a:p>
            <a:pPr lvl="1" algn="l" rtl="0"/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Progesterone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stimulates development of 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lobules.</a:t>
            </a:r>
          </a:p>
          <a:p>
            <a:pPr lvl="2" algn="l" rtl="0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t0.gstatic.com/images?q=tbn:ANd9GcRX3oJYDlMp8I73C9-t0zceJQ4tTNqczVNPW4BLBr8BDxJiyGvc3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264" y="3241277"/>
            <a:ext cx="3886200" cy="314005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b="45800"/>
          <a:stretch>
            <a:fillRect/>
          </a:stretch>
        </p:blipFill>
        <p:spPr bwMode="auto">
          <a:xfrm>
            <a:off x="467545" y="3168351"/>
            <a:ext cx="4104456" cy="32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Mammogenesis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breast development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1057</TotalTime>
  <Words>812</Words>
  <Application>Microsoft Office PowerPoint</Application>
  <PresentationFormat>On-screen Show (4:3)</PresentationFormat>
  <Paragraphs>169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Civic</vt:lpstr>
      <vt:lpstr>Reproductive Physiology  Lecture 8  Hormones affecting female breast</vt:lpstr>
      <vt:lpstr>Objectives </vt:lpstr>
      <vt:lpstr>Slide 3</vt:lpstr>
      <vt:lpstr>Slide 4</vt:lpstr>
      <vt:lpstr>Slide 5</vt:lpstr>
      <vt:lpstr>Ductal System</vt:lpstr>
      <vt:lpstr>Slide 7</vt:lpstr>
      <vt:lpstr>Slide 8</vt:lpstr>
      <vt:lpstr>Mammogenesis- breast development</vt:lpstr>
      <vt:lpstr>Mammogenesis- breast development</vt:lpstr>
      <vt:lpstr>Mammogenesis- breast development</vt:lpstr>
      <vt:lpstr>Mammogenesis- breast development</vt:lpstr>
      <vt:lpstr>Mammogenesis- breast development</vt:lpstr>
      <vt:lpstr>Lactogenesis </vt:lpstr>
      <vt:lpstr>Lactogenesis </vt:lpstr>
      <vt:lpstr>Slide 16</vt:lpstr>
      <vt:lpstr>Lactogenesis </vt:lpstr>
      <vt:lpstr>Slide 18</vt:lpstr>
      <vt:lpstr>Galactopoeisis </vt:lpstr>
      <vt:lpstr>Slide 20</vt:lpstr>
      <vt:lpstr>Slide 21</vt:lpstr>
      <vt:lpstr>Stages of lactogenesis</vt:lpstr>
      <vt:lpstr>Slide 23</vt:lpstr>
      <vt:lpstr>Slide 24</vt:lpstr>
      <vt:lpstr>Suckling reflex</vt:lpstr>
      <vt:lpstr>Neural reflex arc</vt:lpstr>
      <vt:lpstr>Slide 27</vt:lpstr>
      <vt:lpstr>Slide 28</vt:lpstr>
      <vt:lpstr>AAP Recommendations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Mohd</dc:creator>
  <cp:lastModifiedBy>Mohd</cp:lastModifiedBy>
  <cp:revision>330</cp:revision>
  <dcterms:created xsi:type="dcterms:W3CDTF">2013-12-20T09:44:22Z</dcterms:created>
  <dcterms:modified xsi:type="dcterms:W3CDTF">2015-04-18T08:09:25Z</dcterms:modified>
</cp:coreProperties>
</file>