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6" r:id="rId15"/>
    <p:sldId id="267" r:id="rId16"/>
    <p:sldId id="268" r:id="rId17"/>
    <p:sldId id="285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7" r:id="rId30"/>
    <p:sldId id="282" r:id="rId31"/>
    <p:sldId id="284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B3B827-779F-40B6-937D-1E2E818FE422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FD7DA6-B4AB-4B4A-89EB-1758E30AF82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649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27AA4-41E8-4F6A-9476-12A72DE2D42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digitalsmicroscope.com/wp-content/uploads/2010/10/dark-field-microscope.jpg&amp;imgrefurl=http://www.digitalsmicroscope.com/dark-field-microscope-2/&amp;usg=__55E0rdi03GkCoTx3Cb9HfaaEocU=&amp;h=500&amp;w=489&amp;sz=45&amp;hl=en&amp;start=1&amp;zoom=1&amp;tbnid=klTjxsFSdb7EfM:&amp;tbnh=130&amp;tbnw=127&amp;ei=bjtFTevXIsmCOv2yqMsB&amp;prev=/images?q=dark+field+microscope&amp;hl=en&amp;safe=active&amp;sa=N&amp;gbv=2&amp;tbs=isch:1&amp;itbs=1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depts.washington.edu/nnptc/online_training/std_handbook/gallery/images/treponemapallidum.jpg&amp;imgrefurl=http://depts.washington.edu/nnptc/online_training/std_handbook/gallery/pages/treponemapallidum.html&amp;usg=__q6nYEyst6NXkLMbdHl0YdXDmBUo=&amp;h=348&amp;w=500&amp;sz=19&amp;hl=en&amp;start=2&amp;zoom=1&amp;tbnid=DfqJxKd114j1wM:&amp;tbnh=90&amp;tbnw=130&amp;prev=/images?q=treponema+pallidum&amp;hl=en&amp;safe=active&amp;sa=G&amp;gbv=2&amp;tbs=isch:1&amp;itbs=1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www.brooksidepress.org/Products/OperationalMedicine/DATA/operationalmed/Manuals/GMOManual/clinical/Dermatology/Treponema%20pallidum500.jpg&amp;imgrefurl=http://blass.com.au/definitions/treponema&amp;usg=__f5QzpqK6HzVAOIF4Hj0rXvUlYcA=&amp;h=343&amp;w=494&amp;sz=33&amp;hl=en&amp;start=10&amp;zoom=1&amp;tbnid=y9I2U1HfFrS76M:&amp;tbnh=90&amp;tbnw=130&amp;prev=/images?q=treponema+pallidum&amp;hl=en&amp;safe=active&amp;sa=G&amp;gbv=2&amp;tbs=isch:1&amp;itbs=1" TargetMode="External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Secondary_Syphilis_on_palms_CDC_6809_lores.rsh.jpg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hyperlink" Target="http://www.google.com.sa/imgres?imgurl=http://upload.wikimedia.org/wikipedia/commons/9/96/Hutchinson_teeth_congenital_syphilis_PHIL_2385.rsh.jpg&amp;imgrefurl=http://ar.wikipedia.org/wiki/%D9%85%D9%84%D9%81:Hutchinson_teeth_congenital_syphilis_PHIL_2385.rsh.jpg&amp;usg=__Vd-6enpKeQO7FAoLA8HQel7p2-g=&amp;h=2948&amp;w=3843&amp;sz=1099&amp;hl=ar&amp;start=1&amp;zoom=1&amp;tbnid=8HXCpOaT0YQExM:&amp;tbnh=115&amp;tbnw=150&amp;prev=/images?q=CONGENITAL+SYPHILIS&amp;um=1&amp;hl=ar&amp;safe=active&amp;sa=N&amp;gbv=2&amp;tbs=isch:1&amp;um=1&amp;itbs=1" TargetMode="External"/><Relationship Id="rId17" Type="http://schemas.openxmlformats.org/officeDocument/2006/relationships/image" Target="../media/image17.jpeg"/><Relationship Id="rId2" Type="http://schemas.openxmlformats.org/officeDocument/2006/relationships/hyperlink" Target="http://www.google.com.sa/imgres?imgurl=http://img.webmd.com/dtmcms/live/webmd/consumer_assets/site_images/articles/health_and_medical_reference/sexual_health/syphilis-basics_syphilis-bacteria.jpg&amp;imgrefurl=http://www.webmd.com/sexual-conditions/understanding-syphilis-basics&amp;usg=__7IlSFddL5pEMIdSwgDqggfgSN70=&amp;h=263&amp;w=280&amp;sz=23&amp;hl=ar&amp;start=13&amp;zoom=1&amp;tbnid=BhpeTl3giwCPtM:&amp;tbnh=107&amp;tbnw=114&amp;prev=/images?q=treponema+pallidum&amp;hl=ar&amp;safe=active&amp;sa=G&amp;gbv=2&amp;tbs=isch:1&amp;itbs=1" TargetMode="External"/><Relationship Id="rId16" Type="http://schemas.openxmlformats.org/officeDocument/2006/relationships/hyperlink" Target="http://www.google.com.sa/imgres?imgurl=http://s99.middlebury.edu/BI330A/projects/MAtt/Syphilis/sec9.gif&amp;imgrefurl=http://s99.middlebury.edu/BI330A/projects/MAtt/2.htm&amp;usg=__SXXR6BBtlZyLYOV7rYSfZdSxDl0=&amp;h=266&amp;w=375&amp;sz=48&amp;hl=ar&amp;start=102&amp;zoom=1&amp;tbnid=bdaIM8j0k1W_RM:&amp;tbnh=87&amp;tbnw=122&amp;prev=/images?q=SYPHILIS+SEROLOGY&amp;start=100&amp;um=1&amp;hl=ar&amp;safe=active&amp;sa=N&amp;gbv=2&amp;tbs=isch:1&amp;um=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File:2ndsyphil2.jpg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5" Type="http://schemas.openxmlformats.org/officeDocument/2006/relationships/image" Target="../media/image16.jpeg"/><Relationship Id="rId10" Type="http://schemas.openxmlformats.org/officeDocument/2006/relationships/hyperlink" Target="http://www.google.com.sa/imgres?imgurl=http://www.isradiology.org/tropical_deseases/tmcr/chapter35/large35/35-15B.jpg&amp;imgrefurl=http://www.isradiology.org/tropical_deseases/tmcr/chapter35/clinical9.htm&amp;usg=__rryYK5EJfYXIPflu3xfEVI9-6Q0=&amp;h=600&amp;w=353&amp;sz=47&amp;hl=ar&amp;start=7&amp;zoom=1&amp;tbnid=diFCIlFnuPncnM:&amp;tbnh=135&amp;tbnw=79&amp;prev=/images?q=CONGENITAL+SYPHILIS&amp;um=1&amp;hl=ar&amp;safe=active&amp;sa=N&amp;gbv=2&amp;tbs=isch:1&amp;um=1&amp;itbs=1" TargetMode="External"/><Relationship Id="rId4" Type="http://schemas.openxmlformats.org/officeDocument/2006/relationships/hyperlink" Target="http://en.wikipedia.org/wiki/File:Extragenital_syphilitic_chancre_of_the_left_index_finger_PHIL_4147_lores.jpg" TargetMode="External"/><Relationship Id="rId9" Type="http://schemas.openxmlformats.org/officeDocument/2006/relationships/image" Target="../media/image13.jpeg"/><Relationship Id="rId14" Type="http://schemas.openxmlformats.org/officeDocument/2006/relationships/hyperlink" Target="http://www.google.com.sa/imgres?imgurl=http://www.sehha.com/diseases/id/syphilis/chancre3.jpg&amp;imgrefurl=http://www.sehha.com/diseases/id/syphilis/Chancre.htm&amp;usg=__CaqCLQW8tPB64onPHNj6T5wq0GA=&amp;h=191&amp;w=178&amp;sz=17&amp;hl=ar&amp;start=3&amp;zoom=1&amp;tbnid=8euAA7Dhbn6udM:&amp;tbnh=103&amp;tbnw=96&amp;prev=/images?q=CHANCRE&amp;um=1&amp;hl=ar&amp;safe=active&amp;sa=G&amp;gbv=2&amp;tbs=isch:1&amp;um=1&amp;itbs=1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eyemicrobiology.upmc.com/Images/Sub/Photochlaminclusions.jpg&amp;imgrefurl=http://eyemicrobiology.upmc.com/Chlamydia.htm&amp;usg=__TCnkbcgBDjIbvfymDNXIke3afl8=&amp;h=140&amp;w=186&amp;sz=9&amp;hl=en&amp;start=57&amp;zoom=1&amp;tbnid=VOcwbIw9cJ2ZKM:&amp;tbnh=77&amp;tbnw=102&amp;ei=AKp0TeXwA4W5hAeb-cQ4&amp;prev=/images?q=inclusion+bodies+of+chlamydia&amp;start=40&amp;hl=en&amp;safe=active&amp;sa=N&amp;gbv=2&amp;tbs=isch:1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Chlamydia, Syphilis &amp; Gonorrhea</a:t>
            </a:r>
            <a:br>
              <a:rPr lang="en-US" b="1" dirty="0" smtClean="0"/>
            </a:br>
            <a:r>
              <a:rPr lang="en-US" sz="2700" dirty="0" smtClean="0">
                <a:solidFill>
                  <a:srgbClr val="FF0000"/>
                </a:solidFill>
              </a:rPr>
              <a:t>Reproductive Block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 smtClean="0"/>
              <a:t>Prof. </a:t>
            </a:r>
            <a:r>
              <a:rPr lang="en-US" b="1" i="1" dirty="0" err="1" smtClean="0"/>
              <a:t>Hanan</a:t>
            </a:r>
            <a:r>
              <a:rPr lang="en-US" b="1" i="1" dirty="0" smtClean="0"/>
              <a:t> </a:t>
            </a:r>
            <a:r>
              <a:rPr lang="en-US" b="1" i="1" dirty="0" err="1" smtClean="0"/>
              <a:t>Habib</a:t>
            </a:r>
            <a:r>
              <a:rPr lang="en-US" b="1" i="1" dirty="0" smtClean="0"/>
              <a:t> &amp; Prof AM. </a:t>
            </a:r>
            <a:r>
              <a:rPr lang="en-US" b="1" i="1" dirty="0" err="1" smtClean="0"/>
              <a:t>Kambal</a:t>
            </a:r>
            <a:endParaRPr lang="en-US" b="1" i="1" dirty="0" smtClean="0"/>
          </a:p>
          <a:p>
            <a:pPr algn="ctr"/>
            <a:r>
              <a:rPr lang="en-US" b="1" dirty="0" smtClean="0"/>
              <a:t>Pathology, Microbiology Unit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KSU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&amp;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single dose for non- LGV infection.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Erythromycin</a:t>
            </a:r>
            <a:r>
              <a:rPr lang="en-US" dirty="0" smtClean="0"/>
              <a:t>  for pregnant women.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/>
              <a:t>  for LGV.</a:t>
            </a:r>
          </a:p>
          <a:p>
            <a:r>
              <a:rPr lang="en-US" dirty="0" smtClean="0"/>
              <a:t>Prevention and control through early detection of asymptomatic cases , screening women under 25 years to reduce transmission to the sexual partner. 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Gonorrhea-Clinical Aspects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STD disease acquired by direct genital contact. It is localized to mucosal surfaces with infrequent spread to blood or deep tissues.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Clinical manifestations:  </a:t>
            </a:r>
            <a:r>
              <a:rPr lang="en-US" b="1" dirty="0" smtClean="0"/>
              <a:t>IP 2-5 days 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Men</a:t>
            </a:r>
            <a:r>
              <a:rPr lang="en-US" dirty="0" smtClean="0"/>
              <a:t>: acute </a:t>
            </a:r>
            <a:r>
              <a:rPr lang="en-US" dirty="0" err="1" smtClean="0"/>
              <a:t>urethritis</a:t>
            </a:r>
            <a:r>
              <a:rPr lang="en-US" dirty="0" smtClean="0"/>
              <a:t> and acute profuse </a:t>
            </a:r>
            <a:r>
              <a:rPr lang="en-US" b="1" dirty="0" smtClean="0">
                <a:solidFill>
                  <a:srgbClr val="C00000"/>
                </a:solidFill>
              </a:rPr>
              <a:t>purulent</a:t>
            </a:r>
            <a:r>
              <a:rPr lang="en-US" dirty="0" smtClean="0"/>
              <a:t> urethral  discharge, </a:t>
            </a:r>
          </a:p>
          <a:p>
            <a:pPr>
              <a:buNone/>
            </a:pPr>
            <a:r>
              <a:rPr lang="en-US" b="1" dirty="0" smtClean="0"/>
              <a:t>Women</a:t>
            </a:r>
            <a:r>
              <a:rPr lang="en-US" dirty="0" smtClean="0"/>
              <a:t>: </a:t>
            </a:r>
            <a:r>
              <a:rPr lang="en-US" dirty="0" err="1" smtClean="0"/>
              <a:t>mucopurulent</a:t>
            </a:r>
            <a:r>
              <a:rPr lang="en-US" dirty="0" smtClean="0"/>
              <a:t> 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urethritis</a:t>
            </a:r>
            <a:r>
              <a:rPr lang="en-US" dirty="0" smtClean="0"/>
              <a:t> with discharge.</a:t>
            </a:r>
          </a:p>
          <a:p>
            <a:pPr>
              <a:buNone/>
            </a:pPr>
            <a:r>
              <a:rPr lang="en-US" b="1" dirty="0" smtClean="0"/>
              <a:t>In both sexes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,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Symptoms similar to </a:t>
            </a:r>
            <a:r>
              <a:rPr lang="en-US" i="1" dirty="0" smtClean="0">
                <a:solidFill>
                  <a:srgbClr val="002060"/>
                </a:solidFill>
              </a:rPr>
              <a:t>Chlamydia</a:t>
            </a:r>
            <a:r>
              <a:rPr lang="en-US" dirty="0" smtClean="0">
                <a:solidFill>
                  <a:srgbClr val="002060"/>
                </a:solidFill>
              </a:rPr>
              <a:t> infection. </a:t>
            </a:r>
          </a:p>
          <a:p>
            <a:pPr>
              <a:buNone/>
            </a:pPr>
            <a:r>
              <a:rPr lang="en-US" dirty="0" err="1" smtClean="0"/>
              <a:t>Pharyngitis</a:t>
            </a:r>
            <a:r>
              <a:rPr lang="en-US" dirty="0" smtClean="0"/>
              <a:t> may occur.</a:t>
            </a:r>
          </a:p>
          <a:p>
            <a:pPr>
              <a:buNone/>
            </a:pPr>
            <a:r>
              <a:rPr lang="en-US" dirty="0" smtClean="0"/>
              <a:t>Pelvic inflammatory disease ( PID) in women.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Pelvic Inflammatory Disease (PID)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 occurs in 10-20% of cases, including fever, lower abdominal pain, </a:t>
            </a:r>
            <a:r>
              <a:rPr lang="en-US" dirty="0" err="1" smtClean="0"/>
              <a:t>adnexal</a:t>
            </a:r>
            <a:r>
              <a:rPr lang="en-US" dirty="0" smtClean="0"/>
              <a:t> tenderness, </a:t>
            </a:r>
            <a:r>
              <a:rPr lang="en-US" dirty="0" err="1" smtClean="0"/>
              <a:t>leukocytosis</a:t>
            </a:r>
            <a:r>
              <a:rPr lang="en-US" dirty="0" smtClean="0"/>
              <a:t> with or without signs of local infection.</a:t>
            </a:r>
          </a:p>
          <a:p>
            <a:r>
              <a:rPr lang="en-US" dirty="0" err="1" smtClean="0"/>
              <a:t>Salpingitis</a:t>
            </a:r>
            <a:r>
              <a:rPr lang="en-US" dirty="0" smtClean="0"/>
              <a:t> and pelvic peritonitis cause </a:t>
            </a:r>
            <a:r>
              <a:rPr lang="en-US" dirty="0" smtClean="0">
                <a:solidFill>
                  <a:srgbClr val="FF0000"/>
                </a:solidFill>
              </a:rPr>
              <a:t>scarring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infertility.</a:t>
            </a:r>
          </a:p>
          <a:p>
            <a:r>
              <a:rPr lang="en-US" dirty="0" smtClean="0"/>
              <a:t>Disseminated </a:t>
            </a:r>
            <a:r>
              <a:rPr lang="en-US" dirty="0" err="1" smtClean="0"/>
              <a:t>gonococcal</a:t>
            </a:r>
            <a:r>
              <a:rPr lang="en-US" dirty="0" smtClean="0"/>
              <a:t> infection ( DGI) due to spread to the bloodstream.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Disseminated </a:t>
            </a:r>
            <a:r>
              <a:rPr lang="en-US" b="1" dirty="0" err="1" smtClean="0"/>
              <a:t>Gonococcal</a:t>
            </a:r>
            <a:r>
              <a:rPr lang="en-US" b="1" dirty="0" smtClean="0"/>
              <a:t> Infection (DGI)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spread of the bacteria to the bloodstream.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 :Fever, migratory </a:t>
            </a:r>
            <a:r>
              <a:rPr lang="en-US" dirty="0" err="1" smtClean="0"/>
              <a:t>arthralgia</a:t>
            </a:r>
            <a:r>
              <a:rPr lang="en-US" dirty="0" smtClean="0"/>
              <a:t> and arthritis. Purulent arthritis involving large joints.  </a:t>
            </a:r>
            <a:r>
              <a:rPr lang="en-US" dirty="0" err="1" smtClean="0"/>
              <a:t>Petechial</a:t>
            </a:r>
            <a:r>
              <a:rPr lang="en-US" dirty="0" smtClean="0"/>
              <a:t>, </a:t>
            </a:r>
            <a:r>
              <a:rPr lang="en-US" dirty="0" err="1" smtClean="0"/>
              <a:t>maculopapular</a:t>
            </a:r>
            <a:r>
              <a:rPr lang="en-US" dirty="0" smtClean="0"/>
              <a:t> rash.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Metastatic infection such as </a:t>
            </a:r>
            <a:r>
              <a:rPr lang="en-US" dirty="0" err="1" smtClean="0">
                <a:solidFill>
                  <a:srgbClr val="C00000"/>
                </a:solidFill>
              </a:rPr>
              <a:t>Endocarditis</a:t>
            </a:r>
            <a:r>
              <a:rPr lang="en-US" dirty="0" smtClean="0">
                <a:solidFill>
                  <a:srgbClr val="C00000"/>
                </a:solidFill>
              </a:rPr>
              <a:t> , Meningitis &amp; </a:t>
            </a:r>
            <a:r>
              <a:rPr lang="en-US" dirty="0" err="1" smtClean="0">
                <a:solidFill>
                  <a:srgbClr val="C00000"/>
                </a:solidFill>
              </a:rPr>
              <a:t>Perihepatitis</a:t>
            </a:r>
            <a:r>
              <a:rPr lang="en-US" dirty="0" smtClean="0">
                <a:solidFill>
                  <a:srgbClr val="C00000"/>
                </a:solidFill>
              </a:rPr>
              <a:t> may develop.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among adolescents are high, about 10% increase per year in USA 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Inability to detect asymptomatic cases such as women and patient fail to seek medical care hampers control .</a:t>
            </a:r>
          </a:p>
          <a:p>
            <a:r>
              <a:rPr lang="en-US" dirty="0" smtClean="0"/>
              <a:t>Major reservoir for continued spread are asymptomatic cases.</a:t>
            </a:r>
          </a:p>
          <a:p>
            <a:r>
              <a:rPr lang="en-US" dirty="0" smtClean="0"/>
              <a:t>Nonsexual transmission is rare.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Neisseria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gonorrheae</a:t>
            </a:r>
            <a:endParaRPr lang="ar-S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Gram negative </a:t>
            </a:r>
            <a:r>
              <a:rPr lang="en-US" dirty="0" err="1" smtClean="0"/>
              <a:t>diplococci</a:t>
            </a:r>
            <a:r>
              <a:rPr lang="en-US" dirty="0" smtClean="0"/>
              <a:t> grows on chocolate agar and on selective enriched media and CO2 required. Not a normal flora.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Pathogenesis</a:t>
            </a:r>
            <a:r>
              <a:rPr lang="en-US" dirty="0" smtClean="0"/>
              <a:t>: mainly a localized infection of epithelium ,leads to intense inflammation.</a:t>
            </a:r>
          </a:p>
          <a:p>
            <a:r>
              <a:rPr lang="en-US" dirty="0" smtClean="0"/>
              <a:t>Posses </a:t>
            </a:r>
            <a:r>
              <a:rPr lang="en-US" dirty="0" err="1" smtClean="0"/>
              <a:t>pili</a:t>
            </a:r>
            <a:r>
              <a:rPr lang="en-US" dirty="0" smtClean="0"/>
              <a:t> and outer membrane proteins that mediate attachment to non-ciliated epithelium.  </a:t>
            </a:r>
          </a:p>
          <a:p>
            <a:r>
              <a:rPr lang="en-US" dirty="0" smtClean="0"/>
              <a:t>Invasion by IA and </a:t>
            </a:r>
            <a:r>
              <a:rPr lang="en-US" dirty="0" err="1" smtClean="0"/>
              <a:t>Opa</a:t>
            </a:r>
            <a:r>
              <a:rPr lang="en-US" dirty="0" smtClean="0"/>
              <a:t> proteins.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Diagnosis of Gonorrhea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Transport media required unless transfer to the lab. is immediate.</a:t>
            </a:r>
          </a:p>
          <a:p>
            <a:r>
              <a:rPr lang="en-US" dirty="0" smtClean="0"/>
              <a:t>Direct smear for Gram stain of urethra and cervical  specimens to see </a:t>
            </a:r>
            <a:r>
              <a:rPr lang="en-US" b="1" dirty="0" smtClean="0">
                <a:solidFill>
                  <a:srgbClr val="C00000"/>
                </a:solidFill>
              </a:rPr>
              <a:t>Gram negative intracellular </a:t>
            </a:r>
            <a:r>
              <a:rPr lang="en-US" b="1" dirty="0" err="1" smtClean="0">
                <a:solidFill>
                  <a:srgbClr val="C00000"/>
                </a:solidFill>
              </a:rPr>
              <a:t>diplococci</a:t>
            </a:r>
            <a:r>
              <a:rPr lang="en-US" b="1" dirty="0" smtClean="0"/>
              <a:t> , </a:t>
            </a:r>
            <a:r>
              <a:rPr lang="en-US" dirty="0" smtClean="0"/>
              <a:t>more sensitive in men . </a:t>
            </a:r>
          </a:p>
          <a:p>
            <a:r>
              <a:rPr lang="en-US" dirty="0" smtClean="0"/>
              <a:t>Culture on Thayer-</a:t>
            </a:r>
            <a:r>
              <a:rPr lang="en-US" dirty="0" smtClean="0">
                <a:solidFill>
                  <a:srgbClr val="0070C0"/>
                </a:solidFill>
              </a:rPr>
              <a:t>Martin </a:t>
            </a:r>
            <a:r>
              <a:rPr lang="en-US" dirty="0" smtClean="0"/>
              <a:t>or other </a:t>
            </a:r>
            <a:r>
              <a:rPr lang="en-US" dirty="0" smtClean="0">
                <a:solidFill>
                  <a:srgbClr val="0070C0"/>
                </a:solidFill>
              </a:rPr>
              <a:t>selective medium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Isolates identified by sugar fermentation of </a:t>
            </a:r>
            <a:r>
              <a:rPr lang="en-US" b="1" dirty="0" smtClean="0">
                <a:solidFill>
                  <a:srgbClr val="00B050"/>
                </a:solidFill>
              </a:rPr>
              <a:t>glucose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only ( </a:t>
            </a:r>
            <a:r>
              <a:rPr lang="en-US" i="1" dirty="0" smtClean="0"/>
              <a:t>does not ferment maltose or sucrose</a:t>
            </a:r>
            <a:r>
              <a:rPr lang="en-US" dirty="0" smtClean="0"/>
              <a:t>) or </a:t>
            </a:r>
            <a:r>
              <a:rPr lang="en-US" b="1" dirty="0" err="1" smtClean="0">
                <a:solidFill>
                  <a:srgbClr val="C00000"/>
                </a:solidFill>
              </a:rPr>
              <a:t>Coagglutination</a:t>
            </a:r>
            <a:r>
              <a:rPr lang="en-US" b="1" dirty="0" smtClean="0">
                <a:solidFill>
                  <a:srgbClr val="C00000"/>
                </a:solidFill>
              </a:rPr>
              <a:t> test.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classes.midlandstech.edu/carterp/Courses/bio225/chap26/26-07_PusSmea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315201" cy="3962400"/>
          </a:xfrm>
          <a:prstGeom prst="rect">
            <a:avLst/>
          </a:prstGeom>
          <a:noFill/>
        </p:spPr>
      </p:pic>
      <p:pic>
        <p:nvPicPr>
          <p:cNvPr id="16386" name="Picture 2" descr="http://www.medicine.uiowa.edu/cme/clia/images/testID11/Figur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52900"/>
            <a:ext cx="4648200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by local resistance pattern  and susceptibility testing. Partner should be treated as well.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Ceftriaxone</a:t>
            </a:r>
            <a:r>
              <a:rPr lang="en-US" dirty="0" smtClean="0">
                <a:solidFill>
                  <a:srgbClr val="C00000"/>
                </a:solidFill>
              </a:rPr>
              <a:t> IM </a:t>
            </a:r>
            <a:r>
              <a:rPr lang="en-US" dirty="0" smtClean="0"/>
              <a:t>(or oral </a:t>
            </a:r>
            <a:r>
              <a:rPr lang="en-US" dirty="0" err="1" smtClean="0">
                <a:solidFill>
                  <a:srgbClr val="C00000"/>
                </a:solidFill>
              </a:rPr>
              <a:t>Cefixime</a:t>
            </a:r>
            <a:r>
              <a:rPr lang="en-US" dirty="0" smtClean="0"/>
              <a:t> recommended).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Ciprofloxacin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C00000"/>
                </a:solidFill>
              </a:rPr>
              <a:t>Ofloxacin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C00000"/>
                </a:solidFill>
              </a:rPr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i="1" dirty="0" smtClean="0"/>
              <a:t>orally for 7 days</a:t>
            </a:r>
            <a:r>
              <a:rPr lang="en-US" dirty="0" smtClean="0"/>
              <a:t>) both cover </a:t>
            </a:r>
            <a:r>
              <a:rPr lang="en-US" i="1" dirty="0" err="1" smtClean="0"/>
              <a:t>C.trachomatis</a:t>
            </a:r>
            <a:r>
              <a:rPr lang="en-US" dirty="0" smtClean="0"/>
              <a:t> infection as well .</a:t>
            </a:r>
          </a:p>
          <a:p>
            <a:r>
              <a:rPr lang="en-US" dirty="0" err="1" smtClean="0"/>
              <a:t>Counselling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chronic systemic infection , sexually transmitted , caused by a spiral organism called </a:t>
            </a:r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i="1" dirty="0" err="1" smtClean="0"/>
              <a:t>pallidum</a:t>
            </a:r>
            <a:r>
              <a:rPr lang="en-US" i="1" dirty="0" smtClean="0"/>
              <a:t> </a:t>
            </a:r>
            <a:r>
              <a:rPr lang="en-US" dirty="0" smtClean="0"/>
              <a:t>subsp. </a:t>
            </a:r>
            <a:r>
              <a:rPr lang="en-US" i="1" dirty="0" err="1" smtClean="0"/>
              <a:t>pallidum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The organism grow on cultured mammalian cells </a:t>
            </a:r>
            <a:r>
              <a:rPr lang="en-US" b="1" dirty="0" smtClean="0"/>
              <a:t>only</a:t>
            </a:r>
            <a:r>
              <a:rPr lang="en-US" dirty="0" smtClean="0"/>
              <a:t> , not stained by Gram stain but readily seen only by </a:t>
            </a:r>
            <a:r>
              <a:rPr lang="en-US" dirty="0" err="1" smtClean="0"/>
              <a:t>immunoflurescence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IF)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dark filed microscopy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silver impregnation histology technique</a:t>
            </a:r>
            <a:r>
              <a:rPr lang="en-US" dirty="0" smtClean="0"/>
              <a:t>.</a:t>
            </a:r>
            <a:endParaRPr lang="ar-SA" dirty="0"/>
          </a:p>
        </p:txBody>
      </p:sp>
      <p:pic>
        <p:nvPicPr>
          <p:cNvPr id="13314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81600"/>
            <a:ext cx="2514600" cy="1371600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y9I2U1HfFrS76M:http://www.brooksidepress.org/Products/OperationalMedicine/DATA/operationalmed/Manuals/GMOManual/clinical/Dermatology/Treponema%2520pallidum5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953000"/>
            <a:ext cx="2514600" cy="1600200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DfqJxKd114j1wM:http://depts.washington.edu/nnptc/online_training/std_handbook/gallery/images/treponemapallidu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181600"/>
            <a:ext cx="2209800" cy="1371600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klTjxsFSdb7EfM:http://www.digitalsmicroscope.com/wp-content/uploads/2010/10/dark-field-microscop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457200"/>
            <a:ext cx="1524000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obligate intracellular bacteria with elements of bacteria but no rigid cell wall.</a:t>
            </a:r>
          </a:p>
          <a:p>
            <a:r>
              <a:rPr lang="en-US" dirty="0" smtClean="0"/>
              <a:t>Fail to grow on artificial media</a:t>
            </a:r>
          </a:p>
          <a:p>
            <a:r>
              <a:rPr lang="en-US" dirty="0" smtClean="0"/>
              <a:t>Uses host cell metabolism for growth and replication.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exclusively human pathogen.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Transmission by contact with mucosal surfaces or </a:t>
            </a:r>
            <a:r>
              <a:rPr lang="en-US" b="1" dirty="0" smtClean="0">
                <a:solidFill>
                  <a:srgbClr val="C00000"/>
                </a:solidFill>
              </a:rPr>
              <a:t>blood</a:t>
            </a:r>
            <a:r>
              <a:rPr lang="en-US" b="1" dirty="0" smtClean="0">
                <a:solidFill>
                  <a:srgbClr val="0070C0"/>
                </a:solidFill>
              </a:rPr>
              <a:t>, less commonly by non-genital contacts with a lesion, sharing needles by IV drug users, or </a:t>
            </a:r>
            <a:r>
              <a:rPr lang="en-US" b="1" dirty="0" err="1" smtClean="0">
                <a:solidFill>
                  <a:srgbClr val="0070C0"/>
                </a:solidFill>
              </a:rPr>
              <a:t>transplacental</a:t>
            </a:r>
            <a:r>
              <a:rPr lang="en-US" b="1" dirty="0" smtClean="0">
                <a:solidFill>
                  <a:srgbClr val="0070C0"/>
                </a:solidFill>
              </a:rPr>
              <a:t> transmission to fetus.</a:t>
            </a:r>
          </a:p>
          <a:p>
            <a:r>
              <a:rPr lang="en-US" b="1" dirty="0" smtClean="0"/>
              <a:t>Early disease is infectious.</a:t>
            </a:r>
          </a:p>
          <a:p>
            <a:r>
              <a:rPr lang="en-US" dirty="0" smtClean="0"/>
              <a:t>Late disease is not infectious .</a:t>
            </a:r>
            <a:endParaRPr lang="ar-SA" dirty="0"/>
          </a:p>
        </p:txBody>
      </p:sp>
      <p:pic>
        <p:nvPicPr>
          <p:cNvPr id="12290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171575" cy="78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 access through in-apparent skin or mucosal breaks.</a:t>
            </a:r>
          </a:p>
          <a:p>
            <a:r>
              <a:rPr lang="en-US" dirty="0" smtClean="0"/>
              <a:t>Slow multiplication produces </a:t>
            </a:r>
            <a:r>
              <a:rPr lang="en-US" b="1" dirty="0" smtClean="0">
                <a:solidFill>
                  <a:srgbClr val="C00000"/>
                </a:solidFill>
              </a:rPr>
              <a:t>endarteritis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granulomas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Ulcer heals but spirochete disseminate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Latent periods may be due to surface binding of host components.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Injury is due to delayed hypersensitivity responses to the persistence of the spirochetes.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Manifestations</a:t>
            </a:r>
            <a:br>
              <a:rPr lang="en-US" b="1" dirty="0" smtClean="0"/>
            </a:br>
            <a:r>
              <a:rPr lang="en-US" b="1" dirty="0" smtClean="0"/>
              <a:t>Stages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Primary syphilis</a:t>
            </a:r>
            <a:r>
              <a:rPr lang="en-US" dirty="0" smtClean="0"/>
              <a:t>: </a:t>
            </a:r>
            <a:r>
              <a:rPr lang="en-US" b="1" dirty="0" smtClean="0"/>
              <a:t>chancre</a:t>
            </a:r>
            <a:r>
              <a:rPr lang="en-US" dirty="0" smtClean="0"/>
              <a:t> is a painless, </a:t>
            </a:r>
            <a:r>
              <a:rPr lang="en-US" dirty="0" err="1" smtClean="0"/>
              <a:t>indurated</a:t>
            </a:r>
            <a:r>
              <a:rPr lang="en-US" dirty="0" smtClean="0"/>
              <a:t> ulcer  with firm base and raised margins on external genitalia or cervix , anal or oral site appear after an IP of about 2-6 weeks .</a:t>
            </a:r>
          </a:p>
          <a:p>
            <a:r>
              <a:rPr lang="en-US" dirty="0" smtClean="0"/>
              <a:t>Enlarged inguinal lymph nodes may persist for months.</a:t>
            </a:r>
          </a:p>
          <a:p>
            <a:r>
              <a:rPr lang="en-US" dirty="0" smtClean="0"/>
              <a:t>Lesion heals spontaneously after 4-6 weeks.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Secondary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Develops 2-8 weeks after primary lesion healed.</a:t>
            </a:r>
          </a:p>
          <a:p>
            <a:r>
              <a:rPr lang="en-US" dirty="0" smtClean="0"/>
              <a:t>Characterized by symmetric </a:t>
            </a:r>
            <a:r>
              <a:rPr lang="en-US" dirty="0" err="1" smtClean="0"/>
              <a:t>mucocutaneous</a:t>
            </a:r>
            <a:r>
              <a:rPr lang="en-US" dirty="0" smtClean="0"/>
              <a:t> rash , mouth lesions ( </a:t>
            </a:r>
            <a:r>
              <a:rPr lang="en-US" i="1" dirty="0" smtClean="0"/>
              <a:t>snail track ulcers</a:t>
            </a:r>
            <a:r>
              <a:rPr lang="en-US" dirty="0" smtClean="0"/>
              <a:t>) and generalized non-tender lymph nodes enlargement ( </a:t>
            </a:r>
            <a:r>
              <a:rPr lang="en-US" i="1" dirty="0" smtClean="0">
                <a:solidFill>
                  <a:srgbClr val="C00000"/>
                </a:solidFill>
              </a:rPr>
              <a:t>full of spirochete</a:t>
            </a:r>
            <a:r>
              <a:rPr lang="en-US" dirty="0" smtClean="0"/>
              <a:t>) with </a:t>
            </a:r>
            <a:r>
              <a:rPr lang="en-US" dirty="0" err="1" smtClean="0"/>
              <a:t>bacteremia</a:t>
            </a:r>
            <a:r>
              <a:rPr lang="en-US" dirty="0" smtClean="0"/>
              <a:t> causing fever, malaise and other systemic manifestations.</a:t>
            </a:r>
          </a:p>
          <a:p>
            <a:r>
              <a:rPr lang="en-US" dirty="0" smtClean="0"/>
              <a:t>Skin lesion distributed on trunk and extremities often palms, soles and face.</a:t>
            </a:r>
          </a:p>
          <a:p>
            <a:r>
              <a:rPr lang="en-US" dirty="0" smtClean="0"/>
              <a:t>1/3 develop </a:t>
            </a:r>
            <a:r>
              <a:rPr lang="en-US" b="1" dirty="0" err="1" smtClean="0">
                <a:solidFill>
                  <a:srgbClr val="C00000"/>
                </a:solidFill>
              </a:rPr>
              <a:t>condylomata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lata</a:t>
            </a:r>
            <a:r>
              <a:rPr lang="en-US" dirty="0" smtClean="0"/>
              <a:t>: which are painless mucosal warty erosions on genital area and perineum.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Secondary lesion resolve after few days to many weeks but disease continue in 1/3 of patients. Disease enter into a latent state.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Latent syphilis</a:t>
            </a:r>
            <a:r>
              <a:rPr lang="en-US" dirty="0" smtClean="0"/>
              <a:t>: a stage where there is no clinical manifestations but </a:t>
            </a:r>
            <a:r>
              <a:rPr lang="en-US" b="1" dirty="0" smtClean="0">
                <a:solidFill>
                  <a:srgbClr val="0070C0"/>
                </a:solidFill>
              </a:rPr>
              <a:t>infection evident by serologic tests</a:t>
            </a:r>
            <a:r>
              <a:rPr lang="en-US" dirty="0" smtClean="0"/>
              <a:t>. Relapse cease.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Risk of blood-borne transmission or  from relapsing infection or mother to fetus continue.</a:t>
            </a:r>
            <a:endParaRPr lang="ar-S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Tertiary syphilis</a:t>
            </a:r>
            <a:r>
              <a:rPr lang="en-US" dirty="0" smtClean="0"/>
              <a:t>: in 1/3 of untreated cases. Manifestations may appear after 15-20 years or may be asymptomatic but serological tests positive.</a:t>
            </a:r>
          </a:p>
          <a:p>
            <a:pPr>
              <a:buNone/>
            </a:pPr>
            <a:r>
              <a:rPr lang="en-US" b="1" dirty="0" err="1" smtClean="0"/>
              <a:t>Neurosyphilis</a:t>
            </a:r>
            <a:r>
              <a:rPr lang="en-US" dirty="0" smtClean="0"/>
              <a:t>: chronic meningitis, with increased cells and protein in CSF, leads to degenerative changes and psychosis.  </a:t>
            </a:r>
            <a:r>
              <a:rPr lang="en-US" dirty="0" err="1" smtClean="0"/>
              <a:t>Demyelination</a:t>
            </a:r>
            <a:r>
              <a:rPr lang="en-US" dirty="0" smtClean="0"/>
              <a:t> causes peripheral neuropathies. Most advanced cases result in </a:t>
            </a:r>
            <a:r>
              <a:rPr lang="en-US" b="1" dirty="0" smtClean="0">
                <a:solidFill>
                  <a:srgbClr val="C00000"/>
                </a:solidFill>
              </a:rPr>
              <a:t>paresis</a:t>
            </a:r>
            <a:r>
              <a:rPr lang="en-US" dirty="0" smtClean="0"/>
              <a:t> (</a:t>
            </a:r>
            <a:r>
              <a:rPr lang="en-US" b="1" i="1" dirty="0" smtClean="0">
                <a:solidFill>
                  <a:srgbClr val="C00000"/>
                </a:solidFill>
              </a:rPr>
              <a:t>p</a:t>
            </a:r>
            <a:r>
              <a:rPr lang="en-US" i="1" dirty="0" smtClean="0"/>
              <a:t>ersonality,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r>
              <a:rPr lang="en-US" i="1" dirty="0" smtClean="0"/>
              <a:t>ffect , </a:t>
            </a:r>
            <a:r>
              <a:rPr lang="en-US" b="1" i="1" dirty="0" smtClean="0">
                <a:solidFill>
                  <a:srgbClr val="C00000"/>
                </a:solidFill>
              </a:rPr>
              <a:t>r</a:t>
            </a:r>
            <a:r>
              <a:rPr lang="en-US" i="1" dirty="0" smtClean="0"/>
              <a:t>eflexes,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i="1" dirty="0" smtClean="0"/>
              <a:t>yes, 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i="1" dirty="0" err="1" smtClean="0"/>
              <a:t>enorium</a:t>
            </a:r>
            <a:r>
              <a:rPr lang="en-US" i="1" dirty="0" smtClean="0"/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en-US" i="1" dirty="0" smtClean="0"/>
              <a:t>ntellect, </a:t>
            </a:r>
            <a:r>
              <a:rPr lang="en-US" b="1" i="1" dirty="0" smtClean="0">
                <a:solidFill>
                  <a:srgbClr val="C00000"/>
                </a:solidFill>
              </a:rPr>
              <a:t>s</a:t>
            </a:r>
            <a:r>
              <a:rPr lang="en-US" i="1" dirty="0" smtClean="0"/>
              <a:t>peech) </a:t>
            </a:r>
            <a:r>
              <a:rPr lang="en-US" dirty="0" smtClean="0"/>
              <a:t>due to the effect on the brain parenchyma and posterior columns of spinal cord and dorsal roots</a:t>
            </a:r>
            <a:r>
              <a:rPr lang="en-US" i="1" dirty="0" smtClean="0"/>
              <a:t>.</a:t>
            </a:r>
            <a:endParaRPr lang="ar-SA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Cardiovascular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</a:t>
            </a:r>
            <a:r>
              <a:rPr lang="en-US" b="1" dirty="0" err="1" smtClean="0">
                <a:solidFill>
                  <a:srgbClr val="C00000"/>
                </a:solidFill>
              </a:rPr>
              <a:t>arteritis</a:t>
            </a:r>
            <a:r>
              <a:rPr lang="en-US" b="1" dirty="0" smtClean="0"/>
              <a:t> </a:t>
            </a:r>
            <a:r>
              <a:rPr lang="en-US" dirty="0" smtClean="0"/>
              <a:t> leads to aneurysm of aorta and aortic valve ring.</a:t>
            </a:r>
          </a:p>
          <a:p>
            <a:pPr>
              <a:buNone/>
            </a:pPr>
            <a:r>
              <a:rPr lang="en-US" dirty="0" smtClean="0"/>
              <a:t>Localized  </a:t>
            </a:r>
            <a:r>
              <a:rPr lang="en-US" dirty="0" err="1" smtClean="0"/>
              <a:t>granulomatous</a:t>
            </a:r>
            <a:r>
              <a:rPr lang="en-US" dirty="0" smtClean="0"/>
              <a:t> reaction called </a:t>
            </a:r>
            <a:r>
              <a:rPr lang="en-US" b="1" dirty="0" err="1" smtClean="0">
                <a:solidFill>
                  <a:srgbClr val="002060"/>
                </a:solidFill>
              </a:rPr>
              <a:t>gumma</a:t>
            </a:r>
            <a:r>
              <a:rPr lang="en-US" dirty="0" smtClean="0"/>
              <a:t> on skin, bones, joints or other organs leads to local destruction .</a:t>
            </a:r>
          </a:p>
          <a:p>
            <a:r>
              <a:rPr lang="en-US" b="1" dirty="0" smtClean="0"/>
              <a:t>Congenital syphilis : </a:t>
            </a:r>
            <a:r>
              <a:rPr lang="en-US" dirty="0" smtClean="0"/>
              <a:t>develop if the mother not treated , fetus susceptible </a:t>
            </a:r>
            <a:r>
              <a:rPr lang="en-US" b="1" dirty="0" smtClean="0">
                <a:solidFill>
                  <a:srgbClr val="7030A0"/>
                </a:solidFill>
              </a:rPr>
              <a:t>after 4</a:t>
            </a:r>
            <a:r>
              <a:rPr lang="en-US" b="1" baseline="30000" dirty="0" smtClean="0">
                <a:solidFill>
                  <a:srgbClr val="7030A0"/>
                </a:solidFill>
              </a:rPr>
              <a:t>th</a:t>
            </a:r>
            <a:r>
              <a:rPr lang="en-US" b="1" dirty="0" smtClean="0">
                <a:solidFill>
                  <a:srgbClr val="7030A0"/>
                </a:solidFill>
              </a:rPr>
              <a:t> month </a:t>
            </a:r>
            <a:r>
              <a:rPr lang="en-US" dirty="0" smtClean="0"/>
              <a:t>of gestation. Fetal loss or congenital syphilis result. Rhinitis ,rash and bone changes ( </a:t>
            </a:r>
            <a:r>
              <a:rPr lang="en-US" i="1" dirty="0" smtClean="0">
                <a:solidFill>
                  <a:srgbClr val="7030A0"/>
                </a:solidFill>
              </a:rPr>
              <a:t>saddle nose, saber shine</a:t>
            </a:r>
            <a:r>
              <a:rPr lang="en-US" dirty="0" smtClean="0"/>
              <a:t>) ,anemia thrombocytopenia, and liver failure.</a:t>
            </a:r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Dark field microscopy of smear from primary or secondary lesions. May be negative.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Serologic tests</a:t>
            </a:r>
            <a:r>
              <a:rPr lang="en-US" dirty="0" smtClean="0">
                <a:solidFill>
                  <a:srgbClr val="C00000"/>
                </a:solidFill>
              </a:rPr>
              <a:t>: commonly used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Nontreponemal</a:t>
            </a:r>
            <a:r>
              <a:rPr lang="en-US" b="1" dirty="0" smtClean="0"/>
              <a:t> tests</a:t>
            </a:r>
            <a:r>
              <a:rPr lang="en-US" dirty="0" smtClean="0"/>
              <a:t>: antibody to </a:t>
            </a:r>
            <a:r>
              <a:rPr lang="en-US" dirty="0" err="1" smtClean="0"/>
              <a:t>cardiolipin</a:t>
            </a:r>
            <a:r>
              <a:rPr lang="en-US" dirty="0" smtClean="0"/>
              <a:t> (</a:t>
            </a:r>
            <a:r>
              <a:rPr lang="en-US" i="1" dirty="0" smtClean="0"/>
              <a:t>lipid complex extracted from beef heart</a:t>
            </a:r>
            <a:r>
              <a:rPr lang="en-US" dirty="0" smtClean="0"/>
              <a:t>) called </a:t>
            </a:r>
            <a:r>
              <a:rPr lang="en-US" b="1" dirty="0" err="1" smtClean="0"/>
              <a:t>reagin</a:t>
            </a:r>
            <a:r>
              <a:rPr lang="en-US" dirty="0" smtClean="0"/>
              <a:t> . The tests are called rapid plasma </a:t>
            </a:r>
            <a:r>
              <a:rPr lang="en-US" dirty="0" err="1" smtClean="0"/>
              <a:t>reagin</a:t>
            </a:r>
            <a:r>
              <a:rPr lang="en-US" dirty="0" smtClean="0"/>
              <a:t> (</a:t>
            </a:r>
            <a:r>
              <a:rPr lang="en-US" b="1" dirty="0" smtClean="0"/>
              <a:t>RPR</a:t>
            </a:r>
            <a:r>
              <a:rPr lang="en-US" dirty="0" smtClean="0"/>
              <a:t>) and venereal disease research laboratory ( </a:t>
            </a:r>
            <a:r>
              <a:rPr lang="en-US" b="1" dirty="0" smtClean="0"/>
              <a:t>VDRL</a:t>
            </a:r>
            <a:r>
              <a:rPr lang="en-US" dirty="0" smtClean="0"/>
              <a:t>). Become positive during the primary stage ( </a:t>
            </a:r>
            <a:r>
              <a:rPr lang="en-US" i="1" dirty="0" smtClean="0"/>
              <a:t>possible exception HIV</a:t>
            </a:r>
            <a:r>
              <a:rPr lang="en-US" dirty="0" smtClean="0"/>
              <a:t>) , antibody peak in secondary syphilis. Slowly wane in later stages.</a:t>
            </a:r>
          </a:p>
          <a:p>
            <a:pPr>
              <a:buNone/>
            </a:pPr>
            <a:r>
              <a:rPr lang="en-US" dirty="0" smtClean="0"/>
              <a:t> Used for </a:t>
            </a:r>
            <a:r>
              <a:rPr lang="en-US" b="1" dirty="0" smtClean="0"/>
              <a:t>screening</a:t>
            </a:r>
            <a:r>
              <a:rPr lang="en-US" dirty="0" smtClean="0"/>
              <a:t> and titer used to </a:t>
            </a:r>
            <a:r>
              <a:rPr lang="en-US" b="1" dirty="0" smtClean="0"/>
              <a:t>follow up therapy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Treponemal</a:t>
            </a:r>
            <a:r>
              <a:rPr lang="en-US" b="1" dirty="0" smtClean="0"/>
              <a:t> tests</a:t>
            </a:r>
            <a:r>
              <a:rPr lang="en-US" dirty="0" smtClean="0"/>
              <a:t>: </a:t>
            </a:r>
            <a:r>
              <a:rPr lang="en-US" dirty="0" err="1" smtClean="0"/>
              <a:t>treponemal</a:t>
            </a:r>
            <a:r>
              <a:rPr lang="en-US" dirty="0" smtClean="0"/>
              <a:t> antigen used.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Detects specific antibody to </a:t>
            </a:r>
            <a:r>
              <a:rPr lang="en-US" b="1" i="1" dirty="0" err="1" smtClean="0">
                <a:solidFill>
                  <a:srgbClr val="C00000"/>
                </a:solidFill>
              </a:rPr>
              <a:t>T.pallidum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/>
              <a:t>eg</a:t>
            </a:r>
            <a:r>
              <a:rPr lang="en-US" b="1" i="1" dirty="0" smtClean="0"/>
              <a:t>.:</a:t>
            </a:r>
          </a:p>
          <a:p>
            <a:r>
              <a:rPr lang="en-US" dirty="0" smtClean="0"/>
              <a:t>Fluorescent </a:t>
            </a:r>
            <a:r>
              <a:rPr lang="en-US" dirty="0" err="1" smtClean="0"/>
              <a:t>treponemal</a:t>
            </a:r>
            <a:r>
              <a:rPr lang="en-US" dirty="0" smtClean="0"/>
              <a:t> antibody ( </a:t>
            </a:r>
            <a:r>
              <a:rPr lang="en-US" b="1" dirty="0" smtClean="0"/>
              <a:t>FTA-ABS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Microhemagglutination</a:t>
            </a:r>
            <a:r>
              <a:rPr lang="en-US" dirty="0" smtClean="0"/>
              <a:t> test(</a:t>
            </a:r>
            <a:r>
              <a:rPr lang="en-US" b="1" dirty="0" smtClean="0"/>
              <a:t>MHA-TP</a:t>
            </a:r>
            <a:r>
              <a:rPr lang="en-US" dirty="0" smtClean="0"/>
              <a:t>) (</a:t>
            </a:r>
            <a:r>
              <a:rPr lang="en-US" i="1" dirty="0" smtClean="0"/>
              <a:t>antigen attached to erythrocytes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Positive results confirm RPR and VDRL.</a:t>
            </a:r>
          </a:p>
          <a:p>
            <a:r>
              <a:rPr lang="en-US" b="1" dirty="0" err="1" smtClean="0"/>
              <a:t>IgM</a:t>
            </a:r>
            <a:r>
              <a:rPr lang="en-US" dirty="0" smtClean="0"/>
              <a:t> used to diagnose congenital syphilis.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syphilis serology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Stage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Nontreponemal</a:t>
            </a:r>
            <a:r>
              <a:rPr lang="en-US" dirty="0" smtClean="0"/>
              <a:t> tests </a:t>
            </a:r>
          </a:p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RPR &amp; VDRL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Treponemal</a:t>
            </a:r>
            <a:r>
              <a:rPr lang="en-US" dirty="0" smtClean="0"/>
              <a:t> tests </a:t>
            </a:r>
          </a:p>
          <a:p>
            <a:r>
              <a:rPr lang="en-US" dirty="0" smtClean="0"/>
              <a:t>( </a:t>
            </a:r>
            <a:r>
              <a:rPr lang="en-US" b="1" dirty="0" smtClean="0">
                <a:solidFill>
                  <a:srgbClr val="C00000"/>
                </a:solidFill>
              </a:rPr>
              <a:t>FTA-ABS)</a:t>
            </a:r>
            <a:r>
              <a:rPr lang="en-US" b="1" dirty="0" smtClean="0"/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( MHA-TP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IgM</a:t>
            </a:r>
            <a:r>
              <a:rPr lang="en-US" dirty="0" smtClean="0"/>
              <a:t> antibody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during primary stage ,screening, follow up therapy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at all stages , confirm RPR &amp; VDRL</a:t>
            </a:r>
          </a:p>
          <a:p>
            <a:endParaRPr lang="en-US" dirty="0" smtClean="0"/>
          </a:p>
          <a:p>
            <a:r>
              <a:rPr lang="en-US" dirty="0" smtClean="0"/>
              <a:t>Congenital syphilis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://www2a.cdc.gov/stdtraining/Self-Study/images/Chlamydia/clam-b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8229600" cy="630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Treatment and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Treponema</a:t>
            </a:r>
            <a:r>
              <a:rPr lang="en-US" b="1" dirty="0" smtClean="0"/>
              <a:t> is sensitive to Penicillin.</a:t>
            </a:r>
          </a:p>
          <a:p>
            <a:r>
              <a:rPr lang="en-US" dirty="0" smtClean="0"/>
              <a:t>Hypersensitive patients treated with Tetracycline, Erythromycin or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: </a:t>
            </a:r>
            <a:r>
              <a:rPr lang="en-US" dirty="0" err="1" smtClean="0"/>
              <a:t>counselling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pic>
        <p:nvPicPr>
          <p:cNvPr id="1026" name="Picture 2" descr="http://t2.gstatic.com/images?q=tbn:BhpeTl3giwCPtM:http://img.webmd.com/dtmcms/live/webmd/consumer_assets/site_images/articles/health_and_medical_reference/sexual_health/syphilis-basics_syphilis-bacter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04800"/>
            <a:ext cx="1085850" cy="101917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e/e4/Extragenital_syphilitic_chancre_of_the_left_index_finger_PHIL_4147_lores.jpg/220px-Extragenital_syphilitic_chancre_of_the_left_index_finger_PHIL_4147_lor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19600"/>
            <a:ext cx="2247900" cy="220980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e/eb/2ndsyphil2.jpg/120px-2ndsyphil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1752600"/>
            <a:ext cx="2438400" cy="2362200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b/bd/Secondary_Syphilis_on_palms_CDC_6809_lores.rsh.jpg/120px-Secondary_Syphilis_on_palms_CDC_6809_lores.rsh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1752600"/>
            <a:ext cx="2514600" cy="2286000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diFCIlFnuPncnM:http://www.isradiology.org/tropical_deseases/tmcr/chapter35/large35/35-15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4267200"/>
            <a:ext cx="1600200" cy="1905000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8HXCpOaT0YQExM:http://upload.wikimedia.org/wikipedia/commons/9/96/Hutchinson_teeth_congenital_syphilis_PHIL_2385.rsh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00600" y="4419600"/>
            <a:ext cx="1905000" cy="1828800"/>
          </a:xfrm>
          <a:prstGeom prst="rect">
            <a:avLst/>
          </a:prstGeom>
          <a:noFill/>
        </p:spPr>
      </p:pic>
      <p:pic>
        <p:nvPicPr>
          <p:cNvPr id="1040" name="Picture 16" descr="http://t0.gstatic.com/images?q=tbn:8euAA7Dhbn6udM:http://www.sehha.com/diseases/id/syphilis/chancre3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05600" y="1828800"/>
            <a:ext cx="1828800" cy="1981200"/>
          </a:xfrm>
          <a:prstGeom prst="rect">
            <a:avLst/>
          </a:prstGeom>
          <a:noFill/>
        </p:spPr>
      </p:pic>
      <p:pic>
        <p:nvPicPr>
          <p:cNvPr id="1042" name="Picture 18" descr="http://t0.gstatic.com/images?q=tbn:bdaIM8j0k1W_RM:http://s99.middlebury.edu/BI330A/projects/MAtt/Syphilis/sec9.gif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43200" y="4419600"/>
            <a:ext cx="19050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Home Message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Syphilis, Chlamydia and Gonorrhea are the main STDs ,caused by delicate organisms ,cannot survive outside the body.</a:t>
            </a:r>
          </a:p>
          <a:p>
            <a:r>
              <a:rPr lang="en-US" dirty="0" smtClean="0"/>
              <a:t>Infection may not be localized.</a:t>
            </a:r>
          </a:p>
          <a:p>
            <a:r>
              <a:rPr lang="en-US" dirty="0" smtClean="0"/>
              <a:t>Clinical presentation may be similar ( urethral or genital discharge, ulcers ).</a:t>
            </a:r>
          </a:p>
          <a:p>
            <a:r>
              <a:rPr lang="en-US" dirty="0" smtClean="0"/>
              <a:t>One or more organisms ( Bacteria, Virus</a:t>
            </a:r>
            <a:r>
              <a:rPr lang="en-US" smtClean="0"/>
              <a:t>, Parasite </a:t>
            </a:r>
            <a:r>
              <a:rPr lang="en-US" dirty="0" smtClean="0"/>
              <a:t>) may be transmitted </a:t>
            </a:r>
            <a:r>
              <a:rPr lang="en-US" smtClean="0"/>
              <a:t>by a sexual </a:t>
            </a:r>
            <a:r>
              <a:rPr lang="en-US" dirty="0" smtClean="0"/>
              <a:t>contact.</a:t>
            </a:r>
          </a:p>
          <a:p>
            <a:r>
              <a:rPr lang="en-US" dirty="0" smtClean="0"/>
              <a:t>Screening for HIV required .</a:t>
            </a:r>
          </a:p>
          <a:p>
            <a:r>
              <a:rPr lang="en-US" dirty="0" smtClean="0"/>
              <a:t>If not treated early may end in serious complications 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 species 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C. </a:t>
            </a:r>
            <a:r>
              <a:rPr lang="en-US" b="1" i="1" dirty="0" err="1" smtClean="0"/>
              <a:t>trachomatis</a:t>
            </a:r>
            <a:endParaRPr lang="en-US" b="1" i="1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A,B,C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D - K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L1, L2, L3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i="1" dirty="0" err="1" smtClean="0"/>
              <a:t>C.psittaci</a:t>
            </a:r>
            <a:endParaRPr lang="en-US" b="1" i="1" dirty="0" smtClean="0"/>
          </a:p>
          <a:p>
            <a:r>
              <a:rPr lang="en-US" b="1" i="1" dirty="0" err="1" smtClean="0"/>
              <a:t>C.pneumoniae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Trachoma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Inclusion conjunctivitis, genital infection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Lymphogranuloma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venerum</a:t>
            </a:r>
            <a:r>
              <a:rPr lang="en-US" b="1" dirty="0" smtClean="0">
                <a:solidFill>
                  <a:srgbClr val="0070C0"/>
                </a:solidFill>
              </a:rPr>
              <a:t> (LGV)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Psittacosis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Respiratory infections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C.trachomatis</a:t>
            </a:r>
            <a:r>
              <a:rPr lang="en-US" b="1" dirty="0" smtClean="0"/>
              <a:t> is a common cause of sexually transmitted disease (STD).</a:t>
            </a:r>
          </a:p>
          <a:p>
            <a:r>
              <a:rPr lang="en-US" b="1" dirty="0" smtClean="0"/>
              <a:t>Spread by genital secretions , anal or oral sex.</a:t>
            </a:r>
          </a:p>
          <a:p>
            <a:r>
              <a:rPr lang="en-US" b="1" dirty="0" smtClean="0"/>
              <a:t>Wide spread, 5-20 % among STD clinic in USA.</a:t>
            </a:r>
          </a:p>
          <a:p>
            <a:r>
              <a:rPr lang="en-US" b="1" dirty="0" smtClean="0"/>
              <a:t>Human are the sole reservoir .</a:t>
            </a:r>
          </a:p>
          <a:p>
            <a:r>
              <a:rPr lang="en-US" b="1" dirty="0" smtClean="0"/>
              <a:t>1/3 of male sexual contacts of women with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 </a:t>
            </a:r>
            <a:r>
              <a:rPr lang="en-US" b="1" dirty="0" err="1" smtClean="0"/>
              <a:t>cervicitis</a:t>
            </a:r>
            <a:r>
              <a:rPr lang="en-US" b="1" dirty="0" smtClean="0"/>
              <a:t>  develop </a:t>
            </a:r>
            <a:r>
              <a:rPr lang="en-US" b="1" dirty="0" err="1" smtClean="0"/>
              <a:t>urethritis</a:t>
            </a:r>
            <a:r>
              <a:rPr lang="en-US" b="1" dirty="0" smtClean="0"/>
              <a:t>  after 2-6 w incubation period.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 of 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Chlamydia have tropism for epithelial cells of </a:t>
            </a:r>
            <a:r>
              <a:rPr lang="en-US" dirty="0" err="1" smtClean="0">
                <a:solidFill>
                  <a:srgbClr val="002060"/>
                </a:solidFill>
              </a:rPr>
              <a:t>endocervix</a:t>
            </a:r>
            <a:r>
              <a:rPr lang="en-US" dirty="0" smtClean="0">
                <a:solidFill>
                  <a:srgbClr val="002060"/>
                </a:solidFill>
              </a:rPr>
              <a:t> and upper genital tract of women, urethra, rectum and conjunctiva of both sexes.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LGV can enter through skin or mucosal breaks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Release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proinflammatory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cytokines, leads to tissue infiltration by inflammatory cells, progress to necrosis, fibrosis then scaring.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Genital infections caused by </a:t>
            </a:r>
            <a:r>
              <a:rPr lang="en-US" b="1" i="1" dirty="0" err="1" smtClean="0"/>
              <a:t>C.trachomatis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( non </a:t>
            </a:r>
            <a:r>
              <a:rPr lang="en-US" dirty="0" err="1" smtClean="0"/>
              <a:t>gonococcal</a:t>
            </a:r>
            <a:r>
              <a:rPr lang="en-US" dirty="0" smtClean="0"/>
              <a:t> </a:t>
            </a:r>
            <a:r>
              <a:rPr lang="en-US" dirty="0" err="1" smtClean="0"/>
              <a:t>urethritis</a:t>
            </a:r>
            <a:r>
              <a:rPr lang="en-US" dirty="0" smtClean="0"/>
              <a:t> ,NGU), </a:t>
            </a:r>
            <a:r>
              <a:rPr lang="en-US" dirty="0" err="1" smtClean="0"/>
              <a:t>epididymitis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/>
              <a:t>: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salpingitis</a:t>
            </a:r>
            <a:r>
              <a:rPr lang="en-US" dirty="0" smtClean="0"/>
              <a:t>, urethral syndrome, </a:t>
            </a:r>
            <a:r>
              <a:rPr lang="en-US" dirty="0" err="1" smtClean="0"/>
              <a:t>endometritis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Urethritis</a:t>
            </a:r>
            <a:r>
              <a:rPr lang="en-US" dirty="0" smtClean="0"/>
              <a:t>  present as </a:t>
            </a:r>
            <a:r>
              <a:rPr lang="en-US" dirty="0" err="1" smtClean="0"/>
              <a:t>dysuria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thin</a:t>
            </a:r>
            <a:r>
              <a:rPr lang="en-US" dirty="0" smtClean="0"/>
              <a:t> urethral discharge in 50 % of men.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Uterine cervix infection may produce vaginal discharge but is asymptomatic in 50-70% of women.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Salpingitis</a:t>
            </a:r>
            <a:r>
              <a:rPr lang="en-US" dirty="0" smtClean="0">
                <a:solidFill>
                  <a:srgbClr val="C00000"/>
                </a:solidFill>
              </a:rPr>
              <a:t> and pelvic inflammatory disease  can cause sterility and ectopic pregnancy.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of infants born to mothers excreting </a:t>
            </a:r>
            <a:r>
              <a:rPr lang="en-US" i="1" dirty="0" err="1" smtClean="0"/>
              <a:t>C.trachomatis</a:t>
            </a:r>
            <a:r>
              <a:rPr lang="en-US" dirty="0" smtClean="0"/>
              <a:t>  during labor show evidence of infection during the first year of life. Most develop </a:t>
            </a:r>
            <a:r>
              <a:rPr lang="en-US" dirty="0" smtClean="0">
                <a:solidFill>
                  <a:srgbClr val="C00000"/>
                </a:solidFill>
              </a:rPr>
              <a:t>inclusion conjunctivitis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5-10% develop infant pneumonia syndrome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en-US" b="1" dirty="0" smtClean="0"/>
              <a:t>LGV caused by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strains L1,L2,L3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LGV is Common in S. America  and Africa.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LGV presents as papule and inguinal </a:t>
            </a:r>
            <a:r>
              <a:rPr lang="en-US" dirty="0" err="1" smtClean="0">
                <a:solidFill>
                  <a:srgbClr val="002060"/>
                </a:solidFill>
              </a:rPr>
              <a:t>lymphadenopathy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Chronic infection leads to abscesses, strictures and fistulas.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 of Chlamydia genital infections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Polymerase chain reaction (PCR)  is </a:t>
            </a:r>
            <a:r>
              <a:rPr lang="en-US" b="1" dirty="0" smtClean="0">
                <a:solidFill>
                  <a:srgbClr val="002060"/>
                </a:solidFill>
              </a:rPr>
              <a:t>the most sensitive method of diagnosis. Performed on vaginal ,cervical , urethral swabs, or urine .</a:t>
            </a:r>
          </a:p>
          <a:p>
            <a:r>
              <a:rPr lang="en-US" b="1" dirty="0" smtClean="0"/>
              <a:t>Isolation on tissue culture ( McCoy cell line) but </a:t>
            </a:r>
            <a:r>
              <a:rPr lang="en-US" b="1" i="1" dirty="0" smtClean="0"/>
              <a:t>rarely done</a:t>
            </a:r>
            <a:r>
              <a:rPr lang="en-US" b="1" dirty="0" smtClean="0"/>
              <a:t>. </a:t>
            </a:r>
          </a:p>
          <a:p>
            <a:pPr>
              <a:buNone/>
            </a:pPr>
            <a:r>
              <a:rPr lang="en-US" b="1" i="1" dirty="0" err="1" smtClean="0"/>
              <a:t>C.tracomatis</a:t>
            </a:r>
            <a:r>
              <a:rPr lang="en-US" b="1" dirty="0" smtClean="0"/>
              <a:t> inclusions can be seen by iodine or </a:t>
            </a:r>
            <a:r>
              <a:rPr lang="en-US" b="1" dirty="0" err="1" smtClean="0"/>
              <a:t>Giemsa</a:t>
            </a:r>
            <a:r>
              <a:rPr lang="en-US" b="1" dirty="0" smtClean="0"/>
              <a:t> stained smear.</a:t>
            </a:r>
            <a:endParaRPr lang="ar-SA" b="1" dirty="0"/>
          </a:p>
        </p:txBody>
      </p:sp>
      <p:pic>
        <p:nvPicPr>
          <p:cNvPr id="24578" name="Picture 2" descr="http://t1.gstatic.com/images?q=tbn:ANd9GcSbHfqVr9tFkK3fIi75HMmH24ljgioMp8ELFupSxfbY1d6CGub1X8AW2I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800600"/>
            <a:ext cx="21336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805</TotalTime>
  <Words>1641</Words>
  <Application>Microsoft Office PowerPoint</Application>
  <PresentationFormat>On-screen Show (4:3)</PresentationFormat>
  <Paragraphs>169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Chlamydia, Syphilis &amp; Gonorrhea Reproductive Block</vt:lpstr>
      <vt:lpstr>Chlamydia</vt:lpstr>
      <vt:lpstr>PowerPoint Presentation</vt:lpstr>
      <vt:lpstr>Chlamydia species  </vt:lpstr>
      <vt:lpstr>Epidemiology</vt:lpstr>
      <vt:lpstr>Pathogenesis of Chlamydia</vt:lpstr>
      <vt:lpstr>Genital infections caused by C.trachomatis</vt:lpstr>
      <vt:lpstr>PowerPoint Presentation</vt:lpstr>
      <vt:lpstr>Diagnosis of Chlamydia genital infections</vt:lpstr>
      <vt:lpstr>Treatment &amp; Prevention</vt:lpstr>
      <vt:lpstr>Gonorrhea-Clinical Aspects</vt:lpstr>
      <vt:lpstr>Pelvic Inflammatory Disease (PID)</vt:lpstr>
      <vt:lpstr>Disseminated Gonococcal Infection (DGI)</vt:lpstr>
      <vt:lpstr>Epidemiology of Gonorrhea</vt:lpstr>
      <vt:lpstr>Neisseria gonorrheae</vt:lpstr>
      <vt:lpstr>Diagnosis of Gonorrhea </vt:lpstr>
      <vt:lpstr>PowerPoint Presentation</vt:lpstr>
      <vt:lpstr>Treatment of Gonorrhea</vt:lpstr>
      <vt:lpstr>Syphilis</vt:lpstr>
      <vt:lpstr>Epidemiology of Syphilis</vt:lpstr>
      <vt:lpstr>Pathogenesis</vt:lpstr>
      <vt:lpstr>Clinical Manifestations Stages of Syphilis</vt:lpstr>
      <vt:lpstr>Secondary Syphilis</vt:lpstr>
      <vt:lpstr>PowerPoint Presentation</vt:lpstr>
      <vt:lpstr>PowerPoint Presentation</vt:lpstr>
      <vt:lpstr>Cardiovascular Syphilis</vt:lpstr>
      <vt:lpstr>Diagnosis of syphilis</vt:lpstr>
      <vt:lpstr>PowerPoint Presentation</vt:lpstr>
      <vt:lpstr>Summary of syphilis serology</vt:lpstr>
      <vt:lpstr>Treatment and Prevention</vt:lpstr>
      <vt:lpstr>Syphilis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Chlamydia, syphilis &amp; gonorrhea</dc:title>
  <dc:creator>Dr.Hannan</dc:creator>
  <cp:lastModifiedBy>JERICA</cp:lastModifiedBy>
  <cp:revision>84</cp:revision>
  <dcterms:created xsi:type="dcterms:W3CDTF">2011-01-09T10:07:58Z</dcterms:created>
  <dcterms:modified xsi:type="dcterms:W3CDTF">2014-08-04T08:47:47Z</dcterms:modified>
</cp:coreProperties>
</file>