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85" r:id="rId3"/>
    <p:sldId id="286" r:id="rId4"/>
    <p:sldId id="271" r:id="rId5"/>
    <p:sldId id="260" r:id="rId6"/>
    <p:sldId id="261" r:id="rId7"/>
    <p:sldId id="262" r:id="rId8"/>
    <p:sldId id="263" r:id="rId9"/>
    <p:sldId id="300" r:id="rId10"/>
    <p:sldId id="280" r:id="rId11"/>
    <p:sldId id="323" r:id="rId12"/>
    <p:sldId id="284" r:id="rId13"/>
    <p:sldId id="282" r:id="rId14"/>
    <p:sldId id="301" r:id="rId15"/>
    <p:sldId id="322" r:id="rId16"/>
    <p:sldId id="302" r:id="rId17"/>
    <p:sldId id="303" r:id="rId18"/>
    <p:sldId id="304" r:id="rId19"/>
    <p:sldId id="306" r:id="rId20"/>
    <p:sldId id="307" r:id="rId21"/>
    <p:sldId id="309" r:id="rId22"/>
    <p:sldId id="308"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7425E-364C-4B80-80AE-D751674895AF}" type="datetimeFigureOut">
              <a:rPr lang="en-US" smtClean="0"/>
              <a:pPr/>
              <a:t>9/21/2014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F44A51-B3B5-4857-A74A-6609D4714AA3}" type="slidenum">
              <a:rPr lang="en-US" smtClean="0"/>
              <a:pPr/>
              <a:t>‹#›</a:t>
            </a:fld>
            <a:endParaRPr lang="en-US"/>
          </a:p>
        </p:txBody>
      </p:sp>
    </p:spTree>
    <p:extLst>
      <p:ext uri="{BB962C8B-B14F-4D97-AF65-F5344CB8AC3E}">
        <p14:creationId xmlns:p14="http://schemas.microsoft.com/office/powerpoint/2010/main" val="48661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AC53D-AF36-4CE5-9C16-90E9AC911435}" type="datetimeFigureOut">
              <a:rPr lang="en-US" smtClean="0"/>
              <a:pPr/>
              <a:t>9/21/2014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7B82-8E42-4167-B7C5-110349ED9EF4}" type="slidenum">
              <a:rPr lang="en-US" smtClean="0"/>
              <a:pPr/>
              <a:t>‹#›</a:t>
            </a:fld>
            <a:endParaRPr lang="en-US"/>
          </a:p>
        </p:txBody>
      </p:sp>
    </p:spTree>
    <p:extLst>
      <p:ext uri="{BB962C8B-B14F-4D97-AF65-F5344CB8AC3E}">
        <p14:creationId xmlns:p14="http://schemas.microsoft.com/office/powerpoint/2010/main" val="416443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a:t>
            </a:fld>
            <a:endParaRPr lang="en-US"/>
          </a:p>
        </p:txBody>
      </p:sp>
    </p:spTree>
    <p:extLst>
      <p:ext uri="{BB962C8B-B14F-4D97-AF65-F5344CB8AC3E}">
        <p14:creationId xmlns:p14="http://schemas.microsoft.com/office/powerpoint/2010/main" val="36195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7</a:t>
            </a:fld>
            <a:endParaRPr lang="en-US"/>
          </a:p>
        </p:txBody>
      </p:sp>
    </p:spTree>
    <p:extLst>
      <p:ext uri="{BB962C8B-B14F-4D97-AF65-F5344CB8AC3E}">
        <p14:creationId xmlns:p14="http://schemas.microsoft.com/office/powerpoint/2010/main" val="155543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F21E6-DACB-4A12-87B0-2DA80CFF5A12}" type="datetimeFigureOut">
              <a:rPr lang="en-US" smtClean="0"/>
              <a:pPr/>
              <a:t>9/21/2014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F21E6-DACB-4A12-87B0-2DA80CFF5A12}" type="datetimeFigureOut">
              <a:rPr lang="en-US" smtClean="0"/>
              <a:pPr/>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F21E6-DACB-4A12-87B0-2DA80CFF5A12}" type="datetimeFigureOut">
              <a:rPr lang="en-US" smtClean="0"/>
              <a:pPr/>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9/21/2014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B7E0F9-5E2F-4825-A6B6-88E2F6EE81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F21E6-DACB-4A12-87B0-2DA80CFF5A12}" type="datetimeFigureOut">
              <a:rPr lang="en-US" smtClean="0"/>
              <a:pPr/>
              <a:t>9/21/2014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7E0F9-5E2F-4825-A6B6-88E2F6EE81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blogs.seattleweekly.com/dailyweekly/stethoscope.jpg&amp;imgrefurl=http://blogs.seattleweekly.com/dailyweekly/2010/02/index.php?page=2&amp;usg=__rNdYSRN1K3ymkEJRtXO1CGjzHtw=&amp;h=1200&amp;w=1200&amp;sz=123&amp;hl=en&amp;start=5&amp;tbnid=FIVwsAhe4GONCM:&amp;tbnh=150&amp;tbnw=150&amp;prev=/images?q=stethoscope&amp;hl=en&amp;safe=active&amp;sa=G&amp;gbv=2&amp;tbs=isch:1&amp;itbs=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chemeClr val="tx1"/>
                </a:solidFill>
              </a:rPr>
              <a:t>Professionalism </a:t>
            </a:r>
            <a:br>
              <a:rPr lang="en-US" dirty="0" smtClean="0">
                <a:solidFill>
                  <a:schemeClr val="tx1"/>
                </a:solidFill>
              </a:rPr>
            </a:br>
            <a:r>
              <a:rPr lang="en-US" dirty="0" smtClean="0">
                <a:solidFill>
                  <a:schemeClr val="tx1"/>
                </a:solidFill>
              </a:rPr>
              <a:t>Introduction &amp; Key Elements</a:t>
            </a:r>
            <a:endParaRPr lang="en-US" dirty="0">
              <a:solidFill>
                <a:schemeClr val="accent3">
                  <a:lumMod val="60000"/>
                  <a:lumOff val="40000"/>
                </a:schemeClr>
              </a:solidFill>
            </a:endParaRPr>
          </a:p>
        </p:txBody>
      </p:sp>
      <p:sp>
        <p:nvSpPr>
          <p:cNvPr id="3" name="Subtitle 2"/>
          <p:cNvSpPr>
            <a:spLocks noGrp="1"/>
          </p:cNvSpPr>
          <p:nvPr>
            <p:ph type="subTitle" idx="1"/>
          </p:nvPr>
        </p:nvSpPr>
        <p:spPr/>
        <p:txBody>
          <a:bodyPr>
            <a:normAutofit/>
          </a:bodyPr>
          <a:lstStyle/>
          <a:p>
            <a:pPr algn="ctr"/>
            <a:r>
              <a:rPr lang="en-US" i="1" dirty="0" smtClean="0"/>
              <a:t>Hanan Habib &amp; </a:t>
            </a:r>
            <a:r>
              <a:rPr lang="en-US" i="1" dirty="0" err="1" smtClean="0"/>
              <a:t>Dr.Kamran</a:t>
            </a:r>
            <a:r>
              <a:rPr lang="en-US" i="1" dirty="0" smtClean="0"/>
              <a:t> </a:t>
            </a:r>
            <a:r>
              <a:rPr lang="en-US" i="1" smtClean="0"/>
              <a:t>Sattar</a:t>
            </a:r>
            <a:endParaRPr lang="en-US" i="1" dirty="0" smtClean="0"/>
          </a:p>
          <a:p>
            <a:pPr algn="ctr"/>
            <a:r>
              <a:rPr lang="en-US" dirty="0" smtClean="0"/>
              <a:t>KSU</a:t>
            </a:r>
            <a:endParaRPr lang="en-US" dirty="0"/>
          </a:p>
        </p:txBody>
      </p:sp>
      <p:pic>
        <p:nvPicPr>
          <p:cNvPr id="22532" name="Picture 4" descr="http://t0.gstatic.com/images?q=tbn:FIVwsAhe4GONCM:http://blogs.seattleweekly.com/dailyweekly/stethoscope.jpg">
            <a:hlinkClick r:id="rId3"/>
          </p:cNvPr>
          <p:cNvPicPr>
            <a:picLocks noChangeAspect="1" noChangeArrowheads="1"/>
          </p:cNvPicPr>
          <p:nvPr/>
        </p:nvPicPr>
        <p:blipFill>
          <a:blip r:embed="rId4" cstate="print"/>
          <a:srcRect/>
          <a:stretch>
            <a:fillRect/>
          </a:stretch>
        </p:blipFill>
        <p:spPr bwMode="auto">
          <a:xfrm>
            <a:off x="685800" y="4724400"/>
            <a:ext cx="2057400" cy="142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Medicine</a:t>
            </a:r>
            <a:endParaRPr lang="en-US" b="1" dirty="0"/>
          </a:p>
        </p:txBody>
      </p:sp>
      <p:sp>
        <p:nvSpPr>
          <p:cNvPr id="3" name="Content Placeholder 2"/>
          <p:cNvSpPr>
            <a:spLocks noGrp="1"/>
          </p:cNvSpPr>
          <p:nvPr>
            <p:ph idx="1"/>
          </p:nvPr>
        </p:nvSpPr>
        <p:spPr/>
        <p:txBody>
          <a:bodyPr/>
          <a:lstStyle/>
          <a:p>
            <a:r>
              <a:rPr lang="en-US" b="1" dirty="0" smtClean="0">
                <a:solidFill>
                  <a:schemeClr val="accent1">
                    <a:lumMod val="75000"/>
                  </a:schemeClr>
                </a:solidFill>
              </a:rPr>
              <a:t>The holy </a:t>
            </a:r>
            <a:r>
              <a:rPr lang="en-US" b="1" dirty="0" err="1" smtClean="0">
                <a:solidFill>
                  <a:schemeClr val="accent1">
                    <a:lumMod val="75000"/>
                  </a:schemeClr>
                </a:solidFill>
              </a:rPr>
              <a:t>Qura’an</a:t>
            </a:r>
            <a:r>
              <a:rPr lang="en-US" b="1" dirty="0" smtClean="0">
                <a:solidFill>
                  <a:schemeClr val="accent1">
                    <a:lumMod val="75000"/>
                  </a:schemeClr>
                </a:solidFill>
              </a:rPr>
              <a:t> and Al-</a:t>
            </a:r>
            <a:r>
              <a:rPr lang="en-US" b="1" dirty="0" err="1" smtClean="0">
                <a:solidFill>
                  <a:schemeClr val="accent1">
                    <a:lumMod val="75000"/>
                  </a:schemeClr>
                </a:solidFill>
              </a:rPr>
              <a:t>Hadith</a:t>
            </a:r>
            <a:r>
              <a:rPr lang="en-US" b="1" dirty="0" smtClean="0">
                <a:solidFill>
                  <a:schemeClr val="accent1">
                    <a:lumMod val="75000"/>
                  </a:schemeClr>
                </a:solidFill>
              </a:rPr>
              <a:t> </a:t>
            </a:r>
            <a:r>
              <a:rPr lang="en-US" dirty="0" smtClean="0"/>
              <a:t>have stated that Muslims has duty to care for the sick and this often referred to  ‘‘</a:t>
            </a:r>
            <a:r>
              <a:rPr lang="en-US" b="1" dirty="0" smtClean="0">
                <a:solidFill>
                  <a:srgbClr val="C00000"/>
                </a:solidFill>
              </a:rPr>
              <a:t>Medicine of Prophet</a:t>
            </a:r>
            <a:r>
              <a:rPr lang="en-US" b="1" dirty="0" smtClean="0"/>
              <a:t>’.</a:t>
            </a:r>
          </a:p>
          <a:p>
            <a:r>
              <a:rPr lang="en-US" dirty="0" smtClean="0"/>
              <a:t>According to the sayings of the Prophet Mohamed’ </a:t>
            </a:r>
            <a:r>
              <a:rPr lang="en-US" i="1" dirty="0" smtClean="0"/>
              <a:t>peace be upon him</a:t>
            </a:r>
            <a:r>
              <a:rPr lang="en-US" dirty="0" smtClean="0"/>
              <a:t>’ that ‘Allah has sent a cure for aliment and that it was the duty of Muslim to care of the body and spirit.</a:t>
            </a:r>
          </a:p>
          <a:p>
            <a:r>
              <a:rPr lang="en-US" b="1" dirty="0" smtClean="0">
                <a:solidFill>
                  <a:srgbClr val="002060"/>
                </a:solidFill>
              </a:rPr>
              <a:t>This includes improving the quality of care and ensures access of healthcare to every body</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normAutofit fontScale="85000" lnSpcReduction="20000"/>
          </a:bodyPr>
          <a:lstStyle/>
          <a:p>
            <a:pPr>
              <a:defRPr/>
            </a:pPr>
            <a:r>
              <a:rPr lang="en-US" sz="2800" b="1" dirty="0" smtClean="0"/>
              <a:t>Upon completion of the lecture, students should be able to:</a:t>
            </a:r>
          </a:p>
          <a:p>
            <a:pPr>
              <a:buFont typeface="Arial" pitchFamily="34" charset="0"/>
              <a:buChar char="•"/>
              <a:defRPr/>
            </a:pPr>
            <a:r>
              <a:rPr lang="en-US" sz="2800" dirty="0" smtClean="0"/>
              <a:t> Understand the literature definition of “profession” and “medical professionalism”.</a:t>
            </a:r>
          </a:p>
          <a:p>
            <a:pPr>
              <a:buFont typeface="Arial" pitchFamily="34" charset="0"/>
              <a:buChar char="•"/>
              <a:defRPr/>
            </a:pPr>
            <a:r>
              <a:rPr lang="en-US" sz="2800" dirty="0" smtClean="0"/>
              <a:t> Understand the key elements and attributes of </a:t>
            </a:r>
            <a:r>
              <a:rPr lang="en-US" sz="2800" dirty="0" smtClean="0"/>
              <a:t>medical </a:t>
            </a:r>
            <a:r>
              <a:rPr lang="en-US" sz="2800" dirty="0" smtClean="0"/>
              <a:t>professionalism.</a:t>
            </a:r>
          </a:p>
          <a:p>
            <a:pPr>
              <a:buFont typeface="Arial" pitchFamily="34" charset="0"/>
              <a:buChar char="•"/>
              <a:defRPr/>
            </a:pPr>
            <a:r>
              <a:rPr lang="en-US" sz="2800" dirty="0" smtClean="0"/>
              <a:t> Understand the sources and the processes for generating a definition for medical professionalism.</a:t>
            </a:r>
          </a:p>
          <a:p>
            <a:pPr>
              <a:buFont typeface="Arial" pitchFamily="34" charset="0"/>
              <a:buChar char="•"/>
              <a:defRPr/>
            </a:pPr>
            <a:r>
              <a:rPr lang="en-US" sz="2800" dirty="0" smtClean="0"/>
              <a:t> Discuss practical examples (case scenarios) about professionalism and key principles learnt.</a:t>
            </a:r>
          </a:p>
          <a:p>
            <a:pPr>
              <a:buFont typeface="Arial" pitchFamily="34" charset="0"/>
              <a:buChar char="•"/>
              <a:defRPr/>
            </a:pPr>
            <a:r>
              <a:rPr lang="en-US" sz="2800" dirty="0" smtClean="0"/>
              <a:t> At the end of the lecture, identify take home messages about this lecture and why </a:t>
            </a:r>
            <a:r>
              <a:rPr lang="en-US" sz="2800" dirty="0" smtClean="0"/>
              <a:t>professionalism is </a:t>
            </a:r>
            <a:r>
              <a:rPr lang="en-US" sz="2800" dirty="0" smtClean="0"/>
              <a:t>important </a:t>
            </a:r>
            <a:r>
              <a:rPr lang="en-US" sz="2800" dirty="0" smtClean="0"/>
              <a:t>.</a:t>
            </a:r>
            <a:endParaRPr lang="en-US" sz="28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Professionalism course</a:t>
            </a:r>
            <a:endParaRPr lang="en-US" b="1" dirty="0"/>
          </a:p>
        </p:txBody>
      </p:sp>
      <p:sp>
        <p:nvSpPr>
          <p:cNvPr id="3" name="Content Placeholder 2"/>
          <p:cNvSpPr>
            <a:spLocks noGrp="1"/>
          </p:cNvSpPr>
          <p:nvPr>
            <p:ph idx="1"/>
          </p:nvPr>
        </p:nvSpPr>
        <p:spPr/>
        <p:txBody>
          <a:bodyPr/>
          <a:lstStyle/>
          <a:p>
            <a:pPr>
              <a:buNone/>
            </a:pPr>
            <a:r>
              <a:rPr lang="en-US" b="1" dirty="0" smtClean="0">
                <a:solidFill>
                  <a:srgbClr val="002060"/>
                </a:solidFill>
              </a:rPr>
              <a:t>Why professionalism is important?</a:t>
            </a:r>
          </a:p>
          <a:p>
            <a:r>
              <a:rPr lang="en-US" dirty="0" smtClean="0"/>
              <a:t>There is a great increase in interest in developing medical professionalism of the students.</a:t>
            </a:r>
          </a:p>
          <a:p>
            <a:r>
              <a:rPr lang="en-US" dirty="0" smtClean="0"/>
              <a:t>The ethical demands upon medical profession have increased due to changes in the traditional modes of health care delivery, increased complexity in the methods of reimbursement, and developing national trends toward managed care.</a:t>
            </a:r>
          </a:p>
          <a:p>
            <a:r>
              <a:rPr lang="en-US" dirty="0" smtClean="0"/>
              <a:t>Medical professionalism sets out  three principles: </a:t>
            </a:r>
            <a:r>
              <a:rPr lang="en-US" dirty="0" smtClean="0">
                <a:solidFill>
                  <a:srgbClr val="C00000"/>
                </a:solidFill>
              </a:rPr>
              <a:t>ethical principles, knowledge and skills &amp; selflessness</a:t>
            </a:r>
            <a:endParaRPr lang="en-US" dirty="0" smtClean="0"/>
          </a:p>
          <a:p>
            <a:endParaRPr lang="en-US" b="1" dirty="0" smtClean="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people desire to be treated by physicians who, in addition to being competent ,care deeply about their patients.</a:t>
            </a:r>
          </a:p>
          <a:p>
            <a:r>
              <a:rPr lang="en-US" dirty="0" smtClean="0"/>
              <a:t>Professionalism and humanism sometimes confused as being synonymous.</a:t>
            </a:r>
          </a:p>
          <a:p>
            <a:r>
              <a:rPr lang="en-US" dirty="0" smtClean="0"/>
              <a:t>Professionalism denotes a way of behaving in accordance to  certain normative values.</a:t>
            </a:r>
          </a:p>
          <a:p>
            <a:r>
              <a:rPr lang="en-US" dirty="0" smtClean="0"/>
              <a:t>Being productive</a:t>
            </a:r>
          </a:p>
          <a:p>
            <a:r>
              <a:rPr lang="en-US" dirty="0" smtClean="0"/>
              <a:t>Effective management of relationships</a:t>
            </a:r>
          </a:p>
          <a:p>
            <a:r>
              <a:rPr lang="en-US" dirty="0" smtClean="0"/>
              <a:t>Being ambassador</a:t>
            </a:r>
          </a:p>
          <a:p>
            <a:r>
              <a:rPr lang="en-US" dirty="0" smtClean="0"/>
              <a:t>Being mission-minded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sz="2400" b="1" dirty="0" smtClean="0">
                <a:solidFill>
                  <a:srgbClr val="FF0000"/>
                </a:solidFill>
              </a:rPr>
              <a:t>Profession</a:t>
            </a:r>
            <a:r>
              <a:rPr lang="en-US" sz="2400" dirty="0" smtClean="0"/>
              <a:t> is an occupation whose core elements is work, based on the mastery of a complex body of knowledge and skills. </a:t>
            </a:r>
          </a:p>
          <a:p>
            <a:pPr algn="r">
              <a:defRPr/>
            </a:pPr>
            <a:r>
              <a:rPr lang="en-US" sz="2400" dirty="0" smtClean="0"/>
              <a:t> </a:t>
            </a:r>
            <a:r>
              <a:rPr lang="en-US" sz="1100" i="1" dirty="0" smtClean="0">
                <a:solidFill>
                  <a:srgbClr val="00B050"/>
                </a:solidFill>
              </a:rPr>
              <a:t>Oxford English Dictionary</a:t>
            </a:r>
          </a:p>
          <a:p>
            <a:pPr>
              <a:defRPr/>
            </a:pPr>
            <a:r>
              <a:rPr lang="en-US" sz="2400" b="1" dirty="0" smtClean="0">
                <a:solidFill>
                  <a:srgbClr val="FF0000"/>
                </a:solidFill>
              </a:rPr>
              <a:t>Profession</a:t>
            </a:r>
            <a:r>
              <a:rPr lang="en-US" sz="2400" b="1" dirty="0" smtClean="0">
                <a:solidFill>
                  <a:schemeClr val="tx2">
                    <a:lumMod val="50000"/>
                  </a:schemeClr>
                </a:solidFill>
              </a:rPr>
              <a:t> is the conduct, aims, or qualities that characterize a person in a work setting or profession</a:t>
            </a:r>
          </a:p>
          <a:p>
            <a:pPr>
              <a:defRPr/>
            </a:pPr>
            <a:endParaRPr lang="en-US" sz="2400" dirty="0" smtClean="0"/>
          </a:p>
          <a:p>
            <a:pPr>
              <a:defRPr/>
            </a:pPr>
            <a:r>
              <a:rPr lang="en-US" sz="2400" b="1" dirty="0" smtClean="0">
                <a:solidFill>
                  <a:srgbClr val="FF0000"/>
                </a:solidFill>
              </a:rPr>
              <a:t>Professionalism</a:t>
            </a:r>
            <a:r>
              <a:rPr lang="en-US" sz="2400" dirty="0" smtClean="0"/>
              <a:t> “constituting those </a:t>
            </a:r>
            <a:r>
              <a:rPr lang="en-US" sz="2400" i="1" dirty="0" smtClean="0"/>
              <a:t>attitude</a:t>
            </a:r>
            <a:r>
              <a:rPr lang="en-US" sz="2400" dirty="0" smtClean="0"/>
              <a:t> and </a:t>
            </a:r>
            <a:r>
              <a:rPr lang="en-US" sz="2400" i="1" dirty="0" smtClean="0"/>
              <a:t>behaviors</a:t>
            </a:r>
            <a:r>
              <a:rPr lang="en-US" sz="2400" dirty="0" smtClean="0"/>
              <a:t> that serve to maintain patient interest above physician self-interest.” </a:t>
            </a:r>
          </a:p>
          <a:p>
            <a:pPr algn="r">
              <a:defRPr/>
            </a:pPr>
            <a:r>
              <a:rPr lang="en-US" sz="1200" i="1" dirty="0" smtClean="0">
                <a:solidFill>
                  <a:srgbClr val="00B050"/>
                </a:solidFill>
              </a:rPr>
              <a:t>American Board of Internal Medicine</a:t>
            </a:r>
          </a:p>
          <a:p>
            <a:pPr>
              <a:defRPr/>
            </a:pPr>
            <a:endParaRPr lang="en-US" sz="2400" b="1" dirty="0" smtClean="0">
              <a:solidFill>
                <a:srgbClr val="FFC000"/>
              </a:solidFill>
            </a:endParaRPr>
          </a:p>
          <a:p>
            <a:pPr>
              <a:defRPr/>
            </a:pPr>
            <a:r>
              <a:rPr lang="en-US" sz="2400" b="1" dirty="0" smtClean="0">
                <a:solidFill>
                  <a:srgbClr val="FF0000"/>
                </a:solidFill>
              </a:rPr>
              <a:t>Professionalism</a:t>
            </a:r>
            <a:r>
              <a:rPr lang="en-US" sz="2400" dirty="0" smtClean="0">
                <a:solidFill>
                  <a:schemeClr val="accent6">
                    <a:lumMod val="75000"/>
                  </a:schemeClr>
                </a:solidFill>
              </a:rPr>
              <a:t> </a:t>
            </a:r>
            <a:r>
              <a:rPr lang="en-US" sz="2400" dirty="0" smtClean="0"/>
              <a:t>is exhibited by one of the </a:t>
            </a:r>
            <a:r>
              <a:rPr lang="en-US" sz="2400" i="1" dirty="0" smtClean="0"/>
              <a:t>professional character, spirit  or methods</a:t>
            </a:r>
            <a:r>
              <a:rPr lang="en-US" sz="2400" dirty="0" smtClean="0"/>
              <a:t> or the </a:t>
            </a:r>
            <a:r>
              <a:rPr lang="en-US" sz="2400" dirty="0" smtClean="0"/>
              <a:t>standing </a:t>
            </a:r>
            <a:r>
              <a:rPr lang="en-US" sz="2400" dirty="0" smtClean="0"/>
              <a:t>practice , or methods of a professional as distinguished from an amateur</a:t>
            </a:r>
            <a:r>
              <a:rPr lang="en-US" sz="2400" i="1" dirty="0" smtClean="0"/>
              <a:t>’’.                                       </a:t>
            </a:r>
            <a:r>
              <a:rPr lang="en-US" sz="1200" i="1" dirty="0" smtClean="0">
                <a:solidFill>
                  <a:srgbClr val="00B050"/>
                </a:solidFill>
              </a:rPr>
              <a:t>American College Dictionary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we need a definition</a:t>
            </a:r>
            <a:r>
              <a:rPr lang="en-US" dirty="0" smtClean="0"/>
              <a:t>?</a:t>
            </a:r>
            <a:endParaRPr lang="en-US" dirty="0"/>
          </a:p>
        </p:txBody>
      </p:sp>
      <p:sp>
        <p:nvSpPr>
          <p:cNvPr id="3" name="Content Placeholder 2"/>
          <p:cNvSpPr>
            <a:spLocks noGrp="1"/>
          </p:cNvSpPr>
          <p:nvPr>
            <p:ph idx="1"/>
          </p:nvPr>
        </p:nvSpPr>
        <p:spPr/>
        <p:txBody>
          <a:bodyPr/>
          <a:lstStyle/>
          <a:p>
            <a:pPr>
              <a:buFont typeface="Arial" pitchFamily="34" charset="0"/>
              <a:buChar char="•"/>
              <a:defRPr/>
            </a:pPr>
            <a:r>
              <a:rPr lang="en-US" dirty="0" smtClean="0"/>
              <a:t>To understand  different components of a concept/definition.</a:t>
            </a:r>
          </a:p>
          <a:p>
            <a:pPr>
              <a:buFont typeface="Arial" pitchFamily="34" charset="0"/>
              <a:buChar char="•"/>
              <a:defRPr/>
            </a:pPr>
            <a:r>
              <a:rPr lang="en-US" dirty="0" smtClean="0"/>
              <a:t>   To know our roles/rights and those of other people involved.</a:t>
            </a:r>
          </a:p>
          <a:p>
            <a:pPr>
              <a:buFont typeface="Arial" pitchFamily="34" charset="0"/>
              <a:buChar char="•"/>
              <a:defRPr/>
            </a:pPr>
            <a:r>
              <a:rPr lang="en-US" dirty="0" smtClean="0"/>
              <a:t>  To have a benchmark for assessing behavior and performance.</a:t>
            </a:r>
          </a:p>
          <a:p>
            <a:pPr>
              <a:buFont typeface="Arial" pitchFamily="34" charset="0"/>
              <a:buChar char="•"/>
              <a:defRPr/>
            </a:pPr>
            <a:r>
              <a:rPr lang="en-US" dirty="0" smtClean="0"/>
              <a:t>  To use the definition as a guideline for providing feedback and improvement.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Medical Professionalism</a:t>
            </a:r>
            <a:r>
              <a:rPr lang="en-US" dirty="0" smtClean="0"/>
              <a:t>?</a:t>
            </a:r>
            <a:endParaRPr lang="en-US" dirty="0"/>
          </a:p>
        </p:txBody>
      </p:sp>
      <p:sp>
        <p:nvSpPr>
          <p:cNvPr id="3" name="Content Placeholder 2"/>
          <p:cNvSpPr>
            <a:spLocks noGrp="1"/>
          </p:cNvSpPr>
          <p:nvPr>
            <p:ph idx="1"/>
          </p:nvPr>
        </p:nvSpPr>
        <p:spPr/>
        <p:txBody>
          <a:bodyPr/>
          <a:lstStyle/>
          <a:p>
            <a:r>
              <a:rPr lang="en-US" sz="2400" dirty="0" smtClean="0"/>
              <a:t>Medical professionalism is the ‘</a:t>
            </a:r>
            <a:r>
              <a:rPr lang="en-US" sz="2400" i="1" dirty="0" smtClean="0"/>
              <a:t>heart and soul of medicine</a:t>
            </a:r>
            <a:r>
              <a:rPr lang="en-US" sz="2400" dirty="0" smtClean="0"/>
              <a:t>.’ more than adherence to a set of medical ethics , it is the daily expression of what originally attracted them to the field –a desire to help people and to help society as a whole by providing quality health care.</a:t>
            </a:r>
          </a:p>
          <a:p>
            <a:pPr algn="ctr">
              <a:buFont typeface="Arial" charset="0"/>
              <a:buNone/>
            </a:pPr>
            <a:r>
              <a:rPr lang="en-US" i="1" dirty="0" smtClean="0"/>
              <a:t>       </a:t>
            </a:r>
            <a:r>
              <a:rPr lang="en-US" sz="1400" i="1" dirty="0" smtClean="0">
                <a:solidFill>
                  <a:srgbClr val="0070C0"/>
                </a:solidFill>
              </a:rPr>
              <a:t>Advancing medical professionalism to improve health care.  ABIM Foundation , 2013</a:t>
            </a:r>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Professionalism in medicine</a:t>
            </a:r>
            <a:endParaRPr lang="en-US" b="1" dirty="0"/>
          </a:p>
        </p:txBody>
      </p:sp>
      <p:sp>
        <p:nvSpPr>
          <p:cNvPr id="3" name="Content Placeholder 2"/>
          <p:cNvSpPr>
            <a:spLocks noGrp="1"/>
          </p:cNvSpPr>
          <p:nvPr>
            <p:ph idx="1"/>
          </p:nvPr>
        </p:nvSpPr>
        <p:spPr/>
        <p:txBody>
          <a:bodyPr/>
          <a:lstStyle/>
          <a:p>
            <a:r>
              <a:rPr lang="en-US" sz="2400" dirty="0" smtClean="0"/>
              <a:t>Professionalism embodies the relationship between medicine and society as it forms the basis of patient –physician trust. It attempts to make tangible certain attitudes, </a:t>
            </a:r>
            <a:r>
              <a:rPr lang="en-US" sz="2400" dirty="0" smtClean="0"/>
              <a:t>behaviors </a:t>
            </a:r>
            <a:r>
              <a:rPr lang="en-US" sz="2400" dirty="0" smtClean="0"/>
              <a:t>, and characteristics that are desirable among the medical profession.</a:t>
            </a:r>
          </a:p>
          <a:p>
            <a:pPr algn="r">
              <a:buFont typeface="Arial" charset="0"/>
              <a:buNone/>
            </a:pPr>
            <a:r>
              <a:rPr lang="en-US" sz="1200" i="1" dirty="0" smtClean="0">
                <a:solidFill>
                  <a:srgbClr val="0070C0"/>
                </a:solidFill>
              </a:rPr>
              <a:t>University of Ottawa,2012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The differences between a Vocation and a Profession</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defRPr/>
            </a:pPr>
            <a:r>
              <a:rPr lang="en-US" sz="2800" b="1" dirty="0" smtClean="0">
                <a:solidFill>
                  <a:schemeClr val="tx2"/>
                </a:solidFill>
              </a:rPr>
              <a:t>Vocation considered a profession if </a:t>
            </a:r>
            <a:r>
              <a:rPr lang="en-US" sz="2800" dirty="0" smtClean="0"/>
              <a:t>:</a:t>
            </a:r>
          </a:p>
          <a:p>
            <a:pPr>
              <a:buFont typeface="Arial" pitchFamily="34" charset="0"/>
              <a:buChar char="•"/>
              <a:defRPr/>
            </a:pPr>
            <a:r>
              <a:rPr lang="en-US" sz="2800" dirty="0" smtClean="0"/>
              <a:t>   .  Practicing require formal education and a license.</a:t>
            </a:r>
          </a:p>
          <a:p>
            <a:pPr>
              <a:buFont typeface="Arial" pitchFamily="34" charset="0"/>
              <a:buChar char="•"/>
              <a:defRPr/>
            </a:pPr>
            <a:r>
              <a:rPr lang="en-US" sz="2800" dirty="0" smtClean="0"/>
              <a:t>    . Members enjoy control over their own training standards.</a:t>
            </a:r>
          </a:p>
          <a:p>
            <a:pPr>
              <a:buFont typeface="Arial" pitchFamily="34" charset="0"/>
              <a:buChar char="•"/>
              <a:defRPr/>
            </a:pPr>
            <a:r>
              <a:rPr lang="en-US" sz="2800" dirty="0" smtClean="0"/>
              <a:t>     . There is a scholarly system devoted to its standards.</a:t>
            </a:r>
          </a:p>
          <a:p>
            <a:pPr>
              <a:buFont typeface="Arial" pitchFamily="34" charset="0"/>
              <a:buChar char="•"/>
              <a:defRPr/>
            </a:pPr>
            <a:r>
              <a:rPr lang="en-US" sz="2800" dirty="0" smtClean="0"/>
              <a:t>    . Its practitioners have secured protection from state regulation.</a:t>
            </a:r>
          </a:p>
          <a:p>
            <a:pPr>
              <a:buFont typeface="Arial" pitchFamily="34" charset="0"/>
              <a:buChar char="•"/>
              <a:defRPr/>
            </a:pPr>
            <a:r>
              <a:rPr lang="en-US" sz="2800" dirty="0" smtClean="0"/>
              <a:t>       Members have a code of practice that governs their  day-to-day work.</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75000"/>
                  </a:schemeClr>
                </a:solidFill>
              </a:rPr>
              <a:t>Professionalism :</a:t>
            </a:r>
            <a:br>
              <a:rPr lang="en-US" b="1" dirty="0" smtClean="0">
                <a:solidFill>
                  <a:schemeClr val="accent3">
                    <a:lumMod val="75000"/>
                  </a:schemeClr>
                </a:solidFill>
              </a:rPr>
            </a:br>
            <a:r>
              <a:rPr lang="en-US" b="1" dirty="0" smtClean="0">
                <a:solidFill>
                  <a:schemeClr val="accent3">
                    <a:lumMod val="75000"/>
                  </a:schemeClr>
                </a:solidFill>
              </a:rPr>
              <a:t>Key Elements &amp; Attributes</a:t>
            </a:r>
            <a:endParaRPr lang="en-US" b="1" dirty="0">
              <a:solidFill>
                <a:schemeClr val="accent3">
                  <a:lumMod val="75000"/>
                </a:schemeClr>
              </a:solidFill>
            </a:endParaRPr>
          </a:p>
        </p:txBody>
      </p:sp>
      <p:pic>
        <p:nvPicPr>
          <p:cNvPr id="4" name="Picture 4"/>
          <p:cNvPicPr>
            <a:picLocks noGrp="1" noChangeAspect="1" noChangeArrowheads="1"/>
          </p:cNvPicPr>
          <p:nvPr>
            <p:ph idx="1"/>
          </p:nvPr>
        </p:nvPicPr>
        <p:blipFill>
          <a:blip r:embed="rId2" cstate="print"/>
          <a:srcRect/>
          <a:stretch>
            <a:fillRect/>
          </a:stretch>
        </p:blipFill>
        <p:spPr bwMode="auto">
          <a:xfrm>
            <a:off x="838200" y="1935163"/>
            <a:ext cx="7239000" cy="43894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course</a:t>
            </a:r>
            <a:endParaRPr lang="en-US" dirty="0"/>
          </a:p>
        </p:txBody>
      </p:sp>
      <p:sp>
        <p:nvSpPr>
          <p:cNvPr id="3" name="Content Placeholder 2"/>
          <p:cNvSpPr>
            <a:spLocks noGrp="1"/>
          </p:cNvSpPr>
          <p:nvPr>
            <p:ph idx="1"/>
          </p:nvPr>
        </p:nvSpPr>
        <p:spPr/>
        <p:txBody>
          <a:bodyPr/>
          <a:lstStyle/>
          <a:p>
            <a:r>
              <a:rPr lang="en-US" dirty="0" smtClean="0"/>
              <a:t>Course title         :     Professionalism</a:t>
            </a:r>
          </a:p>
          <a:p>
            <a:r>
              <a:rPr lang="en-US" dirty="0" smtClean="0"/>
              <a:t>Code &amp; number  :     SKILL 221</a:t>
            </a:r>
          </a:p>
          <a:p>
            <a:r>
              <a:rPr lang="en-US" dirty="0" smtClean="0"/>
              <a:t>Target                   :    Second year medical students</a:t>
            </a:r>
          </a:p>
          <a:p>
            <a:r>
              <a:rPr lang="en-US" dirty="0" smtClean="0"/>
              <a:t>Course duration  :    One year</a:t>
            </a:r>
          </a:p>
          <a:p>
            <a:r>
              <a:rPr lang="en-US" dirty="0" smtClean="0"/>
              <a:t>Credit hours         :   6</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75000"/>
                  </a:schemeClr>
                </a:solidFill>
              </a:rPr>
              <a:t>Professionalism :Key elements</a:t>
            </a:r>
            <a:endParaRPr lang="en-US" b="1"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pPr>
              <a:defRPr/>
            </a:pPr>
            <a:r>
              <a:rPr lang="en-US" sz="2800" b="1" u="sng" dirty="0" smtClean="0">
                <a:solidFill>
                  <a:schemeClr val="bg2">
                    <a:lumMod val="10000"/>
                  </a:schemeClr>
                </a:solidFill>
              </a:rPr>
              <a:t>Six  Columns of the building (representing professional values): </a:t>
            </a:r>
          </a:p>
          <a:p>
            <a:pPr>
              <a:buFont typeface="Arial" pitchFamily="34" charset="0"/>
              <a:buChar char="•"/>
              <a:defRPr/>
            </a:pPr>
            <a:r>
              <a:rPr lang="en-US" sz="2800" dirty="0" smtClean="0">
                <a:solidFill>
                  <a:srgbClr val="0070C0"/>
                </a:solidFill>
              </a:rPr>
              <a:t>  Excellence.</a:t>
            </a:r>
          </a:p>
          <a:p>
            <a:pPr>
              <a:buFont typeface="Arial" pitchFamily="34" charset="0"/>
              <a:buChar char="•"/>
              <a:defRPr/>
            </a:pPr>
            <a:r>
              <a:rPr lang="en-US" sz="2800" dirty="0" smtClean="0">
                <a:solidFill>
                  <a:srgbClr val="0070C0"/>
                </a:solidFill>
              </a:rPr>
              <a:t>  Humanism.</a:t>
            </a:r>
          </a:p>
          <a:p>
            <a:pPr>
              <a:buFont typeface="Arial" pitchFamily="34" charset="0"/>
              <a:buChar char="•"/>
              <a:defRPr/>
            </a:pPr>
            <a:r>
              <a:rPr lang="en-US" sz="2800" dirty="0" smtClean="0">
                <a:solidFill>
                  <a:srgbClr val="0070C0"/>
                </a:solidFill>
              </a:rPr>
              <a:t>  Respect.</a:t>
            </a:r>
          </a:p>
          <a:p>
            <a:pPr>
              <a:buFont typeface="Arial" pitchFamily="34" charset="0"/>
              <a:buChar char="•"/>
              <a:defRPr/>
            </a:pPr>
            <a:r>
              <a:rPr lang="en-US" sz="2800" dirty="0" smtClean="0">
                <a:solidFill>
                  <a:srgbClr val="0070C0"/>
                </a:solidFill>
              </a:rPr>
              <a:t>  </a:t>
            </a:r>
            <a:r>
              <a:rPr lang="en-US" sz="6600" dirty="0" smtClean="0">
                <a:solidFill>
                  <a:srgbClr val="0070C0"/>
                </a:solidFill>
              </a:rPr>
              <a:t>Accountability.</a:t>
            </a:r>
            <a:endParaRPr lang="en-US" sz="2800" dirty="0" smtClean="0">
              <a:solidFill>
                <a:srgbClr val="0070C0"/>
              </a:solidFill>
            </a:endParaRPr>
          </a:p>
          <a:p>
            <a:pPr>
              <a:buFont typeface="Arial" pitchFamily="34" charset="0"/>
              <a:buChar char="•"/>
              <a:defRPr/>
            </a:pPr>
            <a:r>
              <a:rPr lang="en-US" sz="2800" dirty="0" smtClean="0">
                <a:solidFill>
                  <a:srgbClr val="0070C0"/>
                </a:solidFill>
              </a:rPr>
              <a:t>  Altruism.</a:t>
            </a:r>
          </a:p>
          <a:p>
            <a:pPr>
              <a:buFont typeface="Arial" pitchFamily="34" charset="0"/>
              <a:buChar char="•"/>
              <a:defRPr/>
            </a:pPr>
            <a:r>
              <a:rPr lang="en-US" sz="2800" dirty="0" smtClean="0">
                <a:solidFill>
                  <a:srgbClr val="0070C0"/>
                </a:solidFill>
              </a:rPr>
              <a:t>  Integrity and justice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defRPr/>
            </a:pPr>
            <a:r>
              <a:rPr lang="en-US" sz="2800" b="1" u="sng" dirty="0" smtClean="0">
                <a:solidFill>
                  <a:schemeClr val="bg2">
                    <a:lumMod val="10000"/>
                  </a:schemeClr>
                </a:solidFill>
              </a:rPr>
              <a:t>Four steps  of the building ( representing key bases of professionalism): </a:t>
            </a:r>
          </a:p>
          <a:p>
            <a:pPr>
              <a:buFont typeface="Arial" pitchFamily="34" charset="0"/>
              <a:buChar char="•"/>
              <a:defRPr/>
            </a:pPr>
            <a:r>
              <a:rPr lang="en-US" sz="2800" dirty="0" smtClean="0"/>
              <a:t>  </a:t>
            </a:r>
            <a:r>
              <a:rPr lang="en-US" sz="2800" dirty="0" smtClean="0">
                <a:solidFill>
                  <a:srgbClr val="0070C0"/>
                </a:solidFill>
              </a:rPr>
              <a:t>Ethical and Legal Boundaries.</a:t>
            </a:r>
          </a:p>
          <a:p>
            <a:pPr>
              <a:buFont typeface="Arial" pitchFamily="34" charset="0"/>
              <a:buChar char="•"/>
              <a:defRPr/>
            </a:pPr>
            <a:r>
              <a:rPr lang="en-US" sz="2800" dirty="0" smtClean="0">
                <a:solidFill>
                  <a:srgbClr val="0070C0"/>
                </a:solidFill>
              </a:rPr>
              <a:t>  Communication and Interpersonal Skills.</a:t>
            </a:r>
          </a:p>
          <a:p>
            <a:pPr>
              <a:buFont typeface="Arial" pitchFamily="34" charset="0"/>
              <a:buChar char="•"/>
              <a:defRPr/>
            </a:pPr>
            <a:r>
              <a:rPr lang="en-US" sz="2800" dirty="0" smtClean="0">
                <a:solidFill>
                  <a:srgbClr val="0070C0"/>
                </a:solidFill>
              </a:rPr>
              <a:t>  Continuous Learning and Self Development.</a:t>
            </a:r>
          </a:p>
          <a:p>
            <a:pPr>
              <a:buFont typeface="Arial" pitchFamily="34" charset="0"/>
              <a:buChar char="•"/>
              <a:defRPr/>
            </a:pPr>
            <a:r>
              <a:rPr lang="en-US" sz="2800" dirty="0" smtClean="0">
                <a:solidFill>
                  <a:srgbClr val="0070C0"/>
                </a:solidFill>
              </a:rPr>
              <a:t>  Clinical Competence (Knowledge and Skills).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lumMod val="75000"/>
                  </a:schemeClr>
                </a:solidFill>
              </a:rPr>
              <a:t>Other Professional Elements &amp; Attributes</a:t>
            </a:r>
            <a:endParaRPr lang="en-US" b="1" dirty="0">
              <a:solidFill>
                <a:schemeClr val="accent3">
                  <a:lumMod val="75000"/>
                </a:schemeClr>
              </a:solidFill>
            </a:endParaRPr>
          </a:p>
        </p:txBody>
      </p:sp>
      <p:sp>
        <p:nvSpPr>
          <p:cNvPr id="3" name="Content Placeholder 2"/>
          <p:cNvSpPr>
            <a:spLocks noGrp="1"/>
          </p:cNvSpPr>
          <p:nvPr>
            <p:ph idx="1"/>
          </p:nvPr>
        </p:nvSpPr>
        <p:spPr/>
        <p:txBody>
          <a:bodyPr/>
          <a:lstStyle/>
          <a:p>
            <a:r>
              <a:rPr lang="en-US" sz="2800" b="1" dirty="0" smtClean="0">
                <a:solidFill>
                  <a:srgbClr val="C00000"/>
                </a:solidFill>
              </a:rPr>
              <a:t>Confidentiality</a:t>
            </a:r>
            <a:r>
              <a:rPr lang="en-US" sz="2800" b="1" dirty="0" smtClean="0"/>
              <a:t>: </a:t>
            </a:r>
            <a:r>
              <a:rPr lang="en-US" sz="2800" dirty="0" smtClean="0"/>
              <a:t>keeping conversations between doctor and patients unrevealed.</a:t>
            </a:r>
          </a:p>
          <a:p>
            <a:r>
              <a:rPr lang="en-US" sz="2800" b="1" dirty="0" smtClean="0">
                <a:solidFill>
                  <a:srgbClr val="C00000"/>
                </a:solidFill>
              </a:rPr>
              <a:t>Trustworthiness</a:t>
            </a:r>
            <a:r>
              <a:rPr lang="en-US" sz="2800" dirty="0" smtClean="0"/>
              <a:t>: deserving trust or confidence</a:t>
            </a:r>
          </a:p>
          <a:p>
            <a:r>
              <a:rPr lang="en-US" sz="2800" b="1" dirty="0" smtClean="0">
                <a:solidFill>
                  <a:srgbClr val="C00000"/>
                </a:solidFill>
              </a:rPr>
              <a:t>Honesty</a:t>
            </a:r>
            <a:r>
              <a:rPr lang="en-US" sz="2800" dirty="0" smtClean="0"/>
              <a:t>: being truthful in representing facts.</a:t>
            </a:r>
          </a:p>
          <a:p>
            <a:r>
              <a:rPr lang="en-US" sz="2800" b="1" dirty="0" smtClean="0">
                <a:solidFill>
                  <a:srgbClr val="C00000"/>
                </a:solidFill>
              </a:rPr>
              <a:t>Loyalty</a:t>
            </a:r>
            <a:r>
              <a:rPr lang="en-US" sz="2800" b="1" dirty="0" smtClean="0"/>
              <a:t>: </a:t>
            </a:r>
            <a:r>
              <a:rPr lang="en-US" sz="2800" dirty="0" smtClean="0"/>
              <a:t>unfailing fulfillment to one’s duties and obligations.</a:t>
            </a:r>
          </a:p>
          <a:p>
            <a:r>
              <a:rPr lang="en-US" sz="2800" b="1" dirty="0" smtClean="0">
                <a:solidFill>
                  <a:srgbClr val="C00000"/>
                </a:solidFill>
              </a:rPr>
              <a:t>Reliability</a:t>
            </a:r>
            <a:r>
              <a:rPr lang="en-US" sz="2800" dirty="0" smtClean="0"/>
              <a:t>: keeping your word, honoring your commitments.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75000"/>
                  </a:schemeClr>
                </a:solidFill>
              </a:rPr>
              <a:t>Key elements</a:t>
            </a:r>
            <a:endParaRPr lang="en-US" b="1" dirty="0">
              <a:solidFill>
                <a:schemeClr val="accent3">
                  <a:lumMod val="75000"/>
                </a:schemeClr>
              </a:solidFill>
            </a:endParaRPr>
          </a:p>
        </p:txBody>
      </p:sp>
      <p:sp>
        <p:nvSpPr>
          <p:cNvPr id="3" name="Content Placeholder 2"/>
          <p:cNvSpPr>
            <a:spLocks noGrp="1"/>
          </p:cNvSpPr>
          <p:nvPr>
            <p:ph idx="1"/>
          </p:nvPr>
        </p:nvSpPr>
        <p:spPr/>
        <p:txBody>
          <a:bodyPr>
            <a:normAutofit fontScale="85000" lnSpcReduction="20000"/>
          </a:bodyPr>
          <a:lstStyle/>
          <a:p>
            <a:pPr>
              <a:defRPr/>
            </a:pPr>
            <a:r>
              <a:rPr lang="en-US" sz="10400" dirty="0" smtClean="0">
                <a:solidFill>
                  <a:srgbClr val="0070C0"/>
                </a:solidFill>
              </a:rPr>
              <a:t>1</a:t>
            </a:r>
            <a:r>
              <a:rPr lang="en-US" dirty="0" smtClean="0">
                <a:solidFill>
                  <a:srgbClr val="0070C0"/>
                </a:solidFill>
              </a:rPr>
              <a:t>. </a:t>
            </a:r>
          </a:p>
          <a:p>
            <a:pPr>
              <a:buNone/>
              <a:defRPr/>
            </a:pPr>
            <a:r>
              <a:rPr lang="en-US" b="1" u="sng" dirty="0" smtClean="0">
                <a:solidFill>
                  <a:srgbClr val="0070C0"/>
                </a:solidFill>
              </a:rPr>
              <a:t>Excellence</a:t>
            </a:r>
            <a:r>
              <a:rPr lang="en-US" dirty="0" smtClean="0">
                <a:solidFill>
                  <a:srgbClr val="0070C0"/>
                </a:solidFill>
              </a:rPr>
              <a:t>: </a:t>
            </a:r>
            <a:r>
              <a:rPr lang="en-US" sz="2800" i="1" dirty="0" smtClean="0">
                <a:solidFill>
                  <a:srgbClr val="0070C0"/>
                </a:solidFill>
              </a:rPr>
              <a:t>( a talent or quality that is unusually good and surpasses ordinary standards)</a:t>
            </a:r>
          </a:p>
          <a:p>
            <a:pPr>
              <a:buFont typeface="Arial" pitchFamily="34" charset="0"/>
              <a:buChar char="•"/>
              <a:defRPr/>
            </a:pPr>
            <a:r>
              <a:rPr lang="en-US" sz="2800" dirty="0" smtClean="0">
                <a:solidFill>
                  <a:srgbClr val="0070C0"/>
                </a:solidFill>
              </a:rPr>
              <a:t> Time management /Punctuality</a:t>
            </a:r>
          </a:p>
          <a:p>
            <a:pPr>
              <a:buFont typeface="Arial" pitchFamily="34" charset="0"/>
              <a:buChar char="•"/>
              <a:defRPr/>
            </a:pPr>
            <a:r>
              <a:rPr lang="en-US" sz="2800" dirty="0" smtClean="0">
                <a:solidFill>
                  <a:srgbClr val="0070C0"/>
                </a:solidFill>
              </a:rPr>
              <a:t> Positive attitude ( enjoy work).</a:t>
            </a:r>
          </a:p>
          <a:p>
            <a:pPr>
              <a:buFont typeface="Arial" pitchFamily="34" charset="0"/>
              <a:buChar char="•"/>
              <a:defRPr/>
            </a:pPr>
            <a:r>
              <a:rPr lang="en-US" sz="2800" dirty="0" smtClean="0">
                <a:solidFill>
                  <a:srgbClr val="0070C0"/>
                </a:solidFill>
              </a:rPr>
              <a:t> Commitment to life long learning, to exceed ordinary expectations.</a:t>
            </a:r>
          </a:p>
          <a:p>
            <a:pPr>
              <a:buFont typeface="Arial" pitchFamily="34" charset="0"/>
              <a:buChar char="•"/>
              <a:defRPr/>
            </a:pPr>
            <a:r>
              <a:rPr lang="en-US" sz="2800" dirty="0" smtClean="0">
                <a:solidFill>
                  <a:srgbClr val="0070C0"/>
                </a:solidFill>
              </a:rPr>
              <a:t> Confidentiality.</a:t>
            </a:r>
          </a:p>
          <a:p>
            <a:pPr>
              <a:buFont typeface="Arial" pitchFamily="34" charset="0"/>
              <a:buChar char="•"/>
              <a:defRPr/>
            </a:pPr>
            <a:r>
              <a:rPr lang="en-US" sz="2800" dirty="0" smtClean="0">
                <a:solidFill>
                  <a:srgbClr val="0070C0"/>
                </a:solidFill>
              </a:rPr>
              <a:t> Consider the language and culture of work.</a:t>
            </a:r>
          </a:p>
          <a:p>
            <a:pPr>
              <a:buFont typeface="Arial" pitchFamily="34" charset="0"/>
              <a:buChar char="•"/>
              <a:defRPr/>
            </a:pPr>
            <a:r>
              <a:rPr lang="en-US" sz="2800" dirty="0" smtClean="0">
                <a:solidFill>
                  <a:srgbClr val="0070C0"/>
                </a:solidFill>
              </a:rPr>
              <a:t> Give the best of your talents and skills</a:t>
            </a:r>
            <a:r>
              <a:rPr lang="en-US" sz="2800" dirty="0" smtClean="0"/>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Continue-Excellence</a:t>
            </a:r>
            <a:endParaRPr lang="en-US" dirty="0"/>
          </a:p>
        </p:txBody>
      </p:sp>
      <p:sp>
        <p:nvSpPr>
          <p:cNvPr id="3" name="Content Placeholder 2"/>
          <p:cNvSpPr>
            <a:spLocks noGrp="1"/>
          </p:cNvSpPr>
          <p:nvPr>
            <p:ph idx="1"/>
          </p:nvPr>
        </p:nvSpPr>
        <p:spPr/>
        <p:txBody>
          <a:bodyPr/>
          <a:lstStyle/>
          <a:p>
            <a:pPr>
              <a:buNone/>
            </a:pPr>
            <a:r>
              <a:rPr lang="en-US" b="1" dirty="0" smtClean="0">
                <a:solidFill>
                  <a:srgbClr val="0070C0"/>
                </a:solidFill>
              </a:rPr>
              <a:t>Excellence</a:t>
            </a:r>
            <a:r>
              <a:rPr lang="en-US" dirty="0" smtClean="0"/>
              <a:t>  also include development in commitment, communication, interpersonal relationship, ethics and more  .</a:t>
            </a:r>
          </a:p>
          <a:p>
            <a:r>
              <a:rPr lang="en-US" dirty="0" smtClean="0"/>
              <a:t>Recognition of professional limits</a:t>
            </a:r>
          </a:p>
          <a:p>
            <a:r>
              <a:rPr lang="en-US" dirty="0" smtClean="0"/>
              <a:t>Protection of life</a:t>
            </a:r>
          </a:p>
          <a:p>
            <a:r>
              <a:rPr lang="en-US" dirty="0" smtClean="0"/>
              <a:t>Prioritization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p:txBody>
          <a:bodyPr>
            <a:normAutofit fontScale="92500" lnSpcReduction="20000"/>
          </a:bodyPr>
          <a:lstStyle/>
          <a:p>
            <a:r>
              <a:rPr lang="en-US" sz="10400" dirty="0" smtClean="0">
                <a:solidFill>
                  <a:srgbClr val="0070C0"/>
                </a:solidFill>
              </a:rPr>
              <a:t>2</a:t>
            </a:r>
            <a:r>
              <a:rPr lang="en-US" dirty="0" smtClean="0">
                <a:solidFill>
                  <a:srgbClr val="0070C0"/>
                </a:solidFill>
              </a:rPr>
              <a:t>. </a:t>
            </a:r>
          </a:p>
          <a:p>
            <a:pPr>
              <a:buNone/>
            </a:pPr>
            <a:r>
              <a:rPr lang="en-US" b="1" u="sng" dirty="0" smtClean="0">
                <a:solidFill>
                  <a:srgbClr val="0070C0"/>
                </a:solidFill>
              </a:rPr>
              <a:t>Humanism</a:t>
            </a:r>
            <a:r>
              <a:rPr lang="en-US" b="1" dirty="0" smtClean="0">
                <a:solidFill>
                  <a:srgbClr val="0070C0"/>
                </a:solidFill>
              </a:rPr>
              <a:t>:</a:t>
            </a:r>
          </a:p>
          <a:p>
            <a:pPr>
              <a:buFont typeface="Arial" charset="0"/>
              <a:buChar char="•"/>
            </a:pPr>
            <a:r>
              <a:rPr lang="en-US" sz="2800" dirty="0" smtClean="0">
                <a:solidFill>
                  <a:srgbClr val="0070C0"/>
                </a:solidFill>
              </a:rPr>
              <a:t> Empathy &amp; Compassion.</a:t>
            </a:r>
          </a:p>
          <a:p>
            <a:pPr>
              <a:buFont typeface="Arial" charset="0"/>
              <a:buChar char="•"/>
            </a:pPr>
            <a:r>
              <a:rPr lang="en-US" sz="2800" dirty="0" smtClean="0">
                <a:solidFill>
                  <a:srgbClr val="0070C0"/>
                </a:solidFill>
              </a:rPr>
              <a:t> Encouragement.</a:t>
            </a:r>
          </a:p>
          <a:p>
            <a:pPr>
              <a:buFont typeface="Arial" charset="0"/>
              <a:buChar char="•"/>
            </a:pPr>
            <a:r>
              <a:rPr lang="en-US" sz="2800" dirty="0" smtClean="0">
                <a:solidFill>
                  <a:srgbClr val="0070C0"/>
                </a:solidFill>
              </a:rPr>
              <a:t> Support.</a:t>
            </a:r>
          </a:p>
          <a:p>
            <a:pPr>
              <a:buFont typeface="Arial" charset="0"/>
              <a:buChar char="•"/>
            </a:pPr>
            <a:r>
              <a:rPr lang="en-US" sz="2800" dirty="0" smtClean="0">
                <a:solidFill>
                  <a:srgbClr val="0070C0"/>
                </a:solidFill>
              </a:rPr>
              <a:t> Love and care.</a:t>
            </a:r>
          </a:p>
          <a:p>
            <a:pPr>
              <a:buFont typeface="Arial" charset="0"/>
              <a:buChar char="•"/>
            </a:pPr>
            <a:r>
              <a:rPr lang="en-US" sz="2800" dirty="0" smtClean="0">
                <a:solidFill>
                  <a:srgbClr val="0070C0"/>
                </a:solidFill>
              </a:rPr>
              <a:t> Positive attitude.</a:t>
            </a:r>
          </a:p>
          <a:p>
            <a:pPr>
              <a:buFont typeface="Arial" charset="0"/>
              <a:buChar char="•"/>
            </a:pPr>
            <a:r>
              <a:rPr lang="en-US" sz="2800" dirty="0" smtClean="0">
                <a:solidFill>
                  <a:srgbClr val="0070C0"/>
                </a:solidFill>
              </a:rPr>
              <a:t> Values and integrity.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p:txBody>
          <a:bodyPr>
            <a:normAutofit fontScale="85000" lnSpcReduction="10000"/>
          </a:bodyPr>
          <a:lstStyle/>
          <a:p>
            <a:r>
              <a:rPr lang="en-US" sz="12500" dirty="0" smtClean="0">
                <a:solidFill>
                  <a:srgbClr val="0070C0"/>
                </a:solidFill>
              </a:rPr>
              <a:t>3</a:t>
            </a:r>
            <a:r>
              <a:rPr lang="en-US" dirty="0" smtClean="0">
                <a:solidFill>
                  <a:srgbClr val="0070C0"/>
                </a:solidFill>
              </a:rPr>
              <a:t>. </a:t>
            </a:r>
          </a:p>
          <a:p>
            <a:pPr>
              <a:buNone/>
            </a:pPr>
            <a:r>
              <a:rPr lang="en-US" b="1" u="sng" dirty="0" smtClean="0">
                <a:solidFill>
                  <a:srgbClr val="0070C0"/>
                </a:solidFill>
              </a:rPr>
              <a:t>Respect</a:t>
            </a:r>
            <a:r>
              <a:rPr lang="en-US" b="1" dirty="0" smtClean="0">
                <a:solidFill>
                  <a:srgbClr val="0070C0"/>
                </a:solidFill>
              </a:rPr>
              <a:t>: </a:t>
            </a:r>
          </a:p>
          <a:p>
            <a:pPr>
              <a:buFont typeface="Arial" charset="0"/>
              <a:buChar char="•"/>
            </a:pPr>
            <a:r>
              <a:rPr lang="en-US" dirty="0" smtClean="0">
                <a:solidFill>
                  <a:srgbClr val="0070C0"/>
                </a:solidFill>
              </a:rPr>
              <a:t> </a:t>
            </a:r>
            <a:r>
              <a:rPr lang="en-US" sz="2800" dirty="0" smtClean="0">
                <a:solidFill>
                  <a:srgbClr val="0070C0"/>
                </a:solidFill>
              </a:rPr>
              <a:t>Respect patients, patients’ families, colleagues, and other healthcare professionals.</a:t>
            </a:r>
          </a:p>
          <a:p>
            <a:pPr>
              <a:buFont typeface="Arial" charset="0"/>
              <a:buChar char="•"/>
            </a:pPr>
            <a:r>
              <a:rPr lang="en-US" sz="2800" dirty="0" smtClean="0">
                <a:solidFill>
                  <a:srgbClr val="0070C0"/>
                </a:solidFill>
              </a:rPr>
              <a:t> Treat patients with dignity and respect.</a:t>
            </a:r>
          </a:p>
          <a:p>
            <a:pPr>
              <a:buFont typeface="Arial" charset="0"/>
              <a:buChar char="•"/>
            </a:pPr>
            <a:r>
              <a:rPr lang="en-US" sz="2800" dirty="0" smtClean="0">
                <a:solidFill>
                  <a:srgbClr val="0070C0"/>
                </a:solidFill>
              </a:rPr>
              <a:t> Demonstrated good attitude and effective communication.</a:t>
            </a:r>
          </a:p>
          <a:p>
            <a:pPr>
              <a:buFont typeface="Arial" charset="0"/>
              <a:buChar char="•"/>
            </a:pPr>
            <a:r>
              <a:rPr lang="en-US" sz="2800" dirty="0" smtClean="0">
                <a:solidFill>
                  <a:srgbClr val="0070C0"/>
                </a:solidFill>
              </a:rPr>
              <a:t>  Respect all patients in the same way regardless to their social status.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sz="12500" dirty="0" smtClean="0">
                <a:solidFill>
                  <a:srgbClr val="0070C0"/>
                </a:solidFill>
              </a:rPr>
              <a:t>4</a:t>
            </a:r>
            <a:r>
              <a:rPr lang="en-US" dirty="0" smtClean="0">
                <a:solidFill>
                  <a:srgbClr val="0070C0"/>
                </a:solidFill>
              </a:rPr>
              <a:t>. </a:t>
            </a:r>
          </a:p>
          <a:p>
            <a:pPr>
              <a:buNone/>
              <a:defRPr/>
            </a:pPr>
            <a:r>
              <a:rPr lang="en-US" b="1" u="sng" dirty="0" smtClean="0">
                <a:solidFill>
                  <a:srgbClr val="0070C0"/>
                </a:solidFill>
              </a:rPr>
              <a:t>Accountability</a:t>
            </a:r>
            <a:r>
              <a:rPr lang="en-US" b="1" dirty="0" smtClean="0">
                <a:solidFill>
                  <a:srgbClr val="0070C0"/>
                </a:solidFill>
              </a:rPr>
              <a:t>:</a:t>
            </a:r>
          </a:p>
          <a:p>
            <a:pPr>
              <a:buFont typeface="Arial" pitchFamily="34" charset="0"/>
              <a:buChar char="•"/>
              <a:defRPr/>
            </a:pPr>
            <a:r>
              <a:rPr lang="en-US" dirty="0" smtClean="0">
                <a:solidFill>
                  <a:srgbClr val="0070C0"/>
                </a:solidFill>
              </a:rPr>
              <a:t> </a:t>
            </a:r>
            <a:r>
              <a:rPr lang="en-US" sz="2800" dirty="0" smtClean="0">
                <a:solidFill>
                  <a:srgbClr val="0070C0"/>
                </a:solidFill>
              </a:rPr>
              <a:t>Accept responsibility.</a:t>
            </a:r>
          </a:p>
          <a:p>
            <a:pPr>
              <a:buFont typeface="Arial" pitchFamily="34" charset="0"/>
              <a:buChar char="•"/>
              <a:defRPr/>
            </a:pPr>
            <a:r>
              <a:rPr lang="en-US" sz="2800" dirty="0" smtClean="0">
                <a:solidFill>
                  <a:srgbClr val="0070C0"/>
                </a:solidFill>
              </a:rPr>
              <a:t>  Always </a:t>
            </a:r>
            <a:r>
              <a:rPr lang="en-US" sz="2800" dirty="0" err="1" smtClean="0">
                <a:solidFill>
                  <a:srgbClr val="0070C0"/>
                </a:solidFill>
              </a:rPr>
              <a:t>always</a:t>
            </a:r>
            <a:r>
              <a:rPr lang="en-US" sz="2800" dirty="0" smtClean="0">
                <a:solidFill>
                  <a:srgbClr val="0070C0"/>
                </a:solidFill>
              </a:rPr>
              <a:t> consider confidentiality.</a:t>
            </a:r>
          </a:p>
          <a:p>
            <a:pPr>
              <a:buFont typeface="Arial" pitchFamily="34" charset="0"/>
              <a:buChar char="•"/>
              <a:defRPr/>
            </a:pPr>
            <a:r>
              <a:rPr lang="en-US" sz="2800" dirty="0" smtClean="0">
                <a:solidFill>
                  <a:srgbClr val="0070C0"/>
                </a:solidFill>
              </a:rPr>
              <a:t>  Work on resolving conflicts.</a:t>
            </a:r>
          </a:p>
          <a:p>
            <a:pPr>
              <a:buFont typeface="Arial" pitchFamily="34" charset="0"/>
              <a:buChar char="•"/>
              <a:defRPr/>
            </a:pPr>
            <a:r>
              <a:rPr lang="en-US" sz="2800" dirty="0" smtClean="0">
                <a:solidFill>
                  <a:srgbClr val="0070C0"/>
                </a:solidFill>
              </a:rPr>
              <a:t>  Avoid the business of blaming others, circumstances or how much you are busy.</a:t>
            </a:r>
          </a:p>
          <a:p>
            <a:pPr>
              <a:defRPr/>
            </a:pPr>
            <a:r>
              <a:rPr lang="en-US" sz="2800" dirty="0" smtClean="0">
                <a:solidFill>
                  <a:srgbClr val="0070C0"/>
                </a:solidFill>
              </a:rPr>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defRPr/>
            </a:pPr>
            <a:r>
              <a:rPr lang="en-US" sz="12500" dirty="0" smtClean="0">
                <a:solidFill>
                  <a:srgbClr val="0070C0"/>
                </a:solidFill>
              </a:rPr>
              <a:t>5</a:t>
            </a:r>
            <a:r>
              <a:rPr lang="en-US" dirty="0" smtClean="0">
                <a:solidFill>
                  <a:srgbClr val="0070C0"/>
                </a:solidFill>
              </a:rPr>
              <a:t>. </a:t>
            </a:r>
          </a:p>
          <a:p>
            <a:pPr>
              <a:buNone/>
              <a:defRPr/>
            </a:pPr>
            <a:r>
              <a:rPr lang="en-US" b="1" u="sng" dirty="0" err="1" smtClean="0">
                <a:solidFill>
                  <a:srgbClr val="0070C0"/>
                </a:solidFill>
              </a:rPr>
              <a:t>Alturism</a:t>
            </a:r>
            <a:r>
              <a:rPr lang="en-US" b="1" dirty="0" smtClean="0">
                <a:solidFill>
                  <a:srgbClr val="0070C0"/>
                </a:solidFill>
              </a:rPr>
              <a:t>:  </a:t>
            </a:r>
          </a:p>
          <a:p>
            <a:pPr>
              <a:buFont typeface="Arial" pitchFamily="34" charset="0"/>
              <a:buChar char="•"/>
              <a:defRPr/>
            </a:pPr>
            <a:r>
              <a:rPr lang="en-US" sz="2800" dirty="0" smtClean="0">
                <a:solidFill>
                  <a:srgbClr val="0070C0"/>
                </a:solidFill>
              </a:rPr>
              <a:t> Put the patient first. </a:t>
            </a:r>
          </a:p>
          <a:p>
            <a:pPr>
              <a:buFont typeface="Arial" pitchFamily="34" charset="0"/>
              <a:buChar char="•"/>
              <a:defRPr/>
            </a:pPr>
            <a:r>
              <a:rPr lang="en-US" sz="2800" dirty="0" smtClean="0">
                <a:solidFill>
                  <a:srgbClr val="0070C0"/>
                </a:solidFill>
              </a:rPr>
              <a:t> Avoid any conflict between your needs and the patients’ rights. </a:t>
            </a:r>
          </a:p>
          <a:p>
            <a:pPr>
              <a:buFont typeface="Arial" pitchFamily="34" charset="0"/>
              <a:buChar char="•"/>
              <a:defRPr/>
            </a:pPr>
            <a:r>
              <a:rPr lang="en-US" sz="2800" dirty="0" smtClean="0">
                <a:solidFill>
                  <a:srgbClr val="0070C0"/>
                </a:solidFill>
              </a:rPr>
              <a:t> Give full commitment to your patient.</a:t>
            </a:r>
          </a:p>
          <a:p>
            <a:pPr>
              <a:buFont typeface="Arial" pitchFamily="34" charset="0"/>
              <a:buChar char="•"/>
              <a:defRPr/>
            </a:pPr>
            <a:r>
              <a:rPr lang="en-US" sz="2800" dirty="0" smtClean="0">
                <a:solidFill>
                  <a:srgbClr val="0070C0"/>
                </a:solidFill>
              </a:rPr>
              <a:t> Avoid any financial or relationship biases that could have any negative impact on the patient-doctor relationship</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defRPr/>
            </a:pPr>
            <a:r>
              <a:rPr lang="en-US" sz="12500" dirty="0" smtClean="0">
                <a:solidFill>
                  <a:srgbClr val="0070C0"/>
                </a:solidFill>
              </a:rPr>
              <a:t>6</a:t>
            </a:r>
            <a:r>
              <a:rPr lang="en-US" dirty="0" smtClean="0">
                <a:solidFill>
                  <a:srgbClr val="0070C0"/>
                </a:solidFill>
              </a:rPr>
              <a:t>. </a:t>
            </a:r>
          </a:p>
          <a:p>
            <a:pPr>
              <a:buNone/>
              <a:defRPr/>
            </a:pPr>
            <a:r>
              <a:rPr lang="en-US" b="1" u="sng" dirty="0" smtClean="0">
                <a:solidFill>
                  <a:srgbClr val="0070C0"/>
                </a:solidFill>
              </a:rPr>
              <a:t>Integrity and Justice</a:t>
            </a:r>
            <a:r>
              <a:rPr lang="en-US" b="1" dirty="0" smtClean="0">
                <a:solidFill>
                  <a:srgbClr val="0070C0"/>
                </a:solidFill>
              </a:rPr>
              <a:t>:  </a:t>
            </a:r>
          </a:p>
          <a:p>
            <a:pPr>
              <a:buFont typeface="Arial" pitchFamily="34" charset="0"/>
              <a:buChar char="•"/>
              <a:defRPr/>
            </a:pPr>
            <a:r>
              <a:rPr lang="en-US" sz="2800" dirty="0" smtClean="0">
                <a:solidFill>
                  <a:srgbClr val="0070C0"/>
                </a:solidFill>
              </a:rPr>
              <a:t> Be a principle-based person.</a:t>
            </a:r>
          </a:p>
          <a:p>
            <a:pPr>
              <a:buFont typeface="Arial" pitchFamily="34" charset="0"/>
              <a:buChar char="•"/>
              <a:defRPr/>
            </a:pPr>
            <a:r>
              <a:rPr lang="en-US" sz="2800" dirty="0" smtClean="0">
                <a:solidFill>
                  <a:srgbClr val="0070C0"/>
                </a:solidFill>
              </a:rPr>
              <a:t> Be honest, and stand by your words.</a:t>
            </a:r>
          </a:p>
          <a:p>
            <a:pPr>
              <a:buFont typeface="Arial" pitchFamily="34" charset="0"/>
              <a:buChar char="•"/>
              <a:defRPr/>
            </a:pPr>
            <a:r>
              <a:rPr lang="en-US" sz="2800" dirty="0" smtClean="0">
                <a:solidFill>
                  <a:srgbClr val="0070C0"/>
                </a:solidFill>
              </a:rPr>
              <a:t> Be fair.</a:t>
            </a:r>
          </a:p>
          <a:p>
            <a:pPr>
              <a:buFont typeface="Arial" pitchFamily="34" charset="0"/>
              <a:buChar char="•"/>
              <a:defRPr/>
            </a:pPr>
            <a:r>
              <a:rPr lang="en-US" sz="2800" dirty="0" smtClean="0">
                <a:solidFill>
                  <a:srgbClr val="0070C0"/>
                </a:solidFill>
              </a:rPr>
              <a:t> Do not abuse your position/authority.</a:t>
            </a:r>
          </a:p>
          <a:p>
            <a:pPr>
              <a:buFont typeface="Arial" pitchFamily="34" charset="0"/>
              <a:buChar char="•"/>
              <a:defRPr/>
            </a:pPr>
            <a:r>
              <a:rPr lang="en-US" sz="2800" dirty="0" smtClean="0">
                <a:solidFill>
                  <a:srgbClr val="0070C0"/>
                </a:solidFill>
              </a:rPr>
              <a:t> Do what you say.</a:t>
            </a:r>
          </a:p>
          <a:p>
            <a:pPr>
              <a:buFont typeface="Arial" pitchFamily="34" charset="0"/>
              <a:buChar char="•"/>
              <a:defRPr/>
            </a:pPr>
            <a:r>
              <a:rPr lang="en-US" sz="2800" dirty="0" smtClean="0">
                <a:solidFill>
                  <a:srgbClr val="0070C0"/>
                </a:solidFill>
              </a:rPr>
              <a:t> Behave in a good manner whether you are watched or not.</a:t>
            </a:r>
          </a:p>
          <a:p>
            <a:pPr>
              <a:buFont typeface="Arial" pitchFamily="34" charset="0"/>
              <a:buChar char="•"/>
              <a:defRPr/>
            </a:pPr>
            <a:r>
              <a:rPr lang="en-US" sz="2800" dirty="0" smtClean="0">
                <a:solidFill>
                  <a:srgbClr val="0070C0"/>
                </a:solidFill>
              </a:rPr>
              <a:t> Adhere to good work-place ethics.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Professionalism course</a:t>
            </a:r>
            <a:br>
              <a:rPr lang="en-US" dirty="0" smtClean="0"/>
            </a:br>
            <a:r>
              <a:rPr lang="en-US" dirty="0" smtClean="0"/>
              <a:t>Faculty and Committee</a:t>
            </a:r>
            <a:endParaRPr lang="en-US" dirty="0"/>
          </a:p>
        </p:txBody>
      </p:sp>
      <p:sp>
        <p:nvSpPr>
          <p:cNvPr id="3" name="Content Placeholder 2"/>
          <p:cNvSpPr>
            <a:spLocks noGrp="1"/>
          </p:cNvSpPr>
          <p:nvPr>
            <p:ph idx="1"/>
          </p:nvPr>
        </p:nvSpPr>
        <p:spPr/>
        <p:txBody>
          <a:bodyPr/>
          <a:lstStyle/>
          <a:p>
            <a:r>
              <a:rPr lang="en-US" dirty="0" smtClean="0"/>
              <a:t>Chair person :  Prof. </a:t>
            </a:r>
            <a:r>
              <a:rPr lang="en-US" dirty="0" err="1" smtClean="0"/>
              <a:t>Hanan</a:t>
            </a:r>
            <a:r>
              <a:rPr lang="en-US" dirty="0" smtClean="0"/>
              <a:t> </a:t>
            </a:r>
            <a:r>
              <a:rPr lang="en-US" dirty="0" err="1" smtClean="0"/>
              <a:t>Habib</a:t>
            </a:r>
            <a:endParaRPr lang="en-US" dirty="0" smtClean="0"/>
          </a:p>
          <a:p>
            <a:r>
              <a:rPr lang="en-US" dirty="0" smtClean="0"/>
              <a:t>Co-chair :   </a:t>
            </a:r>
            <a:r>
              <a:rPr lang="en-US" dirty="0" smtClean="0"/>
              <a:t>      Dr</a:t>
            </a:r>
            <a:r>
              <a:rPr lang="en-US" dirty="0" smtClean="0"/>
              <a:t>. </a:t>
            </a:r>
            <a:r>
              <a:rPr lang="en-US" dirty="0" err="1" smtClean="0"/>
              <a:t>Kamran</a:t>
            </a:r>
            <a:r>
              <a:rPr lang="en-US" dirty="0" smtClean="0"/>
              <a:t> </a:t>
            </a:r>
            <a:r>
              <a:rPr lang="en-US" dirty="0" err="1" smtClean="0"/>
              <a:t>Sattar</a:t>
            </a:r>
            <a:endParaRPr lang="en-US" dirty="0" smtClean="0"/>
          </a:p>
          <a:p>
            <a:r>
              <a:rPr lang="en-US" dirty="0" smtClean="0"/>
              <a:t>Committee  &amp; Members : Prof. Ahmad </a:t>
            </a:r>
            <a:r>
              <a:rPr lang="en-US" dirty="0" err="1" smtClean="0"/>
              <a:t>Adeel</a:t>
            </a:r>
            <a:endParaRPr lang="en-US" dirty="0" smtClean="0"/>
          </a:p>
          <a:p>
            <a:r>
              <a:rPr lang="en-US" dirty="0"/>
              <a:t> </a:t>
            </a:r>
            <a:r>
              <a:rPr lang="en-US" dirty="0" smtClean="0"/>
              <a:t>                                           </a:t>
            </a:r>
            <a:r>
              <a:rPr lang="en-US" dirty="0" err="1" smtClean="0"/>
              <a:t>Dr.Hamza</a:t>
            </a:r>
            <a:r>
              <a:rPr lang="en-US" dirty="0" smtClean="0"/>
              <a:t> </a:t>
            </a:r>
            <a:r>
              <a:rPr lang="en-US" dirty="0" err="1" smtClean="0"/>
              <a:t>Abdulghani</a:t>
            </a:r>
            <a:endParaRPr lang="en-US" dirty="0" smtClean="0"/>
          </a:p>
          <a:p>
            <a:pPr algn="ctr">
              <a:buNone/>
            </a:pPr>
            <a:r>
              <a:rPr lang="en-US" dirty="0" smtClean="0"/>
              <a:t>                         Dr. </a:t>
            </a:r>
            <a:r>
              <a:rPr lang="en-US" dirty="0" err="1" smtClean="0"/>
              <a:t>Hala</a:t>
            </a:r>
            <a:r>
              <a:rPr lang="en-US" dirty="0" smtClean="0"/>
              <a:t> </a:t>
            </a:r>
            <a:r>
              <a:rPr lang="en-US" dirty="0" err="1" smtClean="0"/>
              <a:t>Kfoury</a:t>
            </a:r>
            <a:endParaRPr lang="en-US" dirty="0" smtClean="0"/>
          </a:p>
          <a:p>
            <a:pPr>
              <a:buNone/>
            </a:pPr>
            <a:r>
              <a:rPr lang="en-US" dirty="0" smtClean="0"/>
              <a:t>                                                Dr. Ali </a:t>
            </a:r>
            <a:r>
              <a:rPr lang="en-US" dirty="0" err="1" smtClean="0"/>
              <a:t>Mohmad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Task 1</a:t>
            </a:r>
            <a:endParaRPr lang="en-US" b="1" dirty="0"/>
          </a:p>
        </p:txBody>
      </p:sp>
      <p:sp>
        <p:nvSpPr>
          <p:cNvPr id="3" name="Content Placeholder 2"/>
          <p:cNvSpPr>
            <a:spLocks noGrp="1"/>
          </p:cNvSpPr>
          <p:nvPr>
            <p:ph idx="1"/>
          </p:nvPr>
        </p:nvSpPr>
        <p:spPr/>
        <p:txBody>
          <a:bodyPr/>
          <a:lstStyle/>
          <a:p>
            <a:pPr>
              <a:lnSpc>
                <a:spcPct val="90000"/>
              </a:lnSpc>
              <a:buNone/>
              <a:defRPr/>
            </a:pPr>
            <a:r>
              <a:rPr lang="en-US" sz="2400" dirty="0" smtClean="0">
                <a:solidFill>
                  <a:srgbClr val="0070C0"/>
                </a:solidFill>
              </a:rPr>
              <a:t>‘You research for defining professionalism by using a number of textbooks. You were astonished to find out that there are several differences in the definitions provided.”</a:t>
            </a:r>
          </a:p>
          <a:p>
            <a:pPr>
              <a:lnSpc>
                <a:spcPct val="90000"/>
              </a:lnSpc>
              <a:buNone/>
              <a:defRPr/>
            </a:pPr>
            <a:endParaRPr lang="en-US" sz="2400" dirty="0" smtClean="0">
              <a:solidFill>
                <a:srgbClr val="0070C0"/>
              </a:solidFill>
            </a:endParaRPr>
          </a:p>
          <a:p>
            <a:pPr>
              <a:lnSpc>
                <a:spcPct val="90000"/>
              </a:lnSpc>
              <a:buNone/>
              <a:defRPr/>
            </a:pPr>
            <a:r>
              <a:rPr lang="en-US" sz="2400" dirty="0" smtClean="0">
                <a:solidFill>
                  <a:schemeClr val="tx2">
                    <a:lumMod val="50000"/>
                  </a:schemeClr>
                </a:solidFill>
              </a:rPr>
              <a:t>-What could possibly be the cause for these differences?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Task 2</a:t>
            </a:r>
            <a:endParaRPr lang="en-US" b="1" dirty="0"/>
          </a:p>
        </p:txBody>
      </p:sp>
      <p:sp>
        <p:nvSpPr>
          <p:cNvPr id="3" name="Content Placeholder 2"/>
          <p:cNvSpPr>
            <a:spLocks noGrp="1"/>
          </p:cNvSpPr>
          <p:nvPr>
            <p:ph idx="1"/>
          </p:nvPr>
        </p:nvSpPr>
        <p:spPr/>
        <p:txBody>
          <a:bodyPr/>
          <a:lstStyle/>
          <a:p>
            <a:pPr>
              <a:lnSpc>
                <a:spcPct val="90000"/>
              </a:lnSpc>
              <a:buNone/>
              <a:defRPr/>
            </a:pPr>
            <a:r>
              <a:rPr lang="en-US" sz="2400" dirty="0" smtClean="0">
                <a:solidFill>
                  <a:srgbClr val="0070C0"/>
                </a:solidFill>
              </a:rPr>
              <a:t>You are invited to join a national committee responsible for defining professionalism.  There are two students on that committee and you are representing King Saud University.”</a:t>
            </a:r>
          </a:p>
          <a:p>
            <a:pPr>
              <a:lnSpc>
                <a:spcPct val="90000"/>
              </a:lnSpc>
              <a:buNone/>
              <a:defRPr/>
            </a:pPr>
            <a:endParaRPr lang="en-US" sz="2400" dirty="0" smtClean="0">
              <a:solidFill>
                <a:srgbClr val="0070C0"/>
              </a:solidFill>
            </a:endParaRPr>
          </a:p>
          <a:p>
            <a:pPr>
              <a:lnSpc>
                <a:spcPct val="90000"/>
              </a:lnSpc>
              <a:defRPr/>
            </a:pPr>
            <a:r>
              <a:rPr lang="en-US" sz="2400" dirty="0" smtClean="0">
                <a:solidFill>
                  <a:schemeClr val="tx2">
                    <a:lumMod val="50000"/>
                  </a:schemeClr>
                </a:solidFill>
              </a:rPr>
              <a:t>How would you approach this task ?</a:t>
            </a:r>
          </a:p>
          <a:p>
            <a:pPr>
              <a:lnSpc>
                <a:spcPct val="90000"/>
              </a:lnSpc>
              <a:defRPr/>
            </a:pPr>
            <a:r>
              <a:rPr lang="en-US" sz="2400" dirty="0" smtClean="0">
                <a:solidFill>
                  <a:schemeClr val="tx2">
                    <a:lumMod val="50000"/>
                  </a:schemeClr>
                </a:solidFill>
              </a:rPr>
              <a:t>What resources would you use to help you in identifying the definition of professionalism?.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pPr>
              <a:defRPr/>
            </a:pPr>
            <a:r>
              <a:rPr lang="en-GB" sz="6000" b="1" dirty="0" smtClean="0">
                <a:solidFill>
                  <a:schemeClr val="accent2">
                    <a:lumMod val="75000"/>
                  </a:schemeClr>
                </a:solidFill>
                <a:latin typeface="Times New Roman" pitchFamily="18" charset="0"/>
              </a:rPr>
              <a:t>1</a:t>
            </a:r>
          </a:p>
          <a:p>
            <a:pPr>
              <a:defRPr/>
            </a:pPr>
            <a:r>
              <a:rPr lang="en-GB" sz="2400" dirty="0" smtClean="0">
                <a:latin typeface="Times New Roman" pitchFamily="18" charset="0"/>
              </a:rPr>
              <a:t>Although there are common key elements in the definition of professionalism that must be fulfilled, the definition might varies depending on culture, law, and community need</a:t>
            </a:r>
            <a:r>
              <a:rPr lang="en-GB" sz="2000" dirty="0" smtClean="0">
                <a:latin typeface="Times New Roman" pitchFamily="18" charset="0"/>
              </a:rPr>
              <a:t>s.</a:t>
            </a:r>
            <a:endParaRPr lang="en-GB" sz="3200" dirty="0" smtClean="0">
              <a:latin typeface="Times New Roman" pitchFamily="18" charset="0"/>
            </a:endParaRPr>
          </a:p>
        </p:txBody>
      </p:sp>
      <p:sp>
        <p:nvSpPr>
          <p:cNvPr id="6" name="Content Placeholder 5"/>
          <p:cNvSpPr>
            <a:spLocks noGrp="1"/>
          </p:cNvSpPr>
          <p:nvPr>
            <p:ph sz="quarter" idx="4"/>
          </p:nvPr>
        </p:nvSpPr>
        <p:spPr/>
        <p:txBody>
          <a:bodyPr>
            <a:normAutofit lnSpcReduction="10000"/>
          </a:bodyPr>
          <a:lstStyle/>
          <a:p>
            <a:pPr>
              <a:lnSpc>
                <a:spcPct val="90000"/>
              </a:lnSpc>
              <a:defRPr/>
            </a:pPr>
            <a:r>
              <a:rPr lang="en-GB" sz="6000" b="1" dirty="0" smtClean="0">
                <a:solidFill>
                  <a:schemeClr val="accent2">
                    <a:lumMod val="75000"/>
                  </a:schemeClr>
                </a:solidFill>
                <a:latin typeface="Times New Roman" pitchFamily="18" charset="0"/>
              </a:rPr>
              <a:t>2</a:t>
            </a:r>
          </a:p>
          <a:p>
            <a:pPr>
              <a:lnSpc>
                <a:spcPct val="90000"/>
              </a:lnSpc>
              <a:defRPr/>
            </a:pPr>
            <a:r>
              <a:rPr lang="en-GB" sz="2400" dirty="0" smtClean="0">
                <a:latin typeface="Times New Roman" pitchFamily="18" charset="0"/>
              </a:rPr>
              <a:t>Sources for defining professionalism might include: literature, published research papers, legal and ethical documents, as well as disciplinary action documents in the hospital, and workplace.  These documents are confidential.</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pPr>
              <a:lnSpc>
                <a:spcPct val="90000"/>
              </a:lnSpc>
              <a:defRPr/>
            </a:pPr>
            <a:r>
              <a:rPr lang="en-GB" sz="6000" b="1" dirty="0" smtClean="0">
                <a:solidFill>
                  <a:schemeClr val="accent2">
                    <a:lumMod val="75000"/>
                  </a:schemeClr>
                </a:solidFill>
                <a:latin typeface="Times New Roman" pitchFamily="18" charset="0"/>
              </a:rPr>
              <a:t>3</a:t>
            </a:r>
          </a:p>
          <a:p>
            <a:pPr>
              <a:lnSpc>
                <a:spcPct val="90000"/>
              </a:lnSpc>
              <a:defRPr/>
            </a:pPr>
            <a:r>
              <a:rPr lang="en-GB" sz="2400" dirty="0" smtClean="0">
                <a:latin typeface="Times New Roman" pitchFamily="18" charset="0"/>
              </a:rPr>
              <a:t>The definition components (key elements) should clearly define the unwritten contract between a doctor and patients.  .</a:t>
            </a:r>
          </a:p>
          <a:p>
            <a:endParaRPr lang="en-US" dirty="0"/>
          </a:p>
        </p:txBody>
      </p:sp>
      <p:sp>
        <p:nvSpPr>
          <p:cNvPr id="6" name="Content Placeholder 5"/>
          <p:cNvSpPr>
            <a:spLocks noGrp="1"/>
          </p:cNvSpPr>
          <p:nvPr>
            <p:ph sz="quarter" idx="4"/>
          </p:nvPr>
        </p:nvSpPr>
        <p:spPr/>
        <p:txBody>
          <a:bodyPr/>
          <a:lstStyle/>
          <a:p>
            <a:pPr>
              <a:lnSpc>
                <a:spcPct val="90000"/>
              </a:lnSpc>
              <a:defRPr/>
            </a:pPr>
            <a:r>
              <a:rPr lang="en-GB" sz="6000" b="1" dirty="0" smtClean="0">
                <a:solidFill>
                  <a:schemeClr val="accent2">
                    <a:lumMod val="75000"/>
                  </a:schemeClr>
                </a:solidFill>
                <a:latin typeface="Times New Roman" pitchFamily="18" charset="0"/>
              </a:rPr>
              <a:t>4</a:t>
            </a:r>
          </a:p>
          <a:p>
            <a:pPr>
              <a:lnSpc>
                <a:spcPct val="90000"/>
              </a:lnSpc>
              <a:defRPr/>
            </a:pPr>
            <a:r>
              <a:rPr lang="en-GB" sz="2000" dirty="0" smtClean="0">
                <a:latin typeface="Times New Roman" pitchFamily="18" charset="0"/>
              </a:rPr>
              <a:t>The definition of professionalism is the benchmark that we could use to check our performance and could help us to direct our goals for continuous improvement.</a:t>
            </a:r>
          </a:p>
          <a:p>
            <a:pPr>
              <a:lnSpc>
                <a:spcPct val="90000"/>
              </a:lnSpc>
              <a:defRPr/>
            </a:pPr>
            <a:endParaRPr lang="en-GB" sz="2000" dirty="0" smtClean="0">
              <a:latin typeface="Times New Roman" pitchFamily="18" charset="0"/>
            </a:endParaRPr>
          </a:p>
          <a:p>
            <a:pPr>
              <a:lnSpc>
                <a:spcPct val="90000"/>
              </a:lnSpc>
              <a:defRPr/>
            </a:pPr>
            <a:r>
              <a:rPr lang="en-GB" sz="2000" dirty="0" smtClean="0">
                <a:latin typeface="Times New Roman" pitchFamily="18" charset="0"/>
              </a:rPr>
              <a:t>It is also the measure that could be used to assess our performance by our patients, colleagues, and the profession. .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a:r>
            <a:r>
              <a:rPr lang="en-US" i="1" dirty="0" smtClean="0"/>
              <a:t>Individuals do not become professionals because of some sudden leap that they make into the stratosphere. Individuals become professionals because of their lifetime dedication and commitment to higher standards and ideals, honorable values, and continuous self-improvement </a:t>
            </a:r>
            <a:r>
              <a:rPr lang="en-US" dirty="0" smtClean="0"/>
              <a:t>‘.                                                 </a:t>
            </a:r>
            <a:r>
              <a:rPr lang="en-US" sz="2400" i="1" dirty="0" smtClean="0">
                <a:solidFill>
                  <a:schemeClr val="accent2">
                    <a:lumMod val="75000"/>
                  </a:schemeClr>
                </a:solidFill>
              </a:rPr>
              <a:t>Jim Ball</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Referenced Books</a:t>
            </a:r>
            <a:endParaRPr lang="en-US" b="1" dirty="0"/>
          </a:p>
        </p:txBody>
      </p:sp>
      <p:sp>
        <p:nvSpPr>
          <p:cNvPr id="3" name="Content Placeholder 2"/>
          <p:cNvSpPr>
            <a:spLocks noGrp="1"/>
          </p:cNvSpPr>
          <p:nvPr>
            <p:ph idx="1"/>
          </p:nvPr>
        </p:nvSpPr>
        <p:spPr/>
        <p:txBody>
          <a:bodyPr/>
          <a:lstStyle/>
          <a:p>
            <a:r>
              <a:rPr lang="en-US" b="1" i="1" dirty="0" smtClean="0"/>
              <a:t>Feldman MD, Christensen JF</a:t>
            </a:r>
            <a:r>
              <a:rPr lang="en-US" dirty="0" smtClean="0"/>
              <a:t>( 2007). </a:t>
            </a:r>
            <a:r>
              <a:rPr lang="en-US" dirty="0" err="1" smtClean="0"/>
              <a:t>Behavioural</a:t>
            </a:r>
            <a:r>
              <a:rPr lang="en-US" dirty="0" smtClean="0"/>
              <a:t> medicine. a guide for clinical practice. McGraw Hill  Lang, UK.</a:t>
            </a:r>
          </a:p>
          <a:p>
            <a:r>
              <a:rPr lang="en-US" b="1" i="1" dirty="0" smtClean="0"/>
              <a:t>Stern DT </a:t>
            </a:r>
            <a:r>
              <a:rPr lang="en-US" dirty="0" smtClean="0"/>
              <a:t>(2005). Measuring medical professionalism. Oxford University </a:t>
            </a:r>
            <a:r>
              <a:rPr lang="en-US" dirty="0" err="1" smtClean="0"/>
              <a:t>Press,UK</a:t>
            </a:r>
            <a:r>
              <a:rPr lang="en-US" dirty="0" smtClean="0"/>
              <a:t>.</a:t>
            </a:r>
          </a:p>
          <a:p>
            <a:r>
              <a:rPr lang="en-US" b="1" i="1" dirty="0" err="1" smtClean="0"/>
              <a:t>Spandorfer</a:t>
            </a:r>
            <a:r>
              <a:rPr lang="en-US" b="1" i="1" dirty="0" smtClean="0"/>
              <a:t> J, Pohl CA, </a:t>
            </a:r>
            <a:r>
              <a:rPr lang="en-US" b="1" i="1" dirty="0" err="1" smtClean="0"/>
              <a:t>Rattner</a:t>
            </a:r>
            <a:r>
              <a:rPr lang="en-US" b="1" i="1" dirty="0" smtClean="0"/>
              <a:t> SL, </a:t>
            </a:r>
            <a:r>
              <a:rPr lang="en-US" b="1" i="1" dirty="0" err="1" smtClean="0"/>
              <a:t>Nasca</a:t>
            </a:r>
            <a:r>
              <a:rPr lang="en-US" b="1" i="1" dirty="0" smtClean="0"/>
              <a:t> TJ </a:t>
            </a:r>
            <a:r>
              <a:rPr lang="en-US" dirty="0" smtClean="0"/>
              <a:t>(2010). Professionalism in medicine. A case-based guide for medical students. Cambridge University Press. UK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 of introduction</a:t>
            </a:r>
            <a:endParaRPr lang="en-US" b="1" dirty="0"/>
          </a:p>
        </p:txBody>
      </p:sp>
      <p:sp>
        <p:nvSpPr>
          <p:cNvPr id="3" name="Content Placeholder 2"/>
          <p:cNvSpPr>
            <a:spLocks noGrp="1"/>
          </p:cNvSpPr>
          <p:nvPr>
            <p:ph idx="1"/>
          </p:nvPr>
        </p:nvSpPr>
        <p:spPr/>
        <p:txBody>
          <a:bodyPr>
            <a:normAutofit/>
          </a:bodyPr>
          <a:lstStyle/>
          <a:p>
            <a:r>
              <a:rPr lang="en-US" dirty="0" smtClean="0"/>
              <a:t>Objectives of the course</a:t>
            </a:r>
          </a:p>
          <a:p>
            <a:r>
              <a:rPr lang="en-US" dirty="0" smtClean="0"/>
              <a:t>Contents of the course</a:t>
            </a:r>
          </a:p>
          <a:p>
            <a:r>
              <a:rPr lang="en-US" dirty="0" smtClean="0"/>
              <a:t>Teaching strategy and course evaluation</a:t>
            </a:r>
          </a:p>
          <a:p>
            <a:r>
              <a:rPr lang="en-US" dirty="0" smtClean="0"/>
              <a:t>Overview about professionalism  </a:t>
            </a:r>
          </a:p>
          <a:p>
            <a:r>
              <a:rPr lang="en-US" dirty="0" smtClean="0"/>
              <a:t>Referenced books.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the course</a:t>
            </a:r>
            <a:endParaRPr lang="en-US" b="1" dirty="0"/>
          </a:p>
        </p:txBody>
      </p:sp>
      <p:sp>
        <p:nvSpPr>
          <p:cNvPr id="3" name="Content Placeholder 2"/>
          <p:cNvSpPr>
            <a:spLocks noGrp="1"/>
          </p:cNvSpPr>
          <p:nvPr>
            <p:ph idx="1"/>
          </p:nvPr>
        </p:nvSpPr>
        <p:spPr/>
        <p:txBody>
          <a:bodyPr/>
          <a:lstStyle/>
          <a:p>
            <a:r>
              <a:rPr lang="en-US" dirty="0" smtClean="0">
                <a:solidFill>
                  <a:srgbClr val="C00000"/>
                </a:solidFill>
              </a:rPr>
              <a:t>Inspiration</a:t>
            </a:r>
            <a:r>
              <a:rPr lang="en-US" dirty="0" smtClean="0"/>
              <a:t> : To grasp the professionalism concept by students.</a:t>
            </a:r>
          </a:p>
          <a:p>
            <a:r>
              <a:rPr lang="en-US" dirty="0" smtClean="0">
                <a:solidFill>
                  <a:srgbClr val="C00000"/>
                </a:solidFill>
              </a:rPr>
              <a:t>Motivation</a:t>
            </a:r>
            <a:r>
              <a:rPr lang="en-US" dirty="0" smtClean="0"/>
              <a:t> : To motivate students into acquiring and understanding the values and attributes related to professionalism.</a:t>
            </a:r>
          </a:p>
          <a:p>
            <a:r>
              <a:rPr lang="en-US" dirty="0" smtClean="0">
                <a:solidFill>
                  <a:srgbClr val="C00000"/>
                </a:solidFill>
              </a:rPr>
              <a:t>Guidance</a:t>
            </a:r>
            <a:r>
              <a:rPr lang="en-US" dirty="0" smtClean="0"/>
              <a:t> :  To guide students into acting and behaving along the guidelines of professionalism.</a:t>
            </a:r>
          </a:p>
          <a:p>
            <a:r>
              <a:rPr lang="en-US" dirty="0" smtClean="0">
                <a:solidFill>
                  <a:srgbClr val="C00000"/>
                </a:solidFill>
              </a:rPr>
              <a:t>Refinement</a:t>
            </a:r>
            <a:r>
              <a:rPr lang="en-US" dirty="0" smtClean="0"/>
              <a:t> : To refine the different skills and reach the highest standards of professionalism.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Course Contents</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US" sz="2000" dirty="0" smtClean="0"/>
              <a:t>Definitions and key elements of profession &amp; professionalism.</a:t>
            </a:r>
          </a:p>
          <a:p>
            <a:r>
              <a:rPr lang="en-US" sz="2000" dirty="0" smtClean="0"/>
              <a:t>Medical professionalism attributes.</a:t>
            </a:r>
          </a:p>
          <a:p>
            <a:r>
              <a:rPr lang="en-US" sz="2000" dirty="0" smtClean="0"/>
              <a:t>Evolution of professional standards.</a:t>
            </a:r>
          </a:p>
          <a:p>
            <a:r>
              <a:rPr lang="en-US" sz="2000" dirty="0" smtClean="0"/>
              <a:t>Islamic values and professionalism.</a:t>
            </a:r>
          </a:p>
          <a:p>
            <a:r>
              <a:rPr lang="en-US" sz="2000" dirty="0" smtClean="0"/>
              <a:t>Professional medical student.</a:t>
            </a:r>
          </a:p>
          <a:p>
            <a:r>
              <a:rPr lang="en-US" sz="2000" dirty="0" smtClean="0"/>
              <a:t>Unprofessional behaviors.</a:t>
            </a:r>
          </a:p>
          <a:p>
            <a:r>
              <a:rPr lang="en-US" sz="2000" dirty="0" smtClean="0"/>
              <a:t>Professionalism in different cultural contexts.</a:t>
            </a:r>
          </a:p>
          <a:p>
            <a:r>
              <a:rPr lang="en-US" sz="2000" dirty="0" smtClean="0"/>
              <a:t>The role of national medical bodies.</a:t>
            </a:r>
          </a:p>
          <a:p>
            <a:r>
              <a:rPr lang="en-US" sz="2000" dirty="0" smtClean="0"/>
              <a:t>Psychology in physical illness.</a:t>
            </a:r>
          </a:p>
          <a:p>
            <a:r>
              <a:rPr lang="en-US" sz="2000" dirty="0" smtClean="0"/>
              <a:t>Communication </a:t>
            </a:r>
            <a:r>
              <a:rPr lang="en-US" sz="2000" dirty="0" smtClean="0"/>
              <a:t>&amp; consultation skills.</a:t>
            </a:r>
            <a:endParaRPr lang="en-US" sz="2000" dirty="0" smtClean="0"/>
          </a:p>
          <a:p>
            <a:r>
              <a:rPr lang="en-US" sz="2000" dirty="0" smtClean="0"/>
              <a:t>Community services.</a:t>
            </a:r>
            <a:endParaRPr lang="en-US" sz="2000" dirty="0" smtClean="0"/>
          </a:p>
          <a:p>
            <a:r>
              <a:rPr lang="en-US" sz="2200" dirty="0" smtClean="0"/>
              <a:t>Inter-professional relationship</a:t>
            </a:r>
          </a:p>
          <a:p>
            <a:r>
              <a:rPr lang="en-US" sz="2200" dirty="0" smtClean="0"/>
              <a:t>Legal aspect of medical practice</a:t>
            </a:r>
            <a:r>
              <a:rPr lang="en-US" dirty="0" smtClean="0"/>
              <a:t>.</a:t>
            </a:r>
          </a:p>
          <a:p>
            <a:r>
              <a:rPr lang="en-US" sz="2100" dirty="0" smtClean="0"/>
              <a:t>Breaking bad news</a:t>
            </a:r>
            <a:endParaRPr lang="en-US" sz="2100" dirty="0" smtClean="0"/>
          </a:p>
          <a:p>
            <a:r>
              <a:rPr lang="en-US" sz="1900" dirty="0" smtClean="0"/>
              <a:t>Patient’s safety &amp; risk management.</a:t>
            </a:r>
            <a:endParaRPr lang="en-US"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Teaching Strategy</a:t>
            </a:r>
            <a:endParaRPr lang="en-US" b="1" dirty="0"/>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Lectures</a:t>
            </a:r>
            <a:r>
              <a:rPr lang="en-US" dirty="0" smtClean="0"/>
              <a:t> </a:t>
            </a:r>
          </a:p>
          <a:p>
            <a:r>
              <a:rPr lang="en-US" sz="3200" b="1" dirty="0" smtClean="0"/>
              <a:t>Interactive lectures ( </a:t>
            </a:r>
            <a:r>
              <a:rPr lang="en-US" sz="3200" b="1" i="1" dirty="0" smtClean="0"/>
              <a:t>integrated with all four blocks) .</a:t>
            </a:r>
          </a:p>
          <a:p>
            <a:r>
              <a:rPr lang="en-US" sz="3200" b="1" dirty="0" smtClean="0"/>
              <a:t>Each lecture has theoretical part and case scenarios.</a:t>
            </a:r>
          </a:p>
          <a:p>
            <a:r>
              <a:rPr lang="en-US" sz="3200" b="1" dirty="0" smtClean="0"/>
              <a:t>Students full involvement in the discussion.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Student’s Assessment</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b="1" dirty="0" smtClean="0"/>
              <a:t>Continuous assessment = 30 %. </a:t>
            </a:r>
          </a:p>
          <a:p>
            <a:pPr>
              <a:buNone/>
            </a:pPr>
            <a:r>
              <a:rPr lang="en-US" b="1" dirty="0" smtClean="0"/>
              <a:t>   At the end of each lecture there will be 3-4 short answer </a:t>
            </a:r>
            <a:r>
              <a:rPr lang="en-US" b="1" dirty="0" smtClean="0"/>
              <a:t>questions.</a:t>
            </a:r>
            <a:endParaRPr lang="en-US" b="1" dirty="0" smtClean="0"/>
          </a:p>
          <a:p>
            <a:pPr>
              <a:buNone/>
            </a:pPr>
            <a:r>
              <a:rPr lang="en-US" sz="3600" b="1" dirty="0" smtClean="0">
                <a:solidFill>
                  <a:srgbClr val="FF0000"/>
                </a:solidFill>
              </a:rPr>
              <a:t>No repeat of quiz for absence.</a:t>
            </a:r>
          </a:p>
          <a:p>
            <a:r>
              <a:rPr lang="en-US" b="1" dirty="0" smtClean="0"/>
              <a:t>End of year /Final exam  (60-100 MCQs</a:t>
            </a:r>
            <a:r>
              <a:rPr lang="en-US" b="1" dirty="0" smtClean="0"/>
              <a:t>)= </a:t>
            </a:r>
            <a:r>
              <a:rPr lang="en-US" b="1" dirty="0" smtClean="0"/>
              <a:t>60</a:t>
            </a:r>
            <a:r>
              <a:rPr lang="en-US" b="1" dirty="0" smtClean="0"/>
              <a:t>%</a:t>
            </a:r>
            <a:endParaRPr lang="en-US" b="1" dirty="0" smtClean="0"/>
          </a:p>
          <a:p>
            <a:r>
              <a:rPr lang="en-US" b="1" dirty="0" smtClean="0"/>
              <a:t>professional conduct </a:t>
            </a:r>
            <a:r>
              <a:rPr lang="en-US" b="1" dirty="0" smtClean="0"/>
              <a:t>= 10%</a:t>
            </a:r>
          </a:p>
          <a:p>
            <a:r>
              <a:rPr lang="en-US" b="1" dirty="0" smtClean="0"/>
              <a:t>Total </a:t>
            </a:r>
            <a:r>
              <a:rPr lang="en-US" b="1" dirty="0" smtClean="0"/>
              <a:t>= 100 %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about Professionalism</a:t>
            </a:r>
            <a:br>
              <a:rPr lang="en-US" b="1" dirty="0" smtClean="0"/>
            </a:br>
            <a:endParaRPr lang="en-US" b="1" dirty="0"/>
          </a:p>
        </p:txBody>
      </p:sp>
      <p:pic>
        <p:nvPicPr>
          <p:cNvPr id="2050" name="Picture 2" descr="http://www.emaofbc.com/wp-content/uploads/2013/04/Professional.jpg"/>
          <p:cNvPicPr>
            <a:picLocks noChangeAspect="1" noChangeArrowheads="1"/>
          </p:cNvPicPr>
          <p:nvPr/>
        </p:nvPicPr>
        <p:blipFill>
          <a:blip r:embed="rId2" cstate="print"/>
          <a:srcRect/>
          <a:stretch>
            <a:fillRect/>
          </a:stretch>
        </p:blipFill>
        <p:spPr bwMode="auto">
          <a:xfrm>
            <a:off x="457200" y="2590800"/>
            <a:ext cx="3752850" cy="3762375"/>
          </a:xfrm>
          <a:prstGeom prst="rect">
            <a:avLst/>
          </a:prstGeom>
          <a:noFill/>
        </p:spPr>
      </p:pic>
      <p:pic>
        <p:nvPicPr>
          <p:cNvPr id="2052" name="Picture 4" descr="http://blog.sunbeltstaffing.com/wp-content/uploads/professionalism-300x300.jpg"/>
          <p:cNvPicPr>
            <a:picLocks noChangeAspect="1" noChangeArrowheads="1"/>
          </p:cNvPicPr>
          <p:nvPr/>
        </p:nvPicPr>
        <p:blipFill>
          <a:blip r:embed="rId3" cstate="print"/>
          <a:srcRect/>
          <a:stretch>
            <a:fillRect/>
          </a:stretch>
        </p:blipFill>
        <p:spPr bwMode="auto">
          <a:xfrm>
            <a:off x="5486400" y="2667000"/>
            <a:ext cx="2857500" cy="28575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858</TotalTime>
  <Words>1744</Words>
  <Application>Microsoft Office PowerPoint</Application>
  <PresentationFormat>On-screen Show (4:3)</PresentationFormat>
  <Paragraphs>208</Paragraphs>
  <Slides>35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Constantia</vt:lpstr>
      <vt:lpstr>Times New Roman</vt:lpstr>
      <vt:lpstr>Wingdings 2</vt:lpstr>
      <vt:lpstr>Flow</vt:lpstr>
      <vt:lpstr>Professionalism  Introduction &amp; Key Elements</vt:lpstr>
      <vt:lpstr>Professionalism course</vt:lpstr>
      <vt:lpstr>Professionalism course Faculty and Committee</vt:lpstr>
      <vt:lpstr>Contents of introduction</vt:lpstr>
      <vt:lpstr>Objectives of the course</vt:lpstr>
      <vt:lpstr>Course Contents</vt:lpstr>
      <vt:lpstr>Teaching Strategy</vt:lpstr>
      <vt:lpstr>Student’s Assessment</vt:lpstr>
      <vt:lpstr>Overview about Professionalism </vt:lpstr>
      <vt:lpstr>Islamic Medicine</vt:lpstr>
      <vt:lpstr>Objectives</vt:lpstr>
      <vt:lpstr>Professionalism course</vt:lpstr>
      <vt:lpstr>Continue-</vt:lpstr>
      <vt:lpstr>Definitions </vt:lpstr>
      <vt:lpstr>Why we need a definition?</vt:lpstr>
      <vt:lpstr>What is Medical Professionalism?</vt:lpstr>
      <vt:lpstr>Professionalism in medicine</vt:lpstr>
      <vt:lpstr>The differences between a Vocation and a Profession</vt:lpstr>
      <vt:lpstr>Professionalism : Key Elements &amp; Attributes</vt:lpstr>
      <vt:lpstr>Professionalism :Key elements</vt:lpstr>
      <vt:lpstr>PowerPoint Presentation</vt:lpstr>
      <vt:lpstr>Other Professional Elements &amp; Attributes</vt:lpstr>
      <vt:lpstr>Key elements</vt:lpstr>
      <vt:lpstr>Continue-Excellence</vt:lpstr>
      <vt:lpstr>Key elements</vt:lpstr>
      <vt:lpstr>Key elements</vt:lpstr>
      <vt:lpstr>Key elements</vt:lpstr>
      <vt:lpstr>PowerPoint Presentation</vt:lpstr>
      <vt:lpstr>PowerPoint Presentation</vt:lpstr>
      <vt:lpstr>Task 1</vt:lpstr>
      <vt:lpstr>Task 2</vt:lpstr>
      <vt:lpstr>Take Home Message</vt:lpstr>
      <vt:lpstr>Take Home Message</vt:lpstr>
      <vt:lpstr>PowerPoint Presentation</vt:lpstr>
      <vt:lpstr>Referenced Books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ksu</cp:lastModifiedBy>
  <cp:revision>153</cp:revision>
  <dcterms:created xsi:type="dcterms:W3CDTF">2010-08-07T09:19:20Z</dcterms:created>
  <dcterms:modified xsi:type="dcterms:W3CDTF">2014-09-22T07:22:08Z</dcterms:modified>
</cp:coreProperties>
</file>