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35" r:id="rId2"/>
    <p:sldId id="325" r:id="rId3"/>
    <p:sldId id="326" r:id="rId4"/>
    <p:sldId id="327" r:id="rId5"/>
    <p:sldId id="328" r:id="rId6"/>
    <p:sldId id="330" r:id="rId7"/>
    <p:sldId id="342" r:id="rId8"/>
    <p:sldId id="294" r:id="rId9"/>
    <p:sldId id="295" r:id="rId10"/>
    <p:sldId id="296" r:id="rId11"/>
    <p:sldId id="279" r:id="rId12"/>
    <p:sldId id="305" r:id="rId13"/>
    <p:sldId id="358" r:id="rId14"/>
    <p:sldId id="300" r:id="rId15"/>
    <p:sldId id="301" r:id="rId16"/>
    <p:sldId id="363" r:id="rId17"/>
    <p:sldId id="364" r:id="rId18"/>
    <p:sldId id="365" r:id="rId19"/>
    <p:sldId id="352" r:id="rId20"/>
    <p:sldId id="359" r:id="rId21"/>
    <p:sldId id="349" r:id="rId22"/>
    <p:sldId id="350" r:id="rId23"/>
    <p:sldId id="331" r:id="rId24"/>
    <p:sldId id="333" r:id="rId25"/>
    <p:sldId id="332" r:id="rId26"/>
    <p:sldId id="341" r:id="rId27"/>
    <p:sldId id="344" r:id="rId28"/>
    <p:sldId id="361" r:id="rId29"/>
    <p:sldId id="323" r:id="rId30"/>
    <p:sldId id="310" r:id="rId31"/>
    <p:sldId id="260" r:id="rId32"/>
    <p:sldId id="360" r:id="rId33"/>
    <p:sldId id="259" r:id="rId34"/>
    <p:sldId id="262" r:id="rId35"/>
    <p:sldId id="263" r:id="rId36"/>
    <p:sldId id="275" r:id="rId37"/>
    <p:sldId id="264" r:id="rId38"/>
    <p:sldId id="265" r:id="rId39"/>
    <p:sldId id="334" r:id="rId40"/>
    <p:sldId id="267" r:id="rId41"/>
    <p:sldId id="357" r:id="rId42"/>
    <p:sldId id="268" r:id="rId43"/>
    <p:sldId id="269" r:id="rId44"/>
    <p:sldId id="270" r:id="rId45"/>
    <p:sldId id="271" r:id="rId46"/>
    <p:sldId id="272" r:id="rId47"/>
    <p:sldId id="273" r:id="rId48"/>
    <p:sldId id="274" r:id="rId49"/>
    <p:sldId id="282" r:id="rId50"/>
    <p:sldId id="284" r:id="rId51"/>
    <p:sldId id="285" r:id="rId52"/>
    <p:sldId id="286" r:id="rId53"/>
    <p:sldId id="287" r:id="rId54"/>
    <p:sldId id="291" r:id="rId55"/>
    <p:sldId id="292" r:id="rId56"/>
    <p:sldId id="336" r:id="rId57"/>
    <p:sldId id="337" r:id="rId58"/>
    <p:sldId id="362" r:id="rId59"/>
    <p:sldId id="338" r:id="rId60"/>
    <p:sldId id="340" r:id="rId61"/>
    <p:sldId id="343" r:id="rId62"/>
    <p:sldId id="356" r:id="rId63"/>
    <p:sldId id="355" r:id="rId64"/>
    <p:sldId id="353" r:id="rId65"/>
    <p:sldId id="354" r:id="rId66"/>
    <p:sldId id="29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01" d="100"/>
          <a:sy n="101" d="100"/>
        </p:scale>
        <p:origin x="264" y="108"/>
      </p:cViewPr>
      <p:guideLst>
        <p:guide orient="horz" pos="2160"/>
        <p:guide pos="2880"/>
      </p:guideLst>
    </p:cSldViewPr>
  </p:slideViewPr>
  <p:notesTextViewPr>
    <p:cViewPr>
      <p:scale>
        <a:sx n="100" d="100"/>
        <a:sy n="100" d="100"/>
      </p:scale>
      <p:origin x="0" y="0"/>
    </p:cViewPr>
  </p:notesTextViewPr>
  <p:sorterViewPr>
    <p:cViewPr>
      <p:scale>
        <a:sx n="31" d="100"/>
        <a:sy n="3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D33A8-BB1F-4F5D-9D3D-BDD604F1EA1D}" type="datetimeFigureOut">
              <a:rPr lang="en-US" smtClean="0"/>
              <a:pPr/>
              <a:t>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67264-102C-478D-96B2-28A852B742F4}" type="slidenum">
              <a:rPr lang="en-US" smtClean="0"/>
              <a:pPr/>
              <a:t>‹#›</a:t>
            </a:fld>
            <a:endParaRPr lang="en-US"/>
          </a:p>
        </p:txBody>
      </p:sp>
    </p:spTree>
    <p:extLst>
      <p:ext uri="{BB962C8B-B14F-4D97-AF65-F5344CB8AC3E}">
        <p14:creationId xmlns:p14="http://schemas.microsoft.com/office/powerpoint/2010/main" val="392359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1567264-102C-478D-96B2-28A852B742F4}" type="slidenum">
              <a:rPr lang="en-US" smtClean="0"/>
              <a:pPr/>
              <a:t>1</a:t>
            </a:fld>
            <a:endParaRPr lang="en-US"/>
          </a:p>
        </p:txBody>
      </p:sp>
    </p:spTree>
    <p:extLst>
      <p:ext uri="{BB962C8B-B14F-4D97-AF65-F5344CB8AC3E}">
        <p14:creationId xmlns:p14="http://schemas.microsoft.com/office/powerpoint/2010/main" val="313151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2/8/2015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2/8/2015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2/8/2015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Informed_consent" TargetMode="External"/><Relationship Id="rId3" Type="http://schemas.openxmlformats.org/officeDocument/2006/relationships/hyperlink" Target="http://en.wikipedia.org/wiki/Human_subject_research" TargetMode="External"/><Relationship Id="rId7" Type="http://schemas.openxmlformats.org/officeDocument/2006/relationships/hyperlink" Target="http://en.wikipedia.org/wiki/Sexually_transmitted_diseases" TargetMode="External"/><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 Id="rId6" Type="http://schemas.openxmlformats.org/officeDocument/2006/relationships/hyperlink" Target="http://en.wikipedia.org/wiki/Syphilis" TargetMode="External"/><Relationship Id="rId5" Type="http://schemas.openxmlformats.org/officeDocument/2006/relationships/hyperlink" Target="http://en.wikipedia.org/wiki/Mental_patient" TargetMode="External"/><Relationship Id="rId4" Type="http://schemas.openxmlformats.org/officeDocument/2006/relationships/hyperlink" Target="http://en.wikipedia.org/wiki/Guatemala" TargetMode="External"/><Relationship Id="rId9" Type="http://schemas.openxmlformats.org/officeDocument/2006/relationships/hyperlink" Target="http://en.wikipedia.org/wiki/Antibioti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John_Charles_Cutler" TargetMode="External"/><Relationship Id="rId2" Type="http://schemas.openxmlformats.org/officeDocument/2006/relationships/hyperlink" Target="http://en.wikipedia.org/wiki/United_States_Public_Health_Service" TargetMode="External"/><Relationship Id="rId1" Type="http://schemas.openxmlformats.org/officeDocument/2006/relationships/slideLayout" Target="../slideLayouts/slideLayout2.xml"/><Relationship Id="rId4" Type="http://schemas.openxmlformats.org/officeDocument/2006/relationships/hyperlink" Target="http://en.wikipedia.org/wiki/Tuskegee_syphilis_experi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4248"/>
            <a:ext cx="8077200" cy="1673352"/>
          </a:xfrm>
        </p:spPr>
        <p:txBody>
          <a:bodyPr/>
          <a:lstStyle/>
          <a:p>
            <a:pPr algn="ctr"/>
            <a:r>
              <a:rPr lang="en-US" dirty="0" smtClean="0"/>
              <a:t>Ethics of Medical Research</a:t>
            </a:r>
            <a:endParaRPr lang="ar-SA" dirty="0"/>
          </a:p>
        </p:txBody>
      </p:sp>
      <p:sp>
        <p:nvSpPr>
          <p:cNvPr id="4" name="TextBox 3"/>
          <p:cNvSpPr txBox="1"/>
          <p:nvPr/>
        </p:nvSpPr>
        <p:spPr>
          <a:xfrm>
            <a:off x="1905000" y="3429000"/>
            <a:ext cx="5105400" cy="1754326"/>
          </a:xfrm>
          <a:prstGeom prst="rect">
            <a:avLst/>
          </a:prstGeom>
          <a:noFill/>
        </p:spPr>
        <p:txBody>
          <a:bodyPr wrap="square" rtlCol="1">
            <a:spAutoFit/>
          </a:bodyPr>
          <a:lstStyle/>
          <a:p>
            <a:pPr algn="ctr"/>
            <a:r>
              <a:rPr lang="en-US" sz="3600" dirty="0" smtClean="0">
                <a:effectLst>
                  <a:outerShdw blurRad="38100" dist="38100" dir="2700000" algn="tl">
                    <a:srgbClr val="000000">
                      <a:alpha val="43137"/>
                    </a:srgbClr>
                  </a:outerShdw>
                </a:effectLst>
              </a:rPr>
              <a:t>Professor Ahmed A. </a:t>
            </a:r>
            <a:r>
              <a:rPr lang="en-US" sz="3600" dirty="0" err="1" smtClean="0">
                <a:effectLst>
                  <a:outerShdw blurRad="38100" dist="38100" dir="2700000" algn="tl">
                    <a:srgbClr val="000000">
                      <a:alpha val="43137"/>
                    </a:srgbClr>
                  </a:outerShdw>
                </a:effectLst>
              </a:rPr>
              <a:t>Adeel</a:t>
            </a:r>
            <a:endParaRPr lang="en-US" sz="3600" dirty="0" smtClean="0">
              <a:effectLst>
                <a:outerShdw blurRad="38100" dist="38100" dir="2700000" algn="tl">
                  <a:srgbClr val="000000">
                    <a:alpha val="43137"/>
                  </a:srgbClr>
                </a:outerShdw>
              </a:effectLst>
            </a:endParaRPr>
          </a:p>
          <a:p>
            <a:pPr algn="ctr"/>
            <a:r>
              <a:rPr lang="en-US" sz="3600" dirty="0" smtClean="0">
                <a:effectLst>
                  <a:outerShdw blurRad="38100" dist="38100" dir="2700000" algn="tl">
                    <a:srgbClr val="000000">
                      <a:alpha val="43137"/>
                    </a:srgbClr>
                  </a:outerShdw>
                </a:effectLst>
              </a:rPr>
              <a:t>Dr. </a:t>
            </a:r>
            <a:r>
              <a:rPr lang="en-US" sz="3600" dirty="0" err="1" smtClean="0">
                <a:effectLst>
                  <a:outerShdw blurRad="38100" dist="38100" dir="2700000" algn="tl">
                    <a:srgbClr val="000000">
                      <a:alpha val="43137"/>
                    </a:srgbClr>
                  </a:outerShdw>
                </a:effectLst>
              </a:rPr>
              <a:t>Maha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Arafah</a:t>
            </a:r>
            <a:endParaRPr lang="en-US" sz="3600" dirty="0" smtClean="0">
              <a:effectLst>
                <a:outerShdw blurRad="38100" dist="38100" dir="2700000" algn="tl">
                  <a:srgbClr val="000000">
                    <a:alpha val="43137"/>
                  </a:srgbClr>
                </a:outerShdw>
              </a:effectLst>
            </a:endParaRPr>
          </a:p>
          <a:p>
            <a:pPr algn="ctr"/>
            <a:r>
              <a:rPr lang="en-US" sz="3600" dirty="0" smtClean="0">
                <a:effectLst>
                  <a:outerShdw blurRad="38100" dist="38100" dir="2700000" algn="tl">
                    <a:srgbClr val="000000">
                      <a:alpha val="43137"/>
                    </a:srgbClr>
                  </a:outerShdw>
                </a:effectLst>
              </a:rPr>
              <a:t>2015</a:t>
            </a:r>
            <a:endParaRPr lang="ar-SA"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343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
        <p:nvSpPr>
          <p:cNvPr id="3" name="Content Placeholder 2"/>
          <p:cNvSpPr>
            <a:spLocks noGrp="1"/>
          </p:cNvSpPr>
          <p:nvPr>
            <p:ph idx="1"/>
          </p:nvPr>
        </p:nvSpPr>
        <p:spPr>
          <a:xfrm>
            <a:off x="304800" y="1752600"/>
            <a:ext cx="4419600" cy="4625609"/>
          </a:xfrm>
        </p:spPr>
        <p:txBody>
          <a:bodyPr>
            <a:normAutofit fontScale="77500" lnSpcReduction="20000"/>
          </a:bodyPr>
          <a:lstStyle/>
          <a:p>
            <a:r>
              <a:rPr lang="en-US" dirty="0" smtClean="0"/>
              <a:t>For 40 years they were never told they had syphilis and were never treated for it, even when penicillin became a standard cure in 1947. They were simply told they had ‘bad blood’. </a:t>
            </a:r>
          </a:p>
          <a:p>
            <a:endParaRPr lang="en-US" dirty="0" smtClean="0"/>
          </a:p>
          <a:p>
            <a:r>
              <a:rPr lang="en-US" dirty="0" smtClean="0"/>
              <a:t>Among the aims of the study was to see whether syphilis affected black men differently from white men.</a:t>
            </a:r>
            <a:endParaRPr lang="en-US" dirty="0"/>
          </a:p>
        </p:txBody>
      </p:sp>
      <p:pic>
        <p:nvPicPr>
          <p:cNvPr id="5" name="Picture 4" descr="hommedia.png"/>
          <p:cNvPicPr>
            <a:picLocks noChangeAspect="1"/>
          </p:cNvPicPr>
          <p:nvPr/>
        </p:nvPicPr>
        <p:blipFill>
          <a:blip r:embed="rId2" cstate="print"/>
          <a:stretch>
            <a:fillRect/>
          </a:stretch>
        </p:blipFill>
        <p:spPr>
          <a:xfrm>
            <a:off x="4724400" y="2286000"/>
            <a:ext cx="4243933" cy="2895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For participating in the study, the men received free rides to and from the clinic at Tuskegee University, Alabama. </a:t>
            </a:r>
          </a:p>
          <a:p>
            <a:endParaRPr lang="en-US" dirty="0" smtClean="0"/>
          </a:p>
          <a:p>
            <a:r>
              <a:rPr lang="en-US" dirty="0" smtClean="0"/>
              <a:t>There they were given hot meals and free medical treatment for minor ailments. Any treatments they thought they were also getting for their ‘bad blood’ were actually placebos, aspirin or mineral supplements. </a:t>
            </a:r>
          </a:p>
          <a:p>
            <a:endParaRPr lang="en-US" dirty="0" smtClean="0"/>
          </a:p>
          <a:p>
            <a:r>
              <a:rPr lang="en-US" dirty="0" smtClean="0"/>
              <a:t>Medical staff allowed nothing to interfere with their work. </a:t>
            </a:r>
          </a:p>
          <a:p>
            <a:endParaRPr lang="en-US" dirty="0" smtClean="0"/>
          </a:p>
          <a:p>
            <a:r>
              <a:rPr lang="en-US" dirty="0" smtClean="0"/>
              <a:t>Even when 250 of the men were drafted for service in the Second World War, they remained part of the study.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
        <p:nvSpPr>
          <p:cNvPr id="3" name="Content Placeholder 2"/>
          <p:cNvSpPr>
            <a:spLocks noGrp="1"/>
          </p:cNvSpPr>
          <p:nvPr>
            <p:ph idx="1"/>
          </p:nvPr>
        </p:nvSpPr>
        <p:spPr>
          <a:xfrm>
            <a:off x="228600" y="5029200"/>
            <a:ext cx="8458200" cy="1425209"/>
          </a:xfrm>
        </p:spPr>
        <p:txBody>
          <a:bodyPr>
            <a:normAutofit fontScale="92500" lnSpcReduction="10000"/>
          </a:bodyPr>
          <a:lstStyle/>
          <a:p>
            <a:r>
              <a:rPr lang="en-US" dirty="0" smtClean="0"/>
              <a:t>When the study ended in 1972 following a public outcry, only 74 of the original participants were still alive. </a:t>
            </a:r>
          </a:p>
        </p:txBody>
      </p:sp>
      <p:pic>
        <p:nvPicPr>
          <p:cNvPr id="4" name="Picture 3" descr="imagesCA8F7231.jpg"/>
          <p:cNvPicPr>
            <a:picLocks noChangeAspect="1"/>
          </p:cNvPicPr>
          <p:nvPr/>
        </p:nvPicPr>
        <p:blipFill>
          <a:blip r:embed="rId2" cstate="print"/>
          <a:stretch>
            <a:fillRect/>
          </a:stretch>
        </p:blipFill>
        <p:spPr>
          <a:xfrm>
            <a:off x="1143000" y="1600200"/>
            <a:ext cx="6477000" cy="345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700808"/>
            <a:ext cx="7133118" cy="4750656"/>
          </a:xfrm>
          <a:prstGeom prst="rect">
            <a:avLst/>
          </a:prstGeom>
        </p:spPr>
      </p:pic>
      <p:sp>
        <p:nvSpPr>
          <p:cNvPr id="4"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Tree>
    <p:extLst>
      <p:ext uri="{BB962C8B-B14F-4D97-AF65-F5344CB8AC3E}">
        <p14:creationId xmlns:p14="http://schemas.microsoft.com/office/powerpoint/2010/main" val="2254074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Tuskegee Syphilis Study </a:t>
            </a:r>
            <a:endParaRPr lang="en-US" dirty="0"/>
          </a:p>
        </p:txBody>
      </p:sp>
      <p:sp>
        <p:nvSpPr>
          <p:cNvPr id="3" name="Content Placeholder 2"/>
          <p:cNvSpPr>
            <a:spLocks noGrp="1"/>
          </p:cNvSpPr>
          <p:nvPr>
            <p:ph idx="1"/>
          </p:nvPr>
        </p:nvSpPr>
        <p:spPr>
          <a:xfrm>
            <a:off x="381000" y="1752600"/>
            <a:ext cx="8458200" cy="3276600"/>
          </a:xfrm>
        </p:spPr>
        <p:txBody>
          <a:bodyPr>
            <a:normAutofit lnSpcReduction="10000"/>
          </a:bodyPr>
          <a:lstStyle/>
          <a:p>
            <a:pPr lvl="1"/>
            <a:r>
              <a:rPr lang="en-US" dirty="0" smtClean="0"/>
              <a:t>Only 74  men were  still alive. </a:t>
            </a:r>
          </a:p>
          <a:p>
            <a:pPr lvl="1"/>
            <a:r>
              <a:rPr lang="en-US" dirty="0" smtClean="0"/>
              <a:t>All rest had died of the disease or of related complications. </a:t>
            </a:r>
          </a:p>
          <a:p>
            <a:pPr lvl="1"/>
            <a:r>
              <a:rPr lang="en-US" dirty="0" smtClean="0"/>
              <a:t>40 wives had been infected </a:t>
            </a:r>
          </a:p>
          <a:p>
            <a:pPr lvl="1"/>
            <a:r>
              <a:rPr lang="en-US" dirty="0" smtClean="0"/>
              <a:t>19 children had been born with congenital syphilis. </a:t>
            </a:r>
          </a:p>
          <a:p>
            <a:pPr lvl="1"/>
            <a:r>
              <a:rPr lang="en-US" dirty="0" smtClean="0"/>
              <a:t>Survivors eventually received financial compensation </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Tuskegee Syphilis Study </a:t>
            </a:r>
            <a:endParaRPr lang="en-US" dirty="0"/>
          </a:p>
        </p:txBody>
      </p:sp>
      <p:sp>
        <p:nvSpPr>
          <p:cNvPr id="3" name="Content Placeholder 2"/>
          <p:cNvSpPr>
            <a:spLocks noGrp="1"/>
          </p:cNvSpPr>
          <p:nvPr>
            <p:ph idx="1"/>
          </p:nvPr>
        </p:nvSpPr>
        <p:spPr>
          <a:xfrm>
            <a:off x="228600" y="4724400"/>
            <a:ext cx="8915400" cy="1806209"/>
          </a:xfrm>
        </p:spPr>
        <p:txBody>
          <a:bodyPr>
            <a:normAutofit fontScale="92500"/>
          </a:bodyPr>
          <a:lstStyle/>
          <a:p>
            <a:r>
              <a:rPr lang="en-US" dirty="0" smtClean="0"/>
              <a:t>1997 US President Bill Clinton was moved to declare that ‘</a:t>
            </a:r>
            <a:r>
              <a:rPr lang="en-US" b="1" i="1" dirty="0" smtClean="0">
                <a:solidFill>
                  <a:srgbClr val="FF0000"/>
                </a:solidFill>
              </a:rPr>
              <a:t>on behalf of the American people, what the United States government did was shameful</a:t>
            </a:r>
            <a:r>
              <a:rPr lang="en-US" dirty="0" smtClean="0"/>
              <a:t>’</a:t>
            </a:r>
            <a:endParaRPr lang="en-US" dirty="0"/>
          </a:p>
        </p:txBody>
      </p:sp>
      <p:pic>
        <p:nvPicPr>
          <p:cNvPr id="4" name="Picture 3" descr="li-syphlis-620-cp00239154.jpg"/>
          <p:cNvPicPr>
            <a:picLocks noChangeAspect="1"/>
          </p:cNvPicPr>
          <p:nvPr/>
        </p:nvPicPr>
        <p:blipFill>
          <a:blip r:embed="rId2" cstate="print"/>
          <a:stretch>
            <a:fillRect/>
          </a:stretch>
        </p:blipFill>
        <p:spPr>
          <a:xfrm>
            <a:off x="1600200" y="1524000"/>
            <a:ext cx="5562600" cy="31312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a:t>
            </a:r>
            <a:r>
              <a:rPr lang="en-US" b="1" dirty="0"/>
              <a:t>syphilis experiments in Guatemala</a:t>
            </a:r>
            <a:r>
              <a:rPr lang="en-US" dirty="0"/>
              <a:t> were </a:t>
            </a:r>
            <a:r>
              <a:rPr lang="en-US" dirty="0">
                <a:hlinkClick r:id="rId2" tooltip="United States"/>
              </a:rPr>
              <a:t>United States</a:t>
            </a:r>
            <a:r>
              <a:rPr lang="en-US" dirty="0"/>
              <a:t>-led </a:t>
            </a:r>
            <a:r>
              <a:rPr lang="en-US" dirty="0">
                <a:hlinkClick r:id="rId3" tooltip="Human subject research"/>
              </a:rPr>
              <a:t>human experiments</a:t>
            </a:r>
            <a:r>
              <a:rPr lang="en-US" dirty="0"/>
              <a:t> conducted in </a:t>
            </a:r>
            <a:r>
              <a:rPr lang="en-US" dirty="0">
                <a:hlinkClick r:id="rId4" tooltip="Guatemala"/>
              </a:rPr>
              <a:t>Guatemala</a:t>
            </a:r>
            <a:r>
              <a:rPr lang="en-US" dirty="0"/>
              <a:t> from 1946 to 1948</a:t>
            </a:r>
            <a:r>
              <a:rPr lang="en-US" dirty="0" smtClean="0"/>
              <a:t>, the </a:t>
            </a:r>
            <a:r>
              <a:rPr lang="en-US" dirty="0"/>
              <a:t>cooperation of some Guatemalan health ministries and officials</a:t>
            </a:r>
            <a:r>
              <a:rPr lang="en-US" dirty="0" smtClean="0"/>
              <a:t>.</a:t>
            </a:r>
            <a:r>
              <a:rPr lang="en-US" dirty="0"/>
              <a:t> Doctors infected soldiers, prostitutes, prisoners and </a:t>
            </a:r>
            <a:r>
              <a:rPr lang="en-US" dirty="0">
                <a:hlinkClick r:id="rId5" tooltip="Mental patient"/>
              </a:rPr>
              <a:t>mental patients</a:t>
            </a:r>
            <a:r>
              <a:rPr lang="en-US" dirty="0"/>
              <a:t> with </a:t>
            </a:r>
            <a:r>
              <a:rPr lang="en-US" dirty="0">
                <a:hlinkClick r:id="rId6" tooltip="Syphilis"/>
              </a:rPr>
              <a:t>syphilis</a:t>
            </a:r>
            <a:r>
              <a:rPr lang="en-US" dirty="0"/>
              <a:t> and other </a:t>
            </a:r>
            <a:r>
              <a:rPr lang="en-US" dirty="0">
                <a:hlinkClick r:id="rId7" tooltip="Sexually transmitted diseases"/>
              </a:rPr>
              <a:t>sexually transmitted diseases</a:t>
            </a:r>
            <a:r>
              <a:rPr lang="en-US" dirty="0"/>
              <a:t>, without </a:t>
            </a:r>
            <a:r>
              <a:rPr lang="en-US" dirty="0" smtClean="0"/>
              <a:t>the </a:t>
            </a:r>
            <a:r>
              <a:rPr lang="en-US" dirty="0" smtClean="0">
                <a:hlinkClick r:id="rId8" tooltip="Informed consent"/>
              </a:rPr>
              <a:t>informed </a:t>
            </a:r>
            <a:r>
              <a:rPr lang="en-US" dirty="0">
                <a:hlinkClick r:id="rId8" tooltip="Informed consent"/>
              </a:rPr>
              <a:t>consent</a:t>
            </a:r>
            <a:r>
              <a:rPr lang="en-US" dirty="0"/>
              <a:t> of the subjects, and treated most subjects with </a:t>
            </a:r>
            <a:r>
              <a:rPr lang="en-US" dirty="0">
                <a:hlinkClick r:id="rId9" tooltip="Antibiotic"/>
              </a:rPr>
              <a:t>antibiotics</a:t>
            </a:r>
            <a:r>
              <a:rPr lang="en-US" dirty="0"/>
              <a:t>. This resulted in at least 83 deaths</a:t>
            </a:r>
            <a:endParaRPr lang="en-US" dirty="0"/>
          </a:p>
        </p:txBody>
      </p:sp>
    </p:spTree>
    <p:extLst>
      <p:ext uri="{BB962C8B-B14F-4D97-AF65-F5344CB8AC3E}">
        <p14:creationId xmlns:p14="http://schemas.microsoft.com/office/powerpoint/2010/main" val="215261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experiments were led by </a:t>
            </a:r>
            <a:r>
              <a:rPr lang="en-US" dirty="0">
                <a:hlinkClick r:id="rId2" tooltip="United States Public Health Service"/>
              </a:rPr>
              <a:t>United States Public Health Service</a:t>
            </a:r>
            <a:r>
              <a:rPr lang="en-US" dirty="0"/>
              <a:t> physician </a:t>
            </a:r>
            <a:r>
              <a:rPr lang="en-US" dirty="0">
                <a:hlinkClick r:id="rId3" tooltip="John Charles Cutler"/>
              </a:rPr>
              <a:t>John Charles Cutler</a:t>
            </a:r>
            <a:r>
              <a:rPr lang="en-US" dirty="0"/>
              <a:t>, who later took part in the late stages of the </a:t>
            </a:r>
            <a:r>
              <a:rPr lang="en-US" dirty="0">
                <a:hlinkClick r:id="rId4" tooltip="Tuskegee syphilis experiment"/>
              </a:rPr>
              <a:t>Tuskegee syphilis </a:t>
            </a:r>
            <a:r>
              <a:rPr lang="en-US" dirty="0" smtClean="0">
                <a:hlinkClick r:id="rId4" tooltip="Tuskegee syphilis experiment"/>
              </a:rPr>
              <a:t>experiment</a:t>
            </a:r>
            <a:endParaRPr lang="en-US" dirty="0"/>
          </a:p>
        </p:txBody>
      </p:sp>
    </p:spTree>
    <p:extLst>
      <p:ext uri="{BB962C8B-B14F-4D97-AF65-F5344CB8AC3E}">
        <p14:creationId xmlns:p14="http://schemas.microsoft.com/office/powerpoint/2010/main" val="165474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While the Tuskegee experiment followed the natural progression of syphilis in those already infected, in Guatemala doctors deliberately infected healthy people with the diseases some of which are fatal if untreated. The goal of the study seems to have been to determine the effect of penicillin in the prevention and treatment of venereal diseases. The researchers paid prostitutes infected with syphilis to have sex with prisoners and some subjects were infected by directly inoculating them with the </a:t>
            </a:r>
            <a:r>
              <a:rPr lang="en-US" dirty="0" err="1" smtClean="0"/>
              <a:t>bacterium.When</a:t>
            </a:r>
            <a:r>
              <a:rPr lang="en-US" dirty="0" smtClean="0"/>
              <a:t> </a:t>
            </a:r>
            <a:r>
              <a:rPr lang="en-US" dirty="0"/>
              <a:t>the subjects contracted the disease they were given antibiotics, although adequate penicillin therapy was prescribed for 76% of subjects, completion of therapy was documented for only 26</a:t>
            </a:r>
            <a:r>
              <a:rPr lang="en-US" dirty="0" smtClean="0"/>
              <a:t>%.</a:t>
            </a:r>
            <a:r>
              <a:rPr lang="en-US" baseline="30000" dirty="0"/>
              <a:t> </a:t>
            </a:r>
            <a:r>
              <a:rPr lang="en-US" dirty="0" smtClean="0"/>
              <a:t>Francis </a:t>
            </a:r>
            <a:r>
              <a:rPr lang="en-US" dirty="0"/>
              <a:t>Collins, the NIH director at the time of the revelations, called the experiments "a dark chapter in history of medicine" and commented that modern rules prohibit conducting human subject research without informed </a:t>
            </a:r>
            <a:r>
              <a:rPr lang="en-US" dirty="0" smtClean="0"/>
              <a:t>consent</a:t>
            </a:r>
            <a:endParaRPr lang="en-US" dirty="0"/>
          </a:p>
        </p:txBody>
      </p:sp>
    </p:spTree>
    <p:extLst>
      <p:ext uri="{BB962C8B-B14F-4D97-AF65-F5344CB8AC3E}">
        <p14:creationId xmlns:p14="http://schemas.microsoft.com/office/powerpoint/2010/main" val="316395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785786" y="1714488"/>
            <a:ext cx="7572428" cy="1631216"/>
          </a:xfrm>
          <a:prstGeom prst="rect">
            <a:avLst/>
          </a:prstGeom>
        </p:spPr>
        <p:txBody>
          <a:bodyPr wrap="square">
            <a:spAutoFit/>
          </a:bodyPr>
          <a:lstStyle/>
          <a:p>
            <a:r>
              <a:rPr lang="en-US" sz="2800" b="1" dirty="0"/>
              <a:t>Principles of Research </a:t>
            </a:r>
            <a:r>
              <a:rPr lang="en-US" sz="2800" b="1" dirty="0" smtClean="0"/>
              <a:t>with Human Subjects:</a:t>
            </a:r>
            <a:endParaRPr lang="en-US" sz="2800" b="1" dirty="0"/>
          </a:p>
          <a:p>
            <a:r>
              <a:rPr lang="en-US" sz="2400" b="1" dirty="0" smtClean="0"/>
              <a:t>• Respect for Persons </a:t>
            </a:r>
          </a:p>
          <a:p>
            <a:r>
              <a:rPr lang="en-US" sz="2400" b="1" dirty="0" smtClean="0"/>
              <a:t>• Beneficence</a:t>
            </a:r>
          </a:p>
          <a:p>
            <a:r>
              <a:rPr lang="en-US" sz="2400" b="1" dirty="0" smtClean="0"/>
              <a:t>• Justice</a:t>
            </a:r>
          </a:p>
        </p:txBody>
      </p:sp>
      <p:sp>
        <p:nvSpPr>
          <p:cNvPr id="4" name="Rectangle 3"/>
          <p:cNvSpPr/>
          <p:nvPr/>
        </p:nvSpPr>
        <p:spPr>
          <a:xfrm>
            <a:off x="714348" y="5000636"/>
            <a:ext cx="7929618" cy="369332"/>
          </a:xfrm>
          <a:prstGeom prst="rect">
            <a:avLst/>
          </a:prstGeom>
        </p:spPr>
        <p:txBody>
          <a:bodyPr wrap="square">
            <a:spAutoFit/>
          </a:bodyPr>
          <a:lstStyle/>
          <a:p>
            <a:r>
              <a:rPr lang="en-US" dirty="0" smtClean="0"/>
              <a:t>http://ohrp.osophs.dhhs.gov/humansubjects/guidance/belmont.htm</a:t>
            </a:r>
            <a:endParaRPr lang="en-US" dirty="0"/>
          </a:p>
        </p:txBody>
      </p:sp>
      <p:sp>
        <p:nvSpPr>
          <p:cNvPr id="6" name="Rectangle 5"/>
          <p:cNvSpPr/>
          <p:nvPr/>
        </p:nvSpPr>
        <p:spPr>
          <a:xfrm>
            <a:off x="500034" y="3571876"/>
            <a:ext cx="771530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r" rtl="1">
              <a:buFont typeface="+mj-lt"/>
              <a:buAutoNum type="arabicPeriod"/>
            </a:pPr>
            <a:r>
              <a:rPr lang="ar-SA" dirty="0" smtClean="0"/>
              <a:t>معاملة الإنسان  كشخصية مستقلة  له رأيه الحر دون إكراه </a:t>
            </a:r>
            <a:endParaRPr lang="en-US" dirty="0"/>
          </a:p>
          <a:p>
            <a:pPr marL="342900" indent="-342900" algn="r" rtl="1">
              <a:buFont typeface="+mj-lt"/>
              <a:buAutoNum type="arabicPeriod"/>
            </a:pPr>
            <a:r>
              <a:rPr lang="ar-SA" dirty="0" smtClean="0"/>
              <a:t>الإحسان و منع الإساءة  كما يجب أن لآ يصيب الضرر  الإنسان نتيجةللبحث</a:t>
            </a:r>
            <a:endParaRPr lang="en-US" dirty="0" smtClean="0"/>
          </a:p>
          <a:p>
            <a:pPr marL="342900" indent="-342900" algn="r" rtl="1">
              <a:buFont typeface="+mj-lt"/>
              <a:buAutoNum type="arabicPeriod"/>
            </a:pPr>
            <a:r>
              <a:rPr lang="ar-SA" dirty="0" smtClean="0"/>
              <a:t> العدل في العبء و الفائدة المرجوة من البحث</a:t>
            </a:r>
            <a:endParaRPr lang="en-US" dirty="0"/>
          </a:p>
          <a:p>
            <a:endParaRPr lang="en-US"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Objectives </a:t>
            </a:r>
            <a:endParaRPr lang="en-US" dirty="0"/>
          </a:p>
        </p:txBody>
      </p:sp>
      <p:sp>
        <p:nvSpPr>
          <p:cNvPr id="3" name="Content Placeholder 2"/>
          <p:cNvSpPr>
            <a:spLocks noGrp="1"/>
          </p:cNvSpPr>
          <p:nvPr>
            <p:ph idx="1"/>
          </p:nvPr>
        </p:nvSpPr>
        <p:spPr>
          <a:xfrm>
            <a:off x="457200" y="1775191"/>
            <a:ext cx="8229600" cy="3711209"/>
          </a:xfrm>
        </p:spPr>
        <p:txBody>
          <a:bodyPr>
            <a:normAutofit lnSpcReduction="10000"/>
          </a:bodyPr>
          <a:lstStyle/>
          <a:p>
            <a:pPr marL="633222" indent="-514350">
              <a:buClr>
                <a:schemeClr val="tx1"/>
              </a:buClr>
              <a:buFont typeface="+mj-lt"/>
              <a:buAutoNum type="arabicParenR"/>
            </a:pPr>
            <a:r>
              <a:rPr lang="en-US" sz="2800" dirty="0" smtClean="0"/>
              <a:t>Identify the main principles  of  medical research ethics. </a:t>
            </a:r>
            <a:endParaRPr lang="ar-SA" sz="2800" dirty="0" smtClean="0"/>
          </a:p>
          <a:p>
            <a:pPr marL="633222" indent="-514350">
              <a:buClr>
                <a:schemeClr val="tx1"/>
              </a:buClr>
              <a:buFont typeface="+mj-lt"/>
              <a:buAutoNum type="arabicParenR"/>
            </a:pPr>
            <a:r>
              <a:rPr lang="en-US" sz="2800" dirty="0" smtClean="0"/>
              <a:t>Discuss the balance  of research and clinical care.</a:t>
            </a:r>
          </a:p>
          <a:p>
            <a:pPr marL="633222" indent="-514350">
              <a:buClr>
                <a:schemeClr val="tx1"/>
              </a:buClr>
              <a:buFont typeface="+mj-lt"/>
              <a:buAutoNum type="arabicParenR"/>
            </a:pPr>
            <a:r>
              <a:rPr lang="en-US" sz="2800" dirty="0" smtClean="0"/>
              <a:t>Describe requirements of ethics review committees</a:t>
            </a:r>
            <a:r>
              <a:rPr lang="en-GB" sz="2800" dirty="0" smtClean="0"/>
              <a:t>, including  definition of informed consent.</a:t>
            </a:r>
            <a:endParaRPr lang="ar-SA" sz="2800" dirty="0" smtClean="0"/>
          </a:p>
          <a:p>
            <a:pPr marL="633222" indent="-514350">
              <a:buClr>
                <a:schemeClr val="tx1"/>
              </a:buClr>
              <a:buFont typeface="+mj-lt"/>
              <a:buAutoNum type="arabicParenR"/>
            </a:pPr>
            <a:r>
              <a:rPr lang="en-GB" sz="2800" dirty="0" smtClean="0"/>
              <a:t>Identify the  key international  and national references for the rules and regulations of medical research</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928662" y="1600200"/>
            <a:ext cx="7529538" cy="4185761"/>
          </a:xfrm>
          <a:prstGeom prst="rect">
            <a:avLst/>
          </a:prstGeom>
        </p:spPr>
        <p:txBody>
          <a:bodyPr wrap="square">
            <a:spAutoFit/>
          </a:bodyPr>
          <a:lstStyle/>
          <a:p>
            <a:r>
              <a:rPr lang="en-US" sz="2800" b="1" dirty="0"/>
              <a:t>Principles of Research </a:t>
            </a:r>
            <a:r>
              <a:rPr lang="en-US" sz="2800" b="1" dirty="0" smtClean="0"/>
              <a:t>with Human </a:t>
            </a:r>
            <a:r>
              <a:rPr lang="en-US" sz="2800" b="1" dirty="0"/>
              <a:t>Subjects</a:t>
            </a:r>
          </a:p>
          <a:p>
            <a:r>
              <a:rPr lang="en-US" sz="3600" b="1" dirty="0" smtClean="0"/>
              <a:t>(1)  Respect for Persons </a:t>
            </a:r>
            <a:endParaRPr lang="en-US" sz="2400" b="1" dirty="0" smtClean="0"/>
          </a:p>
          <a:p>
            <a:pPr algn="ctr"/>
            <a:r>
              <a:rPr lang="ar-SA" sz="2400" b="1" dirty="0" smtClean="0">
                <a:solidFill>
                  <a:srgbClr val="FF0000"/>
                </a:solidFill>
                <a:latin typeface="Arial" pitchFamily="34" charset="0"/>
                <a:cs typeface="Arial" pitchFamily="34" charset="0"/>
              </a:rPr>
              <a:t>معاملة الإنسان  كشخصية مستقلة  له رأيه الحر دون إكراه </a:t>
            </a:r>
            <a:endParaRPr lang="en-US" sz="2400" b="1" dirty="0" smtClean="0"/>
          </a:p>
          <a:p>
            <a:r>
              <a:rPr lang="en-US" sz="2000" b="1" dirty="0" smtClean="0">
                <a:solidFill>
                  <a:srgbClr val="0070C0"/>
                </a:solidFill>
              </a:rPr>
              <a:t>– </a:t>
            </a:r>
            <a:r>
              <a:rPr lang="en-US" sz="2800" b="1" dirty="0" smtClean="0">
                <a:solidFill>
                  <a:srgbClr val="0070C0"/>
                </a:solidFill>
              </a:rPr>
              <a:t>individuals have autonomy and choice</a:t>
            </a:r>
          </a:p>
          <a:p>
            <a:r>
              <a:rPr lang="en-US" sz="2800" b="1" dirty="0" smtClean="0">
                <a:solidFill>
                  <a:srgbClr val="0070C0"/>
                </a:solidFill>
              </a:rPr>
              <a:t>– people can not be used as a means to an end</a:t>
            </a:r>
          </a:p>
          <a:p>
            <a:r>
              <a:rPr lang="en-US" sz="2800" b="1" dirty="0" smtClean="0">
                <a:solidFill>
                  <a:srgbClr val="0070C0"/>
                </a:solidFill>
              </a:rPr>
              <a:t>– provide protection to the vulnerable</a:t>
            </a:r>
          </a:p>
          <a:p>
            <a:r>
              <a:rPr lang="en-US" sz="2800" b="1" dirty="0" smtClean="0">
                <a:solidFill>
                  <a:srgbClr val="0070C0"/>
                </a:solidFill>
              </a:rPr>
              <a:t>– provide informed consent and privacy</a:t>
            </a:r>
          </a:p>
          <a:p>
            <a:r>
              <a:rPr lang="en-US" sz="2400" b="1" dirty="0" smtClean="0">
                <a:solidFill>
                  <a:schemeClr val="bg2">
                    <a:lumMod val="90000"/>
                  </a:schemeClr>
                </a:solidFill>
              </a:rPr>
              <a:t>(2) Beneficence</a:t>
            </a:r>
          </a:p>
          <a:p>
            <a:r>
              <a:rPr lang="en-US" sz="2400" b="1" dirty="0" smtClean="0">
                <a:solidFill>
                  <a:schemeClr val="bg2">
                    <a:lumMod val="90000"/>
                  </a:schemeClr>
                </a:solidFill>
              </a:rPr>
              <a:t>(3) Justice</a:t>
            </a:r>
          </a:p>
          <a:p>
            <a:endParaRPr lang="ar-SA"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928662" y="1600200"/>
            <a:ext cx="7758138" cy="4555093"/>
          </a:xfrm>
          <a:prstGeom prst="rect">
            <a:avLst/>
          </a:prstGeom>
        </p:spPr>
        <p:txBody>
          <a:bodyPr wrap="square">
            <a:spAutoFit/>
          </a:bodyPr>
          <a:lstStyle/>
          <a:p>
            <a:r>
              <a:rPr lang="en-US" sz="2800" b="1" dirty="0"/>
              <a:t>Principles of Research </a:t>
            </a:r>
            <a:r>
              <a:rPr lang="en-US" sz="2800" b="1" dirty="0" smtClean="0"/>
              <a:t>with Human </a:t>
            </a:r>
            <a:r>
              <a:rPr lang="en-US" sz="2800" b="1" dirty="0"/>
              <a:t>Subjects</a:t>
            </a:r>
          </a:p>
          <a:p>
            <a:r>
              <a:rPr lang="en-US" sz="2400" b="1" dirty="0" smtClean="0">
                <a:solidFill>
                  <a:schemeClr val="bg2">
                    <a:lumMod val="90000"/>
                  </a:schemeClr>
                </a:solidFill>
              </a:rPr>
              <a:t>(1)Respect for Persons </a:t>
            </a:r>
          </a:p>
          <a:p>
            <a:r>
              <a:rPr lang="en-US" sz="3200" b="1" dirty="0" smtClean="0"/>
              <a:t>(2) Beneficence</a:t>
            </a:r>
          </a:p>
          <a:p>
            <a:pPr algn="ctr"/>
            <a:r>
              <a:rPr lang="ar-SA" sz="2400" b="1" dirty="0" smtClean="0">
                <a:solidFill>
                  <a:srgbClr val="FF0000"/>
                </a:solidFill>
                <a:latin typeface="Arial" pitchFamily="34" charset="0"/>
                <a:cs typeface="Arial" pitchFamily="34" charset="0"/>
              </a:rPr>
              <a:t>الإحسان و منع الإساءة  كما يجب أن لآ يصيب الضرر الإنسان نتيجة للبحث</a:t>
            </a:r>
            <a:endParaRPr lang="en-US" sz="2400" b="1" dirty="0" smtClean="0">
              <a:solidFill>
                <a:srgbClr val="FF0000"/>
              </a:solidFill>
              <a:latin typeface="Arial" pitchFamily="34" charset="0"/>
              <a:cs typeface="Arial" pitchFamily="34" charset="0"/>
            </a:endParaRPr>
          </a:p>
          <a:p>
            <a:r>
              <a:rPr lang="en-US" b="1" dirty="0" smtClean="0">
                <a:solidFill>
                  <a:srgbClr val="0070C0"/>
                </a:solidFill>
              </a:rPr>
              <a:t>– </a:t>
            </a:r>
            <a:r>
              <a:rPr lang="en-US" sz="2800" b="1" dirty="0" smtClean="0">
                <a:solidFill>
                  <a:srgbClr val="0070C0"/>
                </a:solidFill>
              </a:rPr>
              <a:t>kindness beyond duty</a:t>
            </a:r>
          </a:p>
          <a:p>
            <a:r>
              <a:rPr lang="en-US" sz="2800" b="1" dirty="0" smtClean="0">
                <a:solidFill>
                  <a:srgbClr val="0070C0"/>
                </a:solidFill>
              </a:rPr>
              <a:t>– obligation to do no harm</a:t>
            </a:r>
          </a:p>
          <a:p>
            <a:r>
              <a:rPr lang="en-US" sz="2800" b="1" dirty="0" smtClean="0">
                <a:solidFill>
                  <a:srgbClr val="0070C0"/>
                </a:solidFill>
              </a:rPr>
              <a:t>– obligation to prevent harm</a:t>
            </a:r>
          </a:p>
          <a:p>
            <a:r>
              <a:rPr lang="en-US" sz="2800" b="1" dirty="0" smtClean="0">
                <a:solidFill>
                  <a:srgbClr val="0070C0"/>
                </a:solidFill>
              </a:rPr>
              <a:t>– obligation to do good</a:t>
            </a:r>
          </a:p>
          <a:p>
            <a:r>
              <a:rPr lang="en-US" sz="2800" b="1" dirty="0" smtClean="0">
                <a:solidFill>
                  <a:srgbClr val="0070C0"/>
                </a:solidFill>
              </a:rPr>
              <a:t>– minimize risks, maximize benefits</a:t>
            </a:r>
          </a:p>
          <a:p>
            <a:r>
              <a:rPr lang="en-US" sz="2400" b="1" dirty="0" smtClean="0">
                <a:solidFill>
                  <a:schemeClr val="bg2">
                    <a:lumMod val="90000"/>
                  </a:schemeClr>
                </a:solidFill>
              </a:rPr>
              <a:t>(3) Justice</a:t>
            </a:r>
          </a:p>
          <a:p>
            <a:endParaRPr lang="ar-SA"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928662" y="1600200"/>
            <a:ext cx="6929486" cy="4124206"/>
          </a:xfrm>
          <a:prstGeom prst="rect">
            <a:avLst/>
          </a:prstGeom>
        </p:spPr>
        <p:txBody>
          <a:bodyPr wrap="square">
            <a:spAutoFit/>
          </a:bodyPr>
          <a:lstStyle/>
          <a:p>
            <a:r>
              <a:rPr lang="en-US" sz="2800" b="1" dirty="0"/>
              <a:t>Principles of Research </a:t>
            </a:r>
            <a:r>
              <a:rPr lang="en-US" sz="2800" b="1" dirty="0" smtClean="0"/>
              <a:t>with Human </a:t>
            </a:r>
            <a:r>
              <a:rPr lang="en-US" sz="2800" b="1" dirty="0"/>
              <a:t>Subjects</a:t>
            </a:r>
          </a:p>
          <a:p>
            <a:r>
              <a:rPr lang="en-US" sz="2400" b="1" dirty="0" smtClean="0">
                <a:solidFill>
                  <a:schemeClr val="bg2">
                    <a:lumMod val="90000"/>
                  </a:schemeClr>
                </a:solidFill>
              </a:rPr>
              <a:t>(1) Respect for Persons </a:t>
            </a:r>
          </a:p>
          <a:p>
            <a:r>
              <a:rPr lang="en-US" sz="2400" b="1" dirty="0" smtClean="0">
                <a:solidFill>
                  <a:schemeClr val="bg2">
                    <a:lumMod val="90000"/>
                  </a:schemeClr>
                </a:solidFill>
              </a:rPr>
              <a:t>(2) Beneficence</a:t>
            </a:r>
          </a:p>
          <a:p>
            <a:r>
              <a:rPr lang="en-US" sz="3600" b="1" dirty="0" smtClean="0"/>
              <a:t>(3) Justice</a:t>
            </a:r>
          </a:p>
          <a:p>
            <a:pPr algn="ctr"/>
            <a:r>
              <a:rPr lang="ar-SA" sz="3600" b="1" dirty="0" smtClean="0">
                <a:solidFill>
                  <a:srgbClr val="FF0000"/>
                </a:solidFill>
                <a:latin typeface="Arial" pitchFamily="34" charset="0"/>
                <a:cs typeface="Arial" pitchFamily="34" charset="0"/>
              </a:rPr>
              <a:t> العدل في العبء و الفائدة المرجوة من البحث</a:t>
            </a:r>
            <a:endParaRPr lang="en-US" sz="3600" b="1" dirty="0" smtClean="0">
              <a:solidFill>
                <a:srgbClr val="FF0000"/>
              </a:solidFill>
              <a:latin typeface="Arial" pitchFamily="34" charset="0"/>
              <a:cs typeface="Arial" pitchFamily="34" charset="0"/>
            </a:endParaRPr>
          </a:p>
          <a:p>
            <a:r>
              <a:rPr lang="en-US" sz="3200" b="1" dirty="0" smtClean="0">
                <a:solidFill>
                  <a:srgbClr val="0070C0"/>
                </a:solidFill>
              </a:rPr>
              <a:t>– </a:t>
            </a:r>
            <a:r>
              <a:rPr lang="en-US" sz="3200" b="1" dirty="0">
                <a:solidFill>
                  <a:srgbClr val="0070C0"/>
                </a:solidFill>
              </a:rPr>
              <a:t>treat all fairly</a:t>
            </a:r>
          </a:p>
          <a:p>
            <a:r>
              <a:rPr lang="en-US" sz="3200" b="1" dirty="0">
                <a:solidFill>
                  <a:srgbClr val="0070C0"/>
                </a:solidFill>
              </a:rPr>
              <a:t>– share equitably burdens and benefits</a:t>
            </a:r>
            <a:endParaRPr lang="ar-SA" sz="3200" b="1" dirty="0">
              <a:solidFill>
                <a:srgbClr val="0070C0"/>
              </a:solidFill>
            </a:endParaRPr>
          </a:p>
          <a:p>
            <a:endParaRPr lang="ar-SA"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Helsinki (</a:t>
            </a:r>
            <a:r>
              <a:rPr lang="en-US" dirty="0" err="1" smtClean="0"/>
              <a:t>DoH</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Issued by </a:t>
            </a:r>
            <a:r>
              <a:rPr lang="en-US" b="1" dirty="0" smtClean="0"/>
              <a:t>World Medical Association </a:t>
            </a:r>
            <a:r>
              <a:rPr lang="en-US" dirty="0" smtClean="0"/>
              <a:t>(WMA) in 1964. </a:t>
            </a:r>
          </a:p>
          <a:p>
            <a:pPr>
              <a:buNone/>
            </a:pPr>
            <a:endParaRPr lang="en-US" dirty="0" smtClean="0"/>
          </a:p>
          <a:p>
            <a:r>
              <a:rPr lang="en-US" dirty="0" smtClean="0"/>
              <a:t>It was further revised in 1975, 1983, 1989, 1996, 2000 and 2008. </a:t>
            </a:r>
          </a:p>
          <a:p>
            <a:endParaRPr lang="en-US" dirty="0" smtClean="0"/>
          </a:p>
          <a:p>
            <a:r>
              <a:rPr lang="en-US" dirty="0" smtClean="0"/>
              <a:t>The </a:t>
            </a:r>
            <a:r>
              <a:rPr lang="en-US" dirty="0" err="1" smtClean="0"/>
              <a:t>DoH</a:t>
            </a:r>
            <a:r>
              <a:rPr lang="en-US" dirty="0" smtClean="0"/>
              <a:t> is a concise summary of research ethics. Other, much more detailed, documents have been produced in recent years on research ethics in general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Declaration of Helsinki (</a:t>
            </a:r>
            <a:r>
              <a:rPr lang="en-US" dirty="0" err="1" smtClean="0"/>
              <a:t>DoH</a:t>
            </a:r>
            <a:r>
              <a:rPr lang="en-US" dirty="0" smtClean="0"/>
              <a:t>)</a:t>
            </a:r>
            <a:br>
              <a:rPr lang="en-US" dirty="0" smtClean="0"/>
            </a:br>
            <a:r>
              <a:rPr lang="en-US" dirty="0" smtClean="0"/>
              <a:t>Important points</a:t>
            </a:r>
            <a:endParaRPr lang="en-US" dirty="0"/>
          </a:p>
        </p:txBody>
      </p:sp>
      <p:sp>
        <p:nvSpPr>
          <p:cNvPr id="3" name="Content Placeholder 2"/>
          <p:cNvSpPr>
            <a:spLocks noGrp="1"/>
          </p:cNvSpPr>
          <p:nvPr>
            <p:ph idx="1"/>
          </p:nvPr>
        </p:nvSpPr>
        <p:spPr>
          <a:xfrm>
            <a:off x="228600" y="1447800"/>
            <a:ext cx="8915400" cy="5410200"/>
          </a:xfrm>
        </p:spPr>
        <p:txBody>
          <a:bodyPr>
            <a:noAutofit/>
          </a:bodyPr>
          <a:lstStyle/>
          <a:p>
            <a:pPr marL="633222" indent="-514350">
              <a:buNone/>
            </a:pPr>
            <a:r>
              <a:rPr lang="en-US" sz="2400" b="1" dirty="0" smtClean="0"/>
              <a:t>(1) Ethics Review Committee Approval:</a:t>
            </a:r>
            <a:r>
              <a:rPr lang="en-US" sz="2400" dirty="0" smtClean="0"/>
              <a:t> Medical research on human subjects must be reviewed and approved by an independent ethics committee before it can proceed. </a:t>
            </a:r>
            <a:endParaRPr lang="en-US" sz="2000" dirty="0" smtClean="0"/>
          </a:p>
          <a:p>
            <a:pPr marL="633222" indent="-514350">
              <a:buNone/>
            </a:pPr>
            <a:r>
              <a:rPr lang="en-US" sz="2400" b="1" dirty="0" smtClean="0"/>
              <a:t>(2) Scientific Merit: </a:t>
            </a:r>
            <a:r>
              <a:rPr lang="en-US" sz="2400" dirty="0" smtClean="0"/>
              <a:t>Medical research involving human subjects must be justifiable on scientific grounds </a:t>
            </a:r>
            <a:endParaRPr lang="en-US" sz="2000" dirty="0" smtClean="0"/>
          </a:p>
          <a:p>
            <a:pPr marL="633222" indent="-514350">
              <a:buNone/>
            </a:pPr>
            <a:r>
              <a:rPr lang="en-US" sz="2400" b="1" dirty="0"/>
              <a:t>(</a:t>
            </a:r>
            <a:r>
              <a:rPr lang="en-US" sz="2400" b="1" dirty="0" smtClean="0"/>
              <a:t> 3) Qualified Researchers : </a:t>
            </a:r>
            <a:r>
              <a:rPr lang="en-US" sz="2400" dirty="0" smtClean="0"/>
              <a:t>Medical </a:t>
            </a:r>
            <a:r>
              <a:rPr lang="en-US" sz="2400" dirty="0"/>
              <a:t>research involving human subjects must be </a:t>
            </a:r>
            <a:r>
              <a:rPr lang="en-US" sz="2400" dirty="0" smtClean="0"/>
              <a:t>conducted by qualified researchers.</a:t>
            </a:r>
            <a:endParaRPr lang="en-US" sz="2000" b="1" dirty="0" smtClean="0"/>
          </a:p>
          <a:p>
            <a:pPr marL="633222" indent="-514350">
              <a:buNone/>
            </a:pPr>
            <a:r>
              <a:rPr lang="en-US" sz="2400" b="1" dirty="0" smtClean="0"/>
              <a:t>(4) Social Value:</a:t>
            </a:r>
            <a:r>
              <a:rPr lang="en-US" sz="2400" dirty="0" smtClean="0"/>
              <a:t> Medical research project should that it contribute to the wellbeing of society in general.</a:t>
            </a:r>
            <a:r>
              <a:rPr lang="en-US" sz="2000" dirty="0" smtClean="0"/>
              <a:t> </a:t>
            </a:r>
          </a:p>
          <a:p>
            <a:pPr marL="633222" indent="-514350">
              <a:buNone/>
            </a:pPr>
            <a:r>
              <a:rPr lang="en-US" sz="2400" b="1" dirty="0" smtClean="0"/>
              <a:t>(5) Risks and Benefits:</a:t>
            </a:r>
            <a:r>
              <a:rPr lang="ar-SA" sz="2000" dirty="0" smtClean="0"/>
              <a:t>   </a:t>
            </a:r>
            <a:r>
              <a:rPr lang="en-US" sz="2000" dirty="0" smtClean="0"/>
              <a:t>It is also necessary for the researcher to demonstrate that the risks to the research subjects are not unreasonable or disproportionate to the expected benefits of the research,</a:t>
            </a:r>
            <a:r>
              <a:rPr lang="ar-SA" sz="2000" dirty="0" smtClean="0"/>
              <a:t> </a:t>
            </a:r>
            <a:r>
              <a:rPr lang="en-US" sz="2000" dirty="0" smtClean="0"/>
              <a:t>which may not even go to the research subjects.</a:t>
            </a:r>
            <a:endParaRPr lang="ar-SA" sz="2000" dirty="0" smtClean="0"/>
          </a:p>
          <a:p>
            <a:pPr marL="633222" indent="-514350">
              <a:buNone/>
            </a:pPr>
            <a:r>
              <a:rPr lang="en-US" sz="2400" b="1" dirty="0" smtClean="0"/>
              <a:t>(6) Informed Consent :</a:t>
            </a:r>
            <a:r>
              <a:rPr lang="en-US" sz="2000" dirty="0" smtClean="0"/>
              <a:t>The first principle of the </a:t>
            </a:r>
            <a:r>
              <a:rPr lang="en-US" sz="2000" b="1" dirty="0" smtClean="0"/>
              <a:t>Nuremberg Code </a:t>
            </a:r>
            <a:r>
              <a:rPr lang="en-US" sz="2000" dirty="0" smtClean="0"/>
              <a:t>reads as follows: “</a:t>
            </a:r>
            <a:r>
              <a:rPr lang="en-US" sz="2000" i="1" dirty="0" smtClean="0"/>
              <a:t>The voluntary consent of the human subject is absolutely essential. </a:t>
            </a:r>
          </a:p>
          <a:p>
            <a:pPr lvl="2">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Declaration of Helsinki (</a:t>
            </a:r>
            <a:r>
              <a:rPr lang="en-US" dirty="0" err="1" smtClean="0"/>
              <a:t>DoH</a:t>
            </a:r>
            <a:r>
              <a:rPr lang="en-US" dirty="0"/>
              <a:t>)</a:t>
            </a:r>
            <a:br>
              <a:rPr lang="en-US" dirty="0"/>
            </a:br>
            <a:r>
              <a:rPr lang="en-US" dirty="0"/>
              <a:t>Important points</a:t>
            </a:r>
          </a:p>
        </p:txBody>
      </p:sp>
      <p:sp>
        <p:nvSpPr>
          <p:cNvPr id="3" name="Content Placeholder 2"/>
          <p:cNvSpPr>
            <a:spLocks noGrp="1"/>
          </p:cNvSpPr>
          <p:nvPr>
            <p:ph idx="1"/>
          </p:nvPr>
        </p:nvSpPr>
        <p:spPr>
          <a:xfrm>
            <a:off x="228600" y="1524000"/>
            <a:ext cx="8839200" cy="5334000"/>
          </a:xfrm>
        </p:spPr>
        <p:txBody>
          <a:bodyPr>
            <a:normAutofit fontScale="47500" lnSpcReduction="20000"/>
          </a:bodyPr>
          <a:lstStyle/>
          <a:p>
            <a:pPr marL="633222" indent="-514350">
              <a:buNone/>
            </a:pPr>
            <a:r>
              <a:rPr lang="en-US" sz="5100" b="1" dirty="0" smtClean="0"/>
              <a:t>(7) Confidentiality</a:t>
            </a:r>
            <a:endParaRPr lang="en-US" sz="5100" dirty="0" smtClean="0"/>
          </a:p>
          <a:p>
            <a:pPr marL="925830" lvl="1" indent="-514350">
              <a:buNone/>
            </a:pPr>
            <a:r>
              <a:rPr lang="en-US" sz="5100" dirty="0" smtClean="0"/>
              <a:t>Research subjects have a right to privacy with regard to their personal health information. </a:t>
            </a:r>
          </a:p>
          <a:p>
            <a:pPr marL="633222" indent="-514350">
              <a:buNone/>
            </a:pPr>
            <a:r>
              <a:rPr lang="en-US" sz="5100" b="1" dirty="0" smtClean="0"/>
              <a:t>(8) Conflict of Roles</a:t>
            </a:r>
            <a:endParaRPr lang="en-US" sz="5100" dirty="0" smtClean="0"/>
          </a:p>
          <a:p>
            <a:pPr marL="925830" lvl="1" indent="-514350">
              <a:buNone/>
            </a:pPr>
            <a:r>
              <a:rPr lang="en-US" sz="5100" dirty="0" smtClean="0"/>
              <a:t>The physician’s role in the physician-patient relationship is over the  researcher’s role, even if the physician and the researcher are the same person. </a:t>
            </a:r>
          </a:p>
          <a:p>
            <a:pPr marL="633222" indent="-514350">
              <a:buNone/>
            </a:pPr>
            <a:r>
              <a:rPr lang="en-US" sz="5100" b="1" dirty="0" smtClean="0"/>
              <a:t>(9) Honest Reporting of Results</a:t>
            </a:r>
            <a:endParaRPr lang="en-US" sz="5100" dirty="0" smtClean="0"/>
          </a:p>
          <a:p>
            <a:pPr marL="925830" lvl="1" indent="-514350">
              <a:buNone/>
            </a:pPr>
            <a:r>
              <a:rPr lang="en-US" sz="5100" dirty="0" smtClean="0"/>
              <a:t>Research results be reported accurately, but unfortunately there have been numerous recent</a:t>
            </a:r>
            <a:r>
              <a:rPr lang="ar-SA" sz="5100" dirty="0" smtClean="0"/>
              <a:t> </a:t>
            </a:r>
            <a:r>
              <a:rPr lang="en-US" sz="5100" dirty="0" smtClean="0"/>
              <a:t>accounts of dishonest practices in the publication of research results.</a:t>
            </a:r>
            <a:endParaRPr lang="en-US" sz="3800" dirty="0" smtClean="0"/>
          </a:p>
          <a:p>
            <a:pPr marL="633222" indent="-514350">
              <a:buNone/>
            </a:pPr>
            <a:r>
              <a:rPr lang="en-US" sz="5100" b="1" dirty="0" smtClean="0"/>
              <a:t>(10)  Whistle-blowing</a:t>
            </a:r>
            <a:endParaRPr lang="en-US" sz="5100" dirty="0" smtClean="0"/>
          </a:p>
          <a:p>
            <a:pPr marL="925830" lvl="1" indent="-514350">
              <a:buNone/>
            </a:pPr>
            <a:r>
              <a:rPr lang="en-US" sz="5100" dirty="0" smtClean="0"/>
              <a:t>In order to prevent unethical research from occurring, or to expose it after the fact, anyone who has knowledge of such behavior has an obligation to disclose this information to the appropriate authorities.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Declaration of Helsinki (</a:t>
            </a:r>
            <a:r>
              <a:rPr lang="en-US" dirty="0" err="1" smtClean="0"/>
              <a:t>DoH</a:t>
            </a:r>
            <a:r>
              <a:rPr lang="en-US" dirty="0"/>
              <a:t>)</a:t>
            </a:r>
            <a:br>
              <a:rPr lang="en-US" dirty="0"/>
            </a:br>
            <a:r>
              <a:rPr lang="en-US" dirty="0"/>
              <a:t>Important points</a:t>
            </a:r>
          </a:p>
        </p:txBody>
      </p:sp>
      <p:sp>
        <p:nvSpPr>
          <p:cNvPr id="3" name="Content Placeholder 2"/>
          <p:cNvSpPr>
            <a:spLocks noGrp="1"/>
          </p:cNvSpPr>
          <p:nvPr>
            <p:ph idx="1"/>
          </p:nvPr>
        </p:nvSpPr>
        <p:spPr>
          <a:xfrm>
            <a:off x="228600" y="1676400"/>
            <a:ext cx="8839200" cy="4625609"/>
          </a:xfrm>
        </p:spPr>
        <p:txBody>
          <a:bodyPr>
            <a:normAutofit/>
          </a:bodyPr>
          <a:lstStyle/>
          <a:p>
            <a:pPr marL="633222" indent="-514350">
              <a:buNone/>
            </a:pPr>
            <a:endParaRPr lang="en-US" b="1" dirty="0" smtClean="0"/>
          </a:p>
          <a:p>
            <a:pPr marL="633222" indent="-514350">
              <a:buNone/>
            </a:pPr>
            <a:r>
              <a:rPr lang="en-US" b="1" dirty="0" smtClean="0"/>
              <a:t>(11) Justice </a:t>
            </a:r>
          </a:p>
          <a:p>
            <a:pPr marL="633222" indent="-514350">
              <a:buNone/>
            </a:pPr>
            <a:r>
              <a:rPr lang="en-US" sz="2800" dirty="0" smtClean="0"/>
              <a:t>Equitable </a:t>
            </a:r>
            <a:r>
              <a:rPr lang="en-US" sz="2800" dirty="0"/>
              <a:t>selection of participants, i.e., avoiding participant populations that may be </a:t>
            </a:r>
            <a:r>
              <a:rPr lang="en-US" sz="2800" dirty="0" smtClean="0"/>
              <a:t>unfairly </a:t>
            </a:r>
            <a:r>
              <a:rPr lang="en-US" sz="2800" dirty="0"/>
              <a:t>coerced into participating, such as prisoners and institutionalized children. The principle of justice </a:t>
            </a:r>
            <a:r>
              <a:rPr lang="en-US" sz="2800" dirty="0" smtClean="0"/>
              <a:t>also </a:t>
            </a:r>
            <a:r>
              <a:rPr lang="en-US" sz="2800" dirty="0"/>
              <a:t>requires equality in distribution of benefits and burdens among the population group(s) likely to benefit from </a:t>
            </a:r>
            <a:r>
              <a:rPr lang="en-US" sz="2800" dirty="0" smtClean="0"/>
              <a:t>the </a:t>
            </a:r>
            <a:r>
              <a:rPr lang="en-US" sz="2800" dirty="0"/>
              <a:t>research.</a:t>
            </a:r>
            <a:endParaRPr lang="ar-SA" sz="2800" b="1" dirty="0" smtClean="0"/>
          </a:p>
          <a:p>
            <a:pPr marL="633222" indent="-514350">
              <a:buNone/>
            </a:pPr>
            <a:endParaRPr lang="en-US" sz="3300" b="1" dirty="0" smtClean="0"/>
          </a:p>
        </p:txBody>
      </p:sp>
    </p:spTree>
    <p:extLst>
      <p:ext uri="{BB962C8B-B14F-4D97-AF65-F5344CB8AC3E}">
        <p14:creationId xmlns:p14="http://schemas.microsoft.com/office/powerpoint/2010/main" val="1227698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Summary of main ethical research requirements </a:t>
            </a:r>
            <a:endParaRPr lang="ar-SA" dirty="0"/>
          </a:p>
        </p:txBody>
      </p:sp>
      <p:sp>
        <p:nvSpPr>
          <p:cNvPr id="3" name="Content Placeholder 2"/>
          <p:cNvSpPr>
            <a:spLocks noGrp="1"/>
          </p:cNvSpPr>
          <p:nvPr>
            <p:ph idx="1"/>
          </p:nvPr>
        </p:nvSpPr>
        <p:spPr/>
        <p:txBody>
          <a:bodyPr>
            <a:normAutofit fontScale="92500" lnSpcReduction="10000"/>
          </a:bodyPr>
          <a:lstStyle/>
          <a:p>
            <a:pPr>
              <a:lnSpc>
                <a:spcPct val="90000"/>
              </a:lnSpc>
              <a:buFont typeface="Calibri" pitchFamily="34" charset="0"/>
              <a:buAutoNum type="arabicPeriod"/>
            </a:pPr>
            <a:r>
              <a:rPr lang="en-US" dirty="0"/>
              <a:t>Voluntary consent </a:t>
            </a:r>
          </a:p>
          <a:p>
            <a:pPr>
              <a:lnSpc>
                <a:spcPct val="90000"/>
              </a:lnSpc>
              <a:buFont typeface="Calibri" pitchFamily="34" charset="0"/>
              <a:buAutoNum type="arabicPeriod"/>
            </a:pPr>
            <a:r>
              <a:rPr lang="en-US" dirty="0"/>
              <a:t>For good of society </a:t>
            </a:r>
          </a:p>
          <a:p>
            <a:pPr>
              <a:lnSpc>
                <a:spcPct val="90000"/>
              </a:lnSpc>
              <a:buFont typeface="Calibri" pitchFamily="34" charset="0"/>
              <a:buAutoNum type="arabicPeriod"/>
            </a:pPr>
            <a:r>
              <a:rPr lang="en-US" dirty="0"/>
              <a:t>Animal experiments 1</a:t>
            </a:r>
            <a:r>
              <a:rPr lang="en-US" baseline="30000" dirty="0"/>
              <a:t>st</a:t>
            </a:r>
            <a:r>
              <a:rPr lang="en-US" dirty="0"/>
              <a:t>; human experiments 2</a:t>
            </a:r>
            <a:r>
              <a:rPr lang="en-US" baseline="30000" dirty="0"/>
              <a:t>nd</a:t>
            </a:r>
            <a:endParaRPr lang="en-US" dirty="0"/>
          </a:p>
          <a:p>
            <a:pPr>
              <a:lnSpc>
                <a:spcPct val="90000"/>
              </a:lnSpc>
              <a:buFont typeface="Calibri" pitchFamily="34" charset="0"/>
              <a:buAutoNum type="arabicPeriod"/>
            </a:pPr>
            <a:r>
              <a:rPr lang="en-US" dirty="0"/>
              <a:t>Avoid unnecessary suffering</a:t>
            </a:r>
          </a:p>
          <a:p>
            <a:pPr>
              <a:lnSpc>
                <a:spcPct val="90000"/>
              </a:lnSpc>
              <a:buFont typeface="Calibri" pitchFamily="34" charset="0"/>
              <a:buAutoNum type="arabicPeriod"/>
            </a:pPr>
            <a:r>
              <a:rPr lang="en-US" dirty="0"/>
              <a:t>Do not conduct if death &amp; debility likely</a:t>
            </a:r>
          </a:p>
          <a:p>
            <a:pPr>
              <a:lnSpc>
                <a:spcPct val="90000"/>
              </a:lnSpc>
              <a:buFont typeface="Calibri" pitchFamily="34" charset="0"/>
              <a:buAutoNum type="arabicPeriod"/>
            </a:pPr>
            <a:r>
              <a:rPr lang="en-US" dirty="0"/>
              <a:t>Risk commensurate with benefits</a:t>
            </a:r>
          </a:p>
          <a:p>
            <a:pPr>
              <a:lnSpc>
                <a:spcPct val="90000"/>
              </a:lnSpc>
              <a:buFont typeface="Calibri" pitchFamily="34" charset="0"/>
              <a:buAutoNum type="arabicPeriod"/>
            </a:pPr>
            <a:r>
              <a:rPr lang="en-US" dirty="0"/>
              <a:t>Protect subjects against </a:t>
            </a:r>
            <a:r>
              <a:rPr lang="en-US" dirty="0" smtClean="0"/>
              <a:t> </a:t>
            </a:r>
            <a:r>
              <a:rPr lang="en-US" dirty="0"/>
              <a:t>harm</a:t>
            </a:r>
          </a:p>
          <a:p>
            <a:pPr>
              <a:lnSpc>
                <a:spcPct val="90000"/>
              </a:lnSpc>
              <a:buFont typeface="Calibri" pitchFamily="34" charset="0"/>
              <a:buAutoNum type="arabicPeriod"/>
            </a:pPr>
            <a:r>
              <a:rPr lang="en-US" dirty="0"/>
              <a:t>Conducted only by qualified persons</a:t>
            </a:r>
          </a:p>
          <a:p>
            <a:pPr>
              <a:lnSpc>
                <a:spcPct val="90000"/>
              </a:lnSpc>
              <a:buFont typeface="Calibri" pitchFamily="34" charset="0"/>
              <a:buAutoNum type="arabicPeriod"/>
            </a:pPr>
            <a:r>
              <a:rPr lang="en-US" dirty="0"/>
              <a:t>Subjects should be at liberty to discontinue </a:t>
            </a:r>
            <a:endParaRPr lang="en-US" dirty="0" smtClean="0"/>
          </a:p>
          <a:p>
            <a:pPr>
              <a:lnSpc>
                <a:spcPct val="90000"/>
              </a:lnSpc>
              <a:buFont typeface="Calibri" pitchFamily="34" charset="0"/>
              <a:buAutoNum type="arabicPeriod"/>
            </a:pPr>
            <a:r>
              <a:rPr lang="en-US" dirty="0" smtClean="0"/>
              <a:t>Terminate </a:t>
            </a:r>
            <a:r>
              <a:rPr lang="en-US" dirty="0"/>
              <a:t>if becomes apparent that death or debility will occur</a:t>
            </a:r>
          </a:p>
          <a:p>
            <a:endParaRPr lang="ar-SA" dirty="0"/>
          </a:p>
        </p:txBody>
      </p:sp>
    </p:spTree>
    <p:extLst>
      <p:ext uri="{BB962C8B-B14F-4D97-AF65-F5344CB8AC3E}">
        <p14:creationId xmlns:p14="http://schemas.microsoft.com/office/powerpoint/2010/main" val="3421280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1252728"/>
          </a:xfrm>
        </p:spPr>
        <p:txBody>
          <a:bodyPr>
            <a:normAutofit fontScale="90000"/>
          </a:bodyPr>
          <a:lstStyle/>
          <a:p>
            <a:r>
              <a:rPr lang="en-US" dirty="0" smtClean="0"/>
              <a:t>What elements should be included in an informed consent?</a:t>
            </a:r>
            <a:br>
              <a:rPr lang="en-US" dirty="0" smtClean="0"/>
            </a:br>
            <a:endParaRPr lang="ar-SA" dirty="0"/>
          </a:p>
        </p:txBody>
      </p:sp>
      <p:sp>
        <p:nvSpPr>
          <p:cNvPr id="3" name="Content Placeholder 2"/>
          <p:cNvSpPr>
            <a:spLocks noGrp="1"/>
          </p:cNvSpPr>
          <p:nvPr>
            <p:ph idx="1"/>
          </p:nvPr>
        </p:nvSpPr>
        <p:spPr>
          <a:xfrm>
            <a:off x="381000" y="1447800"/>
            <a:ext cx="8229600" cy="5410200"/>
          </a:xfrm>
        </p:spPr>
        <p:txBody>
          <a:bodyPr>
            <a:normAutofit fontScale="70000" lnSpcReduction="20000"/>
          </a:bodyPr>
          <a:lstStyle/>
          <a:p>
            <a:pPr lvl="0"/>
            <a:r>
              <a:rPr lang="en-US" b="1" i="1" dirty="0" smtClean="0"/>
              <a:t>Purpose</a:t>
            </a:r>
            <a:r>
              <a:rPr lang="en-US" dirty="0" smtClean="0"/>
              <a:t> of the research</a:t>
            </a:r>
          </a:p>
          <a:p>
            <a:pPr lvl="0"/>
            <a:r>
              <a:rPr lang="en-US" b="1" i="1" dirty="0" smtClean="0"/>
              <a:t>Procedures</a:t>
            </a:r>
            <a:r>
              <a:rPr lang="en-US" dirty="0" smtClean="0"/>
              <a:t> involved in the research</a:t>
            </a:r>
          </a:p>
          <a:p>
            <a:pPr lvl="0"/>
            <a:r>
              <a:rPr lang="en-US" b="1" i="1" dirty="0" smtClean="0"/>
              <a:t>Alternatives</a:t>
            </a:r>
            <a:r>
              <a:rPr lang="en-US" dirty="0" smtClean="0"/>
              <a:t> available should a subject decide not to participate in the research</a:t>
            </a:r>
          </a:p>
          <a:p>
            <a:pPr lvl="0"/>
            <a:r>
              <a:rPr lang="en-US" b="1" dirty="0" smtClean="0"/>
              <a:t>All </a:t>
            </a:r>
            <a:r>
              <a:rPr lang="en-US" b="1" i="1" dirty="0" smtClean="0"/>
              <a:t>foreseeable risks and discomforts</a:t>
            </a:r>
            <a:r>
              <a:rPr lang="en-US" dirty="0" smtClean="0"/>
              <a:t> to the subject. *Note that these include not only physical injury but also possible psychological, social, or economic harm, discomfort, or inconvenience.</a:t>
            </a:r>
          </a:p>
          <a:p>
            <a:pPr lvl="0"/>
            <a:r>
              <a:rPr lang="en-US" b="1" i="1" dirty="0" smtClean="0"/>
              <a:t>Benefits</a:t>
            </a:r>
            <a:r>
              <a:rPr lang="en-US" b="1" dirty="0" smtClean="0"/>
              <a:t> of the research </a:t>
            </a:r>
            <a:r>
              <a:rPr lang="en-US" dirty="0" smtClean="0"/>
              <a:t>to society and possibly to the individual human subject</a:t>
            </a:r>
          </a:p>
          <a:p>
            <a:pPr lvl="0"/>
            <a:r>
              <a:rPr lang="en-US" b="1" i="1" dirty="0" smtClean="0"/>
              <a:t>Length of time</a:t>
            </a:r>
            <a:r>
              <a:rPr lang="en-US" dirty="0" smtClean="0"/>
              <a:t> the subject is expected to participate</a:t>
            </a:r>
          </a:p>
          <a:p>
            <a:pPr lvl="0"/>
            <a:r>
              <a:rPr lang="en-US" b="1" i="1" dirty="0" smtClean="0"/>
              <a:t>Payment</a:t>
            </a:r>
            <a:r>
              <a:rPr lang="en-US" b="1" dirty="0" smtClean="0"/>
              <a:t> for participation </a:t>
            </a:r>
            <a:r>
              <a:rPr lang="en-US" dirty="0" smtClean="0"/>
              <a:t>(if applicable)</a:t>
            </a:r>
          </a:p>
          <a:p>
            <a:pPr lvl="0"/>
            <a:r>
              <a:rPr lang="en-US" b="1" i="1" dirty="0" smtClean="0"/>
              <a:t>Person to contact</a:t>
            </a:r>
            <a:r>
              <a:rPr lang="en-US" b="1" dirty="0" smtClean="0"/>
              <a:t> for answers </a:t>
            </a:r>
            <a:r>
              <a:rPr lang="en-US" dirty="0" smtClean="0"/>
              <a:t>to questions or in the event of a research-related injury or emergency</a:t>
            </a:r>
          </a:p>
          <a:p>
            <a:pPr lvl="0"/>
            <a:r>
              <a:rPr lang="en-US" dirty="0" smtClean="0"/>
              <a:t>Statement that</a:t>
            </a:r>
            <a:r>
              <a:rPr lang="en-US" b="1" dirty="0" smtClean="0"/>
              <a:t> </a:t>
            </a:r>
            <a:r>
              <a:rPr lang="en-US" b="1" i="1" dirty="0" smtClean="0"/>
              <a:t>participation is voluntary</a:t>
            </a:r>
            <a:r>
              <a:rPr lang="en-US" b="1" dirty="0" smtClean="0"/>
              <a:t> and that refusal to participate will not result in any consequences </a:t>
            </a:r>
            <a:r>
              <a:rPr lang="en-US" dirty="0" smtClean="0"/>
              <a:t>or any loss of benefits that the person is otherwise entitled to receive</a:t>
            </a:r>
          </a:p>
          <a:p>
            <a:pPr lvl="0"/>
            <a:r>
              <a:rPr lang="en-US" b="1" dirty="0" smtClean="0"/>
              <a:t>Subjects' </a:t>
            </a:r>
            <a:r>
              <a:rPr lang="en-US" b="1" i="1" dirty="0" smtClean="0"/>
              <a:t>right to confidentiality and right to withdraw</a:t>
            </a:r>
            <a:r>
              <a:rPr lang="en-US" dirty="0" smtClean="0"/>
              <a:t> from the study at any time without any consequences</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ox(in)">
                                      <p:cBhvr>
                                        <p:cTn id="28" dur="500"/>
                                        <p:tgtEl>
                                          <p:spTgt spid="3">
                                            <p:txEl>
                                              <p:pRg st="7" end="7"/>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ox(in)">
                                      <p:cBhvr>
                                        <p:cTn id="31" dur="500"/>
                                        <p:tgtEl>
                                          <p:spTgt spid="3">
                                            <p:txEl>
                                              <p:pRg st="8" end="8"/>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ox(i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sp>
        <p:nvSpPr>
          <p:cNvPr id="3" name="Rectangle 2"/>
          <p:cNvSpPr/>
          <p:nvPr/>
        </p:nvSpPr>
        <p:spPr>
          <a:xfrm>
            <a:off x="457200" y="1752600"/>
            <a:ext cx="8458200" cy="3416320"/>
          </a:xfrm>
          <a:prstGeom prst="rect">
            <a:avLst/>
          </a:prstGeom>
        </p:spPr>
        <p:txBody>
          <a:bodyPr wrap="square">
            <a:spAutoFit/>
          </a:bodyPr>
          <a:lstStyle/>
          <a:p>
            <a:pPr fontAlgn="t"/>
            <a:r>
              <a:rPr lang="en-US" sz="2400" b="1" dirty="0" smtClean="0"/>
              <a:t>The National Committee of Medical &amp; Bioethics was approved by the Royal Decree on 18/5/1422H, to be headquartered at KACST in Riyadh. It consists of the following sub-committees:</a:t>
            </a:r>
          </a:p>
          <a:p>
            <a:pPr marL="342900" indent="-342900" fontAlgn="t">
              <a:lnSpc>
                <a:spcPct val="150000"/>
              </a:lnSpc>
              <a:buFont typeface="+mj-lt"/>
              <a:buAutoNum type="arabicPeriod"/>
            </a:pPr>
            <a:r>
              <a:rPr lang="en-US" sz="2400" b="1" dirty="0" smtClean="0"/>
              <a:t>The legal sub-committee.</a:t>
            </a:r>
          </a:p>
          <a:p>
            <a:pPr marL="342900" indent="-342900" fontAlgn="t">
              <a:lnSpc>
                <a:spcPct val="150000"/>
              </a:lnSpc>
              <a:buFont typeface="+mj-lt"/>
              <a:buAutoNum type="arabicPeriod"/>
            </a:pPr>
            <a:r>
              <a:rPr lang="en-US" sz="2400" b="1" dirty="0" smtClean="0"/>
              <a:t>The human research sub-committee.</a:t>
            </a:r>
          </a:p>
          <a:p>
            <a:pPr marL="342900" indent="-342900" fontAlgn="t">
              <a:lnSpc>
                <a:spcPct val="150000"/>
              </a:lnSpc>
              <a:buFont typeface="+mj-lt"/>
              <a:buAutoNum type="arabicPeriod"/>
            </a:pPr>
            <a:r>
              <a:rPr lang="en-US" sz="2400" b="1" dirty="0" smtClean="0"/>
              <a:t>The flora &amp; animal sub-committee.</a:t>
            </a:r>
          </a:p>
          <a:p>
            <a:pPr marL="342900" indent="-342900" fontAlgn="t">
              <a:lnSpc>
                <a:spcPct val="150000"/>
              </a:lnSpc>
              <a:buFont typeface="+mj-lt"/>
              <a:buAutoNum type="arabicPeriod"/>
            </a:pPr>
            <a:r>
              <a:rPr lang="en-US" sz="2400" b="1" dirty="0" smtClean="0"/>
              <a:t>The education &amp; media sub-committee</a:t>
            </a:r>
            <a:r>
              <a:rPr lang="en-US" b="1" dirty="0" smtClean="0"/>
              <a:t>.</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0" dirty="0" smtClean="0">
                <a:solidFill>
                  <a:srgbClr val="FFC000"/>
                </a:solidFill>
                <a:latin typeface="Calibri" pitchFamily="34" charset="0"/>
                <a:ea typeface="Calibri" pitchFamily="34" charset="0"/>
                <a:cs typeface="ArialNarrow" charset="0"/>
              </a:rPr>
              <a:t>Main Functions of Medical Research </a:t>
            </a:r>
            <a:endParaRPr lang="en-US" dirty="0">
              <a:solidFill>
                <a:srgbClr val="FFC000"/>
              </a:solidFill>
            </a:endParaRPr>
          </a:p>
        </p:txBody>
      </p:sp>
      <p:sp>
        <p:nvSpPr>
          <p:cNvPr id="2050" name="Rectangle 2"/>
          <p:cNvSpPr>
            <a:spLocks noChangeArrowheads="1"/>
          </p:cNvSpPr>
          <p:nvPr/>
        </p:nvSpPr>
        <p:spPr bwMode="auto">
          <a:xfrm>
            <a:off x="381000" y="2057400"/>
            <a:ext cx="8528613" cy="35820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Monitoring and evaluation of drugs / treatments being used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indent="-457200" eaLnBrk="0" fontAlgn="base" hangingPunct="0">
              <a:spcBef>
                <a:spcPct val="0"/>
              </a:spcBef>
              <a:spcAft>
                <a:spcPct val="0"/>
              </a:spcAft>
              <a:buFont typeface="+mj-lt"/>
              <a:buAutoNum type="arabicPeriod"/>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The development of new treatments, especially drugs, medical devices and   surgical </a:t>
            </a:r>
            <a:r>
              <a:rPr lang="en-US" sz="2000" b="1" dirty="0" smtClean="0">
                <a:solidFill>
                  <a:srgbClr val="000000"/>
                </a:solidFill>
                <a:latin typeface="Calibri" pitchFamily="34" charset="0"/>
                <a:ea typeface="Calibri" pitchFamily="34" charset="0"/>
                <a:cs typeface="ArialNarrow" charset="0"/>
              </a:rPr>
              <a:t> </a:t>
            </a: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 interventions.</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Understanding human physiology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Causes of diseases and the best ways to prevent  or cure them.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Factors in human health, including patterns of disease (epidemiology)</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spcBef>
                <a:spcPct val="0"/>
              </a:spcBef>
              <a:spcAft>
                <a:spcPct val="0"/>
              </a:spcAft>
              <a:buClrTx/>
              <a:buSzTx/>
              <a:buFont typeface="+mj-lt"/>
              <a:buAutoNum type="arabicPeriod"/>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The organization, funding and delivery of healthcare (health systems research)</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Social and cultural aspects of health (medical sociology and anthropology)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أخلاقبات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ar-SA" sz="2800" dirty="0"/>
          </a:p>
        </p:txBody>
      </p:sp>
      <p:pic>
        <p:nvPicPr>
          <p:cNvPr id="1026" name="Picture 2"/>
          <p:cNvPicPr>
            <a:picLocks noChangeAspect="1" noChangeArrowheads="1"/>
          </p:cNvPicPr>
          <p:nvPr/>
        </p:nvPicPr>
        <p:blipFill>
          <a:blip r:embed="rId2" cstate="print"/>
          <a:srcRect/>
          <a:stretch>
            <a:fillRect/>
          </a:stretch>
        </p:blipFill>
        <p:spPr bwMode="auto">
          <a:xfrm>
            <a:off x="762000" y="1600200"/>
            <a:ext cx="3581400" cy="50831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29200" y="1600200"/>
            <a:ext cx="3505200" cy="50110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800" dirty="0" smtClean="0">
                <a:latin typeface="Arial" pitchFamily="34" charset="0"/>
                <a:cs typeface="Arial" pitchFamily="34" charset="0"/>
              </a:rPr>
              <a:t> نظام أخلاقيات البحث على المخلوقات الحية</a:t>
            </a:r>
            <a:r>
              <a:rPr lang="ar-SA" sz="3100" dirty="0" smtClean="0">
                <a:latin typeface="Arial" pitchFamily="34" charset="0"/>
                <a:cs typeface="Arial" pitchFamily="34" charset="0"/>
              </a:rPr>
              <a:t> </a:t>
            </a:r>
            <a:br>
              <a:rPr lang="ar-SA" sz="3100" dirty="0" smtClean="0">
                <a:latin typeface="Arial" pitchFamily="34" charset="0"/>
                <a:cs typeface="Arial" pitchFamily="34" charset="0"/>
              </a:rPr>
            </a:br>
            <a:r>
              <a:rPr lang="en-US" sz="3100" dirty="0" smtClean="0"/>
              <a:t>Code of Ethics for Research on Living Creatures, KSA</a:t>
            </a:r>
            <a:endParaRPr lang="en-US" sz="31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981200"/>
            <a:ext cx="8279938"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800" dirty="0" smtClean="0">
                <a:latin typeface="Arial" pitchFamily="34" charset="0"/>
                <a:cs typeface="Arial" pitchFamily="34" charset="0"/>
              </a:rPr>
              <a:t> نظام أخلاقيات البحث على المخلوقات الحية</a:t>
            </a:r>
            <a:r>
              <a:rPr lang="ar-SA" sz="3100" dirty="0" smtClean="0">
                <a:latin typeface="Arial" pitchFamily="34" charset="0"/>
                <a:cs typeface="Arial" pitchFamily="34" charset="0"/>
              </a:rPr>
              <a:t> </a:t>
            </a:r>
            <a:br>
              <a:rPr lang="ar-SA" sz="3100" dirty="0" smtClean="0">
                <a:latin typeface="Arial" pitchFamily="34" charset="0"/>
                <a:cs typeface="Arial" pitchFamily="34" charset="0"/>
              </a:rPr>
            </a:br>
            <a:r>
              <a:rPr lang="en-US" sz="3100" dirty="0" smtClean="0"/>
              <a:t>Code of Ethics for Research on Living Creatures, KSA</a:t>
            </a:r>
            <a:endParaRPr lang="en-US" sz="3100" dirty="0"/>
          </a:p>
        </p:txBody>
      </p:sp>
      <p:pic>
        <p:nvPicPr>
          <p:cNvPr id="5" name="Picture 3"/>
          <p:cNvPicPr>
            <a:picLocks noChangeAspect="1" noChangeArrowheads="1"/>
          </p:cNvPicPr>
          <p:nvPr/>
        </p:nvPicPr>
        <p:blipFill>
          <a:blip r:embed="rId2" cstate="print"/>
          <a:srcRect/>
          <a:stretch>
            <a:fillRect/>
          </a:stretch>
        </p:blipFill>
        <p:spPr bwMode="auto">
          <a:xfrm>
            <a:off x="0" y="2286000"/>
            <a:ext cx="9144000" cy="2057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0" y="4648200"/>
            <a:ext cx="8921911"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sp>
        <p:nvSpPr>
          <p:cNvPr id="3" name="Content Placeholder 2"/>
          <p:cNvSpPr>
            <a:spLocks noGrp="1"/>
          </p:cNvSpPr>
          <p:nvPr>
            <p:ph idx="1"/>
          </p:nvPr>
        </p:nvSpPr>
        <p:spPr/>
        <p:txBody>
          <a:bodyPr>
            <a:normAutofit/>
          </a:bodyPr>
          <a:lstStyle/>
          <a:p>
            <a:endParaRPr lang="en-US" sz="2800" dirty="0"/>
          </a:p>
          <a:p>
            <a:endParaRPr lang="en-US" sz="2800" dirty="0" smtClean="0"/>
          </a:p>
          <a:p>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162192" y="1752600"/>
            <a:ext cx="8753208"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304800" y="1752600"/>
            <a:ext cx="8628077" cy="16002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0" y="3505200"/>
            <a:ext cx="8839200" cy="320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04800" y="1905000"/>
            <a:ext cx="86868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6146" name="Picture 2"/>
          <p:cNvPicPr>
            <a:picLocks noChangeAspect="1" noChangeArrowheads="1"/>
          </p:cNvPicPr>
          <p:nvPr/>
        </p:nvPicPr>
        <p:blipFill>
          <a:blip r:embed="rId2" cstate="print"/>
          <a:srcRect/>
          <a:stretch>
            <a:fillRect/>
          </a:stretch>
        </p:blipFill>
        <p:spPr bwMode="auto">
          <a:xfrm>
            <a:off x="394639" y="1828800"/>
            <a:ext cx="8520761"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252728"/>
          </a:xfrm>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04800" y="2133600"/>
            <a:ext cx="83058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68383" y="1828800"/>
            <a:ext cx="9694545"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5" name="Picture 2"/>
          <p:cNvPicPr>
            <a:picLocks noChangeAspect="1" noChangeArrowheads="1"/>
          </p:cNvPicPr>
          <p:nvPr/>
        </p:nvPicPr>
        <p:blipFill>
          <a:blip r:embed="rId2" cstate="print"/>
          <a:srcRect/>
          <a:stretch>
            <a:fillRect/>
          </a:stretch>
        </p:blipFill>
        <p:spPr bwMode="auto">
          <a:xfrm>
            <a:off x="-31045" y="1371600"/>
            <a:ext cx="9031111" cy="4876800"/>
          </a:xfrm>
          <a:prstGeom prst="rect">
            <a:avLst/>
          </a:prstGeom>
          <a:noFill/>
          <a:ln w="9525">
            <a:noFill/>
            <a:miter lim="800000"/>
            <a:headEnd/>
            <a:tailEnd/>
          </a:ln>
          <a:effectLst/>
        </p:spPr>
      </p:pic>
    </p:spTree>
    <p:extLst>
      <p:ext uri="{BB962C8B-B14F-4D97-AF65-F5344CB8AC3E}">
        <p14:creationId xmlns:p14="http://schemas.microsoft.com/office/powerpoint/2010/main" val="2672601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pPr lvl="0" algn="ctr" fontAlgn="base">
              <a:spcAft>
                <a:spcPct val="0"/>
              </a:spcAft>
            </a:pPr>
            <a:r>
              <a:rPr lang="en-US" sz="3200" dirty="0" smtClean="0">
                <a:solidFill>
                  <a:srgbClr val="FFC000"/>
                </a:solidFill>
                <a:latin typeface="Calibri" pitchFamily="34" charset="0"/>
                <a:ea typeface="Calibri" pitchFamily="34" charset="0"/>
                <a:cs typeface="ArialNarrow"/>
              </a:rPr>
              <a:t>Why do practicing physicians need a good understanding of medical research methods  ?</a:t>
            </a:r>
            <a:endParaRPr lang="en-US" sz="3200" dirty="0" smtClean="0">
              <a:solidFill>
                <a:srgbClr val="FFC000"/>
              </a:solidFill>
              <a:latin typeface="Arial" pitchFamily="34" charset="0"/>
              <a:cs typeface="Arial" pitchFamily="34" charset="0"/>
            </a:endParaRPr>
          </a:p>
        </p:txBody>
      </p:sp>
      <p:sp>
        <p:nvSpPr>
          <p:cNvPr id="64513" name="Rectangle 1"/>
          <p:cNvSpPr>
            <a:spLocks noChangeArrowheads="1"/>
          </p:cNvSpPr>
          <p:nvPr/>
        </p:nvSpPr>
        <p:spPr bwMode="auto">
          <a:xfrm>
            <a:off x="685800" y="2057400"/>
            <a:ext cx="8077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All physicians make use of the results of medical research in their clinical practice.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To maintain their competence, physicians must keep up with the current research , they must know how to interpret the results of research and apply them to their patients.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4513"/>
                                        </p:tgtEl>
                                        <p:attrNameLst>
                                          <p:attrName>style.visibility</p:attrName>
                                        </p:attrNameLst>
                                      </p:cBhvr>
                                      <p:to>
                                        <p:strVal val="visible"/>
                                      </p:to>
                                    </p:set>
                                    <p:animEffect transition="in" filter="circle(in)">
                                      <p:cBhvr>
                                        <p:cTn id="7" dur="2000"/>
                                        <p:tgtEl>
                                          <p:spTgt spid="64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Informed </a:t>
            </a:r>
            <a:r>
              <a:rPr lang="en-US" dirty="0" err="1" smtClean="0"/>
              <a:t>Conse</a:t>
            </a:r>
            <a:r>
              <a:rPr lang="en-GB" dirty="0" smtClean="0"/>
              <a:t>n</a:t>
            </a:r>
            <a:r>
              <a:rPr lang="en-US" dirty="0" smtClean="0"/>
              <a:t>t </a:t>
            </a:r>
            <a:r>
              <a:rPr lang="ar-SA" sz="6000" dirty="0" smtClean="0">
                <a:latin typeface="Arabic Typesetting" pitchFamily="66" charset="-78"/>
                <a:cs typeface="Arabic Typesetting" pitchFamily="66" charset="-78"/>
              </a:rPr>
              <a:t>الموافقة بعد التبصير</a:t>
            </a:r>
            <a:endParaRPr lang="en-US" sz="6000" dirty="0">
              <a:latin typeface="Arabic Typesetting" pitchFamily="66" charset="-78"/>
              <a:cs typeface="Arabic Typesetting" pitchFamily="66" charset="-78"/>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762000" y="1143000"/>
            <a:ext cx="7696200" cy="184785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522514" y="5334000"/>
            <a:ext cx="8011886" cy="12954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4" cstate="print"/>
          <a:srcRect/>
          <a:stretch>
            <a:fillRect/>
          </a:stretch>
        </p:blipFill>
        <p:spPr bwMode="auto">
          <a:xfrm>
            <a:off x="990600" y="3733800"/>
            <a:ext cx="7385154" cy="1828800"/>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print"/>
          <a:srcRect/>
          <a:stretch>
            <a:fillRect/>
          </a:stretch>
        </p:blipFill>
        <p:spPr bwMode="auto">
          <a:xfrm>
            <a:off x="838200" y="2590800"/>
            <a:ext cx="7543800" cy="1295400"/>
          </a:xfrm>
          <a:prstGeom prst="rect">
            <a:avLst/>
          </a:prstGeom>
          <a:ln>
            <a:headEnd/>
            <a:tailEnd/>
          </a:ln>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Informed </a:t>
            </a:r>
            <a:r>
              <a:rPr lang="en-US" dirty="0" err="1" smtClean="0"/>
              <a:t>Conse</a:t>
            </a:r>
            <a:r>
              <a:rPr lang="en-GB" dirty="0" smtClean="0"/>
              <a:t>n</a:t>
            </a:r>
            <a:r>
              <a:rPr lang="en-US" dirty="0" smtClean="0"/>
              <a:t>t </a:t>
            </a:r>
            <a:r>
              <a:rPr lang="ar-SA" sz="6000" dirty="0" smtClean="0">
                <a:latin typeface="Arabic Typesetting" pitchFamily="66" charset="-78"/>
                <a:cs typeface="Arabic Typesetting" pitchFamily="66" charset="-78"/>
              </a:rPr>
              <a:t>الموافقة بعد التبصير</a:t>
            </a:r>
            <a:endParaRPr lang="en-US" sz="6000" dirty="0">
              <a:latin typeface="Arabic Typesetting" pitchFamily="66" charset="-78"/>
              <a:cs typeface="Arabic Typesetting" pitchFamily="66" charset="-78"/>
            </a:endParaRPr>
          </a:p>
        </p:txBody>
      </p:sp>
      <p:pic>
        <p:nvPicPr>
          <p:cNvPr id="6" name="Picture 4"/>
          <p:cNvPicPr>
            <a:picLocks noChangeAspect="1" noChangeArrowheads="1"/>
          </p:cNvPicPr>
          <p:nvPr/>
        </p:nvPicPr>
        <p:blipFill>
          <a:blip r:embed="rId2" cstate="print"/>
          <a:srcRect/>
          <a:stretch>
            <a:fillRect/>
          </a:stretch>
        </p:blipFill>
        <p:spPr bwMode="auto">
          <a:xfrm>
            <a:off x="0" y="4953000"/>
            <a:ext cx="9144000" cy="1681560"/>
          </a:xfrm>
          <a:prstGeom prst="rect">
            <a:avLst/>
          </a:prstGeom>
          <a:solidFill>
            <a:srgbClr val="FF0000"/>
          </a:solidFill>
          <a:ln w="38100">
            <a:solidFill>
              <a:schemeClr val="accent3"/>
            </a:solidFill>
            <a:miter lim="800000"/>
            <a:headEnd/>
            <a:tailEnd/>
          </a:ln>
          <a:effectLst/>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1143000"/>
            <a:ext cx="5029200" cy="3820368"/>
          </a:xfrm>
        </p:spPr>
      </p:pic>
    </p:spTree>
    <p:extLst>
      <p:ext uri="{BB962C8B-B14F-4D97-AF65-F5344CB8AC3E}">
        <p14:creationId xmlns:p14="http://schemas.microsoft.com/office/powerpoint/2010/main" val="1349688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381000" y="2133600"/>
            <a:ext cx="8568612"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latin typeface="Arial" pitchFamily="34" charset="0"/>
                <a:cs typeface="Arial" pitchFamily="34" charset="0"/>
              </a:rPr>
              <a:t>Code of Ethics for Research on Living Creatures, KSA</a:t>
            </a:r>
            <a:endParaRPr lang="en-US" sz="2800" dirty="0">
              <a:latin typeface="Arial" pitchFamily="34" charset="0"/>
              <a:cs typeface="Arial"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228600" y="2286000"/>
            <a:ext cx="8695699"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304800" y="1905000"/>
            <a:ext cx="85344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0" y="1504950"/>
            <a:ext cx="9175967" cy="184785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37889" y="3429000"/>
            <a:ext cx="9181890" cy="2286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rot="16200000">
            <a:off x="-18592800" y="2667000"/>
            <a:ext cx="18488025" cy="1676400"/>
          </a:xfrm>
          <a:prstGeom prst="rect">
            <a:avLst/>
          </a:prstGeom>
          <a:noFill/>
          <a:ln w="9525">
            <a:noFill/>
            <a:miter lim="800000"/>
            <a:headEnd/>
            <a:tailEnd/>
          </a:ln>
          <a:effectLst/>
        </p:spPr>
      </p:pic>
      <p:sp>
        <p:nvSpPr>
          <p:cNvPr id="9" name="Title 8"/>
          <p:cNvSpPr>
            <a:spLocks noGrp="1"/>
          </p:cNvSpPr>
          <p:nvPr>
            <p:ph type="title"/>
          </p:nvPr>
        </p:nvSpPr>
        <p:spPr/>
        <p:txBody>
          <a:bodyPr>
            <a:normAutofit fontScale="90000"/>
          </a:bodyPr>
          <a:lstStyle/>
          <a:p>
            <a:pPr algn="ctr"/>
            <a:r>
              <a:rPr lang="ar-SA" sz="7200" dirty="0" smtClean="0">
                <a:latin typeface="Arial" pitchFamily="34" charset="0"/>
                <a:cs typeface="Arial" pitchFamily="34" charset="0"/>
              </a:rPr>
              <a:t> </a:t>
            </a:r>
            <a:r>
              <a:rPr lang="ar-SA" sz="3100" dirty="0" smtClean="0">
                <a:latin typeface="Arial" pitchFamily="34" charset="0"/>
                <a:cs typeface="Arial" pitchFamily="34" charset="0"/>
              </a:rPr>
              <a:t>نظام أخلاقيات البحث على المخلوقات الحية </a:t>
            </a:r>
            <a:br>
              <a:rPr lang="ar-SA" sz="3100" dirty="0" smtClean="0">
                <a:latin typeface="Arial" pitchFamily="34" charset="0"/>
                <a:cs typeface="Arial" pitchFamily="34" charset="0"/>
              </a:rPr>
            </a:br>
            <a:r>
              <a:rPr lang="en-US" sz="3100" dirty="0" smtClean="0"/>
              <a:t>Code of Ethics for Research on Living Creatures, KSA</a:t>
            </a:r>
            <a:br>
              <a:rPr lang="en-US" sz="3100" dirty="0" smtClean="0"/>
            </a:br>
            <a:endParaRPr lang="en-US" sz="31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0" y="1371600"/>
            <a:ext cx="9128234" cy="183832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76200" y="3124200"/>
            <a:ext cx="9182362" cy="190500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srcRect/>
          <a:stretch>
            <a:fillRect/>
          </a:stretch>
        </p:blipFill>
        <p:spPr bwMode="auto">
          <a:xfrm>
            <a:off x="1" y="4953000"/>
            <a:ext cx="91440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08176"/>
          </a:xfrm>
        </p:spPr>
        <p:txBody>
          <a:bodyPr>
            <a:normAutofit fontScale="90000"/>
          </a:bodyPr>
          <a:lstStyle/>
          <a:p>
            <a:pPr algn="ctr"/>
            <a:r>
              <a:rPr lang="ar-SA" sz="7200" dirty="0" smtClean="0">
                <a:latin typeface="Arial" pitchFamily="34" charset="0"/>
                <a:cs typeface="Arial" pitchFamily="34" charset="0"/>
              </a:rPr>
              <a:t> </a:t>
            </a:r>
            <a:r>
              <a:rPr lang="ar-SA" sz="2700" dirty="0" smtClean="0">
                <a:latin typeface="Arial" pitchFamily="34" charset="0"/>
                <a:cs typeface="Arial" pitchFamily="34" charset="0"/>
              </a:rPr>
              <a:t>نظام أخلاقيات البحث </a:t>
            </a:r>
            <a:r>
              <a:rPr lang="ar-SA" sz="3100" dirty="0" smtClean="0">
                <a:latin typeface="Arial" pitchFamily="34" charset="0"/>
                <a:cs typeface="Arial" pitchFamily="34" charset="0"/>
              </a:rPr>
              <a:t>على</a:t>
            </a:r>
            <a:r>
              <a:rPr lang="ar-SA" sz="2700" dirty="0" smtClean="0">
                <a:latin typeface="Arial" pitchFamily="34" charset="0"/>
                <a:cs typeface="Arial" pitchFamily="34" charset="0"/>
              </a:rPr>
              <a:t> المخلوقات الحية </a:t>
            </a:r>
            <a:br>
              <a:rPr lang="ar-SA" sz="2700" dirty="0" smtClean="0">
                <a:latin typeface="Arial" pitchFamily="34" charset="0"/>
                <a:cs typeface="Arial" pitchFamily="34" charset="0"/>
              </a:rPr>
            </a:br>
            <a:r>
              <a:rPr lang="en-US" sz="2700" dirty="0" smtClean="0">
                <a:latin typeface="Arial" pitchFamily="34" charset="0"/>
                <a:cs typeface="Arial" pitchFamily="34" charset="0"/>
              </a:rPr>
              <a:t>Code of Ethics for Research on Living Creatures, KSA</a:t>
            </a:r>
            <a:endParaRPr lang="en-US" sz="2700" dirty="0">
              <a:latin typeface="Arial" pitchFamily="34" charset="0"/>
              <a:cs typeface="Arial" pitchFamily="34" charset="0"/>
            </a:endParaRPr>
          </a:p>
        </p:txBody>
      </p:sp>
      <p:pic>
        <p:nvPicPr>
          <p:cNvPr id="17410" name="Picture 2"/>
          <p:cNvPicPr>
            <a:picLocks noChangeAspect="1" noChangeArrowheads="1"/>
          </p:cNvPicPr>
          <p:nvPr/>
        </p:nvPicPr>
        <p:blipFill>
          <a:blip r:embed="rId2" cstate="print"/>
          <a:srcRect/>
          <a:stretch>
            <a:fillRect/>
          </a:stretch>
        </p:blipFill>
        <p:spPr bwMode="auto">
          <a:xfrm>
            <a:off x="533400" y="1905000"/>
            <a:ext cx="8327066" cy="2105026"/>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304800" y="4219575"/>
            <a:ext cx="8453513"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381000" y="1828800"/>
            <a:ext cx="8560154" cy="195998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0" y="3905250"/>
            <a:ext cx="9100265" cy="180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19459" name="Picture 3"/>
          <p:cNvPicPr>
            <a:picLocks noGrp="1" noChangeAspect="1" noChangeArrowheads="1"/>
          </p:cNvPicPr>
          <p:nvPr>
            <p:ph idx="1"/>
          </p:nvPr>
        </p:nvPicPr>
        <p:blipFill>
          <a:blip r:embed="rId2" cstate="print"/>
          <a:srcRect/>
          <a:stretch>
            <a:fillRect/>
          </a:stretch>
        </p:blipFill>
        <p:spPr bwMode="auto">
          <a:xfrm>
            <a:off x="838200" y="4038600"/>
            <a:ext cx="7749460" cy="20193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cstate="print"/>
          <a:srcRect/>
          <a:stretch>
            <a:fillRect/>
          </a:stretch>
        </p:blipFill>
        <p:spPr bwMode="auto">
          <a:xfrm>
            <a:off x="914400" y="2286000"/>
            <a:ext cx="7625611"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Two potential problems for practicing physicians :</a:t>
            </a:r>
            <a:endParaRPr lang="en-US" dirty="0"/>
          </a:p>
        </p:txBody>
      </p:sp>
      <p:sp>
        <p:nvSpPr>
          <p:cNvPr id="3" name="Content Placeholder 2"/>
          <p:cNvSpPr>
            <a:spLocks noGrp="1"/>
          </p:cNvSpPr>
          <p:nvPr>
            <p:ph idx="1"/>
          </p:nvPr>
        </p:nvSpPr>
        <p:spPr>
          <a:xfrm>
            <a:off x="304800" y="1828800"/>
            <a:ext cx="8229600" cy="4625609"/>
          </a:xfrm>
        </p:spPr>
        <p:txBody>
          <a:bodyPr>
            <a:normAutofit/>
          </a:bodyPr>
          <a:lstStyle/>
          <a:p>
            <a:pPr marL="1225296" lvl="2" indent="-457200">
              <a:buFont typeface="+mj-lt"/>
              <a:buAutoNum type="arabicPeriod"/>
            </a:pPr>
            <a:r>
              <a:rPr lang="en-US" dirty="0" smtClean="0"/>
              <a:t>The physician’s primary responsibility is the health and well-being of the patient, whereas the researcher’s primary responsibility is the generation of knowledge, which may or may not contribute to the research subject’s health and wellbeing .</a:t>
            </a:r>
          </a:p>
          <a:p>
            <a:pPr marL="1225296" lvl="2" indent="-457200">
              <a:buAutoNum type="arabicPeriod"/>
            </a:pPr>
            <a:endParaRPr lang="en-US" dirty="0"/>
          </a:p>
          <a:p>
            <a:pPr marL="1225296" lvl="2" indent="-457200">
              <a:buFont typeface="+mj-lt"/>
              <a:buAutoNum type="arabicPeriod"/>
            </a:pPr>
            <a:r>
              <a:rPr lang="en-GB" dirty="0" smtClean="0"/>
              <a:t>Conflict of interest when the physician is influenced by financial gains from research or results of the research. </a:t>
            </a:r>
          </a:p>
          <a:p>
            <a:pPr marL="633222"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20482" name="Picture 2"/>
          <p:cNvPicPr>
            <a:picLocks noChangeAspect="1" noChangeArrowheads="1"/>
          </p:cNvPicPr>
          <p:nvPr/>
        </p:nvPicPr>
        <p:blipFill>
          <a:blip r:embed="rId2" cstate="print"/>
          <a:srcRect/>
          <a:stretch>
            <a:fillRect/>
          </a:stretch>
        </p:blipFill>
        <p:spPr bwMode="auto">
          <a:xfrm>
            <a:off x="0" y="1905000"/>
            <a:ext cx="9221436" cy="1190626"/>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304800" y="3581400"/>
            <a:ext cx="8582922"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21506" name="Picture 2"/>
          <p:cNvPicPr>
            <a:picLocks noChangeAspect="1" noChangeArrowheads="1"/>
          </p:cNvPicPr>
          <p:nvPr/>
        </p:nvPicPr>
        <p:blipFill>
          <a:blip r:embed="rId2" cstate="print"/>
          <a:srcRect/>
          <a:stretch>
            <a:fillRect/>
          </a:stretch>
        </p:blipFill>
        <p:spPr bwMode="auto">
          <a:xfrm>
            <a:off x="381000" y="1752600"/>
            <a:ext cx="8280769" cy="19431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381000" y="3838575"/>
            <a:ext cx="8296147"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22530" name="Picture 2"/>
          <p:cNvPicPr>
            <a:picLocks noChangeAspect="1" noChangeArrowheads="1"/>
          </p:cNvPicPr>
          <p:nvPr/>
        </p:nvPicPr>
        <p:blipFill>
          <a:blip r:embed="rId2" cstate="print"/>
          <a:srcRect/>
          <a:stretch>
            <a:fillRect/>
          </a:stretch>
        </p:blipFill>
        <p:spPr bwMode="auto">
          <a:xfrm>
            <a:off x="304800" y="1752600"/>
            <a:ext cx="8488017" cy="21336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1" y="4114800"/>
            <a:ext cx="9143999"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23554" name="Picture 2"/>
          <p:cNvPicPr>
            <a:picLocks noChangeAspect="1" noChangeArrowheads="1"/>
          </p:cNvPicPr>
          <p:nvPr/>
        </p:nvPicPr>
        <p:blipFill>
          <a:blip r:embed="rId2" cstate="print"/>
          <a:srcRect/>
          <a:stretch>
            <a:fillRect/>
          </a:stretch>
        </p:blipFill>
        <p:spPr bwMode="auto">
          <a:xfrm>
            <a:off x="224971" y="1600200"/>
            <a:ext cx="8461829" cy="167640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cstate="print"/>
          <a:srcRect/>
          <a:stretch>
            <a:fillRect/>
          </a:stretch>
        </p:blipFill>
        <p:spPr bwMode="auto">
          <a:xfrm>
            <a:off x="194619" y="3124200"/>
            <a:ext cx="8435031" cy="163830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cstate="print"/>
          <a:srcRect/>
          <a:stretch>
            <a:fillRect/>
          </a:stretch>
        </p:blipFill>
        <p:spPr bwMode="auto">
          <a:xfrm>
            <a:off x="-889000" y="4724400"/>
            <a:ext cx="96520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pic>
        <p:nvPicPr>
          <p:cNvPr id="25602" name="Picture 2"/>
          <p:cNvPicPr>
            <a:picLocks noChangeAspect="1" noChangeArrowheads="1"/>
          </p:cNvPicPr>
          <p:nvPr/>
        </p:nvPicPr>
        <p:blipFill>
          <a:blip r:embed="rId2" cstate="print"/>
          <a:srcRect/>
          <a:stretch>
            <a:fillRect/>
          </a:stretch>
        </p:blipFill>
        <p:spPr bwMode="auto">
          <a:xfrm>
            <a:off x="167446" y="1371600"/>
            <a:ext cx="8824154"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76200" y="3676650"/>
            <a:ext cx="8880963" cy="226695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381000" y="1600200"/>
            <a:ext cx="8579726" cy="2114550"/>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a:r>
              <a:rPr lang="en-US" dirty="0" smtClean="0"/>
              <a:t>Case Studies in Medical Research Ethics</a:t>
            </a:r>
            <a:br>
              <a:rPr lang="en-US" dirty="0" smtClean="0"/>
            </a:br>
            <a:r>
              <a:rPr lang="en-US" dirty="0" smtClean="0"/>
              <a:t>Case 1  </a:t>
            </a:r>
            <a:endParaRPr lang="ar-SA" dirty="0"/>
          </a:p>
        </p:txBody>
      </p:sp>
      <p:sp>
        <p:nvSpPr>
          <p:cNvPr id="3" name="Content Placeholder 2"/>
          <p:cNvSpPr>
            <a:spLocks noGrp="1"/>
          </p:cNvSpPr>
          <p:nvPr>
            <p:ph idx="1"/>
          </p:nvPr>
        </p:nvSpPr>
        <p:spPr/>
        <p:txBody>
          <a:bodyPr>
            <a:normAutofit fontScale="92500" lnSpcReduction="20000"/>
          </a:bodyPr>
          <a:lstStyle/>
          <a:p>
            <a:r>
              <a:rPr lang="en-US" dirty="0" err="1" smtClean="0">
                <a:solidFill>
                  <a:schemeClr val="accent3"/>
                </a:solidFill>
              </a:rPr>
              <a:t>Mrs</a:t>
            </a:r>
            <a:r>
              <a:rPr lang="en-US" dirty="0" smtClean="0">
                <a:solidFill>
                  <a:schemeClr val="accent3"/>
                </a:solidFill>
              </a:rPr>
              <a:t> X , </a:t>
            </a:r>
            <a:r>
              <a:rPr lang="en-US" dirty="0">
                <a:solidFill>
                  <a:schemeClr val="accent3"/>
                </a:solidFill>
              </a:rPr>
              <a:t>an 81-year-old Alzheimer's patient hospitalized under your care has been asked to participate in a clinical trial testing a new drug designed to help improve memory. You were present when the clinical investigator obtained a signed informed consent from </a:t>
            </a:r>
            <a:r>
              <a:rPr lang="en-US" dirty="0" err="1" smtClean="0">
                <a:solidFill>
                  <a:schemeClr val="accent3"/>
                </a:solidFill>
              </a:rPr>
              <a:t>Mrs</a:t>
            </a:r>
            <a:r>
              <a:rPr lang="en-US" dirty="0" smtClean="0">
                <a:solidFill>
                  <a:schemeClr val="accent3"/>
                </a:solidFill>
              </a:rPr>
              <a:t> X a </a:t>
            </a:r>
            <a:r>
              <a:rPr lang="en-US" dirty="0">
                <a:solidFill>
                  <a:schemeClr val="accent3"/>
                </a:solidFill>
              </a:rPr>
              <a:t>few days ago. However, when you visit Mrs. </a:t>
            </a:r>
            <a:r>
              <a:rPr lang="en-US" dirty="0" smtClean="0">
                <a:solidFill>
                  <a:schemeClr val="accent3"/>
                </a:solidFill>
              </a:rPr>
              <a:t>X  </a:t>
            </a:r>
            <a:r>
              <a:rPr lang="en-US" dirty="0">
                <a:solidFill>
                  <a:schemeClr val="accent3"/>
                </a:solidFill>
              </a:rPr>
              <a:t>today and ask her if she is ready to begin the study tomorrow, she looks at you blankly and seems to have no idea what you are talking about</a:t>
            </a:r>
            <a:r>
              <a:rPr lang="en-US" dirty="0" smtClean="0">
                <a:solidFill>
                  <a:schemeClr val="accent3"/>
                </a:solidFill>
              </a:rPr>
              <a:t>.</a:t>
            </a:r>
          </a:p>
          <a:p>
            <a:endParaRPr lang="en-US" dirty="0">
              <a:solidFill>
                <a:schemeClr val="accent3"/>
              </a:solidFill>
            </a:endParaRPr>
          </a:p>
          <a:p>
            <a:r>
              <a:rPr lang="en-US" u="sng" dirty="0">
                <a:solidFill>
                  <a:srgbClr val="FF0000"/>
                </a:solidFill>
              </a:rPr>
              <a:t>What should you do? </a:t>
            </a:r>
          </a:p>
        </p:txBody>
      </p:sp>
    </p:spTree>
    <p:extLst>
      <p:ext uri="{BB962C8B-B14F-4D97-AF65-F5344CB8AC3E}">
        <p14:creationId xmlns:p14="http://schemas.microsoft.com/office/powerpoint/2010/main" val="2174887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252728"/>
          </a:xfrm>
        </p:spPr>
        <p:txBody>
          <a:bodyPr>
            <a:normAutofit/>
          </a:bodyPr>
          <a:lstStyle/>
          <a:p>
            <a:pPr algn="ctr"/>
            <a:r>
              <a:rPr lang="en-US" sz="3600" dirty="0"/>
              <a:t>Case Studies in Medical Research </a:t>
            </a:r>
            <a:r>
              <a:rPr lang="en-US" sz="3600" dirty="0" smtClean="0"/>
              <a:t>Ethics</a:t>
            </a:r>
            <a:br>
              <a:rPr lang="en-US" sz="3600" dirty="0" smtClean="0"/>
            </a:br>
            <a:r>
              <a:rPr lang="en-US" sz="3600" dirty="0" smtClean="0"/>
              <a:t>Case </a:t>
            </a:r>
            <a:r>
              <a:rPr lang="en-US" sz="3600" dirty="0"/>
              <a:t>1 </a:t>
            </a:r>
            <a:r>
              <a:rPr lang="en-US" sz="3600" dirty="0" smtClean="0"/>
              <a:t> Discussion</a:t>
            </a:r>
            <a:endParaRPr lang="ar-SA" sz="3600" dirty="0"/>
          </a:p>
        </p:txBody>
      </p:sp>
      <p:sp>
        <p:nvSpPr>
          <p:cNvPr id="3" name="Content Placeholder 2"/>
          <p:cNvSpPr>
            <a:spLocks noGrp="1"/>
          </p:cNvSpPr>
          <p:nvPr>
            <p:ph idx="1"/>
          </p:nvPr>
        </p:nvSpPr>
        <p:spPr>
          <a:xfrm>
            <a:off x="457200" y="1775191"/>
            <a:ext cx="8579296" cy="4625609"/>
          </a:xfrm>
        </p:spPr>
        <p:txBody>
          <a:bodyPr>
            <a:normAutofit/>
          </a:bodyPr>
          <a:lstStyle/>
          <a:p>
            <a:r>
              <a:rPr lang="en-US" dirty="0" smtClean="0">
                <a:solidFill>
                  <a:srgbClr val="00B050"/>
                </a:solidFill>
              </a:rPr>
              <a:t>The ability of </a:t>
            </a:r>
            <a:r>
              <a:rPr lang="en-US" dirty="0">
                <a:solidFill>
                  <a:srgbClr val="00B050"/>
                </a:solidFill>
              </a:rPr>
              <a:t>Mrs. </a:t>
            </a:r>
            <a:r>
              <a:rPr lang="en-US" dirty="0" smtClean="0">
                <a:solidFill>
                  <a:srgbClr val="00B050"/>
                </a:solidFill>
              </a:rPr>
              <a:t>X </a:t>
            </a:r>
            <a:r>
              <a:rPr lang="en-US" dirty="0">
                <a:solidFill>
                  <a:srgbClr val="00B050"/>
                </a:solidFill>
              </a:rPr>
              <a:t>to give an ethically valid informed consent is in doubt. You should contact the primary investigator to discuss Mrs. </a:t>
            </a:r>
            <a:r>
              <a:rPr lang="en-US" dirty="0" smtClean="0">
                <a:solidFill>
                  <a:srgbClr val="00B050"/>
                </a:solidFill>
              </a:rPr>
              <a:t>X ‘s participation </a:t>
            </a:r>
            <a:r>
              <a:rPr lang="en-US" dirty="0">
                <a:solidFill>
                  <a:srgbClr val="00B050"/>
                </a:solidFill>
              </a:rPr>
              <a:t>in the trial. There may be a </a:t>
            </a:r>
            <a:r>
              <a:rPr lang="en-US" dirty="0" smtClean="0">
                <a:solidFill>
                  <a:srgbClr val="00B050"/>
                </a:solidFill>
              </a:rPr>
              <a:t>relative  </a:t>
            </a:r>
            <a:r>
              <a:rPr lang="en-US" dirty="0">
                <a:solidFill>
                  <a:srgbClr val="00B050"/>
                </a:solidFill>
              </a:rPr>
              <a:t>who can give consent for her participation if it is deemed to be in her best interests. </a:t>
            </a:r>
            <a:r>
              <a:rPr lang="en-US" dirty="0" smtClean="0">
                <a:solidFill>
                  <a:srgbClr val="00B050"/>
                </a:solidFill>
              </a:rPr>
              <a:t>She should  </a:t>
            </a:r>
            <a:r>
              <a:rPr lang="en-US" dirty="0">
                <a:solidFill>
                  <a:srgbClr val="00B050"/>
                </a:solidFill>
              </a:rPr>
              <a:t>be considered a </a:t>
            </a:r>
            <a:r>
              <a:rPr lang="en-US" b="1" u="sng" dirty="0">
                <a:solidFill>
                  <a:srgbClr val="00B050"/>
                </a:solidFill>
              </a:rPr>
              <a:t>vulnerable research subject because of her mental </a:t>
            </a:r>
            <a:r>
              <a:rPr lang="en-US" b="1" u="sng" dirty="0" smtClean="0">
                <a:solidFill>
                  <a:srgbClr val="00B050"/>
                </a:solidFill>
              </a:rPr>
              <a:t>status</a:t>
            </a:r>
            <a:r>
              <a:rPr lang="en-US" dirty="0" smtClean="0">
                <a:solidFill>
                  <a:srgbClr val="00B050"/>
                </a:solidFill>
              </a:rPr>
              <a:t>. </a:t>
            </a:r>
            <a:endParaRPr lang="ar-SA" dirty="0"/>
          </a:p>
        </p:txBody>
      </p:sp>
    </p:spTree>
    <p:extLst>
      <p:ext uri="{BB962C8B-B14F-4D97-AF65-F5344CB8AC3E}">
        <p14:creationId xmlns:p14="http://schemas.microsoft.com/office/powerpoint/2010/main" val="19342962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r>
              <a:rPr lang="en-US" dirty="0" smtClean="0"/>
              <a:t>There are two types of consent that may be required:</a:t>
            </a:r>
          </a:p>
          <a:p>
            <a:r>
              <a:rPr lang="en-US" b="1" dirty="0" smtClean="0"/>
              <a:t>Consent</a:t>
            </a:r>
            <a:r>
              <a:rPr lang="en-US" dirty="0" smtClean="0"/>
              <a:t> - An adult capable of giving permission to participate in a study can provide consent</a:t>
            </a:r>
            <a:br>
              <a:rPr lang="en-US" dirty="0" smtClean="0"/>
            </a:br>
            <a:r>
              <a:rPr lang="en-US" b="1" dirty="0" smtClean="0"/>
              <a:t>Assent</a:t>
            </a:r>
            <a:r>
              <a:rPr lang="en-US" dirty="0" smtClean="0"/>
              <a:t> - In most states if the subject is under 18 years of age, assent must be obtained. </a:t>
            </a:r>
            <a:endParaRPr lang="ar-S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2  Question</a:t>
            </a:r>
            <a:endParaRPr lang="ar-SA" sz="3600" dirty="0"/>
          </a:p>
        </p:txBody>
      </p:sp>
      <p:sp>
        <p:nvSpPr>
          <p:cNvPr id="3" name="Content Placeholder 2"/>
          <p:cNvSpPr>
            <a:spLocks noGrp="1"/>
          </p:cNvSpPr>
          <p:nvPr>
            <p:ph idx="1"/>
          </p:nvPr>
        </p:nvSpPr>
        <p:spPr/>
        <p:txBody>
          <a:bodyPr/>
          <a:lstStyle/>
          <a:p>
            <a:r>
              <a:rPr lang="en-US" dirty="0">
                <a:solidFill>
                  <a:schemeClr val="accent3"/>
                </a:solidFill>
              </a:rPr>
              <a:t>After having completed a study that involved the collection of tissue from the subjects, an investigator wishes to perform additional analysis of the archived tissue samples. This nature of this analysis was not explicitly </a:t>
            </a:r>
            <a:r>
              <a:rPr lang="ar-SA" dirty="0" smtClean="0">
                <a:solidFill>
                  <a:schemeClr val="accent3"/>
                </a:solidFill>
              </a:rPr>
              <a:t>(صراحةً)</a:t>
            </a:r>
            <a:r>
              <a:rPr lang="en-US" dirty="0" smtClean="0">
                <a:solidFill>
                  <a:schemeClr val="accent3"/>
                </a:solidFill>
              </a:rPr>
              <a:t>stated </a:t>
            </a:r>
            <a:r>
              <a:rPr lang="en-US" dirty="0">
                <a:solidFill>
                  <a:schemeClr val="accent3"/>
                </a:solidFill>
              </a:rPr>
              <a:t>in the original consent form. Should the investigator be required to obtain explicit consent for the new research?</a:t>
            </a:r>
          </a:p>
        </p:txBody>
      </p:sp>
    </p:spTree>
    <p:extLst>
      <p:ext uri="{BB962C8B-B14F-4D97-AF65-F5344CB8AC3E}">
        <p14:creationId xmlns:p14="http://schemas.microsoft.com/office/powerpoint/2010/main" val="3617179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938"/>
            <a:ext cx="9144000" cy="1708262"/>
          </a:xfrm>
        </p:spPr>
        <p:txBody>
          <a:bodyPr>
            <a:normAutofit fontScale="90000"/>
          </a:bodyPr>
          <a:lstStyle/>
          <a:p>
            <a:pPr algn="ctr"/>
            <a:r>
              <a:rPr lang="en-GB" sz="3600" dirty="0" smtClean="0"/>
              <a:t/>
            </a:r>
            <a:br>
              <a:rPr lang="en-GB" sz="3600" dirty="0" smtClean="0"/>
            </a:br>
            <a:r>
              <a:rPr lang="en-GB" sz="3600" dirty="0" smtClean="0"/>
              <a:t>HISTORY : Development of codes of  ethics for medical research ,  </a:t>
            </a:r>
            <a:r>
              <a:rPr lang="en-US" sz="3600" dirty="0" smtClean="0">
                <a:solidFill>
                  <a:schemeClr val="bg1"/>
                </a:solidFill>
                <a:latin typeface="Calibri" pitchFamily="34" charset="0"/>
                <a:ea typeface="Calibri" pitchFamily="34" charset="0"/>
                <a:cs typeface="ArialNarrow"/>
              </a:rPr>
              <a:t>the Nuremberg Code</a:t>
            </a:r>
            <a:br>
              <a:rPr lang="en-US" sz="3600" dirty="0" smtClean="0">
                <a:solidFill>
                  <a:schemeClr val="bg1"/>
                </a:solidFill>
                <a:latin typeface="Calibri" pitchFamily="34" charset="0"/>
                <a:ea typeface="Calibri" pitchFamily="34" charset="0"/>
                <a:cs typeface="ArialNarrow"/>
              </a:rPr>
            </a:b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65537" name="Rectangle 1"/>
          <p:cNvSpPr>
            <a:spLocks noChangeArrowheads="1"/>
          </p:cNvSpPr>
          <p:nvPr/>
        </p:nvSpPr>
        <p:spPr bwMode="auto">
          <a:xfrm>
            <a:off x="119605" y="1175507"/>
            <a:ext cx="47244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a:solidFill>
                <a:srgbClr val="000000"/>
              </a:solidFill>
              <a:latin typeface="Calibri" pitchFamily="34" charset="0"/>
              <a:ea typeface="Calibri" pitchFamily="34" charset="0"/>
              <a:cs typeface="ArialNarrow"/>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Narrow"/>
              </a:rPr>
              <a:t>In During World</a:t>
            </a:r>
            <a:r>
              <a:rPr kumimoji="0" lang="en-US" sz="2000" b="0" i="0" u="none" strike="noStrike" cap="none" normalizeH="0" dirty="0" smtClean="0">
                <a:ln>
                  <a:noFill/>
                </a:ln>
                <a:solidFill>
                  <a:srgbClr val="000000"/>
                </a:solidFill>
                <a:effectLst/>
                <a:latin typeface="Calibri" pitchFamily="34" charset="0"/>
                <a:ea typeface="Calibri" pitchFamily="34" charset="0"/>
                <a:cs typeface="ArialNarrow"/>
              </a:rPr>
              <a:t> War  II , physicians in </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Narrow"/>
              </a:rPr>
              <a:t>Nazi Germany and elsewhere performed research on subjects that clearly violated fundamental human rights.</a:t>
            </a:r>
          </a:p>
          <a:p>
            <a:r>
              <a:rPr lang="en-US" sz="2000" dirty="0"/>
              <a:t>The Nazis immersed their subjects into </a:t>
            </a:r>
            <a:r>
              <a:rPr lang="en-US" sz="2000" dirty="0" smtClean="0"/>
              <a:t>vats of </a:t>
            </a:r>
            <a:r>
              <a:rPr lang="en-US" sz="2000" dirty="0"/>
              <a:t>ice water at sub-zero t</a:t>
            </a:r>
            <a:r>
              <a:rPr lang="en-US" sz="2000" dirty="0" smtClean="0"/>
              <a:t>emperatures</a:t>
            </a:r>
            <a:r>
              <a:rPr lang="en-US" sz="2000" dirty="0"/>
              <a:t>, </a:t>
            </a:r>
            <a:r>
              <a:rPr lang="en-US" sz="2000" dirty="0" smtClean="0"/>
              <a:t>or left </a:t>
            </a:r>
            <a:r>
              <a:rPr lang="en-US" sz="2000" dirty="0"/>
              <a:t>them out to freeze in the winter cold</a:t>
            </a:r>
            <a:r>
              <a:rPr lang="en-US" sz="2000" dirty="0" smtClean="0"/>
              <a:t>. As </a:t>
            </a:r>
            <a:r>
              <a:rPr lang="en-US" sz="2000" dirty="0"/>
              <a:t>the prisoners excreted mucus, </a:t>
            </a:r>
            <a:r>
              <a:rPr lang="en-US" sz="2000" dirty="0" smtClean="0"/>
              <a:t>fainted and </a:t>
            </a:r>
            <a:r>
              <a:rPr lang="en-US" sz="2000" dirty="0"/>
              <a:t>slipped into unconsciousness, </a:t>
            </a:r>
            <a:r>
              <a:rPr lang="en-US" sz="2000" dirty="0" smtClean="0"/>
              <a:t>the Nazis </a:t>
            </a:r>
            <a:r>
              <a:rPr lang="en-US" sz="2000" dirty="0"/>
              <a:t>meticulously recorded the </a:t>
            </a:r>
            <a:r>
              <a:rPr lang="en-US" sz="2000" dirty="0" smtClean="0"/>
              <a:t>changes in </a:t>
            </a:r>
            <a:r>
              <a:rPr lang="en-US" sz="2000" dirty="0"/>
              <a:t>their body temperature, heart </a:t>
            </a:r>
            <a:r>
              <a:rPr lang="en-US" sz="2000" dirty="0" smtClean="0"/>
              <a:t>rate ,muscle response </a:t>
            </a:r>
            <a:r>
              <a:rPr lang="en-US" sz="2000" dirty="0"/>
              <a:t>and urine.</a:t>
            </a:r>
            <a:endParaRPr kumimoji="0" lang="en-US" sz="2000" b="0" i="0" u="none" strike="noStrike" cap="none" normalizeH="0" baseline="0" dirty="0" smtClean="0">
              <a:ln>
                <a:noFill/>
              </a:ln>
              <a:solidFill>
                <a:srgbClr val="000000"/>
              </a:solidFill>
              <a:effectLst/>
              <a:latin typeface="Calibri" pitchFamily="34" charset="0"/>
              <a:ea typeface="Calibri" pitchFamily="34" charset="0"/>
              <a:cs typeface="ArialNarrow"/>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p:txBody>
      </p:sp>
      <p:pic>
        <p:nvPicPr>
          <p:cNvPr id="4" name="Picture 3" descr="freezing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1955" y="2068056"/>
            <a:ext cx="3538537" cy="2590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2  </a:t>
            </a:r>
            <a:r>
              <a:rPr lang="en-US" sz="3600" dirty="0"/>
              <a:t>Discussion</a:t>
            </a:r>
            <a:endParaRPr lang="ar-SA" sz="3600" dirty="0"/>
          </a:p>
        </p:txBody>
      </p:sp>
      <p:sp>
        <p:nvSpPr>
          <p:cNvPr id="3" name="Content Placeholder 2"/>
          <p:cNvSpPr>
            <a:spLocks noGrp="1"/>
          </p:cNvSpPr>
          <p:nvPr>
            <p:ph idx="1"/>
          </p:nvPr>
        </p:nvSpPr>
        <p:spPr/>
        <p:txBody>
          <a:bodyPr>
            <a:normAutofit fontScale="92500" lnSpcReduction="10000"/>
          </a:bodyPr>
          <a:lstStyle/>
          <a:p>
            <a:r>
              <a:rPr lang="en-US" dirty="0">
                <a:solidFill>
                  <a:srgbClr val="00B050"/>
                </a:solidFill>
              </a:rPr>
              <a:t>Institutional Review </a:t>
            </a:r>
            <a:r>
              <a:rPr lang="en-US" dirty="0" smtClean="0">
                <a:solidFill>
                  <a:srgbClr val="00B050"/>
                </a:solidFill>
              </a:rPr>
              <a:t>Boards ( IRB) or </a:t>
            </a:r>
            <a:r>
              <a:rPr lang="en-US" smtClean="0">
                <a:solidFill>
                  <a:srgbClr val="00B050"/>
                </a:solidFill>
              </a:rPr>
              <a:t>research committees have </a:t>
            </a:r>
            <a:r>
              <a:rPr lang="en-US" dirty="0">
                <a:solidFill>
                  <a:srgbClr val="00B050"/>
                </a:solidFill>
              </a:rPr>
              <a:t>increasingly required that explicit consent be obtained, if practical, before archived tissue </a:t>
            </a:r>
            <a:r>
              <a:rPr lang="en-US" dirty="0" smtClean="0">
                <a:solidFill>
                  <a:srgbClr val="00B050"/>
                </a:solidFill>
              </a:rPr>
              <a:t>can be </a:t>
            </a:r>
            <a:r>
              <a:rPr lang="en-US" dirty="0">
                <a:solidFill>
                  <a:srgbClr val="00B050"/>
                </a:solidFill>
              </a:rPr>
              <a:t>used for research. Archiving samples for an unspecified “future use” without explicit consent undermines </a:t>
            </a:r>
            <a:r>
              <a:rPr lang="en-US" b="1" u="sng" dirty="0">
                <a:solidFill>
                  <a:srgbClr val="00B050"/>
                </a:solidFill>
              </a:rPr>
              <a:t>the autonomy of the participants</a:t>
            </a:r>
            <a:r>
              <a:rPr lang="en-US" dirty="0">
                <a:solidFill>
                  <a:srgbClr val="00B050"/>
                </a:solidFill>
              </a:rPr>
              <a:t>. Even if participants may be willing in general to have surplus tissue used for research purposes, they should still be asked for their consent</a:t>
            </a:r>
            <a:r>
              <a:rPr lang="en-US" dirty="0"/>
              <a:t>. </a:t>
            </a:r>
          </a:p>
          <a:p>
            <a:endParaRPr lang="ar-SA" dirty="0"/>
          </a:p>
        </p:txBody>
      </p:sp>
    </p:spTree>
    <p:extLst>
      <p:ext uri="{BB962C8B-B14F-4D97-AF65-F5344CB8AC3E}">
        <p14:creationId xmlns:p14="http://schemas.microsoft.com/office/powerpoint/2010/main" val="637223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3  Question </a:t>
            </a:r>
            <a:endParaRPr lang="ar-SA" sz="3600" dirty="0"/>
          </a:p>
        </p:txBody>
      </p:sp>
      <p:sp>
        <p:nvSpPr>
          <p:cNvPr id="3" name="Content Placeholder 2"/>
          <p:cNvSpPr>
            <a:spLocks noGrp="1"/>
          </p:cNvSpPr>
          <p:nvPr>
            <p:ph idx="1"/>
          </p:nvPr>
        </p:nvSpPr>
        <p:spPr/>
        <p:txBody>
          <a:bodyPr>
            <a:normAutofit fontScale="85000" lnSpcReduction="10000"/>
          </a:bodyPr>
          <a:lstStyle/>
          <a:p>
            <a:r>
              <a:rPr lang="en-US" b="1" dirty="0">
                <a:solidFill>
                  <a:schemeClr val="accent3">
                    <a:lumMod val="75000"/>
                  </a:schemeClr>
                </a:solidFill>
              </a:rPr>
              <a:t>University of British </a:t>
            </a:r>
            <a:r>
              <a:rPr lang="en-US" b="1" dirty="0" smtClean="0">
                <a:solidFill>
                  <a:schemeClr val="accent3">
                    <a:lumMod val="75000"/>
                  </a:schemeClr>
                </a:solidFill>
              </a:rPr>
              <a:t>Columbia (UBC</a:t>
            </a:r>
            <a:r>
              <a:rPr lang="en-US" dirty="0" smtClean="0">
                <a:solidFill>
                  <a:schemeClr val="accent3">
                    <a:lumMod val="75000"/>
                  </a:schemeClr>
                </a:solidFill>
              </a:rPr>
              <a:t>) </a:t>
            </a:r>
            <a:r>
              <a:rPr lang="en-US" dirty="0">
                <a:solidFill>
                  <a:schemeClr val="accent3">
                    <a:lumMod val="75000"/>
                  </a:schemeClr>
                </a:solidFill>
              </a:rPr>
              <a:t>medical genetics researcher Dr. Richard </a:t>
            </a:r>
            <a:r>
              <a:rPr lang="en-US" dirty="0" smtClean="0">
                <a:solidFill>
                  <a:schemeClr val="accent3">
                    <a:lumMod val="75000"/>
                  </a:schemeClr>
                </a:solidFill>
              </a:rPr>
              <a:t>Ward </a:t>
            </a:r>
            <a:endParaRPr lang="en-US" dirty="0">
              <a:solidFill>
                <a:schemeClr val="accent3">
                  <a:lumMod val="75000"/>
                </a:schemeClr>
              </a:solidFill>
            </a:endParaRPr>
          </a:p>
          <a:p>
            <a:pPr lvl="1"/>
            <a:r>
              <a:rPr lang="en-US" dirty="0">
                <a:solidFill>
                  <a:schemeClr val="accent3">
                    <a:lumMod val="75000"/>
                  </a:schemeClr>
                </a:solidFill>
              </a:rPr>
              <a:t>883 subjects provided blood samples for arthritis study </a:t>
            </a:r>
            <a:r>
              <a:rPr lang="en-US" dirty="0" smtClean="0">
                <a:solidFill>
                  <a:schemeClr val="accent3">
                    <a:lumMod val="75000"/>
                  </a:schemeClr>
                </a:solidFill>
              </a:rPr>
              <a:t>on a  Canadian ethic group  </a:t>
            </a:r>
          </a:p>
          <a:p>
            <a:pPr lvl="1"/>
            <a:r>
              <a:rPr lang="en-US" dirty="0" smtClean="0">
                <a:solidFill>
                  <a:schemeClr val="accent3">
                    <a:lumMod val="75000"/>
                  </a:schemeClr>
                </a:solidFill>
              </a:rPr>
              <a:t>No conclusive results were obtained but the blood samples were used for other studies by the </a:t>
            </a:r>
            <a:r>
              <a:rPr lang="en-US" dirty="0" err="1" smtClean="0">
                <a:solidFill>
                  <a:schemeClr val="accent3">
                    <a:lumMod val="75000"/>
                  </a:schemeClr>
                </a:solidFill>
              </a:rPr>
              <a:t>reseacher</a:t>
            </a:r>
            <a:r>
              <a:rPr lang="en-US" dirty="0" smtClean="0">
                <a:solidFill>
                  <a:schemeClr val="accent3">
                    <a:lumMod val="75000"/>
                  </a:schemeClr>
                </a:solidFill>
              </a:rPr>
              <a:t>.</a:t>
            </a:r>
          </a:p>
          <a:p>
            <a:pPr lvl="1"/>
            <a:r>
              <a:rPr lang="en-US" dirty="0" smtClean="0">
                <a:solidFill>
                  <a:schemeClr val="accent3">
                    <a:lumMod val="75000"/>
                  </a:schemeClr>
                </a:solidFill>
              </a:rPr>
              <a:t>Samples </a:t>
            </a:r>
            <a:r>
              <a:rPr lang="en-US" dirty="0">
                <a:solidFill>
                  <a:schemeClr val="accent3">
                    <a:lumMod val="75000"/>
                  </a:schemeClr>
                </a:solidFill>
              </a:rPr>
              <a:t>were used without consent for genetic analysis </a:t>
            </a:r>
          </a:p>
          <a:p>
            <a:pPr lvl="1"/>
            <a:r>
              <a:rPr lang="en-US" dirty="0">
                <a:solidFill>
                  <a:schemeClr val="accent3">
                    <a:lumMod val="75000"/>
                  </a:schemeClr>
                </a:solidFill>
              </a:rPr>
              <a:t>Results </a:t>
            </a:r>
            <a:r>
              <a:rPr lang="en-US" dirty="0" smtClean="0">
                <a:solidFill>
                  <a:schemeClr val="accent3">
                    <a:lumMod val="75000"/>
                  </a:schemeClr>
                </a:solidFill>
              </a:rPr>
              <a:t>of genetic analysis  suggested </a:t>
            </a:r>
            <a:r>
              <a:rPr lang="en-US" dirty="0">
                <a:solidFill>
                  <a:schemeClr val="accent3">
                    <a:lumMod val="75000"/>
                  </a:schemeClr>
                </a:solidFill>
              </a:rPr>
              <a:t>that the </a:t>
            </a:r>
            <a:r>
              <a:rPr lang="en-US" dirty="0" smtClean="0">
                <a:solidFill>
                  <a:schemeClr val="accent3">
                    <a:lumMod val="75000"/>
                  </a:schemeClr>
                </a:solidFill>
              </a:rPr>
              <a:t> </a:t>
            </a:r>
            <a:r>
              <a:rPr lang="en-US" dirty="0">
                <a:solidFill>
                  <a:schemeClr val="accent3">
                    <a:lumMod val="75000"/>
                  </a:schemeClr>
                </a:solidFill>
              </a:rPr>
              <a:t>origin </a:t>
            </a:r>
            <a:r>
              <a:rPr lang="en-US" dirty="0" smtClean="0">
                <a:solidFill>
                  <a:schemeClr val="accent3">
                    <a:lumMod val="75000"/>
                  </a:schemeClr>
                </a:solidFill>
              </a:rPr>
              <a:t>of the group was </a:t>
            </a:r>
            <a:r>
              <a:rPr lang="en-US" dirty="0">
                <a:solidFill>
                  <a:schemeClr val="accent3">
                    <a:lumMod val="75000"/>
                  </a:schemeClr>
                </a:solidFill>
              </a:rPr>
              <a:t>contrary to the group’s own </a:t>
            </a:r>
            <a:r>
              <a:rPr lang="en-US" dirty="0" smtClean="0">
                <a:solidFill>
                  <a:schemeClr val="accent3">
                    <a:lumMod val="75000"/>
                  </a:schemeClr>
                </a:solidFill>
              </a:rPr>
              <a:t>understanding</a:t>
            </a:r>
          </a:p>
          <a:p>
            <a:pPr lvl="1"/>
            <a:endParaRPr lang="en-US" dirty="0">
              <a:solidFill>
                <a:schemeClr val="accent3">
                  <a:lumMod val="75000"/>
                </a:schemeClr>
              </a:solidFill>
            </a:endParaRPr>
          </a:p>
          <a:p>
            <a:r>
              <a:rPr lang="en-US" b="1" dirty="0" smtClean="0">
                <a:solidFill>
                  <a:srgbClr val="FF0000"/>
                </a:solidFill>
              </a:rPr>
              <a:t>What are the ethical issues in this case ?</a:t>
            </a:r>
            <a:endParaRPr lang="en-US" b="1" dirty="0">
              <a:solidFill>
                <a:srgbClr val="FF0000"/>
              </a:solidFill>
            </a:endParaRPr>
          </a:p>
          <a:p>
            <a:endParaRPr lang="ar-SA" dirty="0">
              <a:solidFill>
                <a:schemeClr val="accent3">
                  <a:lumMod val="75000"/>
                </a:schemeClr>
              </a:solidFill>
            </a:endParaRPr>
          </a:p>
        </p:txBody>
      </p:sp>
    </p:spTree>
    <p:extLst>
      <p:ext uri="{BB962C8B-B14F-4D97-AF65-F5344CB8AC3E}">
        <p14:creationId xmlns:p14="http://schemas.microsoft.com/office/powerpoint/2010/main" val="314666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4  </a:t>
            </a:r>
            <a:r>
              <a:rPr lang="en-US" sz="3600" dirty="0"/>
              <a:t>story</a:t>
            </a:r>
            <a:endParaRPr lang="ar-SA" sz="36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5999"/>
            <a:ext cx="9053570" cy="424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7794" y="5954159"/>
            <a:ext cx="5543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6029401"/>
            <a:ext cx="1371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293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4  </a:t>
            </a:r>
            <a:r>
              <a:rPr lang="en-US" sz="3600" dirty="0"/>
              <a:t>story</a:t>
            </a:r>
            <a:endParaRPr lang="ar-SA" sz="3600" dirty="0"/>
          </a:p>
        </p:txBody>
      </p:sp>
      <p:sp>
        <p:nvSpPr>
          <p:cNvPr id="3" name="Rectangle 2"/>
          <p:cNvSpPr/>
          <p:nvPr/>
        </p:nvSpPr>
        <p:spPr>
          <a:xfrm>
            <a:off x="467544" y="1720840"/>
            <a:ext cx="8280920" cy="4401205"/>
          </a:xfrm>
          <a:prstGeom prst="rect">
            <a:avLst/>
          </a:prstGeom>
        </p:spPr>
        <p:txBody>
          <a:bodyPr wrap="square">
            <a:spAutoFit/>
          </a:bodyPr>
          <a:lstStyle/>
          <a:p>
            <a:pPr marL="285750" indent="-285750">
              <a:buFont typeface="Arial" pitchFamily="34" charset="0"/>
              <a:buChar char="•"/>
            </a:pPr>
            <a:r>
              <a:rPr lang="en-US" sz="2800" dirty="0"/>
              <a:t>Goal of study to understand risk factors connected with heterosexual HIV transmission</a:t>
            </a:r>
          </a:p>
          <a:p>
            <a:pPr marL="1200150" lvl="2" indent="-285750">
              <a:buFont typeface="Arial" pitchFamily="34" charset="0"/>
              <a:buChar char="•"/>
            </a:pPr>
            <a:r>
              <a:rPr lang="en-US" sz="2400" dirty="0"/>
              <a:t>Identified 415 couples in which one partner was HIV+ and other not</a:t>
            </a:r>
          </a:p>
          <a:p>
            <a:pPr marL="1200150" lvl="2" indent="-285750">
              <a:buFont typeface="Arial" pitchFamily="34" charset="0"/>
              <a:buChar char="•"/>
            </a:pPr>
            <a:r>
              <a:rPr lang="en-US" sz="2400" dirty="0"/>
              <a:t>Followed </a:t>
            </a:r>
            <a:r>
              <a:rPr lang="en-US" sz="2400" dirty="0" smtClean="0"/>
              <a:t>up  </a:t>
            </a:r>
            <a:r>
              <a:rPr lang="en-US" sz="2400" dirty="0"/>
              <a:t>for 30 months</a:t>
            </a:r>
          </a:p>
          <a:p>
            <a:pPr marL="1200150" lvl="2" indent="-285750">
              <a:buFont typeface="Arial" pitchFamily="34" charset="0"/>
              <a:buChar char="•"/>
            </a:pPr>
            <a:r>
              <a:rPr lang="en-US" sz="2400" dirty="0"/>
              <a:t>90 of HIV- partners seroconverted </a:t>
            </a:r>
          </a:p>
          <a:p>
            <a:pPr marL="1200150" lvl="2" indent="-285750">
              <a:buFont typeface="Arial" pitchFamily="34" charset="0"/>
              <a:buChar char="•"/>
            </a:pPr>
            <a:r>
              <a:rPr lang="en-US" sz="2400" dirty="0"/>
              <a:t>No treatment offered for HIV+ participants </a:t>
            </a:r>
          </a:p>
          <a:p>
            <a:pPr marL="1200150" lvl="2" indent="-285750">
              <a:buFont typeface="Arial" pitchFamily="34" charset="0"/>
              <a:buChar char="•"/>
            </a:pPr>
            <a:r>
              <a:rPr lang="en-US" sz="2400" dirty="0"/>
              <a:t>It was left up to HIV+ partner to determine whether their status was disclosed to their </a:t>
            </a:r>
            <a:r>
              <a:rPr lang="en-US" sz="2400" dirty="0" smtClean="0"/>
              <a:t>partner</a:t>
            </a:r>
          </a:p>
          <a:p>
            <a:pPr marL="285750" indent="-285750">
              <a:buFont typeface="Arial" pitchFamily="34" charset="0"/>
              <a:buChar char="•"/>
            </a:pPr>
            <a:r>
              <a:rPr lang="en-US" sz="2800" b="1" dirty="0" smtClean="0">
                <a:solidFill>
                  <a:srgbClr val="FF0000"/>
                </a:solidFill>
              </a:rPr>
              <a:t>What ethical issues do you see in this case?</a:t>
            </a:r>
            <a:endParaRPr lang="en-US" sz="2800" b="1" dirty="0">
              <a:solidFill>
                <a:srgbClr val="FF0000"/>
              </a:solidFill>
            </a:endParaRPr>
          </a:p>
          <a:p>
            <a:pPr marL="285750" indent="-285750">
              <a:buFont typeface="Arial" pitchFamily="34" charset="0"/>
              <a:buChar char="•"/>
            </a:pPr>
            <a:endParaRPr lang="en-US" sz="2800" dirty="0"/>
          </a:p>
        </p:txBody>
      </p:sp>
    </p:spTree>
    <p:extLst>
      <p:ext uri="{BB962C8B-B14F-4D97-AF65-F5344CB8AC3E}">
        <p14:creationId xmlns:p14="http://schemas.microsoft.com/office/powerpoint/2010/main" val="34393375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5  Story </a:t>
            </a:r>
            <a:endParaRPr lang="ar-SA" sz="3600" dirty="0"/>
          </a:p>
        </p:txBody>
      </p:sp>
      <p:pic>
        <p:nvPicPr>
          <p:cNvPr id="3"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3093" y="1466084"/>
            <a:ext cx="1973734" cy="275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68144" y="4225096"/>
            <a:ext cx="3077215" cy="2232794"/>
          </a:xfrm>
          <a:prstGeom prst="rect">
            <a:avLst/>
          </a:prstGeom>
        </p:spPr>
      </p:pic>
      <p:sp>
        <p:nvSpPr>
          <p:cNvPr id="5" name="TextBox 4"/>
          <p:cNvSpPr txBox="1"/>
          <p:nvPr/>
        </p:nvSpPr>
        <p:spPr>
          <a:xfrm>
            <a:off x="467544" y="1700808"/>
            <a:ext cx="5400600" cy="4708981"/>
          </a:xfrm>
          <a:prstGeom prst="rect">
            <a:avLst/>
          </a:prstGeom>
          <a:noFill/>
        </p:spPr>
        <p:txBody>
          <a:bodyPr wrap="square" rtlCol="1">
            <a:spAutoFit/>
          </a:bodyPr>
          <a:lstStyle/>
          <a:p>
            <a:pPr marL="285750" indent="-285750">
              <a:buFont typeface="Arial" pitchFamily="34" charset="0"/>
              <a:buChar char="•"/>
            </a:pPr>
            <a:r>
              <a:rPr lang="en-US" sz="2000" dirty="0" smtClean="0"/>
              <a:t>Diagnostic </a:t>
            </a:r>
            <a:r>
              <a:rPr lang="en-US" sz="2000" dirty="0"/>
              <a:t>test </a:t>
            </a:r>
            <a:r>
              <a:rPr lang="en-US" sz="2000" dirty="0" smtClean="0"/>
              <a:t> for </a:t>
            </a:r>
            <a:r>
              <a:rPr lang="en-US" sz="2000" dirty="0"/>
              <a:t>of </a:t>
            </a:r>
            <a:r>
              <a:rPr lang="en-US" sz="2000" dirty="0">
                <a:solidFill>
                  <a:srgbClr val="FF0000"/>
                </a:solidFill>
              </a:rPr>
              <a:t>Henrietta Lacks </a:t>
            </a:r>
            <a:r>
              <a:rPr lang="en-US" sz="2000" dirty="0" smtClean="0"/>
              <a:t>reveals </a:t>
            </a:r>
            <a:r>
              <a:rPr lang="en-US" sz="2000" dirty="0"/>
              <a:t>cervical cancer </a:t>
            </a:r>
            <a:r>
              <a:rPr lang="en-US" sz="2000" dirty="0">
                <a:solidFill>
                  <a:srgbClr val="FF0000"/>
                </a:solidFill>
              </a:rPr>
              <a:t>(1951)</a:t>
            </a:r>
          </a:p>
          <a:p>
            <a:pPr marL="285750" indent="-285750">
              <a:buFont typeface="Arial" pitchFamily="34" charset="0"/>
              <a:buChar char="•"/>
            </a:pPr>
            <a:r>
              <a:rPr lang="en-US" sz="2000" dirty="0"/>
              <a:t>Cancer cells are removed for research purposes without consent </a:t>
            </a:r>
          </a:p>
          <a:p>
            <a:pPr marL="285750" indent="-285750">
              <a:buFont typeface="Arial" pitchFamily="34" charset="0"/>
              <a:buChar char="•"/>
            </a:pPr>
            <a:r>
              <a:rPr lang="en-US" sz="2000" dirty="0"/>
              <a:t>George </a:t>
            </a:r>
            <a:r>
              <a:rPr lang="en-US" sz="2000" dirty="0" err="1"/>
              <a:t>Gey</a:t>
            </a:r>
            <a:r>
              <a:rPr lang="en-US" sz="2000" dirty="0"/>
              <a:t> created the first immortal cell </a:t>
            </a:r>
            <a:r>
              <a:rPr lang="en-US" sz="2000" dirty="0" smtClean="0"/>
              <a:t>line “</a:t>
            </a:r>
            <a:r>
              <a:rPr lang="en-US" sz="2000" dirty="0" err="1" smtClean="0">
                <a:solidFill>
                  <a:srgbClr val="FF0000"/>
                </a:solidFill>
              </a:rPr>
              <a:t>Hela</a:t>
            </a:r>
            <a:r>
              <a:rPr lang="en-US" sz="2000" dirty="0" smtClean="0">
                <a:solidFill>
                  <a:srgbClr val="FF0000"/>
                </a:solidFill>
              </a:rPr>
              <a:t> Cells” </a:t>
            </a:r>
            <a:r>
              <a:rPr lang="en-US" sz="2000" dirty="0" smtClean="0"/>
              <a:t>, </a:t>
            </a:r>
            <a:r>
              <a:rPr lang="en-US" sz="2000" dirty="0"/>
              <a:t>and they were widely shared</a:t>
            </a:r>
          </a:p>
          <a:p>
            <a:pPr marL="285750" indent="-285750">
              <a:buFont typeface="Arial" pitchFamily="34" charset="0"/>
              <a:buChar char="•"/>
            </a:pPr>
            <a:r>
              <a:rPr lang="en-US" sz="2000" dirty="0"/>
              <a:t>Creation of the cell line generated an increase in medical and biological research, including a vaccine for polio, cancer research, AIDS research, among others</a:t>
            </a:r>
          </a:p>
          <a:p>
            <a:pPr marL="285750" indent="-285750">
              <a:buFont typeface="Arial" pitchFamily="34" charset="0"/>
              <a:buChar char="•"/>
            </a:pPr>
            <a:r>
              <a:rPr lang="en-US" sz="2000" dirty="0"/>
              <a:t>The identity of Henrietta Lacks remained confidential until the </a:t>
            </a:r>
            <a:r>
              <a:rPr lang="en-US" sz="2000" dirty="0">
                <a:solidFill>
                  <a:srgbClr val="FF0000"/>
                </a:solidFill>
              </a:rPr>
              <a:t>1970s</a:t>
            </a:r>
            <a:r>
              <a:rPr lang="en-US" sz="2000" dirty="0"/>
              <a:t>  </a:t>
            </a:r>
          </a:p>
          <a:p>
            <a:pPr marL="285750" indent="-285750">
              <a:buFont typeface="Arial" pitchFamily="34" charset="0"/>
              <a:buChar char="•"/>
            </a:pPr>
            <a:r>
              <a:rPr lang="en-US" sz="2000" dirty="0"/>
              <a:t>After her identity was known, the family found out for the first time that Henrietta Lack’s cells were still “alive</a:t>
            </a:r>
            <a:r>
              <a:rPr lang="en-US" sz="2000" dirty="0" smtClean="0"/>
              <a:t>.”</a:t>
            </a:r>
            <a:endParaRPr lang="en-US" sz="2000" dirty="0"/>
          </a:p>
        </p:txBody>
      </p:sp>
    </p:spTree>
    <p:extLst>
      <p:ext uri="{BB962C8B-B14F-4D97-AF65-F5344CB8AC3E}">
        <p14:creationId xmlns:p14="http://schemas.microsoft.com/office/powerpoint/2010/main" val="13887476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914400"/>
            <a:ext cx="3727473" cy="5673131"/>
          </a:xfrm>
          <a:prstGeom prst="rect">
            <a:avLst/>
          </a:prstGeom>
        </p:spPr>
      </p:pic>
      <p:sp>
        <p:nvSpPr>
          <p:cNvPr id="6" name="Title 1"/>
          <p:cNvSpPr>
            <a:spLocks noGrp="1"/>
          </p:cNvSpPr>
          <p:nvPr>
            <p:ph type="title"/>
          </p:nvPr>
        </p:nvSpPr>
        <p:spPr/>
        <p:txBody>
          <a:bodyPr>
            <a:normAutofit/>
          </a:bodyPr>
          <a:lstStyle/>
          <a:p>
            <a:r>
              <a:rPr lang="en-US" sz="3600" dirty="0"/>
              <a:t>Case Studies in Medical Research Ethics</a:t>
            </a:r>
            <a:br>
              <a:rPr lang="en-US" sz="3600" dirty="0"/>
            </a:br>
            <a:r>
              <a:rPr lang="en-US" sz="3600" dirty="0"/>
              <a:t>Case </a:t>
            </a:r>
            <a:r>
              <a:rPr lang="en-US" sz="3600" dirty="0" smtClean="0"/>
              <a:t>5  story</a:t>
            </a:r>
            <a:endParaRPr lang="ar-SA" sz="3600" dirty="0"/>
          </a:p>
        </p:txBody>
      </p:sp>
      <p:sp>
        <p:nvSpPr>
          <p:cNvPr id="4" name="Rectangle 3"/>
          <p:cNvSpPr/>
          <p:nvPr/>
        </p:nvSpPr>
        <p:spPr>
          <a:xfrm>
            <a:off x="609600" y="2209800"/>
            <a:ext cx="3581400"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dirty="0" smtClean="0"/>
              <a:t> by 2009, "more than 60,000 scientific articles had been published about research done on </a:t>
            </a:r>
            <a:r>
              <a:rPr lang="en-US" sz="2000" b="1" dirty="0" err="1" smtClean="0"/>
              <a:t>HeLa</a:t>
            </a:r>
            <a:r>
              <a:rPr lang="en-US" sz="2000" b="1" dirty="0" smtClean="0"/>
              <a:t>, and that number was increasing steadily at a rate of more than 300 papers each month</a:t>
            </a:r>
            <a:endParaRPr lang="ar-SA" sz="2000" b="1" dirty="0"/>
          </a:p>
        </p:txBody>
      </p:sp>
    </p:spTree>
    <p:extLst>
      <p:ext uri="{BB962C8B-B14F-4D97-AF65-F5344CB8AC3E}">
        <p14:creationId xmlns:p14="http://schemas.microsoft.com/office/powerpoint/2010/main" val="40226466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8262"/>
          </a:xfrm>
        </p:spPr>
        <p:txBody>
          <a:bodyPr>
            <a:normAutofit fontScale="90000"/>
          </a:bodyPr>
          <a:lstStyle/>
          <a:p>
            <a:pPr algn="ctr"/>
            <a:r>
              <a:rPr lang="en-GB" sz="3600" dirty="0" smtClean="0"/>
              <a:t/>
            </a:r>
            <a:br>
              <a:rPr lang="en-GB" sz="3600" dirty="0" smtClean="0"/>
            </a:br>
            <a:r>
              <a:rPr lang="en-GB" sz="3600" dirty="0" smtClean="0"/>
              <a:t>HISTORY : Development of codes of  ethics for medical research ,  </a:t>
            </a:r>
            <a:r>
              <a:rPr lang="en-US" sz="3600" dirty="0" smtClean="0">
                <a:solidFill>
                  <a:schemeClr val="bg1"/>
                </a:solidFill>
                <a:latin typeface="Calibri" pitchFamily="34" charset="0"/>
                <a:ea typeface="Calibri" pitchFamily="34" charset="0"/>
                <a:cs typeface="ArialNarrow"/>
              </a:rPr>
              <a:t>the Nuremberg Code</a:t>
            </a:r>
            <a:br>
              <a:rPr lang="en-US" sz="3600" dirty="0" smtClean="0">
                <a:solidFill>
                  <a:schemeClr val="bg1"/>
                </a:solidFill>
                <a:latin typeface="Calibri" pitchFamily="34" charset="0"/>
                <a:ea typeface="Calibri" pitchFamily="34" charset="0"/>
                <a:cs typeface="ArialNarrow"/>
              </a:rPr>
            </a:b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65537" name="Rectangle 1"/>
          <p:cNvSpPr>
            <a:spLocks noChangeArrowheads="1"/>
          </p:cNvSpPr>
          <p:nvPr/>
        </p:nvSpPr>
        <p:spPr bwMode="auto">
          <a:xfrm>
            <a:off x="0" y="1295400"/>
            <a:ext cx="43163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 Following World War Two, some of these physicians were tried and convicted by a special tribunal at Nuremberg, Germany.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The basis of the judgment is known as the </a:t>
            </a:r>
            <a:r>
              <a:rPr kumimoji="0" lang="en-US" sz="2400" b="1" i="0" u="none" strike="noStrike" cap="none" normalizeH="0" baseline="0" dirty="0" smtClean="0">
                <a:ln>
                  <a:noFill/>
                </a:ln>
                <a:solidFill>
                  <a:srgbClr val="000000"/>
                </a:solidFill>
                <a:effectLst/>
                <a:latin typeface="Calibri" pitchFamily="34" charset="0"/>
                <a:ea typeface="Calibri" pitchFamily="34" charset="0"/>
                <a:cs typeface="ArialNarrow"/>
              </a:rPr>
              <a:t>Nuremberg Code</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 which has served as one of the foundational documents of modern research ethics.</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6392" y="1981631"/>
            <a:ext cx="4381379" cy="3540154"/>
          </a:xfrm>
          <a:prstGeom prst="rect">
            <a:avLst/>
          </a:prstGeom>
        </p:spPr>
      </p:pic>
      <p:sp>
        <p:nvSpPr>
          <p:cNvPr id="4" name="TextBox 3"/>
          <p:cNvSpPr txBox="1"/>
          <p:nvPr/>
        </p:nvSpPr>
        <p:spPr>
          <a:xfrm>
            <a:off x="381000" y="5638800"/>
            <a:ext cx="85344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en-US" dirty="0" smtClean="0"/>
              <a:t>23 German doctors </a:t>
            </a:r>
            <a:r>
              <a:rPr lang="en-US" dirty="0"/>
              <a:t>were charged </a:t>
            </a:r>
            <a:r>
              <a:rPr lang="en-US" dirty="0" smtClean="0"/>
              <a:t>with crimes </a:t>
            </a:r>
            <a:r>
              <a:rPr lang="en-US" dirty="0"/>
              <a:t>against humanity </a:t>
            </a:r>
            <a:r>
              <a:rPr lang="en-US" dirty="0" smtClean="0"/>
              <a:t>for experiments . </a:t>
            </a:r>
          </a:p>
          <a:p>
            <a:r>
              <a:rPr lang="en-US" dirty="0" smtClean="0"/>
              <a:t>The defendants committed </a:t>
            </a:r>
            <a:r>
              <a:rPr lang="en-US" dirty="0"/>
              <a:t>the </a:t>
            </a:r>
            <a:r>
              <a:rPr lang="en-US" dirty="0" smtClean="0"/>
              <a:t>murders, brutalities </a:t>
            </a:r>
            <a:r>
              <a:rPr lang="ar-SA" dirty="0" smtClean="0"/>
              <a:t> الوحشية</a:t>
            </a:r>
            <a:r>
              <a:rPr lang="en-US" dirty="0" smtClean="0"/>
              <a:t>, cruelties </a:t>
            </a:r>
            <a:r>
              <a:rPr lang="ar-SA" dirty="0" smtClean="0"/>
              <a:t>القسوة</a:t>
            </a:r>
            <a:r>
              <a:rPr lang="en-US" dirty="0" smtClean="0"/>
              <a:t>, tortures </a:t>
            </a:r>
            <a:r>
              <a:rPr lang="ar-SA" dirty="0" smtClean="0"/>
              <a:t>تعذيب</a:t>
            </a:r>
            <a:r>
              <a:rPr lang="en-US" dirty="0" smtClean="0"/>
              <a:t> </a:t>
            </a:r>
            <a:r>
              <a:rPr lang="en-US" dirty="0"/>
              <a:t>and other inhuman</a:t>
            </a:r>
            <a:endParaRPr lang="ar-SA" dirty="0"/>
          </a:p>
        </p:txBody>
      </p:sp>
    </p:spTree>
    <p:extLst>
      <p:ext uri="{BB962C8B-B14F-4D97-AF65-F5344CB8AC3E}">
        <p14:creationId xmlns:p14="http://schemas.microsoft.com/office/powerpoint/2010/main" val="4294424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HISTORY : The Tuskegee Syphilis Study (1932-72)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8915400" cy="2057400"/>
          </a:xfrm>
        </p:spPr>
        <p:txBody>
          <a:bodyPr>
            <a:normAutofit fontScale="92500" lnSpcReduction="20000"/>
          </a:bodyPr>
          <a:lstStyle/>
          <a:p>
            <a:pPr algn="ctr">
              <a:buNone/>
            </a:pPr>
            <a:r>
              <a:rPr lang="en-US" dirty="0" smtClean="0"/>
              <a:t>“ </a:t>
            </a:r>
            <a:r>
              <a:rPr lang="en-US" b="1" u="sng" dirty="0" smtClean="0"/>
              <a:t>the Tuskegee Study of Untreated Syphilis in the Negro Male </a:t>
            </a:r>
            <a:r>
              <a:rPr lang="en-US" dirty="0" smtClean="0"/>
              <a:t>”</a:t>
            </a:r>
          </a:p>
          <a:p>
            <a:endParaRPr lang="en-US" dirty="0" smtClean="0"/>
          </a:p>
          <a:p>
            <a:pPr algn="ctr">
              <a:buNone/>
            </a:pPr>
            <a:r>
              <a:rPr lang="en-US" dirty="0" smtClean="0"/>
              <a:t>This clinical study that has become a symbol of unethical medical experimentation.</a:t>
            </a:r>
          </a:p>
          <a:p>
            <a:endParaRPr lang="en-US" dirty="0" smtClean="0"/>
          </a:p>
        </p:txBody>
      </p:sp>
      <p:pic>
        <p:nvPicPr>
          <p:cNvPr id="5" name="Picture 4" descr="tuskegee.gif"/>
          <p:cNvPicPr>
            <a:picLocks noChangeAspect="1"/>
          </p:cNvPicPr>
          <p:nvPr/>
        </p:nvPicPr>
        <p:blipFill>
          <a:blip r:embed="rId2" cstate="print"/>
          <a:stretch>
            <a:fillRect/>
          </a:stretch>
        </p:blipFill>
        <p:spPr>
          <a:xfrm>
            <a:off x="2667000" y="3790950"/>
            <a:ext cx="3657600" cy="304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35280" cy="1252728"/>
          </a:xfrm>
        </p:spPr>
        <p:txBody>
          <a:bodyPr>
            <a:normAutofit/>
          </a:bodyPr>
          <a:lstStyle/>
          <a:p>
            <a:pPr algn="ctr"/>
            <a:r>
              <a:rPr lang="en-US" sz="3600" dirty="0" smtClean="0"/>
              <a:t>HISTORY : The Tuskegee Syphilis </a:t>
            </a:r>
            <a:r>
              <a:rPr lang="en-US" sz="3600" dirty="0" smtClean="0">
                <a:effectLst>
                  <a:outerShdw blurRad="38100" dist="38100" dir="2700000" algn="tl">
                    <a:srgbClr val="000000">
                      <a:alpha val="43137"/>
                    </a:srgbClr>
                  </a:outerShdw>
                </a:effectLst>
              </a:rPr>
              <a:t>Study</a:t>
            </a:r>
            <a:r>
              <a:rPr lang="en-US" sz="3600" dirty="0" smtClean="0"/>
              <a:t> (1932-72) </a:t>
            </a:r>
            <a:endParaRPr lang="en-US" sz="3600" dirty="0"/>
          </a:p>
        </p:txBody>
      </p:sp>
      <p:sp>
        <p:nvSpPr>
          <p:cNvPr id="3" name="Content Placeholder 2"/>
          <p:cNvSpPr>
            <a:spLocks noGrp="1"/>
          </p:cNvSpPr>
          <p:nvPr>
            <p:ph idx="1"/>
          </p:nvPr>
        </p:nvSpPr>
        <p:spPr>
          <a:xfrm>
            <a:off x="304800" y="1676400"/>
            <a:ext cx="4191000" cy="4625609"/>
          </a:xfrm>
        </p:spPr>
        <p:txBody>
          <a:bodyPr>
            <a:normAutofit fontScale="92500" lnSpcReduction="10000"/>
          </a:bodyPr>
          <a:lstStyle/>
          <a:p>
            <a:r>
              <a:rPr lang="en-US" dirty="0" smtClean="0"/>
              <a:t> Started in  1932 and involved nearly 400 poor  and uneducated African-American men diagnosed with latent syphilis - meaning that they had the infection but showed no obvious symptoms at that stage. </a:t>
            </a:r>
          </a:p>
          <a:p>
            <a:pPr>
              <a:buNone/>
            </a:pPr>
            <a:endParaRPr lang="en-US" dirty="0" smtClean="0"/>
          </a:p>
        </p:txBody>
      </p:sp>
      <p:pic>
        <p:nvPicPr>
          <p:cNvPr id="5" name="Picture 4" descr="tuskeegee-flier.jpg"/>
          <p:cNvPicPr>
            <a:picLocks noChangeAspect="1"/>
          </p:cNvPicPr>
          <p:nvPr/>
        </p:nvPicPr>
        <p:blipFill>
          <a:blip r:embed="rId2" cstate="print"/>
          <a:stretch>
            <a:fillRect/>
          </a:stretch>
        </p:blipFill>
        <p:spPr>
          <a:xfrm>
            <a:off x="4779756" y="1905000"/>
            <a:ext cx="4364244" cy="32440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8084</TotalTime>
  <Words>2386</Words>
  <Application>Microsoft Office PowerPoint</Application>
  <PresentationFormat>On-screen Show (4:3)</PresentationFormat>
  <Paragraphs>226</Paragraphs>
  <Slides>66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Arabic Typesetting</vt:lpstr>
      <vt:lpstr>Arial</vt:lpstr>
      <vt:lpstr>ArialNarrow</vt:lpstr>
      <vt:lpstr>Calibri</vt:lpstr>
      <vt:lpstr>Corbel</vt:lpstr>
      <vt:lpstr>Tahoma</vt:lpstr>
      <vt:lpstr>Wingdings</vt:lpstr>
      <vt:lpstr>Wingdings 2</vt:lpstr>
      <vt:lpstr>Wingdings 3</vt:lpstr>
      <vt:lpstr>Module</vt:lpstr>
      <vt:lpstr>Ethics of Medical Research</vt:lpstr>
      <vt:lpstr>Objectives </vt:lpstr>
      <vt:lpstr>Main Functions of Medical Research </vt:lpstr>
      <vt:lpstr>Why do practicing physicians need a good understanding of medical research methods  ?</vt:lpstr>
      <vt:lpstr>Two potential problems for practicing physicians :</vt:lpstr>
      <vt:lpstr> HISTORY : Development of codes of  ethics for medical research ,  the Nuremberg Code  </vt:lpstr>
      <vt:lpstr> HISTORY : Development of codes of  ethics for medical research ,  the Nuremberg Code  </vt:lpstr>
      <vt:lpstr>HISTORY : The Tuskegee Syphilis Study (1932-72) </vt:lpstr>
      <vt:lpstr>HISTORY : The Tuskegee Syphilis Study (1932-72) </vt:lpstr>
      <vt:lpstr>The Tuskegee Syphilis Study (1932-72) </vt:lpstr>
      <vt:lpstr>The Tuskegee Syphilis Study (1932-72) </vt:lpstr>
      <vt:lpstr>The Tuskegee Syphilis Study (1932-72) </vt:lpstr>
      <vt:lpstr>The Tuskegee Syphilis Study (1932-72) </vt:lpstr>
      <vt:lpstr> The Tuskegee Syphilis Study </vt:lpstr>
      <vt:lpstr>The Tuskegee Syphilis Study </vt:lpstr>
      <vt:lpstr>PowerPoint Presentation</vt:lpstr>
      <vt:lpstr>PowerPoint Presentation</vt:lpstr>
      <vt:lpstr>PowerPoint Presentation</vt:lpstr>
      <vt:lpstr>The Belmont Report 1979 Principles of research with human subjects</vt:lpstr>
      <vt:lpstr>The Belmont Report 1979 Principles of research with human subjects</vt:lpstr>
      <vt:lpstr>The Belmont Report 1979 Principles of research with human subjects</vt:lpstr>
      <vt:lpstr>The Belmont Report 1979 Principles of research with human subjects</vt:lpstr>
      <vt:lpstr>Declaration of Helsinki (DoH)</vt:lpstr>
      <vt:lpstr>Declaration of Helsinki (DoH) Important points</vt:lpstr>
      <vt:lpstr>Declaration of Helsinki (DoH) Important points</vt:lpstr>
      <vt:lpstr>Declaration of Helsinki (DoH) Important points</vt:lpstr>
      <vt:lpstr>Summary of main ethical research requirements </vt:lpstr>
      <vt:lpstr>What elements should be included in an informed consent? </vt:lpstr>
      <vt:lpstr> نظام أخلاقيات البحث على المخلوقات الحية  Code of Ethics for Research on Living Creatures, KSA</vt:lpstr>
      <vt:lpstr>   نظام أخلاقبات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Informed Consent الموافقة بعد التبصير</vt:lpstr>
      <vt:lpstr>Informed Consent الموافقة بعد التبصير</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 </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 نظام أخلاقيات البحث على المخلوقات الحية  Code of Ethics for Research on Living Creatures, KSA</vt:lpstr>
      <vt:lpstr>Case Studies in Medical Research Ethics Case 1  </vt:lpstr>
      <vt:lpstr>Case Studies in Medical Research Ethics Case 1  Discussion</vt:lpstr>
      <vt:lpstr>PowerPoint Presentation</vt:lpstr>
      <vt:lpstr>Case Studies in Medical Research Ethics Case 2  Question</vt:lpstr>
      <vt:lpstr>Case Studies in Medical Research Ethics Case 2  Discussion</vt:lpstr>
      <vt:lpstr>Case Studies in Medical Research Ethics Case 3  Question </vt:lpstr>
      <vt:lpstr>Case Studies in Medical Research Ethics Case 4  story</vt:lpstr>
      <vt:lpstr>Case Studies in Medical Research Ethics Case 4  story</vt:lpstr>
      <vt:lpstr>Case Studies in Medical Research Ethics Case 5  Story </vt:lpstr>
      <vt:lpstr>Case Studies in Medical Research Ethics Case 5  story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Maha Mohmad Arafah</cp:lastModifiedBy>
  <cp:revision>204</cp:revision>
  <dcterms:created xsi:type="dcterms:W3CDTF">2010-08-16T07:25:26Z</dcterms:created>
  <dcterms:modified xsi:type="dcterms:W3CDTF">2015-02-08T04:56:38Z</dcterms:modified>
</cp:coreProperties>
</file>