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82" r:id="rId4"/>
    <p:sldId id="283" r:id="rId5"/>
    <p:sldId id="284" r:id="rId6"/>
    <p:sldId id="273" r:id="rId7"/>
    <p:sldId id="277" r:id="rId8"/>
    <p:sldId id="287" r:id="rId9"/>
    <p:sldId id="289" r:id="rId10"/>
    <p:sldId id="292" r:id="rId11"/>
    <p:sldId id="290" r:id="rId12"/>
    <p:sldId id="291" r:id="rId13"/>
    <p:sldId id="288" r:id="rId14"/>
    <p:sldId id="293" r:id="rId15"/>
    <p:sldId id="294" r:id="rId16"/>
    <p:sldId id="270" r:id="rId17"/>
    <p:sldId id="271" r:id="rId18"/>
    <p:sldId id="295" r:id="rId19"/>
    <p:sldId id="296" r:id="rId20"/>
    <p:sldId id="297" r:id="rId21"/>
    <p:sldId id="298" r:id="rId22"/>
    <p:sldId id="301" r:id="rId23"/>
    <p:sldId id="272" r:id="rId24"/>
    <p:sldId id="299" r:id="rId25"/>
    <p:sldId id="300" r:id="rId26"/>
    <p:sldId id="308" r:id="rId27"/>
    <p:sldId id="268" r:id="rId28"/>
    <p:sldId id="280" r:id="rId29"/>
    <p:sldId id="30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3DCF8-1A56-4789-8FFA-AB0C17388CD8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mazon.com/Lois-J.-Zachary/e/B001KC7THE/ref=ntt_athr_dp_pel_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creek.com/resources/booklets/MenteeGuide.pdf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sa/imgres?q=ALL+THE+BEST&amp;hl=en&amp;safe=active&amp;biw=1152&amp;bih=566&amp;gbv=2&amp;tbm=isch&amp;tbnid=fnRg7fl4vZNbcM:&amp;imgrefurl=http://qiscetmca09.blogspot.com/2010/11/all-best.html&amp;docid=f2nEVg6EopIWKM&amp;w=400&amp;h=353&amp;ei=rb15To2xJMz1sgastcnfDw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2743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44958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Professionalism</a:t>
            </a:r>
            <a:r>
              <a:rPr lang="en-US" sz="6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through</a:t>
            </a:r>
          </a:p>
          <a:p>
            <a:pPr algn="ctr"/>
            <a:r>
              <a:rPr lang="en-US" sz="10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Mentoring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ctr"/>
            <a:r>
              <a:rPr lang="en-US" b="1" i="1" u="sng" dirty="0" smtClean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 smtClean="0"/>
          </a:p>
          <a:p>
            <a:pPr algn="l"/>
            <a:endParaRPr lang="en-US" b="1" i="1" u="sng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4343401"/>
            <a:ext cx="9144000" cy="3354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KAMRAN SATTAR</a:t>
            </a:r>
            <a:r>
              <a:rPr lang="ar-SA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MBBS. PGD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MedEd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UoD</a:t>
            </a:r>
            <a:r>
              <a:rPr lang="en-US" b="1" i="1" dirty="0" smtClean="0">
                <a:solidFill>
                  <a:srgbClr val="FF0000"/>
                </a:solidFill>
              </a:rPr>
              <a:t> ( UK )</a:t>
            </a:r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err="1" smtClean="0">
                <a:solidFill>
                  <a:srgbClr val="FF0000"/>
                </a:solidFill>
              </a:rPr>
              <a:t>FAcadMEd</a:t>
            </a:r>
            <a:r>
              <a:rPr lang="en-US" b="1" i="1" dirty="0" smtClean="0">
                <a:solidFill>
                  <a:srgbClr val="FF0000"/>
                </a:solidFill>
              </a:rPr>
              <a:t> - </a:t>
            </a:r>
            <a:r>
              <a:rPr lang="en-US" b="1" i="1" dirty="0" err="1" smtClean="0">
                <a:solidFill>
                  <a:srgbClr val="FF0000"/>
                </a:solidFill>
              </a:rPr>
              <a:t>AoME</a:t>
            </a:r>
            <a:r>
              <a:rPr lang="en-US" b="1" i="1" dirty="0" smtClean="0">
                <a:solidFill>
                  <a:srgbClr val="FF0000"/>
                </a:solidFill>
              </a:rPr>
              <a:t> (UK)</a:t>
            </a:r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</a:rPr>
              <a:t>MMed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UoD</a:t>
            </a:r>
            <a:r>
              <a:rPr lang="en-US" b="1" i="1" dirty="0" smtClean="0">
                <a:solidFill>
                  <a:srgbClr val="FF0000"/>
                </a:solidFill>
              </a:rPr>
              <a:t> ( UK )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	Co-Chair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	Professionalism Block 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                         &amp;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                    DR MONA BADR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                   ASSISTANT PROFESSOR IN MICROBIOLOGY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vista\Pictures\gu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343400"/>
            <a:ext cx="2362200" cy="2514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548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Teacher 				   Advisor</a:t>
            </a:r>
            <a:r>
              <a:rPr lang="en-US" sz="6600" dirty="0" smtClean="0">
                <a:solidFill>
                  <a:schemeClr val="tx1"/>
                </a:solidFill>
              </a:rPr>
              <a:t/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	</a:t>
            </a:r>
            <a:br>
              <a:rPr lang="en-US" sz="4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Role model</a:t>
            </a:r>
            <a:r>
              <a:rPr lang="en-US" sz="3600" dirty="0" smtClean="0">
                <a:solidFill>
                  <a:schemeClr val="tx1"/>
                </a:solidFill>
              </a:rPr>
              <a:t> 			     </a:t>
            </a:r>
            <a:r>
              <a:rPr lang="en-US" sz="4000" dirty="0" smtClean="0">
                <a:solidFill>
                  <a:schemeClr val="tx1"/>
                </a:solidFill>
              </a:rPr>
              <a:t>Friend</a:t>
            </a:r>
            <a:r>
              <a:rPr lang="en-US" sz="3600" dirty="0" smtClean="0"/>
              <a:t>				</a:t>
            </a:r>
            <a:r>
              <a:rPr lang="ar-SA" sz="3600" dirty="0" smtClean="0">
                <a:solidFill>
                  <a:srgbClr val="FF0000"/>
                </a:solidFill>
              </a:rPr>
              <a:t>قدوة حسنة</a:t>
            </a:r>
            <a:r>
              <a:rPr lang="en-US" sz="3600" dirty="0" smtClean="0"/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9600"/>
            <a:ext cx="5638800" cy="1143000"/>
          </a:xfrm>
        </p:spPr>
        <p:txBody>
          <a:bodyPr>
            <a:noAutofit/>
          </a:bodyPr>
          <a:lstStyle/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ctr"/>
            <a:r>
              <a:rPr lang="en-US" b="1" i="1" u="sng" dirty="0" smtClean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 smtClean="0"/>
          </a:p>
          <a:p>
            <a:pPr algn="l"/>
            <a:endParaRPr lang="en-US" b="1" i="1" u="sng" dirty="0" smtClean="0"/>
          </a:p>
        </p:txBody>
      </p:sp>
      <p:pic>
        <p:nvPicPr>
          <p:cNvPr id="1027" name="Picture 3" descr="C:\Users\vista\Pictures\MB9000708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800600"/>
            <a:ext cx="2286000" cy="2057400"/>
          </a:xfrm>
          <a:prstGeom prst="rect">
            <a:avLst/>
          </a:prstGeom>
          <a:noFill/>
        </p:spPr>
      </p:pic>
      <p:pic>
        <p:nvPicPr>
          <p:cNvPr id="1028" name="Picture 4" descr="C:\Users\vista\Pictures\mentor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905000"/>
            <a:ext cx="2057401" cy="2057399"/>
          </a:xfrm>
          <a:prstGeom prst="rect">
            <a:avLst/>
          </a:prstGeom>
          <a:noFill/>
        </p:spPr>
      </p:pic>
      <p:pic>
        <p:nvPicPr>
          <p:cNvPr id="1029" name="Picture 5" descr="C:\Users\vista\Pictures\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81200"/>
            <a:ext cx="2057400" cy="2057400"/>
          </a:xfrm>
          <a:prstGeom prst="rect">
            <a:avLst/>
          </a:prstGeom>
          <a:noFill/>
        </p:spPr>
      </p:pic>
      <p:pic>
        <p:nvPicPr>
          <p:cNvPr id="1030" name="Picture 6" descr="C:\Users\vista\Pictures\role mod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267200"/>
            <a:ext cx="1981200" cy="1981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381001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Who is  a MENTOR?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Who is a </a:t>
            </a:r>
            <a:r>
              <a:rPr lang="en-US" sz="6700" dirty="0" smtClean="0">
                <a:solidFill>
                  <a:srgbClr val="FFFF00"/>
                </a:solidFill>
              </a:rPr>
              <a:t>MENTOR</a:t>
            </a:r>
            <a:r>
              <a:rPr lang="en-US" dirty="0" smtClean="0">
                <a:solidFill>
                  <a:srgbClr val="FFFF00"/>
                </a:solidFill>
              </a:rPr>
              <a:t> ? Cont: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Dr. Kamran\Pictures\mentoring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905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Who is a MENTOR ?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Cont: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consistent definition of mentor, most emphasize</a:t>
            </a: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guidance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modeling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socialization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 profession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Good mentoring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COMMON FOR GOOD MENTORS  </a:t>
            </a:r>
          </a:p>
          <a:p>
            <a:pPr algn="ctr"/>
            <a:r>
              <a:rPr lang="en-US" sz="4000" dirty="0" smtClean="0"/>
              <a:t>A good mentor 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4038600"/>
            <a:ext cx="4343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APPROACHABLE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4038600"/>
            <a:ext cx="4267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AVAILABLE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52600" y="5715000"/>
            <a:ext cx="556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SOCIABLE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2590800" y="2819400"/>
            <a:ext cx="4038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</a:t>
            </a: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 do ?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7854696" cy="1752600"/>
          </a:xfrm>
        </p:spPr>
        <p:txBody>
          <a:bodyPr>
            <a:normAutofit fontScale="62500" lnSpcReduction="20000"/>
          </a:bodyPr>
          <a:lstStyle/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programme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capacity in general practice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4800"/>
            <a:ext cx="27432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 their</a:t>
            </a: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needs 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77000" y="304800"/>
            <a:ext cx="2667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options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their mentee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0400" y="4800600"/>
            <a:ext cx="2971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0"/>
            <a:ext cx="28194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Identify their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29400" y="3962400"/>
            <a:ext cx="2514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as 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challenger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0" y="4038600"/>
            <a:ext cx="2667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ight Arrow 18"/>
          <p:cNvSpPr/>
          <p:nvPr/>
        </p:nvSpPr>
        <p:spPr>
          <a:xfrm rot="13131820">
            <a:off x="1605823" y="2359548"/>
            <a:ext cx="119012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4052317" y="2119884"/>
            <a:ext cx="121920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8937451">
            <a:off x="6229480" y="2324836"/>
            <a:ext cx="1320924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014218" y="4291585"/>
            <a:ext cx="129539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846382">
            <a:off x="1794414" y="3990070"/>
            <a:ext cx="113976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493167">
            <a:off x="6193604" y="3963854"/>
            <a:ext cx="110727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is achieved by a Mentor?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763000" cy="48006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	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2514600"/>
            <a:ext cx="4572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Satisfaction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4114800"/>
            <a:ext cx="5715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Personal development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057400" y="5638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7391400" y="1524000"/>
            <a:ext cx="1752600" cy="533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4400" y="5791200"/>
            <a:ext cx="6934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Experience Contribution</a:t>
            </a:r>
            <a:endParaRPr lang="ar-SA" sz="4000" dirty="0" smtClean="0"/>
          </a:p>
          <a:p>
            <a:pPr algn="ctr"/>
            <a:r>
              <a:rPr lang="ar-SA" sz="4000" dirty="0" smtClean="0"/>
              <a:t>تجربه مساهمة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10" grpId="0" animBg="1"/>
      <p:bldP spid="1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who is MENTEE/PROTÉGÉ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4800600"/>
          </a:xfrm>
        </p:spPr>
        <p:txBody>
          <a:bodyPr/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(male), a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(female)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a days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both male &amp; female )</a:t>
            </a:r>
          </a:p>
          <a:p>
            <a:pPr algn="l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vista\Pictures\ment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505200" cy="29718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20862898">
            <a:off x="301440" y="4991143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 rot="20936040">
            <a:off x="448670" y="3625015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10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be?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Tactical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“HOW”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WHY”</a:t>
            </a: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09750"/>
            <a:ext cx="32956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have?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828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RESPECT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4000" dirty="0" smtClean="0"/>
              <a:t> Mutual respect is the starting and sustaining aspect of a successful mentoring relationship. Professional and personal appreciation of one another is core to enhancing learning. </a:t>
            </a:r>
          </a:p>
          <a:p>
            <a:endParaRPr lang="en-US" sz="2800" b="1" u="sng" dirty="0" smtClean="0"/>
          </a:p>
          <a:p>
            <a:r>
              <a:rPr lang="en-US" sz="2800" b="1" u="sng" dirty="0" smtClean="0">
                <a:solidFill>
                  <a:srgbClr val="FFFF00"/>
                </a:solidFill>
              </a:rPr>
              <a:t>3 Vital signs </a:t>
            </a:r>
            <a:r>
              <a:rPr lang="en-US" sz="2800" b="1" u="sng" dirty="0" smtClean="0"/>
              <a:t>by “Triple Creek Associates</a:t>
            </a:r>
            <a:r>
              <a:rPr lang="en-US" sz="2800" dirty="0" smtClean="0"/>
              <a:t>”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have?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RESPONSIVENESS</a:t>
            </a:r>
            <a:r>
              <a:rPr lang="en-US" sz="4400" dirty="0" smtClean="0">
                <a:solidFill>
                  <a:srgbClr val="FFFF00"/>
                </a:solidFill>
              </a:rPr>
              <a:t>: </a:t>
            </a:r>
          </a:p>
          <a:p>
            <a:pPr algn="l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willingness to learn from your mentor and your mentor’s willingness to respond to your learning needs are important for successful collaboration.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Objectives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</a:rPr>
              <a:t>tudents should be able to  understand and describe; 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Mentoring.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roles of Mentor and Mentee.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to be expected from  Mentoring?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 through Mentoring.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have?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</p:spPr>
        <p:txBody>
          <a:bodyPr>
            <a:noAutofit/>
          </a:bodyPr>
          <a:lstStyle/>
          <a:p>
            <a:pPr algn="l"/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ACCOUNTABILITY</a:t>
            </a:r>
            <a:r>
              <a:rPr lang="en-US" sz="4400" dirty="0" smtClean="0">
                <a:solidFill>
                  <a:srgbClr val="FFFF00"/>
                </a:solidFill>
              </a:rPr>
              <a:t>: </a:t>
            </a:r>
            <a:r>
              <a:rPr lang="ar-SA" sz="4400" b="1" dirty="0" smtClean="0">
                <a:solidFill>
                  <a:srgbClr val="FFFF00"/>
                </a:solidFill>
              </a:rPr>
              <a:t>المسائله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algn="l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you and your mentor establish mutually held goals and expectations, keeping your agreements strengthens trust and helps maintain a positive relationship.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-152400"/>
            <a:ext cx="89154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consider?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133600"/>
            <a:ext cx="8534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obliged to recognize the multiple demands on a mentor's time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62000" y="5715000"/>
            <a:ext cx="74676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IMPORTANTLY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Professionalism Through Mentoring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Excellence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ABIM foundation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524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8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1722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620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6962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52400" y="6096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0" y="4495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752600" y="3886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676400" y="5791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6106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71628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7010400" y="3810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610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5" grpId="0" animBg="1"/>
      <p:bldP spid="18" grpId="0" animBg="1"/>
      <p:bldP spid="20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is to be expected from GOOD mentoring?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5181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Mentoring flourishes behavioral, motivational and career outcomes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 It is an effective way of helping people</a:t>
            </a:r>
            <a:br>
              <a:rPr lang="en-US" sz="4000" dirty="0" smtClean="0"/>
            </a:br>
            <a:r>
              <a:rPr lang="en-US" sz="4000" dirty="0" smtClean="0"/>
              <a:t>to progress in their careers. 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Characteristics of  GOOD mentoring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9154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 open communication system with reciprocal feedback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standards, goals, and expectations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trust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and enjoy each other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mistakes</a:t>
            </a:r>
          </a:p>
          <a:p>
            <a:pPr algn="l"/>
            <a:r>
              <a:rPr lang="en-US" sz="4000" dirty="0" smtClean="0"/>
              <a:t>(Allen &amp; Poteet, 1999).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82000" cy="1981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is to be expected from a GOOD mentoring?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 willingly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المشاركه عن طيب خاطر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flexibility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أبداء المرونة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mentoring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القيود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from others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on common tasks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open and comfortable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 smtClean="0"/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MENTOR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SHOUD HAVE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– you should be willing to spend time helping someone else, and remain positive throughout.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to challenge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 in a non-threatening way.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Feedback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MENTEE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SHOULD HAVE </a:t>
            </a:r>
          </a:p>
          <a:p>
            <a:pPr algn="l"/>
            <a:r>
              <a:rPr lang="en-US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continue developing and growing and </a:t>
            </a:r>
            <a:r>
              <a:rPr lang="en-US" sz="3900" dirty="0" smtClean="0"/>
              <a:t> </a:t>
            </a:r>
            <a:r>
              <a:rPr lang="en-US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actively </a:t>
            </a:r>
            <a:endParaRPr lang="en-US" sz="3900" b="1" dirty="0" smtClean="0"/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FOR YOUR READING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Mentee's Guide: </a:t>
            </a: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Mentoring Work for You </a:t>
            </a: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Lois J. Zachary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Dr. Kamran Sattar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 action="ppaction://hlinkfile"/>
            </a:endParaRPr>
          </a:p>
        </p:txBody>
      </p:sp>
      <p:pic>
        <p:nvPicPr>
          <p:cNvPr id="2050" name="Picture 2" descr="C:\Users\vista\Pictures\boodk , mentee's gu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90600"/>
            <a:ext cx="1828800" cy="1828800"/>
          </a:xfrm>
          <a:prstGeom prst="rect">
            <a:avLst/>
          </a:prstGeom>
          <a:noFill/>
        </p:spPr>
      </p:pic>
      <p:pic>
        <p:nvPicPr>
          <p:cNvPr id="1026" name="Picture 2" descr="C:\Users\Kamran\Desktop\cover-jlum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505200"/>
            <a:ext cx="1905000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References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86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Kamran Sattar</a:t>
            </a:r>
          </a:p>
          <a:p>
            <a:pPr algn="l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err="1" smtClean="0"/>
              <a:t>Sackett</a:t>
            </a:r>
            <a:r>
              <a:rPr lang="en-US" sz="2000" dirty="0" smtClean="0"/>
              <a:t> DL. On the determinants of academic</a:t>
            </a:r>
          </a:p>
          <a:p>
            <a:pPr algn="l"/>
            <a:r>
              <a:rPr lang="en-US" sz="2000" dirty="0" smtClean="0"/>
              <a:t>success as a clinician-scientist. </a:t>
            </a:r>
            <a:r>
              <a:rPr lang="en-US" sz="2000" dirty="0" err="1" smtClean="0"/>
              <a:t>Clin</a:t>
            </a:r>
            <a:r>
              <a:rPr lang="en-US" sz="2000" dirty="0" smtClean="0"/>
              <a:t> Invest Med.</a:t>
            </a:r>
          </a:p>
          <a:p>
            <a:pPr algn="l"/>
            <a:r>
              <a:rPr lang="en-US" sz="2000" dirty="0" smtClean="0"/>
              <a:t>2001;24:94-100.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Larson EB. Academic mentorship: an important</a:t>
            </a:r>
          </a:p>
          <a:p>
            <a:pPr algn="l"/>
            <a:r>
              <a:rPr lang="en-US" sz="2000" dirty="0" smtClean="0"/>
              <a:t>ingredient for our survival. J Gen Intern Med.</a:t>
            </a:r>
          </a:p>
          <a:p>
            <a:pPr algn="l"/>
            <a:r>
              <a:rPr lang="en-US" sz="2000" dirty="0" smtClean="0"/>
              <a:t>1992;7:255. 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Triple Creek Associates, Inc. (2007) Mentoring guide for mentees, second edition. Retrieved December 27, 2009,</a:t>
            </a:r>
            <a:br>
              <a:rPr lang="en-US" sz="2000" dirty="0" smtClean="0"/>
            </a:br>
            <a:r>
              <a:rPr lang="en-US" sz="2000" dirty="0" smtClean="0"/>
              <a:t>from </a:t>
            </a:r>
            <a:r>
              <a:rPr lang="en-US" sz="2000" dirty="0" smtClean="0">
                <a:hlinkClick r:id="rId2"/>
              </a:rPr>
              <a:t>http://www.3creek.com/resources/booklets/MenteeGuide.pdf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Allen, T. D., &amp; Poteet, M. L. (1999). Developing effective mentoring relationships: Strategies from the mentor’s</a:t>
            </a:r>
            <a:br>
              <a:rPr lang="en-US" sz="2000" dirty="0" smtClean="0"/>
            </a:br>
            <a:r>
              <a:rPr lang="en-US" sz="2000" dirty="0" smtClean="0"/>
              <a:t>viewpoint. The Career Development Quarterly, 48, 59-73.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b="1" dirty="0" smtClean="0"/>
              <a:t>Judi Clements YouTube good coach vs. bad coach </a:t>
            </a:r>
            <a:endParaRPr lang="en-US" sz="20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THANK YOU VERY MUCH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</a:t>
            </a:r>
          </a:p>
          <a:p>
            <a:endParaRPr lang="en-US" sz="6000" dirty="0" smtClean="0"/>
          </a:p>
          <a:p>
            <a:endParaRPr lang="en-US" sz="6000" dirty="0" smtClean="0"/>
          </a:p>
          <a:p>
            <a:r>
              <a:rPr lang="en-US" sz="6000" dirty="0" smtClean="0"/>
              <a:t> &amp;             </a:t>
            </a:r>
            <a:r>
              <a:rPr lang="en-US" sz="6000" dirty="0" smtClean="0">
                <a:solidFill>
                  <a:srgbClr val="FFFF00"/>
                </a:solidFill>
              </a:rPr>
              <a:t>&amp;</a:t>
            </a:r>
          </a:p>
          <a:p>
            <a:pPr lvl="8">
              <a:buNone/>
            </a:pPr>
            <a:r>
              <a:rPr lang="en-US" sz="4600" dirty="0" smtClean="0"/>
              <a:t>            </a:t>
            </a:r>
            <a:r>
              <a:rPr lang="en-US" dirty="0" smtClean="0"/>
              <a:t> </a:t>
            </a:r>
          </a:p>
        </p:txBody>
      </p:sp>
      <p:pic>
        <p:nvPicPr>
          <p:cNvPr id="4" name="rg_hi" descr="http://t0.gstatic.com/images?q=tbn:ANd9GcQtZVqWJQm8I5qn16DBMp1tM_xSAGaLvtiRqXen13CAGRTwGzXB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:\Users\Kamran\Pictures\imagesCAXJJY1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3829050" cy="3657600"/>
          </a:xfrm>
          <a:prstGeom prst="rect">
            <a:avLst/>
          </a:prstGeom>
          <a:noFill/>
        </p:spPr>
      </p:pic>
      <p:pic>
        <p:nvPicPr>
          <p:cNvPr id="6" name="Picture 2" descr="C:\Users\vista\Pictures\MM90028406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5720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What is </a:t>
            </a:r>
            <a:r>
              <a:rPr lang="en-US" sz="6700" dirty="0" smtClean="0">
                <a:solidFill>
                  <a:srgbClr val="FFFF00"/>
                </a:solidFill>
              </a:rPr>
              <a:t>MENTORING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854696" cy="495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professional </a:t>
            </a:r>
            <a:r>
              <a:rPr lang="en-US" sz="4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within an organization that is intended to target and focus the </a:t>
            </a:r>
            <a:r>
              <a:rPr lang="en-US" sz="4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individuals”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is </a:t>
            </a:r>
            <a:r>
              <a:rPr lang="en-US" sz="6700" dirty="0" smtClean="0">
                <a:solidFill>
                  <a:srgbClr val="FFFF00"/>
                </a:solidFill>
              </a:rPr>
              <a:t>MENTORING</a:t>
            </a:r>
            <a:r>
              <a:rPr lang="en-US" dirty="0" smtClean="0">
                <a:solidFill>
                  <a:srgbClr val="FFFF00"/>
                </a:solidFill>
              </a:rPr>
              <a:t> ?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381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"Mentoring is to support and encourage people to manage their own learning in order that they may maximise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develop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improve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become the person they want to be.”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 Parsloe,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Oxford School of Coaching &amp; Mentoring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is </a:t>
            </a:r>
            <a:r>
              <a:rPr lang="en-US" sz="6700" dirty="0" smtClean="0">
                <a:solidFill>
                  <a:srgbClr val="FFFF00"/>
                </a:solidFill>
              </a:rPr>
              <a:t>MENTORING</a:t>
            </a:r>
            <a:r>
              <a:rPr lang="en-US" dirty="0" smtClean="0">
                <a:solidFill>
                  <a:srgbClr val="FFFF00"/>
                </a:solidFill>
              </a:rPr>
              <a:t> ?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915400" cy="4419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relationship that involves interaction between two people ( mentor and mentee) normally working in a similar field or sharing similar experiences 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[1]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Significant benefits are associated with mentorship. Effective mentorship  is crucial to career success in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medicine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[2,3]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MENTORING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CAREER DEVELOPMENT TOOL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C:\Users\Dr. Kamran\Pictures\mentoring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05400"/>
            <a:ext cx="2133600" cy="175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981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Do you want to build a  career ?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Do you want to develop your  skills and help others learn, grow, and improve their skills?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Or would you like to have someone help you do these things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588211">
            <a:off x="152400" y="228600"/>
            <a:ext cx="88392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FFFF00"/>
                </a:solidFill>
              </a:rPr>
              <a:t>         An Exercise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 rot="20581657"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Please write </a:t>
            </a:r>
            <a:r>
              <a:rPr lang="en-US" sz="7200" i="1" u="sng" dirty="0" smtClean="0"/>
              <a:t>a one sentence </a:t>
            </a:r>
            <a:r>
              <a:rPr lang="en-US" sz="7200" dirty="0" smtClean="0"/>
              <a:t>definition of MENTORING </a:t>
            </a:r>
            <a:endParaRPr lang="en-US" sz="7200" dirty="0"/>
          </a:p>
        </p:txBody>
      </p:sp>
      <p:pic>
        <p:nvPicPr>
          <p:cNvPr id="5122" name="Picture 2" descr="C:\Users\Dr. Kamran\Pictures\wr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8480">
            <a:off x="4532605" y="4273267"/>
            <a:ext cx="4419600" cy="2019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Good mentoring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size doesn’t fit all </a:t>
            </a:r>
          </a:p>
          <a:p>
            <a:pPr algn="l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nature of a mentoring relationship varies with the level of students and Mentor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6400" dirty="0" smtClean="0"/>
              <a:t>Different human relationships </a:t>
            </a:r>
          </a:p>
          <a:p>
            <a:pPr algn="l"/>
            <a:endParaRPr lang="en-US" sz="5700" dirty="0" smtClean="0"/>
          </a:p>
          <a:p>
            <a:pPr algn="l"/>
            <a:r>
              <a:rPr lang="en-US" sz="6400" dirty="0" smtClean="0"/>
              <a:t>Different learning needs 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6400" dirty="0" smtClean="0"/>
              <a:t>D</a:t>
            </a:r>
            <a:r>
              <a:rPr lang="en-US" sz="7300" dirty="0" smtClean="0"/>
              <a:t>ifferent styles of mentoring </a:t>
            </a:r>
          </a:p>
          <a:p>
            <a:pPr algn="l"/>
            <a:endParaRPr lang="en-US" sz="4000" dirty="0" smtClean="0"/>
          </a:p>
          <a:p>
            <a:pPr algn="l"/>
            <a:endParaRPr lang="en-US" sz="4000" dirty="0" smtClean="0"/>
          </a:p>
          <a:p>
            <a:pPr algn="l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4000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810000" y="38862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51816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83058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Who is involved?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019800" cy="449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</a:p>
          <a:p>
            <a:pPr algn="l"/>
            <a:endParaRPr lang="en-US" sz="3600" dirty="0" smtClean="0"/>
          </a:p>
          <a:p>
            <a:pPr algn="l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1600200"/>
            <a:ext cx="3362136" cy="3352800"/>
            <a:chOff x="685802" y="263553"/>
            <a:chExt cx="3362136" cy="2971800"/>
          </a:xfrm>
        </p:grpSpPr>
        <p:sp>
          <p:nvSpPr>
            <p:cNvPr id="8" name="Rounded Rectangle 7"/>
            <p:cNvSpPr/>
            <p:nvPr/>
          </p:nvSpPr>
          <p:spPr>
            <a:xfrm>
              <a:off x="685802" y="263553"/>
              <a:ext cx="3362136" cy="2971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ADVISOR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ROLEMODEL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FRIEND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1389008" y="492241"/>
              <a:ext cx="2565324" cy="1730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849994" y="3657600"/>
            <a:ext cx="3370206" cy="32004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590800" y="2825155"/>
            <a:ext cx="3962400" cy="3118445"/>
            <a:chOff x="2699239" y="3019226"/>
            <a:chExt cx="2892670" cy="2966045"/>
          </a:xfrm>
        </p:grpSpPr>
        <p:sp>
          <p:nvSpPr>
            <p:cNvPr id="20" name="Oval 19"/>
            <p:cNvSpPr/>
            <p:nvPr/>
          </p:nvSpPr>
          <p:spPr>
            <a:xfrm>
              <a:off x="2699239" y="3242071"/>
              <a:ext cx="2892670" cy="27432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837137"/>
                <a:satOff val="270"/>
                <a:lumOff val="-6471"/>
                <a:alphaOff val="0"/>
              </a:schemeClr>
            </a:fillRef>
            <a:effectRef idx="0">
              <a:schemeClr val="accent5">
                <a:hueOff val="-1837137"/>
                <a:satOff val="270"/>
                <a:lumOff val="-647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MENTORING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RELATIONSHIP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21" name="Oval 4"/>
            <p:cNvSpPr/>
            <p:nvPr/>
          </p:nvSpPr>
          <p:spPr>
            <a:xfrm>
              <a:off x="3260833" y="3019226"/>
              <a:ext cx="1707932" cy="1207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868</TotalTime>
  <Words>809</Words>
  <Application>Microsoft Office PowerPoint</Application>
  <PresentationFormat>On-screen Show (4:3)</PresentationFormat>
  <Paragraphs>212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   </vt:lpstr>
      <vt:lpstr> Objectives Students should be able to  understand and describe;  </vt:lpstr>
      <vt:lpstr>What is MENTORING ?</vt:lpstr>
      <vt:lpstr>   What is MENTORING ?  Cont:</vt:lpstr>
      <vt:lpstr>What is MENTORING ?  Cont:</vt:lpstr>
      <vt:lpstr>  MENTORING   A CAREER DEVELOPMENT TOOL  </vt:lpstr>
      <vt:lpstr>         An Exercise </vt:lpstr>
      <vt:lpstr>Good mentoring </vt:lpstr>
      <vt:lpstr>Who is involved?</vt:lpstr>
      <vt:lpstr>        Teacher        Advisor          Role model         Friend    قدوة حسنة   </vt:lpstr>
      <vt:lpstr>Who is a MENTOR ? Cont:</vt:lpstr>
      <vt:lpstr>Who is a MENTOR ? Cont:</vt:lpstr>
      <vt:lpstr>Good mentoring </vt:lpstr>
      <vt:lpstr>What a MENTOR should  do ?</vt:lpstr>
      <vt:lpstr>What is achieved by a Mentor?</vt:lpstr>
      <vt:lpstr> who is MENTEE/PROTÉGÉ</vt:lpstr>
      <vt:lpstr>What a MENTEE should  be? </vt:lpstr>
      <vt:lpstr>What a MENTEE should  have? </vt:lpstr>
      <vt:lpstr>What a MENTEE should  have? Cont:</vt:lpstr>
      <vt:lpstr>What a MENTEE should  have? Cont:</vt:lpstr>
      <vt:lpstr>      What a MENTEE should  consider? </vt:lpstr>
      <vt:lpstr>Professionalism Through Mentoring </vt:lpstr>
      <vt:lpstr>   What is to be expected from GOOD mentoring? </vt:lpstr>
      <vt:lpstr>Characteristics of  GOOD mentoring </vt:lpstr>
      <vt:lpstr>What is to be expected from a GOOD mentoring?  Cont:</vt:lpstr>
      <vt:lpstr>SUMMARY </vt:lpstr>
      <vt:lpstr>FOR YOUR READING </vt:lpstr>
      <vt:lpstr>References </vt:lpstr>
      <vt:lpstr>THANK YOU VERY MUCH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vista</dc:creator>
  <cp:lastModifiedBy>GCUSER</cp:lastModifiedBy>
  <cp:revision>109</cp:revision>
  <dcterms:created xsi:type="dcterms:W3CDTF">2012-02-23T16:13:05Z</dcterms:created>
  <dcterms:modified xsi:type="dcterms:W3CDTF">2015-02-09T07:59:13Z</dcterms:modified>
</cp:coreProperties>
</file>