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4"/>
  </p:notesMasterIdLst>
  <p:sldIdLst>
    <p:sldId id="256" r:id="rId2"/>
    <p:sldId id="264" r:id="rId3"/>
    <p:sldId id="265" r:id="rId4"/>
    <p:sldId id="258" r:id="rId5"/>
    <p:sldId id="268" r:id="rId6"/>
    <p:sldId id="271" r:id="rId7"/>
    <p:sldId id="259" r:id="rId8"/>
    <p:sldId id="273" r:id="rId9"/>
    <p:sldId id="267" r:id="rId10"/>
    <p:sldId id="261" r:id="rId11"/>
    <p:sldId id="269" r:id="rId12"/>
    <p:sldId id="279" r:id="rId13"/>
    <p:sldId id="282" r:id="rId14"/>
    <p:sldId id="284" r:id="rId15"/>
    <p:sldId id="275" r:id="rId16"/>
    <p:sldId id="276" r:id="rId17"/>
    <p:sldId id="281" r:id="rId18"/>
    <p:sldId id="277" r:id="rId19"/>
    <p:sldId id="278" r:id="rId20"/>
    <p:sldId id="280" r:id="rId21"/>
    <p:sldId id="262"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9D0"/>
    <a:srgbClr val="10CF9B"/>
    <a:srgbClr val="C95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8208E-5352-4B59-A866-539AE0409ED4}" type="doc">
      <dgm:prSet loTypeId="urn:microsoft.com/office/officeart/2005/8/layout/default#1" loCatId="list" qsTypeId="urn:microsoft.com/office/officeart/2005/8/quickstyle/3d3" qsCatId="3D" csTypeId="urn:microsoft.com/office/officeart/2005/8/colors/colorful3" csCatId="colorful" phldr="1"/>
      <dgm:spPr/>
      <dgm:t>
        <a:bodyPr/>
        <a:lstStyle/>
        <a:p>
          <a:endParaRPr lang="en-GB"/>
        </a:p>
      </dgm:t>
    </dgm:pt>
    <dgm:pt modelId="{ECBB067C-2D87-4D7F-A9CF-CD18C1CD30DD}">
      <dgm:prSet phldrT="[Text]" custT="1"/>
      <dgm:spPr/>
      <dgm:t>
        <a:bodyPr/>
        <a:lstStyle/>
        <a:p>
          <a:r>
            <a:rPr lang="en-GB" sz="6000" dirty="0" smtClean="0"/>
            <a:t>safe</a:t>
          </a:r>
          <a:endParaRPr lang="en-GB" sz="6000" dirty="0"/>
        </a:p>
      </dgm:t>
    </dgm:pt>
    <dgm:pt modelId="{45677C37-1C48-4666-ADF4-325ED25B6B76}" type="parTrans" cxnId="{E62D5598-C65E-4651-8633-EF052645057D}">
      <dgm:prSet/>
      <dgm:spPr/>
      <dgm:t>
        <a:bodyPr/>
        <a:lstStyle/>
        <a:p>
          <a:endParaRPr lang="en-GB"/>
        </a:p>
      </dgm:t>
    </dgm:pt>
    <dgm:pt modelId="{9799E288-AE8E-4245-87A1-47A6DEAAAD7F}" type="sibTrans" cxnId="{E62D5598-C65E-4651-8633-EF052645057D}">
      <dgm:prSet/>
      <dgm:spPr/>
      <dgm:t>
        <a:bodyPr/>
        <a:lstStyle/>
        <a:p>
          <a:endParaRPr lang="en-GB"/>
        </a:p>
      </dgm:t>
    </dgm:pt>
    <dgm:pt modelId="{042F9B96-E148-41EF-9333-E32261887F65}">
      <dgm:prSet phldrT="[Text]" custT="1"/>
      <dgm:spPr/>
      <dgm:t>
        <a:bodyPr/>
        <a:lstStyle/>
        <a:p>
          <a:r>
            <a:rPr lang="en-GB" sz="4400" dirty="0" smtClean="0"/>
            <a:t>Effective</a:t>
          </a:r>
          <a:endParaRPr lang="en-GB" sz="4400" dirty="0"/>
        </a:p>
      </dgm:t>
    </dgm:pt>
    <dgm:pt modelId="{9EF03832-2C49-41A1-B4E2-2637F01D4B34}" type="parTrans" cxnId="{1C09DA00-A333-42A2-B157-DB7A1D6B14AF}">
      <dgm:prSet/>
      <dgm:spPr/>
      <dgm:t>
        <a:bodyPr/>
        <a:lstStyle/>
        <a:p>
          <a:endParaRPr lang="en-GB"/>
        </a:p>
      </dgm:t>
    </dgm:pt>
    <dgm:pt modelId="{C5490871-41D4-4173-999A-D91483B72CF3}" type="sibTrans" cxnId="{1C09DA00-A333-42A2-B157-DB7A1D6B14AF}">
      <dgm:prSet/>
      <dgm:spPr/>
      <dgm:t>
        <a:bodyPr/>
        <a:lstStyle/>
        <a:p>
          <a:endParaRPr lang="en-GB"/>
        </a:p>
      </dgm:t>
    </dgm:pt>
    <dgm:pt modelId="{16F5CDD0-67F8-493E-B478-7A43E23C2240}">
      <dgm:prSet phldrT="[Text]" custT="1"/>
      <dgm:spPr/>
      <dgm:t>
        <a:bodyPr/>
        <a:lstStyle/>
        <a:p>
          <a:r>
            <a:rPr lang="en-GB" sz="3600" dirty="0" smtClean="0"/>
            <a:t>Patient-</a:t>
          </a:r>
          <a:r>
            <a:rPr lang="en-GB" sz="3600" dirty="0" err="1" smtClean="0"/>
            <a:t>Centered</a:t>
          </a:r>
          <a:endParaRPr lang="en-GB" sz="3600" dirty="0"/>
        </a:p>
      </dgm:t>
    </dgm:pt>
    <dgm:pt modelId="{1B11121B-5620-4DBD-A4A5-E7C4D502797E}" type="parTrans" cxnId="{8167A05E-EE69-4FA4-9C6F-03536AAFF92B}">
      <dgm:prSet/>
      <dgm:spPr/>
      <dgm:t>
        <a:bodyPr/>
        <a:lstStyle/>
        <a:p>
          <a:endParaRPr lang="en-GB"/>
        </a:p>
      </dgm:t>
    </dgm:pt>
    <dgm:pt modelId="{D255A9A6-7609-402C-A158-4D85EE326ADA}" type="sibTrans" cxnId="{8167A05E-EE69-4FA4-9C6F-03536AAFF92B}">
      <dgm:prSet/>
      <dgm:spPr/>
      <dgm:t>
        <a:bodyPr/>
        <a:lstStyle/>
        <a:p>
          <a:endParaRPr lang="en-GB"/>
        </a:p>
      </dgm:t>
    </dgm:pt>
    <dgm:pt modelId="{CAFF9A46-9A5F-4A6B-B0EF-895E2C5EB37E}">
      <dgm:prSet phldrT="[Text]" custT="1"/>
      <dgm:spPr/>
      <dgm:t>
        <a:bodyPr/>
        <a:lstStyle/>
        <a:p>
          <a:r>
            <a:rPr lang="en-GB" sz="4400" dirty="0" smtClean="0"/>
            <a:t>Efficient</a:t>
          </a:r>
          <a:r>
            <a:rPr lang="en-GB" sz="3600" dirty="0" smtClean="0"/>
            <a:t> </a:t>
          </a:r>
          <a:endParaRPr lang="en-GB" sz="3600" dirty="0"/>
        </a:p>
      </dgm:t>
    </dgm:pt>
    <dgm:pt modelId="{6B4FBFDC-F0CA-4211-8F55-E006C0ADDF8F}" type="parTrans" cxnId="{41389050-FFDF-432B-976D-6529F9BE90DF}">
      <dgm:prSet/>
      <dgm:spPr/>
      <dgm:t>
        <a:bodyPr/>
        <a:lstStyle/>
        <a:p>
          <a:endParaRPr lang="en-GB"/>
        </a:p>
      </dgm:t>
    </dgm:pt>
    <dgm:pt modelId="{5107281F-99D8-4CCD-83F7-AF71AEEC2FBB}" type="sibTrans" cxnId="{41389050-FFDF-432B-976D-6529F9BE90DF}">
      <dgm:prSet/>
      <dgm:spPr/>
      <dgm:t>
        <a:bodyPr/>
        <a:lstStyle/>
        <a:p>
          <a:endParaRPr lang="en-GB"/>
        </a:p>
      </dgm:t>
    </dgm:pt>
    <dgm:pt modelId="{C0EB9113-AB6C-4D4C-A99C-1B20222BC511}">
      <dgm:prSet phldrT="[Text]" custT="1"/>
      <dgm:spPr/>
      <dgm:t>
        <a:bodyPr/>
        <a:lstStyle/>
        <a:p>
          <a:r>
            <a:rPr lang="en-GB" sz="4000" dirty="0" smtClean="0"/>
            <a:t>Equitable</a:t>
          </a:r>
          <a:endParaRPr lang="en-GB" sz="4000" dirty="0"/>
        </a:p>
      </dgm:t>
    </dgm:pt>
    <dgm:pt modelId="{EAC215AD-2099-40C8-8892-16E2E886460A}" type="parTrans" cxnId="{6665F9D5-FD98-43A3-A021-A88F2E842FA3}">
      <dgm:prSet/>
      <dgm:spPr/>
      <dgm:t>
        <a:bodyPr/>
        <a:lstStyle/>
        <a:p>
          <a:endParaRPr lang="en-GB"/>
        </a:p>
      </dgm:t>
    </dgm:pt>
    <dgm:pt modelId="{E8493B5E-767A-476A-BE6F-1A68C625C5CF}" type="sibTrans" cxnId="{6665F9D5-FD98-43A3-A021-A88F2E842FA3}">
      <dgm:prSet/>
      <dgm:spPr/>
      <dgm:t>
        <a:bodyPr/>
        <a:lstStyle/>
        <a:p>
          <a:endParaRPr lang="en-GB"/>
        </a:p>
      </dgm:t>
    </dgm:pt>
    <dgm:pt modelId="{96030467-AA29-482B-B8D9-671C3122401E}">
      <dgm:prSet custT="1"/>
      <dgm:spPr/>
      <dgm:t>
        <a:bodyPr/>
        <a:lstStyle/>
        <a:p>
          <a:r>
            <a:rPr lang="en-GB" sz="4400" dirty="0" smtClean="0"/>
            <a:t>Timely</a:t>
          </a:r>
          <a:endParaRPr lang="en-GB" sz="4400" dirty="0"/>
        </a:p>
      </dgm:t>
    </dgm:pt>
    <dgm:pt modelId="{BD68202A-967B-4BBE-9BA0-FD6BD65538A7}" type="parTrans" cxnId="{0878A5F7-223F-4B7E-A086-852CD1B5897C}">
      <dgm:prSet/>
      <dgm:spPr/>
      <dgm:t>
        <a:bodyPr/>
        <a:lstStyle/>
        <a:p>
          <a:endParaRPr lang="en-GB"/>
        </a:p>
      </dgm:t>
    </dgm:pt>
    <dgm:pt modelId="{14394F9A-0D68-4B99-B3BE-F117FC268953}" type="sibTrans" cxnId="{0878A5F7-223F-4B7E-A086-852CD1B5897C}">
      <dgm:prSet/>
      <dgm:spPr/>
      <dgm:t>
        <a:bodyPr/>
        <a:lstStyle/>
        <a:p>
          <a:endParaRPr lang="en-GB"/>
        </a:p>
      </dgm:t>
    </dgm:pt>
    <dgm:pt modelId="{3232CC73-65F7-49F7-888C-DECBA8A1FC93}" type="pres">
      <dgm:prSet presAssocID="{6F58208E-5352-4B59-A866-539AE0409ED4}" presName="diagram" presStyleCnt="0">
        <dgm:presLayoutVars>
          <dgm:dir/>
          <dgm:resizeHandles val="exact"/>
        </dgm:presLayoutVars>
      </dgm:prSet>
      <dgm:spPr/>
      <dgm:t>
        <a:bodyPr/>
        <a:lstStyle/>
        <a:p>
          <a:endParaRPr lang="en-US"/>
        </a:p>
      </dgm:t>
    </dgm:pt>
    <dgm:pt modelId="{8529556E-5FD7-4042-A342-D5434A8ED612}" type="pres">
      <dgm:prSet presAssocID="{ECBB067C-2D87-4D7F-A9CF-CD18C1CD30DD}" presName="node" presStyleLbl="node1" presStyleIdx="0" presStyleCnt="6">
        <dgm:presLayoutVars>
          <dgm:bulletEnabled val="1"/>
        </dgm:presLayoutVars>
      </dgm:prSet>
      <dgm:spPr/>
      <dgm:t>
        <a:bodyPr/>
        <a:lstStyle/>
        <a:p>
          <a:endParaRPr lang="en-US"/>
        </a:p>
      </dgm:t>
    </dgm:pt>
    <dgm:pt modelId="{194C7C08-D38C-4522-A56A-B14ABB0E9B79}" type="pres">
      <dgm:prSet presAssocID="{9799E288-AE8E-4245-87A1-47A6DEAAAD7F}" presName="sibTrans" presStyleCnt="0"/>
      <dgm:spPr/>
    </dgm:pt>
    <dgm:pt modelId="{32967811-9263-4AE5-BBFF-A7D0F7E832C1}" type="pres">
      <dgm:prSet presAssocID="{042F9B96-E148-41EF-9333-E32261887F65}" presName="node" presStyleLbl="node1" presStyleIdx="1" presStyleCnt="6">
        <dgm:presLayoutVars>
          <dgm:bulletEnabled val="1"/>
        </dgm:presLayoutVars>
      </dgm:prSet>
      <dgm:spPr/>
      <dgm:t>
        <a:bodyPr/>
        <a:lstStyle/>
        <a:p>
          <a:endParaRPr lang="en-GB"/>
        </a:p>
      </dgm:t>
    </dgm:pt>
    <dgm:pt modelId="{C3CF2A45-21CD-447C-913B-9CDD7F70063B}" type="pres">
      <dgm:prSet presAssocID="{C5490871-41D4-4173-999A-D91483B72CF3}" presName="sibTrans" presStyleCnt="0"/>
      <dgm:spPr/>
    </dgm:pt>
    <dgm:pt modelId="{6E9BE791-652A-443C-983F-AB5E2BE0CBCB}" type="pres">
      <dgm:prSet presAssocID="{16F5CDD0-67F8-493E-B478-7A43E23C2240}" presName="node" presStyleLbl="node1" presStyleIdx="2" presStyleCnt="6">
        <dgm:presLayoutVars>
          <dgm:bulletEnabled val="1"/>
        </dgm:presLayoutVars>
      </dgm:prSet>
      <dgm:spPr/>
      <dgm:t>
        <a:bodyPr/>
        <a:lstStyle/>
        <a:p>
          <a:endParaRPr lang="en-GB"/>
        </a:p>
      </dgm:t>
    </dgm:pt>
    <dgm:pt modelId="{71E53F71-305B-481F-A56E-1B936727566A}" type="pres">
      <dgm:prSet presAssocID="{D255A9A6-7609-402C-A158-4D85EE326ADA}" presName="sibTrans" presStyleCnt="0"/>
      <dgm:spPr/>
    </dgm:pt>
    <dgm:pt modelId="{8149A99D-3EBE-4FDE-AE1D-F0679AA9E186}" type="pres">
      <dgm:prSet presAssocID="{CAFF9A46-9A5F-4A6B-B0EF-895E2C5EB37E}" presName="node" presStyleLbl="node1" presStyleIdx="3" presStyleCnt="6" custLinFactNeighborX="-3115" custLinFactNeighborY="-857">
        <dgm:presLayoutVars>
          <dgm:bulletEnabled val="1"/>
        </dgm:presLayoutVars>
      </dgm:prSet>
      <dgm:spPr/>
      <dgm:t>
        <a:bodyPr/>
        <a:lstStyle/>
        <a:p>
          <a:endParaRPr lang="en-GB"/>
        </a:p>
      </dgm:t>
    </dgm:pt>
    <dgm:pt modelId="{2E809819-89FD-430A-A2B9-886B3D75DD75}" type="pres">
      <dgm:prSet presAssocID="{5107281F-99D8-4CCD-83F7-AF71AEEC2FBB}" presName="sibTrans" presStyleCnt="0"/>
      <dgm:spPr/>
    </dgm:pt>
    <dgm:pt modelId="{F011BE1B-46DF-417A-94EB-D8289D987E50}" type="pres">
      <dgm:prSet presAssocID="{96030467-AA29-482B-B8D9-671C3122401E}" presName="node" presStyleLbl="node1" presStyleIdx="4" presStyleCnt="6">
        <dgm:presLayoutVars>
          <dgm:bulletEnabled val="1"/>
        </dgm:presLayoutVars>
      </dgm:prSet>
      <dgm:spPr/>
      <dgm:t>
        <a:bodyPr/>
        <a:lstStyle/>
        <a:p>
          <a:endParaRPr lang="en-US"/>
        </a:p>
      </dgm:t>
    </dgm:pt>
    <dgm:pt modelId="{F1A45C6E-24B6-49CA-8BC7-D56D40CEEF31}" type="pres">
      <dgm:prSet presAssocID="{14394F9A-0D68-4B99-B3BE-F117FC268953}" presName="sibTrans" presStyleCnt="0"/>
      <dgm:spPr/>
    </dgm:pt>
    <dgm:pt modelId="{FEACDAD9-AE0B-44DC-BAB7-811607C01AF9}" type="pres">
      <dgm:prSet presAssocID="{C0EB9113-AB6C-4D4C-A99C-1B20222BC511}" presName="node" presStyleLbl="node1" presStyleIdx="5" presStyleCnt="6">
        <dgm:presLayoutVars>
          <dgm:bulletEnabled val="1"/>
        </dgm:presLayoutVars>
      </dgm:prSet>
      <dgm:spPr/>
      <dgm:t>
        <a:bodyPr/>
        <a:lstStyle/>
        <a:p>
          <a:endParaRPr lang="en-GB"/>
        </a:p>
      </dgm:t>
    </dgm:pt>
  </dgm:ptLst>
  <dgm:cxnLst>
    <dgm:cxn modelId="{6C1F764E-DE1D-4DE9-B119-6D35DC6BA658}" type="presOf" srcId="{6F58208E-5352-4B59-A866-539AE0409ED4}" destId="{3232CC73-65F7-49F7-888C-DECBA8A1FC93}" srcOrd="0" destOrd="0" presId="urn:microsoft.com/office/officeart/2005/8/layout/default#1"/>
    <dgm:cxn modelId="{41389050-FFDF-432B-976D-6529F9BE90DF}" srcId="{6F58208E-5352-4B59-A866-539AE0409ED4}" destId="{CAFF9A46-9A5F-4A6B-B0EF-895E2C5EB37E}" srcOrd="3" destOrd="0" parTransId="{6B4FBFDC-F0CA-4211-8F55-E006C0ADDF8F}" sibTransId="{5107281F-99D8-4CCD-83F7-AF71AEEC2FBB}"/>
    <dgm:cxn modelId="{8167A05E-EE69-4FA4-9C6F-03536AAFF92B}" srcId="{6F58208E-5352-4B59-A866-539AE0409ED4}" destId="{16F5CDD0-67F8-493E-B478-7A43E23C2240}" srcOrd="2" destOrd="0" parTransId="{1B11121B-5620-4DBD-A4A5-E7C4D502797E}" sibTransId="{D255A9A6-7609-402C-A158-4D85EE326ADA}"/>
    <dgm:cxn modelId="{1B5471A6-AD6D-4DE0-84BC-01F59A059453}" type="presOf" srcId="{96030467-AA29-482B-B8D9-671C3122401E}" destId="{F011BE1B-46DF-417A-94EB-D8289D987E50}" srcOrd="0" destOrd="0" presId="urn:microsoft.com/office/officeart/2005/8/layout/default#1"/>
    <dgm:cxn modelId="{23F6E21A-B4A3-45F4-BA4F-243CEF7C689A}" type="presOf" srcId="{CAFF9A46-9A5F-4A6B-B0EF-895E2C5EB37E}" destId="{8149A99D-3EBE-4FDE-AE1D-F0679AA9E186}" srcOrd="0" destOrd="0" presId="urn:microsoft.com/office/officeart/2005/8/layout/default#1"/>
    <dgm:cxn modelId="{1C09DA00-A333-42A2-B157-DB7A1D6B14AF}" srcId="{6F58208E-5352-4B59-A866-539AE0409ED4}" destId="{042F9B96-E148-41EF-9333-E32261887F65}" srcOrd="1" destOrd="0" parTransId="{9EF03832-2C49-41A1-B4E2-2637F01D4B34}" sibTransId="{C5490871-41D4-4173-999A-D91483B72CF3}"/>
    <dgm:cxn modelId="{5DBFA9DB-134E-4D7F-976D-6121F747FEB4}" type="presOf" srcId="{ECBB067C-2D87-4D7F-A9CF-CD18C1CD30DD}" destId="{8529556E-5FD7-4042-A342-D5434A8ED612}" srcOrd="0" destOrd="0" presId="urn:microsoft.com/office/officeart/2005/8/layout/default#1"/>
    <dgm:cxn modelId="{7DBB3E14-BE27-4D3D-B66A-BFB277DB0628}" type="presOf" srcId="{16F5CDD0-67F8-493E-B478-7A43E23C2240}" destId="{6E9BE791-652A-443C-983F-AB5E2BE0CBCB}" srcOrd="0" destOrd="0" presId="urn:microsoft.com/office/officeart/2005/8/layout/default#1"/>
    <dgm:cxn modelId="{0878A5F7-223F-4B7E-A086-852CD1B5897C}" srcId="{6F58208E-5352-4B59-A866-539AE0409ED4}" destId="{96030467-AA29-482B-B8D9-671C3122401E}" srcOrd="4" destOrd="0" parTransId="{BD68202A-967B-4BBE-9BA0-FD6BD65538A7}" sibTransId="{14394F9A-0D68-4B99-B3BE-F117FC268953}"/>
    <dgm:cxn modelId="{6665F9D5-FD98-43A3-A021-A88F2E842FA3}" srcId="{6F58208E-5352-4B59-A866-539AE0409ED4}" destId="{C0EB9113-AB6C-4D4C-A99C-1B20222BC511}" srcOrd="5" destOrd="0" parTransId="{EAC215AD-2099-40C8-8892-16E2E886460A}" sibTransId="{E8493B5E-767A-476A-BE6F-1A68C625C5CF}"/>
    <dgm:cxn modelId="{17F1F937-A76F-493C-B24F-8B48A0881956}" type="presOf" srcId="{042F9B96-E148-41EF-9333-E32261887F65}" destId="{32967811-9263-4AE5-BBFF-A7D0F7E832C1}" srcOrd="0" destOrd="0" presId="urn:microsoft.com/office/officeart/2005/8/layout/default#1"/>
    <dgm:cxn modelId="{6D23B0B2-2ADF-4CE6-A8BE-154BEC4EF04A}" type="presOf" srcId="{C0EB9113-AB6C-4D4C-A99C-1B20222BC511}" destId="{FEACDAD9-AE0B-44DC-BAB7-811607C01AF9}" srcOrd="0" destOrd="0" presId="urn:microsoft.com/office/officeart/2005/8/layout/default#1"/>
    <dgm:cxn modelId="{E62D5598-C65E-4651-8633-EF052645057D}" srcId="{6F58208E-5352-4B59-A866-539AE0409ED4}" destId="{ECBB067C-2D87-4D7F-A9CF-CD18C1CD30DD}" srcOrd="0" destOrd="0" parTransId="{45677C37-1C48-4666-ADF4-325ED25B6B76}" sibTransId="{9799E288-AE8E-4245-87A1-47A6DEAAAD7F}"/>
    <dgm:cxn modelId="{9C541DEB-E53B-4277-92A1-CAC2E965DA06}" type="presParOf" srcId="{3232CC73-65F7-49F7-888C-DECBA8A1FC93}" destId="{8529556E-5FD7-4042-A342-D5434A8ED612}" srcOrd="0" destOrd="0" presId="urn:microsoft.com/office/officeart/2005/8/layout/default#1"/>
    <dgm:cxn modelId="{224FD3C8-BE0C-464D-8BA8-3D1C18AEC258}" type="presParOf" srcId="{3232CC73-65F7-49F7-888C-DECBA8A1FC93}" destId="{194C7C08-D38C-4522-A56A-B14ABB0E9B79}" srcOrd="1" destOrd="0" presId="urn:microsoft.com/office/officeart/2005/8/layout/default#1"/>
    <dgm:cxn modelId="{46F07CD1-0971-4A69-9BD3-79FF080463F9}" type="presParOf" srcId="{3232CC73-65F7-49F7-888C-DECBA8A1FC93}" destId="{32967811-9263-4AE5-BBFF-A7D0F7E832C1}" srcOrd="2" destOrd="0" presId="urn:microsoft.com/office/officeart/2005/8/layout/default#1"/>
    <dgm:cxn modelId="{A4FAA548-44C6-474C-BC47-23F5F6BC5EEE}" type="presParOf" srcId="{3232CC73-65F7-49F7-888C-DECBA8A1FC93}" destId="{C3CF2A45-21CD-447C-913B-9CDD7F70063B}" srcOrd="3" destOrd="0" presId="urn:microsoft.com/office/officeart/2005/8/layout/default#1"/>
    <dgm:cxn modelId="{D4B6A3FF-3E60-4FAE-B8F8-9606E1CD1815}" type="presParOf" srcId="{3232CC73-65F7-49F7-888C-DECBA8A1FC93}" destId="{6E9BE791-652A-443C-983F-AB5E2BE0CBCB}" srcOrd="4" destOrd="0" presId="urn:microsoft.com/office/officeart/2005/8/layout/default#1"/>
    <dgm:cxn modelId="{75C73018-6657-4236-ADDF-8B54C3AD7C3E}" type="presParOf" srcId="{3232CC73-65F7-49F7-888C-DECBA8A1FC93}" destId="{71E53F71-305B-481F-A56E-1B936727566A}" srcOrd="5" destOrd="0" presId="urn:microsoft.com/office/officeart/2005/8/layout/default#1"/>
    <dgm:cxn modelId="{345D4744-9507-4FAD-8E82-8E911F223228}" type="presParOf" srcId="{3232CC73-65F7-49F7-888C-DECBA8A1FC93}" destId="{8149A99D-3EBE-4FDE-AE1D-F0679AA9E186}" srcOrd="6" destOrd="0" presId="urn:microsoft.com/office/officeart/2005/8/layout/default#1"/>
    <dgm:cxn modelId="{72A1089F-3E2B-4B35-80D3-2745EBA4176A}" type="presParOf" srcId="{3232CC73-65F7-49F7-888C-DECBA8A1FC93}" destId="{2E809819-89FD-430A-A2B9-886B3D75DD75}" srcOrd="7" destOrd="0" presId="urn:microsoft.com/office/officeart/2005/8/layout/default#1"/>
    <dgm:cxn modelId="{3D17F1EF-242A-4E04-A136-417032A8C677}" type="presParOf" srcId="{3232CC73-65F7-49F7-888C-DECBA8A1FC93}" destId="{F011BE1B-46DF-417A-94EB-D8289D987E50}" srcOrd="8" destOrd="0" presId="urn:microsoft.com/office/officeart/2005/8/layout/default#1"/>
    <dgm:cxn modelId="{157B5DBF-0623-4860-AD3D-CC98A994CBC8}" type="presParOf" srcId="{3232CC73-65F7-49F7-888C-DECBA8A1FC93}" destId="{F1A45C6E-24B6-49CA-8BC7-D56D40CEEF31}" srcOrd="9" destOrd="0" presId="urn:microsoft.com/office/officeart/2005/8/layout/default#1"/>
    <dgm:cxn modelId="{6B8363E9-B09D-4722-B0EE-8751F57C7FBF}" type="presParOf" srcId="{3232CC73-65F7-49F7-888C-DECBA8A1FC93}" destId="{FEACDAD9-AE0B-44DC-BAB7-811607C01AF9}" srcOrd="1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A9786B-D9F2-4F47-AA00-3C8B85D8E491}" type="doc">
      <dgm:prSet loTypeId="urn:microsoft.com/office/officeart/2005/8/layout/default#2" loCatId="list" qsTypeId="urn:microsoft.com/office/officeart/2005/8/quickstyle/3d3" qsCatId="3D" csTypeId="urn:microsoft.com/office/officeart/2005/8/colors/colorful3" csCatId="colorful" phldr="1"/>
      <dgm:spPr/>
      <dgm:t>
        <a:bodyPr/>
        <a:lstStyle/>
        <a:p>
          <a:endParaRPr lang="en-GB"/>
        </a:p>
      </dgm:t>
    </dgm:pt>
    <dgm:pt modelId="{B6D09749-FFD3-4CE7-B041-831A0C53D11A}">
      <dgm:prSet phldrT="[Text]" custT="1"/>
      <dgm:spPr/>
      <dgm:t>
        <a:bodyPr/>
        <a:lstStyle/>
        <a:p>
          <a:r>
            <a:rPr lang="en-GB" sz="2800" dirty="0" smtClean="0"/>
            <a:t>Leadership</a:t>
          </a:r>
          <a:endParaRPr lang="en-GB" sz="2800" dirty="0"/>
        </a:p>
      </dgm:t>
    </dgm:pt>
    <dgm:pt modelId="{9719FAA1-D1A5-454F-AC6B-BCA22B347742}" type="parTrans" cxnId="{2365EE3C-73F7-4589-BC4F-92B108648CC4}">
      <dgm:prSet/>
      <dgm:spPr/>
      <dgm:t>
        <a:bodyPr/>
        <a:lstStyle/>
        <a:p>
          <a:endParaRPr lang="en-GB"/>
        </a:p>
      </dgm:t>
    </dgm:pt>
    <dgm:pt modelId="{BFCFDD16-C4D1-4AD3-A853-15DBF56CCDDE}" type="sibTrans" cxnId="{2365EE3C-73F7-4589-BC4F-92B108648CC4}">
      <dgm:prSet/>
      <dgm:spPr/>
      <dgm:t>
        <a:bodyPr/>
        <a:lstStyle/>
        <a:p>
          <a:endParaRPr lang="en-GB"/>
        </a:p>
      </dgm:t>
    </dgm:pt>
    <dgm:pt modelId="{7BD68CF5-B385-4EF1-A643-185B6DA23160}">
      <dgm:prSet phldrT="[Text]" custT="1"/>
      <dgm:spPr/>
      <dgm:t>
        <a:bodyPr/>
        <a:lstStyle/>
        <a:p>
          <a:r>
            <a:rPr lang="en-GB" sz="2800" dirty="0" smtClean="0"/>
            <a:t>Teamwork</a:t>
          </a:r>
          <a:endParaRPr lang="en-GB" sz="2800" dirty="0"/>
        </a:p>
      </dgm:t>
    </dgm:pt>
    <dgm:pt modelId="{D9C68BCF-89B8-47A1-85C1-9D65A941DDE9}" type="parTrans" cxnId="{DDCF7A3F-4F14-43E5-A3A3-1B3D8DF5CEA6}">
      <dgm:prSet/>
      <dgm:spPr/>
      <dgm:t>
        <a:bodyPr/>
        <a:lstStyle/>
        <a:p>
          <a:endParaRPr lang="en-GB"/>
        </a:p>
      </dgm:t>
    </dgm:pt>
    <dgm:pt modelId="{1C93DCD6-422C-4E11-BF49-147C68B8B513}" type="sibTrans" cxnId="{DDCF7A3F-4F14-43E5-A3A3-1B3D8DF5CEA6}">
      <dgm:prSet/>
      <dgm:spPr/>
      <dgm:t>
        <a:bodyPr/>
        <a:lstStyle/>
        <a:p>
          <a:endParaRPr lang="en-GB"/>
        </a:p>
      </dgm:t>
    </dgm:pt>
    <dgm:pt modelId="{4B659E2C-7111-46EA-A64E-7D9200AC1A39}">
      <dgm:prSet phldrT="[Text]" custT="1"/>
      <dgm:spPr/>
      <dgm:t>
        <a:bodyPr/>
        <a:lstStyle/>
        <a:p>
          <a:r>
            <a:rPr lang="en-GB" sz="2800" dirty="0" smtClean="0"/>
            <a:t>Evidenced based</a:t>
          </a:r>
          <a:endParaRPr lang="en-GB" sz="2800" dirty="0"/>
        </a:p>
      </dgm:t>
    </dgm:pt>
    <dgm:pt modelId="{B997D132-5D74-4428-8914-1D5B71FCCFBF}" type="parTrans" cxnId="{177B60AA-C3BD-4E14-A37A-B84837F380CC}">
      <dgm:prSet/>
      <dgm:spPr/>
      <dgm:t>
        <a:bodyPr/>
        <a:lstStyle/>
        <a:p>
          <a:endParaRPr lang="en-GB"/>
        </a:p>
      </dgm:t>
    </dgm:pt>
    <dgm:pt modelId="{5007B624-76F7-42EF-9735-7E4ECB254455}" type="sibTrans" cxnId="{177B60AA-C3BD-4E14-A37A-B84837F380CC}">
      <dgm:prSet/>
      <dgm:spPr/>
      <dgm:t>
        <a:bodyPr/>
        <a:lstStyle/>
        <a:p>
          <a:endParaRPr lang="en-GB"/>
        </a:p>
      </dgm:t>
    </dgm:pt>
    <dgm:pt modelId="{977D187F-53C9-4E94-82ED-CE961CF8B011}">
      <dgm:prSet phldrT="[Text]" custT="1"/>
      <dgm:spPr/>
      <dgm:t>
        <a:bodyPr/>
        <a:lstStyle/>
        <a:p>
          <a:r>
            <a:rPr lang="en-GB" sz="2800" dirty="0" smtClean="0"/>
            <a:t>Communication</a:t>
          </a:r>
          <a:endParaRPr lang="en-GB" sz="2800" dirty="0"/>
        </a:p>
      </dgm:t>
    </dgm:pt>
    <dgm:pt modelId="{89DD1891-4DC5-4979-9932-36545D9C0286}" type="parTrans" cxnId="{C7B2572D-CC45-403E-8540-D4648C6E4BB7}">
      <dgm:prSet/>
      <dgm:spPr/>
      <dgm:t>
        <a:bodyPr/>
        <a:lstStyle/>
        <a:p>
          <a:endParaRPr lang="en-GB"/>
        </a:p>
      </dgm:t>
    </dgm:pt>
    <dgm:pt modelId="{09B90145-C9D1-4A4E-8A18-B798ADDD7FFF}" type="sibTrans" cxnId="{C7B2572D-CC45-403E-8540-D4648C6E4BB7}">
      <dgm:prSet/>
      <dgm:spPr/>
      <dgm:t>
        <a:bodyPr/>
        <a:lstStyle/>
        <a:p>
          <a:endParaRPr lang="en-GB"/>
        </a:p>
      </dgm:t>
    </dgm:pt>
    <dgm:pt modelId="{C5681CAA-EB1A-4C4D-A804-9E078749A1AD}">
      <dgm:prSet phldrT="[Text]" custT="1"/>
      <dgm:spPr/>
      <dgm:t>
        <a:bodyPr/>
        <a:lstStyle/>
        <a:p>
          <a:r>
            <a:rPr lang="en-GB" sz="2800" dirty="0" smtClean="0"/>
            <a:t>Learning</a:t>
          </a:r>
          <a:endParaRPr lang="en-GB" sz="2800" dirty="0"/>
        </a:p>
      </dgm:t>
    </dgm:pt>
    <dgm:pt modelId="{CBB78007-62DE-4B88-9DBE-4402DC39632A}" type="parTrans" cxnId="{50FCB378-AF82-46A9-A0DE-B8A953E1C4BE}">
      <dgm:prSet/>
      <dgm:spPr/>
      <dgm:t>
        <a:bodyPr/>
        <a:lstStyle/>
        <a:p>
          <a:endParaRPr lang="en-GB"/>
        </a:p>
      </dgm:t>
    </dgm:pt>
    <dgm:pt modelId="{8AC67935-885A-4466-921B-6065FC1D9E9C}" type="sibTrans" cxnId="{50FCB378-AF82-46A9-A0DE-B8A953E1C4BE}">
      <dgm:prSet/>
      <dgm:spPr/>
      <dgm:t>
        <a:bodyPr/>
        <a:lstStyle/>
        <a:p>
          <a:endParaRPr lang="en-GB"/>
        </a:p>
      </dgm:t>
    </dgm:pt>
    <dgm:pt modelId="{4AD46725-53B1-43A6-8531-45AF929EC6E9}">
      <dgm:prSet phldrT="[Text]" custT="1"/>
      <dgm:spPr/>
      <dgm:t>
        <a:bodyPr/>
        <a:lstStyle/>
        <a:p>
          <a:r>
            <a:rPr lang="en-GB" sz="2800" dirty="0" smtClean="0"/>
            <a:t>Just a culture</a:t>
          </a:r>
          <a:endParaRPr lang="en-GB" sz="2800" dirty="0"/>
        </a:p>
      </dgm:t>
    </dgm:pt>
    <dgm:pt modelId="{5FB73503-007E-4702-B6D9-6D49CD1976F9}" type="parTrans" cxnId="{23C6CFA5-6303-467C-BC07-94C53DB5022F}">
      <dgm:prSet/>
      <dgm:spPr/>
      <dgm:t>
        <a:bodyPr/>
        <a:lstStyle/>
        <a:p>
          <a:endParaRPr lang="en-GB"/>
        </a:p>
      </dgm:t>
    </dgm:pt>
    <dgm:pt modelId="{9EE611E4-FB31-4382-A518-F4E5D84AED88}" type="sibTrans" cxnId="{23C6CFA5-6303-467C-BC07-94C53DB5022F}">
      <dgm:prSet/>
      <dgm:spPr/>
      <dgm:t>
        <a:bodyPr/>
        <a:lstStyle/>
        <a:p>
          <a:endParaRPr lang="en-GB"/>
        </a:p>
      </dgm:t>
    </dgm:pt>
    <dgm:pt modelId="{9D7E4B3F-5218-4B0B-95F5-5A677300E697}">
      <dgm:prSet phldrT="[Text]" custT="1"/>
      <dgm:spPr/>
      <dgm:t>
        <a:bodyPr/>
        <a:lstStyle/>
        <a:p>
          <a:r>
            <a:rPr lang="en-GB" sz="2800" smtClean="0"/>
            <a:t>Patient centred</a:t>
          </a:r>
          <a:endParaRPr lang="en-GB" sz="2800" dirty="0"/>
        </a:p>
      </dgm:t>
    </dgm:pt>
    <dgm:pt modelId="{14DA5094-4E86-49AF-8216-733838B5D98F}" type="parTrans" cxnId="{1D6CAFCB-5CEE-45E4-8A86-6317E87F52A0}">
      <dgm:prSet/>
      <dgm:spPr/>
      <dgm:t>
        <a:bodyPr/>
        <a:lstStyle/>
        <a:p>
          <a:endParaRPr lang="en-GB"/>
        </a:p>
      </dgm:t>
    </dgm:pt>
    <dgm:pt modelId="{99B0947E-CB8A-4594-AEB5-12D252E2734F}" type="sibTrans" cxnId="{1D6CAFCB-5CEE-45E4-8A86-6317E87F52A0}">
      <dgm:prSet/>
      <dgm:spPr/>
      <dgm:t>
        <a:bodyPr/>
        <a:lstStyle/>
        <a:p>
          <a:endParaRPr lang="en-GB"/>
        </a:p>
      </dgm:t>
    </dgm:pt>
    <dgm:pt modelId="{EC514F56-DB90-40AF-A536-8D222D9F2C68}" type="pres">
      <dgm:prSet presAssocID="{FDA9786B-D9F2-4F47-AA00-3C8B85D8E491}" presName="diagram" presStyleCnt="0">
        <dgm:presLayoutVars>
          <dgm:dir/>
          <dgm:resizeHandles val="exact"/>
        </dgm:presLayoutVars>
      </dgm:prSet>
      <dgm:spPr/>
      <dgm:t>
        <a:bodyPr/>
        <a:lstStyle/>
        <a:p>
          <a:endParaRPr lang="en-US"/>
        </a:p>
      </dgm:t>
    </dgm:pt>
    <dgm:pt modelId="{772F77E9-86BE-4E40-BB7A-B58DD4A7566B}" type="pres">
      <dgm:prSet presAssocID="{B6D09749-FFD3-4CE7-B041-831A0C53D11A}" presName="node" presStyleLbl="node1" presStyleIdx="0" presStyleCnt="7">
        <dgm:presLayoutVars>
          <dgm:bulletEnabled val="1"/>
        </dgm:presLayoutVars>
      </dgm:prSet>
      <dgm:spPr/>
      <dgm:t>
        <a:bodyPr/>
        <a:lstStyle/>
        <a:p>
          <a:endParaRPr lang="en-GB"/>
        </a:p>
      </dgm:t>
    </dgm:pt>
    <dgm:pt modelId="{E7996F1A-C7E5-44C4-A361-1087136FEC07}" type="pres">
      <dgm:prSet presAssocID="{BFCFDD16-C4D1-4AD3-A853-15DBF56CCDDE}" presName="sibTrans" presStyleCnt="0"/>
      <dgm:spPr/>
    </dgm:pt>
    <dgm:pt modelId="{EF1A7197-AF2C-4C44-B803-54864EFA57D6}" type="pres">
      <dgm:prSet presAssocID="{7BD68CF5-B385-4EF1-A643-185B6DA23160}" presName="node" presStyleLbl="node1" presStyleIdx="1" presStyleCnt="7">
        <dgm:presLayoutVars>
          <dgm:bulletEnabled val="1"/>
        </dgm:presLayoutVars>
      </dgm:prSet>
      <dgm:spPr/>
      <dgm:t>
        <a:bodyPr/>
        <a:lstStyle/>
        <a:p>
          <a:endParaRPr lang="en-GB"/>
        </a:p>
      </dgm:t>
    </dgm:pt>
    <dgm:pt modelId="{D6740997-5AB2-4E47-9ABC-C3F4EC32ED16}" type="pres">
      <dgm:prSet presAssocID="{1C93DCD6-422C-4E11-BF49-147C68B8B513}" presName="sibTrans" presStyleCnt="0"/>
      <dgm:spPr/>
    </dgm:pt>
    <dgm:pt modelId="{C7152B6B-35AE-4407-B6F1-B4075C38E9F7}" type="pres">
      <dgm:prSet presAssocID="{4B659E2C-7111-46EA-A64E-7D9200AC1A39}" presName="node" presStyleLbl="node1" presStyleIdx="2" presStyleCnt="7">
        <dgm:presLayoutVars>
          <dgm:bulletEnabled val="1"/>
        </dgm:presLayoutVars>
      </dgm:prSet>
      <dgm:spPr/>
      <dgm:t>
        <a:bodyPr/>
        <a:lstStyle/>
        <a:p>
          <a:endParaRPr lang="en-US"/>
        </a:p>
      </dgm:t>
    </dgm:pt>
    <dgm:pt modelId="{BEE954D0-079B-49C9-AE98-2FEAAF3772CD}" type="pres">
      <dgm:prSet presAssocID="{5007B624-76F7-42EF-9735-7E4ECB254455}" presName="sibTrans" presStyleCnt="0"/>
      <dgm:spPr/>
    </dgm:pt>
    <dgm:pt modelId="{7CC53567-5C1C-4633-8A5C-6E02429E16C1}" type="pres">
      <dgm:prSet presAssocID="{977D187F-53C9-4E94-82ED-CE961CF8B011}" presName="node" presStyleLbl="node1" presStyleIdx="3" presStyleCnt="7" custScaleX="110528">
        <dgm:presLayoutVars>
          <dgm:bulletEnabled val="1"/>
        </dgm:presLayoutVars>
      </dgm:prSet>
      <dgm:spPr/>
      <dgm:t>
        <a:bodyPr/>
        <a:lstStyle/>
        <a:p>
          <a:endParaRPr lang="en-US"/>
        </a:p>
      </dgm:t>
    </dgm:pt>
    <dgm:pt modelId="{A5308F9D-2F48-4A8B-B80C-A021C54CEF0E}" type="pres">
      <dgm:prSet presAssocID="{09B90145-C9D1-4A4E-8A18-B798ADDD7FFF}" presName="sibTrans" presStyleCnt="0"/>
      <dgm:spPr/>
    </dgm:pt>
    <dgm:pt modelId="{573B73C2-9931-483B-BC10-94B2CAF7368D}" type="pres">
      <dgm:prSet presAssocID="{C5681CAA-EB1A-4C4D-A804-9E078749A1AD}" presName="node" presStyleLbl="node1" presStyleIdx="4" presStyleCnt="7">
        <dgm:presLayoutVars>
          <dgm:bulletEnabled val="1"/>
        </dgm:presLayoutVars>
      </dgm:prSet>
      <dgm:spPr/>
      <dgm:t>
        <a:bodyPr/>
        <a:lstStyle/>
        <a:p>
          <a:endParaRPr lang="en-GB"/>
        </a:p>
      </dgm:t>
    </dgm:pt>
    <dgm:pt modelId="{744DC521-85B2-43B0-90D6-F6632F8BDE61}" type="pres">
      <dgm:prSet presAssocID="{8AC67935-885A-4466-921B-6065FC1D9E9C}" presName="sibTrans" presStyleCnt="0"/>
      <dgm:spPr/>
    </dgm:pt>
    <dgm:pt modelId="{B49006A9-7454-4E01-A7EF-52D0425E7BFB}" type="pres">
      <dgm:prSet presAssocID="{4AD46725-53B1-43A6-8531-45AF929EC6E9}" presName="node" presStyleLbl="node1" presStyleIdx="5" presStyleCnt="7">
        <dgm:presLayoutVars>
          <dgm:bulletEnabled val="1"/>
        </dgm:presLayoutVars>
      </dgm:prSet>
      <dgm:spPr/>
      <dgm:t>
        <a:bodyPr/>
        <a:lstStyle/>
        <a:p>
          <a:endParaRPr lang="en-GB"/>
        </a:p>
      </dgm:t>
    </dgm:pt>
    <dgm:pt modelId="{A7C76B83-03DD-4DA9-9E43-7586EF3DDCC6}" type="pres">
      <dgm:prSet presAssocID="{9EE611E4-FB31-4382-A518-F4E5D84AED88}" presName="sibTrans" presStyleCnt="0"/>
      <dgm:spPr/>
    </dgm:pt>
    <dgm:pt modelId="{51A71ED2-BFD8-4B44-9D22-A5BC4FB1FEB0}" type="pres">
      <dgm:prSet presAssocID="{9D7E4B3F-5218-4B0B-95F5-5A677300E697}" presName="node" presStyleLbl="node1" presStyleIdx="6" presStyleCnt="7">
        <dgm:presLayoutVars>
          <dgm:bulletEnabled val="1"/>
        </dgm:presLayoutVars>
      </dgm:prSet>
      <dgm:spPr/>
      <dgm:t>
        <a:bodyPr/>
        <a:lstStyle/>
        <a:p>
          <a:endParaRPr lang="en-US"/>
        </a:p>
      </dgm:t>
    </dgm:pt>
  </dgm:ptLst>
  <dgm:cxnLst>
    <dgm:cxn modelId="{50FCB378-AF82-46A9-A0DE-B8A953E1C4BE}" srcId="{FDA9786B-D9F2-4F47-AA00-3C8B85D8E491}" destId="{C5681CAA-EB1A-4C4D-A804-9E078749A1AD}" srcOrd="4" destOrd="0" parTransId="{CBB78007-62DE-4B88-9DBE-4402DC39632A}" sibTransId="{8AC67935-885A-4466-921B-6065FC1D9E9C}"/>
    <dgm:cxn modelId="{23C6CFA5-6303-467C-BC07-94C53DB5022F}" srcId="{FDA9786B-D9F2-4F47-AA00-3C8B85D8E491}" destId="{4AD46725-53B1-43A6-8531-45AF929EC6E9}" srcOrd="5" destOrd="0" parTransId="{5FB73503-007E-4702-B6D9-6D49CD1976F9}" sibTransId="{9EE611E4-FB31-4382-A518-F4E5D84AED88}"/>
    <dgm:cxn modelId="{2365EE3C-73F7-4589-BC4F-92B108648CC4}" srcId="{FDA9786B-D9F2-4F47-AA00-3C8B85D8E491}" destId="{B6D09749-FFD3-4CE7-B041-831A0C53D11A}" srcOrd="0" destOrd="0" parTransId="{9719FAA1-D1A5-454F-AC6B-BCA22B347742}" sibTransId="{BFCFDD16-C4D1-4AD3-A853-15DBF56CCDDE}"/>
    <dgm:cxn modelId="{1D6CAFCB-5CEE-45E4-8A86-6317E87F52A0}" srcId="{FDA9786B-D9F2-4F47-AA00-3C8B85D8E491}" destId="{9D7E4B3F-5218-4B0B-95F5-5A677300E697}" srcOrd="6" destOrd="0" parTransId="{14DA5094-4E86-49AF-8216-733838B5D98F}" sibTransId="{99B0947E-CB8A-4594-AEB5-12D252E2734F}"/>
    <dgm:cxn modelId="{17E09572-FEF2-4ED3-90A5-4FEFFAF32577}" type="presOf" srcId="{7BD68CF5-B385-4EF1-A643-185B6DA23160}" destId="{EF1A7197-AF2C-4C44-B803-54864EFA57D6}" srcOrd="0" destOrd="0" presId="urn:microsoft.com/office/officeart/2005/8/layout/default#2"/>
    <dgm:cxn modelId="{D2D7FC2E-BC6A-4144-89EB-D9F5C7DCB357}" type="presOf" srcId="{C5681CAA-EB1A-4C4D-A804-9E078749A1AD}" destId="{573B73C2-9931-483B-BC10-94B2CAF7368D}" srcOrd="0" destOrd="0" presId="urn:microsoft.com/office/officeart/2005/8/layout/default#2"/>
    <dgm:cxn modelId="{F44F5971-14DA-4E0B-85A6-D9F0125B6CEB}" type="presOf" srcId="{4AD46725-53B1-43A6-8531-45AF929EC6E9}" destId="{B49006A9-7454-4E01-A7EF-52D0425E7BFB}" srcOrd="0" destOrd="0" presId="urn:microsoft.com/office/officeart/2005/8/layout/default#2"/>
    <dgm:cxn modelId="{E4F11515-726B-4283-8797-4C6FF4EAB0F8}" type="presOf" srcId="{9D7E4B3F-5218-4B0B-95F5-5A677300E697}" destId="{51A71ED2-BFD8-4B44-9D22-A5BC4FB1FEB0}" srcOrd="0" destOrd="0" presId="urn:microsoft.com/office/officeart/2005/8/layout/default#2"/>
    <dgm:cxn modelId="{C7B2572D-CC45-403E-8540-D4648C6E4BB7}" srcId="{FDA9786B-D9F2-4F47-AA00-3C8B85D8E491}" destId="{977D187F-53C9-4E94-82ED-CE961CF8B011}" srcOrd="3" destOrd="0" parTransId="{89DD1891-4DC5-4979-9932-36545D9C0286}" sibTransId="{09B90145-C9D1-4A4E-8A18-B798ADDD7FFF}"/>
    <dgm:cxn modelId="{0939DB32-8664-447C-AF33-E9B735EDDC7D}" type="presOf" srcId="{FDA9786B-D9F2-4F47-AA00-3C8B85D8E491}" destId="{EC514F56-DB90-40AF-A536-8D222D9F2C68}" srcOrd="0" destOrd="0" presId="urn:microsoft.com/office/officeart/2005/8/layout/default#2"/>
    <dgm:cxn modelId="{177B60AA-C3BD-4E14-A37A-B84837F380CC}" srcId="{FDA9786B-D9F2-4F47-AA00-3C8B85D8E491}" destId="{4B659E2C-7111-46EA-A64E-7D9200AC1A39}" srcOrd="2" destOrd="0" parTransId="{B997D132-5D74-4428-8914-1D5B71FCCFBF}" sibTransId="{5007B624-76F7-42EF-9735-7E4ECB254455}"/>
    <dgm:cxn modelId="{92DEEEEB-8B70-4E0C-919F-B390C985EB5E}" type="presOf" srcId="{977D187F-53C9-4E94-82ED-CE961CF8B011}" destId="{7CC53567-5C1C-4633-8A5C-6E02429E16C1}" srcOrd="0" destOrd="0" presId="urn:microsoft.com/office/officeart/2005/8/layout/default#2"/>
    <dgm:cxn modelId="{F8737043-8BDA-4B29-B0AE-8E67630E28DD}" type="presOf" srcId="{B6D09749-FFD3-4CE7-B041-831A0C53D11A}" destId="{772F77E9-86BE-4E40-BB7A-B58DD4A7566B}" srcOrd="0" destOrd="0" presId="urn:microsoft.com/office/officeart/2005/8/layout/default#2"/>
    <dgm:cxn modelId="{DDCF7A3F-4F14-43E5-A3A3-1B3D8DF5CEA6}" srcId="{FDA9786B-D9F2-4F47-AA00-3C8B85D8E491}" destId="{7BD68CF5-B385-4EF1-A643-185B6DA23160}" srcOrd="1" destOrd="0" parTransId="{D9C68BCF-89B8-47A1-85C1-9D65A941DDE9}" sibTransId="{1C93DCD6-422C-4E11-BF49-147C68B8B513}"/>
    <dgm:cxn modelId="{F22F92E7-5A2B-4966-93F6-E9C49E7207AC}" type="presOf" srcId="{4B659E2C-7111-46EA-A64E-7D9200AC1A39}" destId="{C7152B6B-35AE-4407-B6F1-B4075C38E9F7}" srcOrd="0" destOrd="0" presId="urn:microsoft.com/office/officeart/2005/8/layout/default#2"/>
    <dgm:cxn modelId="{78C22370-9C6E-4AD0-8546-1A152340EFD1}" type="presParOf" srcId="{EC514F56-DB90-40AF-A536-8D222D9F2C68}" destId="{772F77E9-86BE-4E40-BB7A-B58DD4A7566B}" srcOrd="0" destOrd="0" presId="urn:microsoft.com/office/officeart/2005/8/layout/default#2"/>
    <dgm:cxn modelId="{0FCB3050-170D-4EC3-B47B-204B0DBCC017}" type="presParOf" srcId="{EC514F56-DB90-40AF-A536-8D222D9F2C68}" destId="{E7996F1A-C7E5-44C4-A361-1087136FEC07}" srcOrd="1" destOrd="0" presId="urn:microsoft.com/office/officeart/2005/8/layout/default#2"/>
    <dgm:cxn modelId="{124543DB-EBD5-4357-BCEE-C01C75741D40}" type="presParOf" srcId="{EC514F56-DB90-40AF-A536-8D222D9F2C68}" destId="{EF1A7197-AF2C-4C44-B803-54864EFA57D6}" srcOrd="2" destOrd="0" presId="urn:microsoft.com/office/officeart/2005/8/layout/default#2"/>
    <dgm:cxn modelId="{DD94B9CD-2B89-4C97-9584-A2113B1F01B5}" type="presParOf" srcId="{EC514F56-DB90-40AF-A536-8D222D9F2C68}" destId="{D6740997-5AB2-4E47-9ABC-C3F4EC32ED16}" srcOrd="3" destOrd="0" presId="urn:microsoft.com/office/officeart/2005/8/layout/default#2"/>
    <dgm:cxn modelId="{185AEFD8-DED1-4906-9913-73BE75904C07}" type="presParOf" srcId="{EC514F56-DB90-40AF-A536-8D222D9F2C68}" destId="{C7152B6B-35AE-4407-B6F1-B4075C38E9F7}" srcOrd="4" destOrd="0" presId="urn:microsoft.com/office/officeart/2005/8/layout/default#2"/>
    <dgm:cxn modelId="{55BFFB0E-AD4D-44C8-9714-00C697A85EB3}" type="presParOf" srcId="{EC514F56-DB90-40AF-A536-8D222D9F2C68}" destId="{BEE954D0-079B-49C9-AE98-2FEAAF3772CD}" srcOrd="5" destOrd="0" presId="urn:microsoft.com/office/officeart/2005/8/layout/default#2"/>
    <dgm:cxn modelId="{6182FE10-B670-4DCD-9B65-ADB97ABF99AE}" type="presParOf" srcId="{EC514F56-DB90-40AF-A536-8D222D9F2C68}" destId="{7CC53567-5C1C-4633-8A5C-6E02429E16C1}" srcOrd="6" destOrd="0" presId="urn:microsoft.com/office/officeart/2005/8/layout/default#2"/>
    <dgm:cxn modelId="{2B6F3FC2-324A-4668-B241-1BFB8FBFAE32}" type="presParOf" srcId="{EC514F56-DB90-40AF-A536-8D222D9F2C68}" destId="{A5308F9D-2F48-4A8B-B80C-A021C54CEF0E}" srcOrd="7" destOrd="0" presId="urn:microsoft.com/office/officeart/2005/8/layout/default#2"/>
    <dgm:cxn modelId="{84F5098D-BF4E-4DDF-A445-F96CC7617A1E}" type="presParOf" srcId="{EC514F56-DB90-40AF-A536-8D222D9F2C68}" destId="{573B73C2-9931-483B-BC10-94B2CAF7368D}" srcOrd="8" destOrd="0" presId="urn:microsoft.com/office/officeart/2005/8/layout/default#2"/>
    <dgm:cxn modelId="{B0088FBD-334A-4FC1-962A-DBE3B81D4F6E}" type="presParOf" srcId="{EC514F56-DB90-40AF-A536-8D222D9F2C68}" destId="{744DC521-85B2-43B0-90D6-F6632F8BDE61}" srcOrd="9" destOrd="0" presId="urn:microsoft.com/office/officeart/2005/8/layout/default#2"/>
    <dgm:cxn modelId="{1C8B0505-18AB-4ECD-A565-5BA25FF960D9}" type="presParOf" srcId="{EC514F56-DB90-40AF-A536-8D222D9F2C68}" destId="{B49006A9-7454-4E01-A7EF-52D0425E7BFB}" srcOrd="10" destOrd="0" presId="urn:microsoft.com/office/officeart/2005/8/layout/default#2"/>
    <dgm:cxn modelId="{3037ED93-EE8C-4680-A2A7-33CAC52F6B62}" type="presParOf" srcId="{EC514F56-DB90-40AF-A536-8D222D9F2C68}" destId="{A7C76B83-03DD-4DA9-9E43-7586EF3DDCC6}" srcOrd="11" destOrd="0" presId="urn:microsoft.com/office/officeart/2005/8/layout/default#2"/>
    <dgm:cxn modelId="{A4FECD42-1919-41F1-AFB1-0D358F77FA32}" type="presParOf" srcId="{EC514F56-DB90-40AF-A536-8D222D9F2C68}" destId="{51A71ED2-BFD8-4B44-9D22-A5BC4FB1FEB0}" srcOrd="1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E91C48-E24B-47F6-89F4-FB483533BED3}"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US"/>
        </a:p>
      </dgm:t>
    </dgm:pt>
    <dgm:pt modelId="{C0DCFF00-2B96-456F-BE0C-94CE444E0EFE}">
      <dgm:prSet phldrT="[Text]" custT="1"/>
      <dgm:spPr/>
      <dgm:t>
        <a:bodyPr/>
        <a:lstStyle/>
        <a:p>
          <a:r>
            <a:rPr lang="en-US" sz="1000" dirty="0" smtClean="0"/>
            <a:t>ROP’S AREA</a:t>
          </a:r>
          <a:endParaRPr lang="en-US" sz="1000" dirty="0"/>
        </a:p>
      </dgm:t>
    </dgm:pt>
    <dgm:pt modelId="{1D533EF0-E868-480E-986A-6086BD1ABF75}" type="parTrans" cxnId="{6962DC37-08BE-4F52-B0F9-F2728DE448CF}">
      <dgm:prSet/>
      <dgm:spPr/>
      <dgm:t>
        <a:bodyPr/>
        <a:lstStyle/>
        <a:p>
          <a:endParaRPr lang="en-US"/>
        </a:p>
      </dgm:t>
    </dgm:pt>
    <dgm:pt modelId="{896DF91B-2A9D-4FA2-B238-A37C60E484A7}" type="sibTrans" cxnId="{6962DC37-08BE-4F52-B0F9-F2728DE448CF}">
      <dgm:prSet/>
      <dgm:spPr/>
      <dgm:t>
        <a:bodyPr/>
        <a:lstStyle/>
        <a:p>
          <a:endParaRPr lang="en-US"/>
        </a:p>
      </dgm:t>
    </dgm:pt>
    <dgm:pt modelId="{EC79F8B0-DCBE-46C6-8B62-8522A1968A69}">
      <dgm:prSet phldrT="[Text]" custT="1"/>
      <dgm:spPr/>
      <dgm:t>
        <a:bodyPr/>
        <a:lstStyle/>
        <a:p>
          <a:r>
            <a:rPr lang="en-US" sz="1100" b="1" dirty="0" smtClean="0"/>
            <a:t>CUMMUNICATION </a:t>
          </a:r>
          <a:endParaRPr lang="en-US" sz="1100" dirty="0"/>
        </a:p>
      </dgm:t>
    </dgm:pt>
    <dgm:pt modelId="{6355B425-BD4F-43C7-AA49-07EDEAD1A809}" type="parTrans" cxnId="{89B98032-3811-4BE0-96CA-6BD3568A972F}">
      <dgm:prSet/>
      <dgm:spPr/>
      <dgm:t>
        <a:bodyPr/>
        <a:lstStyle/>
        <a:p>
          <a:endParaRPr lang="en-US"/>
        </a:p>
      </dgm:t>
    </dgm:pt>
    <dgm:pt modelId="{80617C6C-725E-4937-8D16-08231F23AD4D}" type="sibTrans" cxnId="{89B98032-3811-4BE0-96CA-6BD3568A972F}">
      <dgm:prSet/>
      <dgm:spPr/>
      <dgm:t>
        <a:bodyPr/>
        <a:lstStyle/>
        <a:p>
          <a:endParaRPr lang="en-US"/>
        </a:p>
      </dgm:t>
    </dgm:pt>
    <dgm:pt modelId="{F5CB5FDF-401C-4D46-9DC2-24E67B822A5B}">
      <dgm:prSet phldrT="[Text]" custT="1"/>
      <dgm:spPr/>
      <dgm:t>
        <a:bodyPr/>
        <a:lstStyle/>
        <a:p>
          <a:r>
            <a:rPr lang="en-US" sz="1200" dirty="0" smtClean="0"/>
            <a:t>WORK LIFE</a:t>
          </a:r>
          <a:endParaRPr lang="en-US" sz="1200" dirty="0"/>
        </a:p>
      </dgm:t>
    </dgm:pt>
    <dgm:pt modelId="{6D14C171-CA3E-4971-99B9-69A808BA447E}" type="parTrans" cxnId="{8BFED201-311A-4060-8493-21F3AEFF2CE3}">
      <dgm:prSet/>
      <dgm:spPr/>
      <dgm:t>
        <a:bodyPr/>
        <a:lstStyle/>
        <a:p>
          <a:endParaRPr lang="en-US"/>
        </a:p>
      </dgm:t>
    </dgm:pt>
    <dgm:pt modelId="{90D31E60-F4D1-472B-A200-42DFC93D79F7}" type="sibTrans" cxnId="{8BFED201-311A-4060-8493-21F3AEFF2CE3}">
      <dgm:prSet/>
      <dgm:spPr/>
      <dgm:t>
        <a:bodyPr/>
        <a:lstStyle/>
        <a:p>
          <a:endParaRPr lang="en-US"/>
        </a:p>
      </dgm:t>
    </dgm:pt>
    <dgm:pt modelId="{6FE63ED2-FBD4-42FF-94F2-51615F17921A}">
      <dgm:prSet phldrT="[Text]" custT="1"/>
      <dgm:spPr/>
      <dgm:t>
        <a:bodyPr/>
        <a:lstStyle/>
        <a:p>
          <a:r>
            <a:rPr lang="en-US" sz="1200" dirty="0" smtClean="0"/>
            <a:t>SAFETY CULTURE</a:t>
          </a:r>
          <a:endParaRPr lang="en-US" sz="1200" dirty="0"/>
        </a:p>
      </dgm:t>
    </dgm:pt>
    <dgm:pt modelId="{9CED7E76-39C1-4C08-AF7A-CB05E7F064B5}" type="parTrans" cxnId="{00051D02-E1A7-41DA-A21D-875846B18F81}">
      <dgm:prSet/>
      <dgm:spPr/>
      <dgm:t>
        <a:bodyPr/>
        <a:lstStyle/>
        <a:p>
          <a:endParaRPr lang="en-US"/>
        </a:p>
      </dgm:t>
    </dgm:pt>
    <dgm:pt modelId="{320A7EE5-1343-4499-B2EC-EECE357FB37C}" type="sibTrans" cxnId="{00051D02-E1A7-41DA-A21D-875846B18F81}">
      <dgm:prSet/>
      <dgm:spPr/>
      <dgm:t>
        <a:bodyPr/>
        <a:lstStyle/>
        <a:p>
          <a:endParaRPr lang="en-US"/>
        </a:p>
      </dgm:t>
    </dgm:pt>
    <dgm:pt modelId="{5608AA79-90DA-4D1B-B40B-6EACA28A9BDA}">
      <dgm:prSet phldrT="[Text]" custT="1"/>
      <dgm:spPr/>
      <dgm:t>
        <a:bodyPr/>
        <a:lstStyle/>
        <a:p>
          <a:r>
            <a:rPr lang="en-US" sz="1200" dirty="0" smtClean="0"/>
            <a:t>INFECTION CONTROL</a:t>
          </a:r>
          <a:endParaRPr lang="en-US" sz="1200" dirty="0"/>
        </a:p>
      </dgm:t>
    </dgm:pt>
    <dgm:pt modelId="{66F37699-AD62-46CB-8CE4-714A00F39D12}" type="parTrans" cxnId="{086A9B61-56F8-44E7-826E-9CEB1DFFC2B8}">
      <dgm:prSet/>
      <dgm:spPr/>
      <dgm:t>
        <a:bodyPr/>
        <a:lstStyle/>
        <a:p>
          <a:endParaRPr lang="en-US"/>
        </a:p>
      </dgm:t>
    </dgm:pt>
    <dgm:pt modelId="{28361F92-5240-4642-9BE1-32C1CFA4E3D5}" type="sibTrans" cxnId="{086A9B61-56F8-44E7-826E-9CEB1DFFC2B8}">
      <dgm:prSet/>
      <dgm:spPr/>
      <dgm:t>
        <a:bodyPr/>
        <a:lstStyle/>
        <a:p>
          <a:endParaRPr lang="en-US"/>
        </a:p>
      </dgm:t>
    </dgm:pt>
    <dgm:pt modelId="{8AA21663-7CFB-46D0-B8CC-5BE09A1CE2A1}">
      <dgm:prSet phldrT="[Text]" custT="1"/>
      <dgm:spPr/>
      <dgm:t>
        <a:bodyPr/>
        <a:lstStyle/>
        <a:p>
          <a:r>
            <a:rPr lang="en-US" sz="1100" dirty="0" smtClean="0"/>
            <a:t>MEDICATION USE </a:t>
          </a:r>
          <a:endParaRPr lang="en-US" sz="1100" dirty="0"/>
        </a:p>
      </dgm:t>
    </dgm:pt>
    <dgm:pt modelId="{ACE0B214-6A8F-47C1-8ED5-1E45D65B4887}" type="parTrans" cxnId="{F5CF3535-7D94-4B96-8CC3-C828BC055EAD}">
      <dgm:prSet/>
      <dgm:spPr/>
      <dgm:t>
        <a:bodyPr/>
        <a:lstStyle/>
        <a:p>
          <a:endParaRPr lang="en-US"/>
        </a:p>
      </dgm:t>
    </dgm:pt>
    <dgm:pt modelId="{BDC1B66E-0E83-4FD5-BAA8-0FEE6A48B3F2}" type="sibTrans" cxnId="{F5CF3535-7D94-4B96-8CC3-C828BC055EAD}">
      <dgm:prSet/>
      <dgm:spPr/>
      <dgm:t>
        <a:bodyPr/>
        <a:lstStyle/>
        <a:p>
          <a:endParaRPr lang="en-US"/>
        </a:p>
      </dgm:t>
    </dgm:pt>
    <dgm:pt modelId="{B1372774-FE50-489A-BC40-7FB2B1B2D381}">
      <dgm:prSet phldrT="[Text]" custT="1"/>
      <dgm:spPr/>
      <dgm:t>
        <a:bodyPr/>
        <a:lstStyle/>
        <a:p>
          <a:r>
            <a:rPr lang="en-US" sz="1100" dirty="0" smtClean="0"/>
            <a:t>RISK ASSESSMENT</a:t>
          </a:r>
          <a:endParaRPr lang="en-US" sz="1100" dirty="0"/>
        </a:p>
      </dgm:t>
    </dgm:pt>
    <dgm:pt modelId="{BE04959E-4C0C-49E4-AE65-8553AC4A5B2C}" type="parTrans" cxnId="{C693FD08-756E-4F6A-859F-7B1C8AE7AB22}">
      <dgm:prSet/>
      <dgm:spPr/>
      <dgm:t>
        <a:bodyPr/>
        <a:lstStyle/>
        <a:p>
          <a:endParaRPr lang="en-US"/>
        </a:p>
      </dgm:t>
    </dgm:pt>
    <dgm:pt modelId="{EB9434A4-83B2-4BD2-8BE5-841E6351B879}" type="sibTrans" cxnId="{C693FD08-756E-4F6A-859F-7B1C8AE7AB22}">
      <dgm:prSet/>
      <dgm:spPr/>
      <dgm:t>
        <a:bodyPr/>
        <a:lstStyle/>
        <a:p>
          <a:endParaRPr lang="en-US"/>
        </a:p>
      </dgm:t>
    </dgm:pt>
    <dgm:pt modelId="{ECC8FC76-2FCE-4457-9DF7-A8C220A0E6D3}" type="pres">
      <dgm:prSet presAssocID="{D8E91C48-E24B-47F6-89F4-FB483533BED3}" presName="Name0" presStyleCnt="0">
        <dgm:presLayoutVars>
          <dgm:chMax val="1"/>
          <dgm:dir/>
          <dgm:animLvl val="ctr"/>
          <dgm:resizeHandles val="exact"/>
        </dgm:presLayoutVars>
      </dgm:prSet>
      <dgm:spPr/>
      <dgm:t>
        <a:bodyPr/>
        <a:lstStyle/>
        <a:p>
          <a:endParaRPr lang="en-US"/>
        </a:p>
      </dgm:t>
    </dgm:pt>
    <dgm:pt modelId="{D1B0B1D7-A5B9-4F03-AF60-A80DC23B15D5}" type="pres">
      <dgm:prSet presAssocID="{C0DCFF00-2B96-456F-BE0C-94CE444E0EFE}" presName="centerShape" presStyleLbl="node0" presStyleIdx="0" presStyleCnt="1" custScaleX="120993" custScaleY="101889"/>
      <dgm:spPr/>
      <dgm:t>
        <a:bodyPr/>
        <a:lstStyle/>
        <a:p>
          <a:endParaRPr lang="en-US"/>
        </a:p>
      </dgm:t>
    </dgm:pt>
    <dgm:pt modelId="{2DAACCC3-FF82-470E-9D94-161BF23ED981}" type="pres">
      <dgm:prSet presAssocID="{6355B425-BD4F-43C7-AA49-07EDEAD1A809}" presName="parTrans" presStyleLbl="sibTrans2D1" presStyleIdx="0" presStyleCnt="6"/>
      <dgm:spPr/>
      <dgm:t>
        <a:bodyPr/>
        <a:lstStyle/>
        <a:p>
          <a:endParaRPr lang="en-US"/>
        </a:p>
      </dgm:t>
    </dgm:pt>
    <dgm:pt modelId="{7683E2D9-D9A2-4179-8845-5507D8B4BC3E}" type="pres">
      <dgm:prSet presAssocID="{6355B425-BD4F-43C7-AA49-07EDEAD1A809}" presName="connectorText" presStyleLbl="sibTrans2D1" presStyleIdx="0" presStyleCnt="6"/>
      <dgm:spPr/>
      <dgm:t>
        <a:bodyPr/>
        <a:lstStyle/>
        <a:p>
          <a:endParaRPr lang="en-US"/>
        </a:p>
      </dgm:t>
    </dgm:pt>
    <dgm:pt modelId="{8D322A37-A3FE-48CC-BE13-DCD46F537F71}" type="pres">
      <dgm:prSet presAssocID="{EC79F8B0-DCBE-46C6-8B62-8522A1968A69}" presName="node" presStyleLbl="node1" presStyleIdx="0" presStyleCnt="6" custScaleX="141780" custRadScaleRad="113412" custRadScaleInc="-1192">
        <dgm:presLayoutVars>
          <dgm:bulletEnabled val="1"/>
        </dgm:presLayoutVars>
      </dgm:prSet>
      <dgm:spPr/>
      <dgm:t>
        <a:bodyPr/>
        <a:lstStyle/>
        <a:p>
          <a:endParaRPr lang="en-US"/>
        </a:p>
      </dgm:t>
    </dgm:pt>
    <dgm:pt modelId="{9215D12F-08C4-4FC4-8227-EAC51EAC4C18}" type="pres">
      <dgm:prSet presAssocID="{6D14C171-CA3E-4971-99B9-69A808BA447E}" presName="parTrans" presStyleLbl="sibTrans2D1" presStyleIdx="1" presStyleCnt="6"/>
      <dgm:spPr/>
      <dgm:t>
        <a:bodyPr/>
        <a:lstStyle/>
        <a:p>
          <a:endParaRPr lang="en-US"/>
        </a:p>
      </dgm:t>
    </dgm:pt>
    <dgm:pt modelId="{5DB53A0B-0A42-4378-B2FA-5AA0E5D01F91}" type="pres">
      <dgm:prSet presAssocID="{6D14C171-CA3E-4971-99B9-69A808BA447E}" presName="connectorText" presStyleLbl="sibTrans2D1" presStyleIdx="1" presStyleCnt="6"/>
      <dgm:spPr/>
      <dgm:t>
        <a:bodyPr/>
        <a:lstStyle/>
        <a:p>
          <a:endParaRPr lang="en-US"/>
        </a:p>
      </dgm:t>
    </dgm:pt>
    <dgm:pt modelId="{35540BDD-DCDF-4ECF-8A0A-6E897F9AAC5A}" type="pres">
      <dgm:prSet presAssocID="{F5CB5FDF-401C-4D46-9DC2-24E67B822A5B}" presName="node" presStyleLbl="node1" presStyleIdx="1" presStyleCnt="6" custRadScaleRad="125692" custRadScaleInc="10007">
        <dgm:presLayoutVars>
          <dgm:bulletEnabled val="1"/>
        </dgm:presLayoutVars>
      </dgm:prSet>
      <dgm:spPr/>
      <dgm:t>
        <a:bodyPr/>
        <a:lstStyle/>
        <a:p>
          <a:endParaRPr lang="en-US"/>
        </a:p>
      </dgm:t>
    </dgm:pt>
    <dgm:pt modelId="{47073C17-2693-42A2-8FD2-79230FBA045B}" type="pres">
      <dgm:prSet presAssocID="{BE04959E-4C0C-49E4-AE65-8553AC4A5B2C}" presName="parTrans" presStyleLbl="sibTrans2D1" presStyleIdx="2" presStyleCnt="6"/>
      <dgm:spPr/>
      <dgm:t>
        <a:bodyPr/>
        <a:lstStyle/>
        <a:p>
          <a:endParaRPr lang="en-US"/>
        </a:p>
      </dgm:t>
    </dgm:pt>
    <dgm:pt modelId="{7D0B1605-16DD-4F78-AD6A-D9CB6F671384}" type="pres">
      <dgm:prSet presAssocID="{BE04959E-4C0C-49E4-AE65-8553AC4A5B2C}" presName="connectorText" presStyleLbl="sibTrans2D1" presStyleIdx="2" presStyleCnt="6"/>
      <dgm:spPr/>
      <dgm:t>
        <a:bodyPr/>
        <a:lstStyle/>
        <a:p>
          <a:endParaRPr lang="en-US"/>
        </a:p>
      </dgm:t>
    </dgm:pt>
    <dgm:pt modelId="{D4A79FB0-ED8D-42E7-8838-9C3C831F6B72}" type="pres">
      <dgm:prSet presAssocID="{B1372774-FE50-489A-BC40-7FB2B1B2D381}" presName="node" presStyleLbl="node1" presStyleIdx="2" presStyleCnt="6" custRadScaleRad="125406" custRadScaleInc="2843">
        <dgm:presLayoutVars>
          <dgm:bulletEnabled val="1"/>
        </dgm:presLayoutVars>
      </dgm:prSet>
      <dgm:spPr/>
      <dgm:t>
        <a:bodyPr/>
        <a:lstStyle/>
        <a:p>
          <a:endParaRPr lang="en-US"/>
        </a:p>
      </dgm:t>
    </dgm:pt>
    <dgm:pt modelId="{BEB2FFDD-21A8-4568-A331-CC8C23405A9D}" type="pres">
      <dgm:prSet presAssocID="{ACE0B214-6A8F-47C1-8ED5-1E45D65B4887}" presName="parTrans" presStyleLbl="sibTrans2D1" presStyleIdx="3" presStyleCnt="6"/>
      <dgm:spPr/>
      <dgm:t>
        <a:bodyPr/>
        <a:lstStyle/>
        <a:p>
          <a:endParaRPr lang="en-US"/>
        </a:p>
      </dgm:t>
    </dgm:pt>
    <dgm:pt modelId="{9A3316EE-0212-46A0-BE24-96B906803DCC}" type="pres">
      <dgm:prSet presAssocID="{ACE0B214-6A8F-47C1-8ED5-1E45D65B4887}" presName="connectorText" presStyleLbl="sibTrans2D1" presStyleIdx="3" presStyleCnt="6"/>
      <dgm:spPr/>
      <dgm:t>
        <a:bodyPr/>
        <a:lstStyle/>
        <a:p>
          <a:endParaRPr lang="en-US"/>
        </a:p>
      </dgm:t>
    </dgm:pt>
    <dgm:pt modelId="{4B9471F0-D216-45C2-85BA-730E85E20E2A}" type="pres">
      <dgm:prSet presAssocID="{8AA21663-7CFB-46D0-B8CC-5BE09A1CE2A1}" presName="node" presStyleLbl="node1" presStyleIdx="3" presStyleCnt="6" custRadScaleRad="107662" custRadScaleInc="1255">
        <dgm:presLayoutVars>
          <dgm:bulletEnabled val="1"/>
        </dgm:presLayoutVars>
      </dgm:prSet>
      <dgm:spPr/>
      <dgm:t>
        <a:bodyPr/>
        <a:lstStyle/>
        <a:p>
          <a:endParaRPr lang="en-US"/>
        </a:p>
      </dgm:t>
    </dgm:pt>
    <dgm:pt modelId="{9883D45E-D357-43B5-907F-4359A35A5B8D}" type="pres">
      <dgm:prSet presAssocID="{9CED7E76-39C1-4C08-AF7A-CB05E7F064B5}" presName="parTrans" presStyleLbl="sibTrans2D1" presStyleIdx="4" presStyleCnt="6"/>
      <dgm:spPr/>
      <dgm:t>
        <a:bodyPr/>
        <a:lstStyle/>
        <a:p>
          <a:endParaRPr lang="en-US"/>
        </a:p>
      </dgm:t>
    </dgm:pt>
    <dgm:pt modelId="{955B4873-D1D7-44FE-A06F-5EB23C9CFD3B}" type="pres">
      <dgm:prSet presAssocID="{9CED7E76-39C1-4C08-AF7A-CB05E7F064B5}" presName="connectorText" presStyleLbl="sibTrans2D1" presStyleIdx="4" presStyleCnt="6"/>
      <dgm:spPr/>
      <dgm:t>
        <a:bodyPr/>
        <a:lstStyle/>
        <a:p>
          <a:endParaRPr lang="en-US"/>
        </a:p>
      </dgm:t>
    </dgm:pt>
    <dgm:pt modelId="{C52A8CBE-9175-41F5-81CD-CFB5406BA328}" type="pres">
      <dgm:prSet presAssocID="{6FE63ED2-FBD4-42FF-94F2-51615F17921A}" presName="node" presStyleLbl="node1" presStyleIdx="4" presStyleCnt="6" custRadScaleRad="124478" custRadScaleInc="3982">
        <dgm:presLayoutVars>
          <dgm:bulletEnabled val="1"/>
        </dgm:presLayoutVars>
      </dgm:prSet>
      <dgm:spPr/>
      <dgm:t>
        <a:bodyPr/>
        <a:lstStyle/>
        <a:p>
          <a:endParaRPr lang="en-US"/>
        </a:p>
      </dgm:t>
    </dgm:pt>
    <dgm:pt modelId="{11051EC7-19DB-4FBD-B63A-62C1BB93FEDE}" type="pres">
      <dgm:prSet presAssocID="{66F37699-AD62-46CB-8CE4-714A00F39D12}" presName="parTrans" presStyleLbl="sibTrans2D1" presStyleIdx="5" presStyleCnt="6"/>
      <dgm:spPr/>
      <dgm:t>
        <a:bodyPr/>
        <a:lstStyle/>
        <a:p>
          <a:endParaRPr lang="en-US"/>
        </a:p>
      </dgm:t>
    </dgm:pt>
    <dgm:pt modelId="{15BC09DE-877F-4D74-BFB5-795D8B1C4960}" type="pres">
      <dgm:prSet presAssocID="{66F37699-AD62-46CB-8CE4-714A00F39D12}" presName="connectorText" presStyleLbl="sibTrans2D1" presStyleIdx="5" presStyleCnt="6"/>
      <dgm:spPr/>
      <dgm:t>
        <a:bodyPr/>
        <a:lstStyle/>
        <a:p>
          <a:endParaRPr lang="en-US"/>
        </a:p>
      </dgm:t>
    </dgm:pt>
    <dgm:pt modelId="{8AD35AAB-BDBB-4825-88CF-2D9EE930041F}" type="pres">
      <dgm:prSet presAssocID="{5608AA79-90DA-4D1B-B40B-6EACA28A9BDA}" presName="node" presStyleLbl="node1" presStyleIdx="5" presStyleCnt="6" custRadScaleRad="125166" custRadScaleInc="-2089">
        <dgm:presLayoutVars>
          <dgm:bulletEnabled val="1"/>
        </dgm:presLayoutVars>
      </dgm:prSet>
      <dgm:spPr/>
      <dgm:t>
        <a:bodyPr/>
        <a:lstStyle/>
        <a:p>
          <a:endParaRPr lang="en-US"/>
        </a:p>
      </dgm:t>
    </dgm:pt>
  </dgm:ptLst>
  <dgm:cxnLst>
    <dgm:cxn modelId="{CC24638A-3485-4B54-815F-A6D1602818CC}" type="presOf" srcId="{6355B425-BD4F-43C7-AA49-07EDEAD1A809}" destId="{7683E2D9-D9A2-4179-8845-5507D8B4BC3E}" srcOrd="1" destOrd="0" presId="urn:microsoft.com/office/officeart/2005/8/layout/radial5"/>
    <dgm:cxn modelId="{C86AB8C5-E7C9-4102-9986-6E4E6602533A}" type="presOf" srcId="{D8E91C48-E24B-47F6-89F4-FB483533BED3}" destId="{ECC8FC76-2FCE-4457-9DF7-A8C220A0E6D3}" srcOrd="0" destOrd="0" presId="urn:microsoft.com/office/officeart/2005/8/layout/radial5"/>
    <dgm:cxn modelId="{B78B8C48-C1F8-4C8D-8DDF-0BBCE695868E}" type="presOf" srcId="{9CED7E76-39C1-4C08-AF7A-CB05E7F064B5}" destId="{9883D45E-D357-43B5-907F-4359A35A5B8D}" srcOrd="0" destOrd="0" presId="urn:microsoft.com/office/officeart/2005/8/layout/radial5"/>
    <dgm:cxn modelId="{086A9B61-56F8-44E7-826E-9CEB1DFFC2B8}" srcId="{C0DCFF00-2B96-456F-BE0C-94CE444E0EFE}" destId="{5608AA79-90DA-4D1B-B40B-6EACA28A9BDA}" srcOrd="5" destOrd="0" parTransId="{66F37699-AD62-46CB-8CE4-714A00F39D12}" sibTransId="{28361F92-5240-4642-9BE1-32C1CFA4E3D5}"/>
    <dgm:cxn modelId="{C693FD08-756E-4F6A-859F-7B1C8AE7AB22}" srcId="{C0DCFF00-2B96-456F-BE0C-94CE444E0EFE}" destId="{B1372774-FE50-489A-BC40-7FB2B1B2D381}" srcOrd="2" destOrd="0" parTransId="{BE04959E-4C0C-49E4-AE65-8553AC4A5B2C}" sibTransId="{EB9434A4-83B2-4BD2-8BE5-841E6351B879}"/>
    <dgm:cxn modelId="{D09CF375-E376-4D0A-9512-83032E5AE271}" type="presOf" srcId="{66F37699-AD62-46CB-8CE4-714A00F39D12}" destId="{11051EC7-19DB-4FBD-B63A-62C1BB93FEDE}" srcOrd="0" destOrd="0" presId="urn:microsoft.com/office/officeart/2005/8/layout/radial5"/>
    <dgm:cxn modelId="{B72BAADF-E7C0-4159-9316-598B344D5C35}" type="presOf" srcId="{BE04959E-4C0C-49E4-AE65-8553AC4A5B2C}" destId="{47073C17-2693-42A2-8FD2-79230FBA045B}" srcOrd="0" destOrd="0" presId="urn:microsoft.com/office/officeart/2005/8/layout/radial5"/>
    <dgm:cxn modelId="{10A7DB76-8D3E-4468-8030-E5B9F4868264}" type="presOf" srcId="{6FE63ED2-FBD4-42FF-94F2-51615F17921A}" destId="{C52A8CBE-9175-41F5-81CD-CFB5406BA328}" srcOrd="0" destOrd="0" presId="urn:microsoft.com/office/officeart/2005/8/layout/radial5"/>
    <dgm:cxn modelId="{3BDFBF50-0A0C-4796-8A45-5CAAD89D5FBD}" type="presOf" srcId="{ACE0B214-6A8F-47C1-8ED5-1E45D65B4887}" destId="{BEB2FFDD-21A8-4568-A331-CC8C23405A9D}" srcOrd="0" destOrd="0" presId="urn:microsoft.com/office/officeart/2005/8/layout/radial5"/>
    <dgm:cxn modelId="{124873DA-27CB-4A9E-BD06-A0804B0D8B43}" type="presOf" srcId="{8AA21663-7CFB-46D0-B8CC-5BE09A1CE2A1}" destId="{4B9471F0-D216-45C2-85BA-730E85E20E2A}" srcOrd="0" destOrd="0" presId="urn:microsoft.com/office/officeart/2005/8/layout/radial5"/>
    <dgm:cxn modelId="{58DA0825-AFF6-441D-91B2-38EB8203AC8A}" type="presOf" srcId="{5608AA79-90DA-4D1B-B40B-6EACA28A9BDA}" destId="{8AD35AAB-BDBB-4825-88CF-2D9EE930041F}" srcOrd="0" destOrd="0" presId="urn:microsoft.com/office/officeart/2005/8/layout/radial5"/>
    <dgm:cxn modelId="{8BFED201-311A-4060-8493-21F3AEFF2CE3}" srcId="{C0DCFF00-2B96-456F-BE0C-94CE444E0EFE}" destId="{F5CB5FDF-401C-4D46-9DC2-24E67B822A5B}" srcOrd="1" destOrd="0" parTransId="{6D14C171-CA3E-4971-99B9-69A808BA447E}" sibTransId="{90D31E60-F4D1-472B-A200-42DFC93D79F7}"/>
    <dgm:cxn modelId="{EA778155-53FC-4E25-97C0-0BC5C99D1967}" type="presOf" srcId="{BE04959E-4C0C-49E4-AE65-8553AC4A5B2C}" destId="{7D0B1605-16DD-4F78-AD6A-D9CB6F671384}" srcOrd="1" destOrd="0" presId="urn:microsoft.com/office/officeart/2005/8/layout/radial5"/>
    <dgm:cxn modelId="{783D5C57-C903-44E9-ABB4-8CB771902542}" type="presOf" srcId="{66F37699-AD62-46CB-8CE4-714A00F39D12}" destId="{15BC09DE-877F-4D74-BFB5-795D8B1C4960}" srcOrd="1" destOrd="0" presId="urn:microsoft.com/office/officeart/2005/8/layout/radial5"/>
    <dgm:cxn modelId="{1A49D3AD-C801-40D1-9AED-4EF3D294E9F4}" type="presOf" srcId="{EC79F8B0-DCBE-46C6-8B62-8522A1968A69}" destId="{8D322A37-A3FE-48CC-BE13-DCD46F537F71}" srcOrd="0" destOrd="0" presId="urn:microsoft.com/office/officeart/2005/8/layout/radial5"/>
    <dgm:cxn modelId="{E6E3EAF7-D91C-4684-85DC-DE9BA564DD3E}" type="presOf" srcId="{9CED7E76-39C1-4C08-AF7A-CB05E7F064B5}" destId="{955B4873-D1D7-44FE-A06F-5EB23C9CFD3B}" srcOrd="1" destOrd="0" presId="urn:microsoft.com/office/officeart/2005/8/layout/radial5"/>
    <dgm:cxn modelId="{BC9537F9-F98E-4E97-ACA4-DAC77191C499}" type="presOf" srcId="{F5CB5FDF-401C-4D46-9DC2-24E67B822A5B}" destId="{35540BDD-DCDF-4ECF-8A0A-6E897F9AAC5A}" srcOrd="0" destOrd="0" presId="urn:microsoft.com/office/officeart/2005/8/layout/radial5"/>
    <dgm:cxn modelId="{F5CF3535-7D94-4B96-8CC3-C828BC055EAD}" srcId="{C0DCFF00-2B96-456F-BE0C-94CE444E0EFE}" destId="{8AA21663-7CFB-46D0-B8CC-5BE09A1CE2A1}" srcOrd="3" destOrd="0" parTransId="{ACE0B214-6A8F-47C1-8ED5-1E45D65B4887}" sibTransId="{BDC1B66E-0E83-4FD5-BAA8-0FEE6A48B3F2}"/>
    <dgm:cxn modelId="{46827B70-0BA4-46DA-BE23-9CD6410DD7A1}" type="presOf" srcId="{6D14C171-CA3E-4971-99B9-69A808BA447E}" destId="{5DB53A0B-0A42-4378-B2FA-5AA0E5D01F91}" srcOrd="1" destOrd="0" presId="urn:microsoft.com/office/officeart/2005/8/layout/radial5"/>
    <dgm:cxn modelId="{038262AF-E8A3-40EF-9998-5C1758A8E6C6}" type="presOf" srcId="{B1372774-FE50-489A-BC40-7FB2B1B2D381}" destId="{D4A79FB0-ED8D-42E7-8838-9C3C831F6B72}" srcOrd="0" destOrd="0" presId="urn:microsoft.com/office/officeart/2005/8/layout/radial5"/>
    <dgm:cxn modelId="{00051D02-E1A7-41DA-A21D-875846B18F81}" srcId="{C0DCFF00-2B96-456F-BE0C-94CE444E0EFE}" destId="{6FE63ED2-FBD4-42FF-94F2-51615F17921A}" srcOrd="4" destOrd="0" parTransId="{9CED7E76-39C1-4C08-AF7A-CB05E7F064B5}" sibTransId="{320A7EE5-1343-4499-B2EC-EECE357FB37C}"/>
    <dgm:cxn modelId="{3CFC8C1B-CAA6-4652-96AF-20B062E985E5}" type="presOf" srcId="{6355B425-BD4F-43C7-AA49-07EDEAD1A809}" destId="{2DAACCC3-FF82-470E-9D94-161BF23ED981}" srcOrd="0" destOrd="0" presId="urn:microsoft.com/office/officeart/2005/8/layout/radial5"/>
    <dgm:cxn modelId="{F8E446E7-DC61-4D00-8056-7FF34C77E0D8}" type="presOf" srcId="{6D14C171-CA3E-4971-99B9-69A808BA447E}" destId="{9215D12F-08C4-4FC4-8227-EAC51EAC4C18}" srcOrd="0" destOrd="0" presId="urn:microsoft.com/office/officeart/2005/8/layout/radial5"/>
    <dgm:cxn modelId="{08A3827D-EE8B-4103-91C3-98B24B7B2E35}" type="presOf" srcId="{ACE0B214-6A8F-47C1-8ED5-1E45D65B4887}" destId="{9A3316EE-0212-46A0-BE24-96B906803DCC}" srcOrd="1" destOrd="0" presId="urn:microsoft.com/office/officeart/2005/8/layout/radial5"/>
    <dgm:cxn modelId="{6962DC37-08BE-4F52-B0F9-F2728DE448CF}" srcId="{D8E91C48-E24B-47F6-89F4-FB483533BED3}" destId="{C0DCFF00-2B96-456F-BE0C-94CE444E0EFE}" srcOrd="0" destOrd="0" parTransId="{1D533EF0-E868-480E-986A-6086BD1ABF75}" sibTransId="{896DF91B-2A9D-4FA2-B238-A37C60E484A7}"/>
    <dgm:cxn modelId="{3087096F-7FB2-4E58-984A-BB3E35A95E18}" type="presOf" srcId="{C0DCFF00-2B96-456F-BE0C-94CE444E0EFE}" destId="{D1B0B1D7-A5B9-4F03-AF60-A80DC23B15D5}" srcOrd="0" destOrd="0" presId="urn:microsoft.com/office/officeart/2005/8/layout/radial5"/>
    <dgm:cxn modelId="{89B98032-3811-4BE0-96CA-6BD3568A972F}" srcId="{C0DCFF00-2B96-456F-BE0C-94CE444E0EFE}" destId="{EC79F8B0-DCBE-46C6-8B62-8522A1968A69}" srcOrd="0" destOrd="0" parTransId="{6355B425-BD4F-43C7-AA49-07EDEAD1A809}" sibTransId="{80617C6C-725E-4937-8D16-08231F23AD4D}"/>
    <dgm:cxn modelId="{1A49C926-F700-497A-B690-628FB21D6870}" type="presParOf" srcId="{ECC8FC76-2FCE-4457-9DF7-A8C220A0E6D3}" destId="{D1B0B1D7-A5B9-4F03-AF60-A80DC23B15D5}" srcOrd="0" destOrd="0" presId="urn:microsoft.com/office/officeart/2005/8/layout/radial5"/>
    <dgm:cxn modelId="{EEE6AAEF-CC49-4EB6-9F90-6A4DE7FA28EC}" type="presParOf" srcId="{ECC8FC76-2FCE-4457-9DF7-A8C220A0E6D3}" destId="{2DAACCC3-FF82-470E-9D94-161BF23ED981}" srcOrd="1" destOrd="0" presId="urn:microsoft.com/office/officeart/2005/8/layout/radial5"/>
    <dgm:cxn modelId="{CDAB11DE-1744-48C9-9812-D920BCC99F4B}" type="presParOf" srcId="{2DAACCC3-FF82-470E-9D94-161BF23ED981}" destId="{7683E2D9-D9A2-4179-8845-5507D8B4BC3E}" srcOrd="0" destOrd="0" presId="urn:microsoft.com/office/officeart/2005/8/layout/radial5"/>
    <dgm:cxn modelId="{89FA06A5-5171-435D-852D-E2CC672F6FA0}" type="presParOf" srcId="{ECC8FC76-2FCE-4457-9DF7-A8C220A0E6D3}" destId="{8D322A37-A3FE-48CC-BE13-DCD46F537F71}" srcOrd="2" destOrd="0" presId="urn:microsoft.com/office/officeart/2005/8/layout/radial5"/>
    <dgm:cxn modelId="{43C16FE5-72CC-48DE-A60C-2848962A3352}" type="presParOf" srcId="{ECC8FC76-2FCE-4457-9DF7-A8C220A0E6D3}" destId="{9215D12F-08C4-4FC4-8227-EAC51EAC4C18}" srcOrd="3" destOrd="0" presId="urn:microsoft.com/office/officeart/2005/8/layout/radial5"/>
    <dgm:cxn modelId="{4E8DD0D4-51EA-42B5-8322-392B3657E79D}" type="presParOf" srcId="{9215D12F-08C4-4FC4-8227-EAC51EAC4C18}" destId="{5DB53A0B-0A42-4378-B2FA-5AA0E5D01F91}" srcOrd="0" destOrd="0" presId="urn:microsoft.com/office/officeart/2005/8/layout/radial5"/>
    <dgm:cxn modelId="{A29F8F7C-4F40-43FB-9B70-04D075EDEDEE}" type="presParOf" srcId="{ECC8FC76-2FCE-4457-9DF7-A8C220A0E6D3}" destId="{35540BDD-DCDF-4ECF-8A0A-6E897F9AAC5A}" srcOrd="4" destOrd="0" presId="urn:microsoft.com/office/officeart/2005/8/layout/radial5"/>
    <dgm:cxn modelId="{EA6E63FF-FCE6-4F0D-9EED-DA726A6232F0}" type="presParOf" srcId="{ECC8FC76-2FCE-4457-9DF7-A8C220A0E6D3}" destId="{47073C17-2693-42A2-8FD2-79230FBA045B}" srcOrd="5" destOrd="0" presId="urn:microsoft.com/office/officeart/2005/8/layout/radial5"/>
    <dgm:cxn modelId="{14707914-52DD-4E41-A0D7-831AEE806395}" type="presParOf" srcId="{47073C17-2693-42A2-8FD2-79230FBA045B}" destId="{7D0B1605-16DD-4F78-AD6A-D9CB6F671384}" srcOrd="0" destOrd="0" presId="urn:microsoft.com/office/officeart/2005/8/layout/radial5"/>
    <dgm:cxn modelId="{97E0FB45-5262-41BE-8DC0-DAF1D7C88313}" type="presParOf" srcId="{ECC8FC76-2FCE-4457-9DF7-A8C220A0E6D3}" destId="{D4A79FB0-ED8D-42E7-8838-9C3C831F6B72}" srcOrd="6" destOrd="0" presId="urn:microsoft.com/office/officeart/2005/8/layout/radial5"/>
    <dgm:cxn modelId="{6E37D095-88D0-4A93-8B1E-A5ABEA699F70}" type="presParOf" srcId="{ECC8FC76-2FCE-4457-9DF7-A8C220A0E6D3}" destId="{BEB2FFDD-21A8-4568-A331-CC8C23405A9D}" srcOrd="7" destOrd="0" presId="urn:microsoft.com/office/officeart/2005/8/layout/radial5"/>
    <dgm:cxn modelId="{B3526D73-DF98-4B64-B2EB-16D31FE44327}" type="presParOf" srcId="{BEB2FFDD-21A8-4568-A331-CC8C23405A9D}" destId="{9A3316EE-0212-46A0-BE24-96B906803DCC}" srcOrd="0" destOrd="0" presId="urn:microsoft.com/office/officeart/2005/8/layout/radial5"/>
    <dgm:cxn modelId="{5936B523-C04C-4631-A8D1-91998E1F018E}" type="presParOf" srcId="{ECC8FC76-2FCE-4457-9DF7-A8C220A0E6D3}" destId="{4B9471F0-D216-45C2-85BA-730E85E20E2A}" srcOrd="8" destOrd="0" presId="urn:microsoft.com/office/officeart/2005/8/layout/radial5"/>
    <dgm:cxn modelId="{6D0D699A-011B-4B0B-A91F-A2F3C2BEF81C}" type="presParOf" srcId="{ECC8FC76-2FCE-4457-9DF7-A8C220A0E6D3}" destId="{9883D45E-D357-43B5-907F-4359A35A5B8D}" srcOrd="9" destOrd="0" presId="urn:microsoft.com/office/officeart/2005/8/layout/radial5"/>
    <dgm:cxn modelId="{0D749196-2978-43C0-A0C6-4023BF2E48BA}" type="presParOf" srcId="{9883D45E-D357-43B5-907F-4359A35A5B8D}" destId="{955B4873-D1D7-44FE-A06F-5EB23C9CFD3B}" srcOrd="0" destOrd="0" presId="urn:microsoft.com/office/officeart/2005/8/layout/radial5"/>
    <dgm:cxn modelId="{8AA80B14-0313-45DC-AB75-FD1A2889E7E4}" type="presParOf" srcId="{ECC8FC76-2FCE-4457-9DF7-A8C220A0E6D3}" destId="{C52A8CBE-9175-41F5-81CD-CFB5406BA328}" srcOrd="10" destOrd="0" presId="urn:microsoft.com/office/officeart/2005/8/layout/radial5"/>
    <dgm:cxn modelId="{3D2ED970-D1FC-4D9E-A591-B9A9E5234956}" type="presParOf" srcId="{ECC8FC76-2FCE-4457-9DF7-A8C220A0E6D3}" destId="{11051EC7-19DB-4FBD-B63A-62C1BB93FEDE}" srcOrd="11" destOrd="0" presId="urn:microsoft.com/office/officeart/2005/8/layout/radial5"/>
    <dgm:cxn modelId="{0CF5F70F-6E34-4F6B-B253-F2CAE3B6CB9B}" type="presParOf" srcId="{11051EC7-19DB-4FBD-B63A-62C1BB93FEDE}" destId="{15BC09DE-877F-4D74-BFB5-795D8B1C4960}" srcOrd="0" destOrd="0" presId="urn:microsoft.com/office/officeart/2005/8/layout/radial5"/>
    <dgm:cxn modelId="{EE035465-E61C-4B48-8600-F72A524ADF40}" type="presParOf" srcId="{ECC8FC76-2FCE-4457-9DF7-A8C220A0E6D3}" destId="{8AD35AAB-BDBB-4825-88CF-2D9EE930041F}"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9556E-5FD7-4042-A342-D5434A8ED612}">
      <dsp:nvSpPr>
        <dsp:cNvPr id="0" name=""/>
        <dsp:cNvSpPr/>
      </dsp:nvSpPr>
      <dsp:spPr>
        <a:xfrm>
          <a:off x="0" y="614362"/>
          <a:ext cx="2571749" cy="1543050"/>
        </a:xfrm>
        <a:prstGeom prst="rect">
          <a:avLst/>
        </a:prstGeom>
        <a:solidFill>
          <a:schemeClr val="accent3">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GB" sz="6000" kern="1200" dirty="0" smtClean="0"/>
            <a:t>safe</a:t>
          </a:r>
          <a:endParaRPr lang="en-GB" sz="6000" kern="1200" dirty="0"/>
        </a:p>
      </dsp:txBody>
      <dsp:txXfrm>
        <a:off x="0" y="614362"/>
        <a:ext cx="2571749" cy="1543050"/>
      </dsp:txXfrm>
    </dsp:sp>
    <dsp:sp modelId="{32967811-9263-4AE5-BBFF-A7D0F7E832C1}">
      <dsp:nvSpPr>
        <dsp:cNvPr id="0" name=""/>
        <dsp:cNvSpPr/>
      </dsp:nvSpPr>
      <dsp:spPr>
        <a:xfrm>
          <a:off x="2828925" y="614362"/>
          <a:ext cx="2571749" cy="1543050"/>
        </a:xfrm>
        <a:prstGeom prst="rect">
          <a:avLst/>
        </a:prstGeom>
        <a:solidFill>
          <a:schemeClr val="accent3">
            <a:hueOff val="2250053"/>
            <a:satOff val="-3376"/>
            <a:lumOff val="-549"/>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Effective</a:t>
          </a:r>
          <a:endParaRPr lang="en-GB" sz="4400" kern="1200" dirty="0"/>
        </a:p>
      </dsp:txBody>
      <dsp:txXfrm>
        <a:off x="2828925" y="614362"/>
        <a:ext cx="2571749" cy="1543050"/>
      </dsp:txXfrm>
    </dsp:sp>
    <dsp:sp modelId="{6E9BE791-652A-443C-983F-AB5E2BE0CBCB}">
      <dsp:nvSpPr>
        <dsp:cNvPr id="0" name=""/>
        <dsp:cNvSpPr/>
      </dsp:nvSpPr>
      <dsp:spPr>
        <a:xfrm>
          <a:off x="5657849" y="614362"/>
          <a:ext cx="2571749" cy="1543050"/>
        </a:xfrm>
        <a:prstGeom prst="rect">
          <a:avLst/>
        </a:prstGeom>
        <a:solidFill>
          <a:schemeClr val="accent3">
            <a:hueOff val="4500106"/>
            <a:satOff val="-6752"/>
            <a:lumOff val="-1098"/>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smtClean="0"/>
            <a:t>Patient-</a:t>
          </a:r>
          <a:r>
            <a:rPr lang="en-GB" sz="3600" kern="1200" dirty="0" err="1" smtClean="0"/>
            <a:t>Centered</a:t>
          </a:r>
          <a:endParaRPr lang="en-GB" sz="3600" kern="1200" dirty="0"/>
        </a:p>
      </dsp:txBody>
      <dsp:txXfrm>
        <a:off x="5657849" y="614362"/>
        <a:ext cx="2571749" cy="1543050"/>
      </dsp:txXfrm>
    </dsp:sp>
    <dsp:sp modelId="{8149A99D-3EBE-4FDE-AE1D-F0679AA9E186}">
      <dsp:nvSpPr>
        <dsp:cNvPr id="0" name=""/>
        <dsp:cNvSpPr/>
      </dsp:nvSpPr>
      <dsp:spPr>
        <a:xfrm>
          <a:off x="0" y="2401363"/>
          <a:ext cx="2571749" cy="1543050"/>
        </a:xfrm>
        <a:prstGeom prst="rect">
          <a:avLst/>
        </a:prstGeom>
        <a:solidFill>
          <a:schemeClr val="accent3">
            <a:hueOff val="6750158"/>
            <a:satOff val="-10128"/>
            <a:lumOff val="-1647"/>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Efficient</a:t>
          </a:r>
          <a:r>
            <a:rPr lang="en-GB" sz="3600" kern="1200" dirty="0" smtClean="0"/>
            <a:t> </a:t>
          </a:r>
          <a:endParaRPr lang="en-GB" sz="3600" kern="1200" dirty="0"/>
        </a:p>
      </dsp:txBody>
      <dsp:txXfrm>
        <a:off x="0" y="2401363"/>
        <a:ext cx="2571749" cy="1543050"/>
      </dsp:txXfrm>
    </dsp:sp>
    <dsp:sp modelId="{F011BE1B-46DF-417A-94EB-D8289D987E50}">
      <dsp:nvSpPr>
        <dsp:cNvPr id="0" name=""/>
        <dsp:cNvSpPr/>
      </dsp:nvSpPr>
      <dsp:spPr>
        <a:xfrm>
          <a:off x="2828925" y="2414587"/>
          <a:ext cx="2571749" cy="1543050"/>
        </a:xfrm>
        <a:prstGeom prst="rect">
          <a:avLst/>
        </a:prstGeom>
        <a:solidFill>
          <a:schemeClr val="accent3">
            <a:hueOff val="9000211"/>
            <a:satOff val="-13504"/>
            <a:lumOff val="-2196"/>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Timely</a:t>
          </a:r>
          <a:endParaRPr lang="en-GB" sz="4400" kern="1200" dirty="0"/>
        </a:p>
      </dsp:txBody>
      <dsp:txXfrm>
        <a:off x="2828925" y="2414587"/>
        <a:ext cx="2571749" cy="1543050"/>
      </dsp:txXfrm>
    </dsp:sp>
    <dsp:sp modelId="{FEACDAD9-AE0B-44DC-BAB7-811607C01AF9}">
      <dsp:nvSpPr>
        <dsp:cNvPr id="0" name=""/>
        <dsp:cNvSpPr/>
      </dsp:nvSpPr>
      <dsp:spPr>
        <a:xfrm>
          <a:off x="5657849" y="2414587"/>
          <a:ext cx="2571749" cy="1543050"/>
        </a:xfrm>
        <a:prstGeom prst="rect">
          <a:avLst/>
        </a:prstGeom>
        <a:solidFill>
          <a:schemeClr val="accent3">
            <a:hueOff val="11250264"/>
            <a:satOff val="-16880"/>
            <a:lumOff val="-2745"/>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Equitable</a:t>
          </a:r>
          <a:endParaRPr lang="en-GB" sz="4000" kern="1200" dirty="0"/>
        </a:p>
      </dsp:txBody>
      <dsp:txXfrm>
        <a:off x="5657849" y="2414587"/>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F77E9-86BE-4E40-BB7A-B58DD4A7566B}">
      <dsp:nvSpPr>
        <dsp:cNvPr id="0" name=""/>
        <dsp:cNvSpPr/>
      </dsp:nvSpPr>
      <dsp:spPr>
        <a:xfrm>
          <a:off x="428624" y="1190"/>
          <a:ext cx="2589609" cy="1553765"/>
        </a:xfrm>
        <a:prstGeom prst="rect">
          <a:avLst/>
        </a:prstGeom>
        <a:solidFill>
          <a:schemeClr val="accent3">
            <a:hueOff val="0"/>
            <a:satOff val="0"/>
            <a:lumOff val="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Leadership</a:t>
          </a:r>
          <a:endParaRPr lang="en-GB" sz="2800" kern="1200" dirty="0"/>
        </a:p>
      </dsp:txBody>
      <dsp:txXfrm>
        <a:off x="428624" y="1190"/>
        <a:ext cx="2589609" cy="1553765"/>
      </dsp:txXfrm>
    </dsp:sp>
    <dsp:sp modelId="{EF1A7197-AF2C-4C44-B803-54864EFA57D6}">
      <dsp:nvSpPr>
        <dsp:cNvPr id="0" name=""/>
        <dsp:cNvSpPr/>
      </dsp:nvSpPr>
      <dsp:spPr>
        <a:xfrm>
          <a:off x="3277195" y="1190"/>
          <a:ext cx="2589609" cy="1553765"/>
        </a:xfrm>
        <a:prstGeom prst="rect">
          <a:avLst/>
        </a:prstGeom>
        <a:solidFill>
          <a:schemeClr val="accent3">
            <a:hueOff val="1875044"/>
            <a:satOff val="-2813"/>
            <a:lumOff val="-458"/>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Teamwork</a:t>
          </a:r>
          <a:endParaRPr lang="en-GB" sz="2800" kern="1200" dirty="0"/>
        </a:p>
      </dsp:txBody>
      <dsp:txXfrm>
        <a:off x="3277195" y="1190"/>
        <a:ext cx="2589609" cy="1553765"/>
      </dsp:txXfrm>
    </dsp:sp>
    <dsp:sp modelId="{C7152B6B-35AE-4407-B6F1-B4075C38E9F7}">
      <dsp:nvSpPr>
        <dsp:cNvPr id="0" name=""/>
        <dsp:cNvSpPr/>
      </dsp:nvSpPr>
      <dsp:spPr>
        <a:xfrm>
          <a:off x="6125765" y="1190"/>
          <a:ext cx="2589609" cy="1553765"/>
        </a:xfrm>
        <a:prstGeom prst="rect">
          <a:avLst/>
        </a:prstGeom>
        <a:solidFill>
          <a:schemeClr val="accent3">
            <a:hueOff val="3750088"/>
            <a:satOff val="-5627"/>
            <a:lumOff val="-915"/>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Evidenced based</a:t>
          </a:r>
          <a:endParaRPr lang="en-GB" sz="2800" kern="1200" dirty="0"/>
        </a:p>
      </dsp:txBody>
      <dsp:txXfrm>
        <a:off x="6125765" y="1190"/>
        <a:ext cx="2589609" cy="1553765"/>
      </dsp:txXfrm>
    </dsp:sp>
    <dsp:sp modelId="{7CC53567-5C1C-4633-8A5C-6E02429E16C1}">
      <dsp:nvSpPr>
        <dsp:cNvPr id="0" name=""/>
        <dsp:cNvSpPr/>
      </dsp:nvSpPr>
      <dsp:spPr>
        <a:xfrm>
          <a:off x="292307" y="1813917"/>
          <a:ext cx="2862243" cy="1553765"/>
        </a:xfrm>
        <a:prstGeom prst="rect">
          <a:avLst/>
        </a:prstGeom>
        <a:solidFill>
          <a:schemeClr val="accent3">
            <a:hueOff val="5625132"/>
            <a:satOff val="-8440"/>
            <a:lumOff val="-1373"/>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Communication</a:t>
          </a:r>
          <a:endParaRPr lang="en-GB" sz="2800" kern="1200" dirty="0"/>
        </a:p>
      </dsp:txBody>
      <dsp:txXfrm>
        <a:off x="292307" y="1813917"/>
        <a:ext cx="2862243" cy="1553765"/>
      </dsp:txXfrm>
    </dsp:sp>
    <dsp:sp modelId="{573B73C2-9931-483B-BC10-94B2CAF7368D}">
      <dsp:nvSpPr>
        <dsp:cNvPr id="0" name=""/>
        <dsp:cNvSpPr/>
      </dsp:nvSpPr>
      <dsp:spPr>
        <a:xfrm>
          <a:off x="3413512" y="1813917"/>
          <a:ext cx="2589609" cy="1553765"/>
        </a:xfrm>
        <a:prstGeom prst="rect">
          <a:avLst/>
        </a:prstGeom>
        <a:solidFill>
          <a:schemeClr val="accent3">
            <a:hueOff val="7500176"/>
            <a:satOff val="-11253"/>
            <a:lumOff val="-1830"/>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Learning</a:t>
          </a:r>
          <a:endParaRPr lang="en-GB" sz="2800" kern="1200" dirty="0"/>
        </a:p>
      </dsp:txBody>
      <dsp:txXfrm>
        <a:off x="3413512" y="1813917"/>
        <a:ext cx="2589609" cy="1553765"/>
      </dsp:txXfrm>
    </dsp:sp>
    <dsp:sp modelId="{B49006A9-7454-4E01-A7EF-52D0425E7BFB}">
      <dsp:nvSpPr>
        <dsp:cNvPr id="0" name=""/>
        <dsp:cNvSpPr/>
      </dsp:nvSpPr>
      <dsp:spPr>
        <a:xfrm>
          <a:off x="6262082" y="1813917"/>
          <a:ext cx="2589609" cy="1553765"/>
        </a:xfrm>
        <a:prstGeom prst="rect">
          <a:avLst/>
        </a:prstGeom>
        <a:solidFill>
          <a:schemeClr val="accent3">
            <a:hueOff val="9375220"/>
            <a:satOff val="-14067"/>
            <a:lumOff val="-2288"/>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Just a culture</a:t>
          </a:r>
          <a:endParaRPr lang="en-GB" sz="2800" kern="1200" dirty="0"/>
        </a:p>
      </dsp:txBody>
      <dsp:txXfrm>
        <a:off x="6262082" y="1813917"/>
        <a:ext cx="2589609" cy="1553765"/>
      </dsp:txXfrm>
    </dsp:sp>
    <dsp:sp modelId="{51A71ED2-BFD8-4B44-9D22-A5BC4FB1FEB0}">
      <dsp:nvSpPr>
        <dsp:cNvPr id="0" name=""/>
        <dsp:cNvSpPr/>
      </dsp:nvSpPr>
      <dsp:spPr>
        <a:xfrm>
          <a:off x="3277195" y="3626643"/>
          <a:ext cx="2589609" cy="1553765"/>
        </a:xfrm>
        <a:prstGeom prst="rect">
          <a:avLst/>
        </a:prstGeom>
        <a:solidFill>
          <a:schemeClr val="accent3">
            <a:hueOff val="11250264"/>
            <a:satOff val="-16880"/>
            <a:lumOff val="-2745"/>
            <a:alphaOff val="0"/>
          </a:schemeClr>
        </a:solidFill>
        <a:ln>
          <a:noFill/>
        </a:ln>
        <a:effectLst>
          <a:outerShdw blurRad="95000" rotWithShape="0">
            <a:srgbClr val="000000">
              <a:alpha val="50000"/>
            </a:srgbClr>
          </a:outerShdw>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smtClean="0"/>
            <a:t>Patient centred</a:t>
          </a:r>
          <a:endParaRPr lang="en-GB" sz="2800" kern="1200" dirty="0"/>
        </a:p>
      </dsp:txBody>
      <dsp:txXfrm>
        <a:off x="3277195" y="3626643"/>
        <a:ext cx="2589609" cy="1553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0B1D7-A5B9-4F03-AF60-A80DC23B15D5}">
      <dsp:nvSpPr>
        <dsp:cNvPr id="0" name=""/>
        <dsp:cNvSpPr/>
      </dsp:nvSpPr>
      <dsp:spPr>
        <a:xfrm>
          <a:off x="3328532" y="1896594"/>
          <a:ext cx="1648735" cy="1388411"/>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ROP’S AREA</a:t>
          </a:r>
          <a:endParaRPr lang="en-US" sz="1000" kern="1200" dirty="0"/>
        </a:p>
      </dsp:txBody>
      <dsp:txXfrm>
        <a:off x="3569984" y="2099922"/>
        <a:ext cx="1165831" cy="981755"/>
      </dsp:txXfrm>
    </dsp:sp>
    <dsp:sp modelId="{2DAACCC3-FF82-470E-9D94-161BF23ED981}">
      <dsp:nvSpPr>
        <dsp:cNvPr id="0" name=""/>
        <dsp:cNvSpPr/>
      </dsp:nvSpPr>
      <dsp:spPr>
        <a:xfrm rot="16175709">
          <a:off x="4004665" y="1405989"/>
          <a:ext cx="282997" cy="46330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047414" y="1541098"/>
        <a:ext cx="198098" cy="277985"/>
      </dsp:txXfrm>
    </dsp:sp>
    <dsp:sp modelId="{8D322A37-A3FE-48CC-BE13-DCD46F537F71}">
      <dsp:nvSpPr>
        <dsp:cNvPr id="0" name=""/>
        <dsp:cNvSpPr/>
      </dsp:nvSpPr>
      <dsp:spPr>
        <a:xfrm>
          <a:off x="3173410" y="0"/>
          <a:ext cx="1931993" cy="1362670"/>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CUMMUNICATION </a:t>
          </a:r>
          <a:endParaRPr lang="en-US" sz="1100" kern="1200" dirty="0"/>
        </a:p>
      </dsp:txBody>
      <dsp:txXfrm>
        <a:off x="3456344" y="199558"/>
        <a:ext cx="1366125" cy="963554"/>
      </dsp:txXfrm>
    </dsp:sp>
    <dsp:sp modelId="{9215D12F-08C4-4FC4-8227-EAC51EAC4C18}">
      <dsp:nvSpPr>
        <dsp:cNvPr id="0" name=""/>
        <dsp:cNvSpPr/>
      </dsp:nvSpPr>
      <dsp:spPr>
        <a:xfrm rot="19980126">
          <a:off x="5012500" y="1796582"/>
          <a:ext cx="489183" cy="463307"/>
        </a:xfrm>
        <a:prstGeom prst="rightArrow">
          <a:avLst>
            <a:gd name="adj1" fmla="val 60000"/>
            <a:gd name="adj2" fmla="val 50000"/>
          </a:avLst>
        </a:prstGeom>
        <a:solidFill>
          <a:schemeClr val="accent3">
            <a:hueOff val="2250053"/>
            <a:satOff val="-3376"/>
            <a:lumOff val="-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020073" y="1920791"/>
        <a:ext cx="350191" cy="277985"/>
      </dsp:txXfrm>
    </dsp:sp>
    <dsp:sp modelId="{35540BDD-DCDF-4ECF-8A0A-6E897F9AAC5A}">
      <dsp:nvSpPr>
        <dsp:cNvPr id="0" name=""/>
        <dsp:cNvSpPr/>
      </dsp:nvSpPr>
      <dsp:spPr>
        <a:xfrm>
          <a:off x="5606380" y="821820"/>
          <a:ext cx="1362670" cy="1362670"/>
        </a:xfrm>
        <a:prstGeom prst="ellipse">
          <a:avLst/>
        </a:prstGeom>
        <a:solidFill>
          <a:schemeClr val="accent3">
            <a:hueOff val="2250053"/>
            <a:satOff val="-3376"/>
            <a:lumOff val="-549"/>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WORK LIFE</a:t>
          </a:r>
          <a:endParaRPr lang="en-US" sz="1200" kern="1200" dirty="0"/>
        </a:p>
      </dsp:txBody>
      <dsp:txXfrm>
        <a:off x="5805938" y="1021378"/>
        <a:ext cx="963554" cy="963554"/>
      </dsp:txXfrm>
    </dsp:sp>
    <dsp:sp modelId="{47073C17-2693-42A2-8FD2-79230FBA045B}">
      <dsp:nvSpPr>
        <dsp:cNvPr id="0" name=""/>
        <dsp:cNvSpPr/>
      </dsp:nvSpPr>
      <dsp:spPr>
        <a:xfrm rot="1851174">
          <a:off x="4965425" y="2991102"/>
          <a:ext cx="490737" cy="463307"/>
        </a:xfrm>
        <a:prstGeom prst="rightArrow">
          <a:avLst>
            <a:gd name="adj1" fmla="val 60000"/>
            <a:gd name="adj2" fmla="val 50000"/>
          </a:avLst>
        </a:prstGeom>
        <a:solidFill>
          <a:schemeClr val="accent3">
            <a:hueOff val="4500106"/>
            <a:satOff val="-6752"/>
            <a:lumOff val="-109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75260" y="3048123"/>
        <a:ext cx="351745" cy="277985"/>
      </dsp:txXfrm>
    </dsp:sp>
    <dsp:sp modelId="{D4A79FB0-ED8D-42E7-8838-9C3C831F6B72}">
      <dsp:nvSpPr>
        <dsp:cNvPr id="0" name=""/>
        <dsp:cNvSpPr/>
      </dsp:nvSpPr>
      <dsp:spPr>
        <a:xfrm>
          <a:off x="5523745" y="3135379"/>
          <a:ext cx="1362670" cy="1362670"/>
        </a:xfrm>
        <a:prstGeom prst="ellipse">
          <a:avLst/>
        </a:prstGeom>
        <a:solidFill>
          <a:schemeClr val="accent3">
            <a:hueOff val="4500106"/>
            <a:satOff val="-6752"/>
            <a:lumOff val="-1098"/>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RISK ASSESSMENT</a:t>
          </a:r>
          <a:endParaRPr lang="en-US" sz="1100" kern="1200" dirty="0"/>
        </a:p>
      </dsp:txBody>
      <dsp:txXfrm>
        <a:off x="5723303" y="3334937"/>
        <a:ext cx="963554" cy="963554"/>
      </dsp:txXfrm>
    </dsp:sp>
    <dsp:sp modelId="{BEB2FFDD-21A8-4568-A331-CC8C23405A9D}">
      <dsp:nvSpPr>
        <dsp:cNvPr id="0" name=""/>
        <dsp:cNvSpPr/>
      </dsp:nvSpPr>
      <dsp:spPr>
        <a:xfrm rot="5424278">
          <a:off x="4004667" y="3312306"/>
          <a:ext cx="283002" cy="463307"/>
        </a:xfrm>
        <a:prstGeom prst="rightArrow">
          <a:avLst>
            <a:gd name="adj1" fmla="val 60000"/>
            <a:gd name="adj2" fmla="val 50000"/>
          </a:avLst>
        </a:prstGeom>
        <a:solidFill>
          <a:schemeClr val="accent3">
            <a:hueOff val="6750158"/>
            <a:satOff val="-10128"/>
            <a:lumOff val="-1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4047417" y="3362518"/>
        <a:ext cx="198101" cy="277985"/>
      </dsp:txXfrm>
    </dsp:sp>
    <dsp:sp modelId="{4B9471F0-D216-45C2-85BA-730E85E20E2A}">
      <dsp:nvSpPr>
        <dsp:cNvPr id="0" name=""/>
        <dsp:cNvSpPr/>
      </dsp:nvSpPr>
      <dsp:spPr>
        <a:xfrm>
          <a:off x="3458079" y="3818929"/>
          <a:ext cx="1362670" cy="1362670"/>
        </a:xfrm>
        <a:prstGeom prst="ellipse">
          <a:avLst/>
        </a:prstGeom>
        <a:solidFill>
          <a:schemeClr val="accent3">
            <a:hueOff val="6750158"/>
            <a:satOff val="-10128"/>
            <a:lumOff val="-1647"/>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MEDICATION USE </a:t>
          </a:r>
          <a:endParaRPr lang="en-US" sz="1100" kern="1200" dirty="0"/>
        </a:p>
      </dsp:txBody>
      <dsp:txXfrm>
        <a:off x="3657637" y="4018487"/>
        <a:ext cx="963554" cy="963554"/>
      </dsp:txXfrm>
    </dsp:sp>
    <dsp:sp modelId="{9883D45E-D357-43B5-907F-4359A35A5B8D}">
      <dsp:nvSpPr>
        <dsp:cNvPr id="0" name=""/>
        <dsp:cNvSpPr/>
      </dsp:nvSpPr>
      <dsp:spPr>
        <a:xfrm rot="9071676">
          <a:off x="2839098" y="2949887"/>
          <a:ext cx="478972" cy="463307"/>
        </a:xfrm>
        <a:prstGeom prst="rightArrow">
          <a:avLst>
            <a:gd name="adj1" fmla="val 60000"/>
            <a:gd name="adj2" fmla="val 50000"/>
          </a:avLst>
        </a:prstGeom>
        <a:solidFill>
          <a:schemeClr val="accent3">
            <a:hueOff val="9000211"/>
            <a:satOff val="-13504"/>
            <a:lumOff val="-2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2969491" y="3009062"/>
        <a:ext cx="339980" cy="277985"/>
      </dsp:txXfrm>
    </dsp:sp>
    <dsp:sp modelId="{C52A8CBE-9175-41F5-81CD-CFB5406BA328}">
      <dsp:nvSpPr>
        <dsp:cNvPr id="0" name=""/>
        <dsp:cNvSpPr/>
      </dsp:nvSpPr>
      <dsp:spPr>
        <a:xfrm>
          <a:off x="1392395" y="3052753"/>
          <a:ext cx="1362670" cy="1362670"/>
        </a:xfrm>
        <a:prstGeom prst="ellipse">
          <a:avLst/>
        </a:prstGeom>
        <a:solidFill>
          <a:schemeClr val="accent3">
            <a:hueOff val="9000211"/>
            <a:satOff val="-13504"/>
            <a:lumOff val="-2196"/>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SAFETY CULTURE</a:t>
          </a:r>
          <a:endParaRPr lang="en-US" sz="1200" kern="1200" dirty="0"/>
        </a:p>
      </dsp:txBody>
      <dsp:txXfrm>
        <a:off x="1591953" y="3252311"/>
        <a:ext cx="963554" cy="963554"/>
      </dsp:txXfrm>
    </dsp:sp>
    <dsp:sp modelId="{11051EC7-19DB-4FBD-B63A-62C1BB93FEDE}">
      <dsp:nvSpPr>
        <dsp:cNvPr id="0" name=""/>
        <dsp:cNvSpPr/>
      </dsp:nvSpPr>
      <dsp:spPr>
        <a:xfrm rot="12562398">
          <a:off x="2836215" y="1754978"/>
          <a:ext cx="486580" cy="463307"/>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2966273" y="1881727"/>
        <a:ext cx="347588" cy="277985"/>
      </dsp:txXfrm>
    </dsp:sp>
    <dsp:sp modelId="{8AD35AAB-BDBB-4825-88CF-2D9EE930041F}">
      <dsp:nvSpPr>
        <dsp:cNvPr id="0" name=""/>
        <dsp:cNvSpPr/>
      </dsp:nvSpPr>
      <dsp:spPr>
        <a:xfrm>
          <a:off x="1392400" y="739192"/>
          <a:ext cx="1362670" cy="1362670"/>
        </a:xfrm>
        <a:prstGeom prst="ellipse">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INFECTION CONTROL</a:t>
          </a:r>
          <a:endParaRPr lang="en-US" sz="1200" kern="1200" dirty="0"/>
        </a:p>
      </dsp:txBody>
      <dsp:txXfrm>
        <a:off x="1591958" y="938750"/>
        <a:ext cx="963554" cy="9635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4DE05-EBFF-4C0F-BCAB-DB7562C1B65F}"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3795BF-A740-40C5-97CC-E5950C6B6927}" type="slidenum">
              <a:rPr lang="en-US" smtClean="0"/>
              <a:t>‹#›</a:t>
            </a:fld>
            <a:endParaRPr lang="en-US"/>
          </a:p>
        </p:txBody>
      </p:sp>
    </p:spTree>
    <p:extLst>
      <p:ext uri="{BB962C8B-B14F-4D97-AF65-F5344CB8AC3E}">
        <p14:creationId xmlns:p14="http://schemas.microsoft.com/office/powerpoint/2010/main" val="21731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3795BF-A740-40C5-97CC-E5950C6B692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16" name="Slide Number Placeholder 15"/>
          <p:cNvSpPr>
            <a:spLocks noGrp="1"/>
          </p:cNvSpPr>
          <p:nvPr>
            <p:ph type="sldNum" sz="quarter" idx="11"/>
          </p:nvPr>
        </p:nvSpPr>
        <p:spPr/>
        <p:txBody>
          <a:bodyPr/>
          <a:lstStyle/>
          <a:p>
            <a:fld id="{F7B11745-16CA-47F1-8872-A0C9241DF51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D3F43C5-0E0D-4680-AC1A-4C3391C7BB0A}" type="datetimeFigureOut">
              <a:rPr lang="en-US" smtClean="0"/>
              <a:pPr/>
              <a:t>10/21/2014</a:t>
            </a:fld>
            <a:endParaRPr lang="en-US"/>
          </a:p>
        </p:txBody>
      </p:sp>
      <p:sp>
        <p:nvSpPr>
          <p:cNvPr id="15" name="Slide Number Placeholder 14"/>
          <p:cNvSpPr>
            <a:spLocks noGrp="1"/>
          </p:cNvSpPr>
          <p:nvPr>
            <p:ph type="sldNum" sz="quarter" idx="15"/>
          </p:nvPr>
        </p:nvSpPr>
        <p:spPr/>
        <p:txBody>
          <a:bodyPr/>
          <a:lstStyle>
            <a:lvl1pPr algn="ctr">
              <a:defRPr/>
            </a:lvl1pPr>
          </a:lstStyle>
          <a:p>
            <a:fld id="{F7B11745-16CA-47F1-8872-A0C9241DF51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11745-16CA-47F1-8872-A0C9241DF5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7B11745-16CA-47F1-8872-A0C9241DF51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B11745-16CA-47F1-8872-A0C9241DF5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D3F43C5-0E0D-4680-AC1A-4C3391C7BB0A}" type="datetimeFigureOut">
              <a:rPr lang="en-US" smtClean="0"/>
              <a:pPr/>
              <a:t>10/21/2014</a:t>
            </a:fld>
            <a:endParaRPr lang="en-US"/>
          </a:p>
        </p:txBody>
      </p:sp>
      <p:sp>
        <p:nvSpPr>
          <p:cNvPr id="9" name="Slide Number Placeholder 8"/>
          <p:cNvSpPr>
            <a:spLocks noGrp="1"/>
          </p:cNvSpPr>
          <p:nvPr>
            <p:ph type="sldNum" sz="quarter" idx="15"/>
          </p:nvPr>
        </p:nvSpPr>
        <p:spPr/>
        <p:txBody>
          <a:bodyPr/>
          <a:lstStyle/>
          <a:p>
            <a:fld id="{F7B11745-16CA-47F1-8872-A0C9241DF51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D3F43C5-0E0D-4680-AC1A-4C3391C7BB0A}" type="datetimeFigureOut">
              <a:rPr lang="en-US" smtClean="0"/>
              <a:pPr/>
              <a:t>10/21/2014</a:t>
            </a:fld>
            <a:endParaRPr lang="en-US"/>
          </a:p>
        </p:txBody>
      </p:sp>
      <p:sp>
        <p:nvSpPr>
          <p:cNvPr id="9" name="Slide Number Placeholder 8"/>
          <p:cNvSpPr>
            <a:spLocks noGrp="1"/>
          </p:cNvSpPr>
          <p:nvPr>
            <p:ph type="sldNum" sz="quarter" idx="11"/>
          </p:nvPr>
        </p:nvSpPr>
        <p:spPr/>
        <p:txBody>
          <a:bodyPr/>
          <a:lstStyle/>
          <a:p>
            <a:fld id="{F7B11745-16CA-47F1-8872-A0C9241DF51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D3F43C5-0E0D-4680-AC1A-4C3391C7BB0A}" type="datetimeFigureOut">
              <a:rPr lang="en-US" smtClean="0"/>
              <a:pPr/>
              <a:t>10/21/2014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7B11745-16CA-47F1-8872-A0C9241DF51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14800"/>
            <a:ext cx="7854696" cy="1752600"/>
          </a:xfrm>
        </p:spPr>
        <p:txBody>
          <a:bodyPr/>
          <a:lstStyle/>
          <a:p>
            <a:endParaRPr lang="en-US" dirty="0"/>
          </a:p>
        </p:txBody>
      </p:sp>
      <p:sp>
        <p:nvSpPr>
          <p:cNvPr id="2" name="Title 1"/>
          <p:cNvSpPr>
            <a:spLocks noGrp="1"/>
          </p:cNvSpPr>
          <p:nvPr>
            <p:ph type="ctrTitle"/>
          </p:nvPr>
        </p:nvSpPr>
        <p:spPr>
          <a:xfrm>
            <a:off x="1295400" y="2362200"/>
            <a:ext cx="6477000" cy="1143000"/>
          </a:xfrm>
        </p:spPr>
        <p:txBody>
          <a:bodyPr>
            <a:normAutofit/>
          </a:bodyPr>
          <a:lstStyle/>
          <a:p>
            <a:r>
              <a:rPr lang="en-US" sz="6000" dirty="0" smtClean="0">
                <a:solidFill>
                  <a:schemeClr val="bg2"/>
                </a:solidFill>
              </a:rPr>
              <a:t>patient safety  </a:t>
            </a:r>
            <a:endParaRPr lang="en-US" sz="6000" dirty="0">
              <a:solidFill>
                <a:schemeClr val="bg2"/>
              </a:solidFill>
            </a:endParaRPr>
          </a:p>
        </p:txBody>
      </p:sp>
      <p:pic>
        <p:nvPicPr>
          <p:cNvPr id="5" name="Picture 4" descr="imagesCAA8V4RU.jpg"/>
          <p:cNvPicPr>
            <a:picLocks noChangeAspect="1"/>
          </p:cNvPicPr>
          <p:nvPr/>
        </p:nvPicPr>
        <p:blipFill>
          <a:blip r:embed="rId3" cstate="print"/>
          <a:stretch>
            <a:fillRect/>
          </a:stretch>
        </p:blipFill>
        <p:spPr>
          <a:xfrm>
            <a:off x="7162800" y="457200"/>
            <a:ext cx="1539551"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080248" cy="4876800"/>
          </a:xfrm>
        </p:spPr>
        <p:txBody>
          <a:bodyPr>
            <a:normAutofit/>
          </a:bodyPr>
          <a:lstStyle/>
          <a:p>
            <a:r>
              <a:rPr lang="en-GB" sz="2000" b="1" u="sng" dirty="0" smtClean="0">
                <a:solidFill>
                  <a:srgbClr val="FFFF00"/>
                </a:solidFill>
              </a:rPr>
              <a:t>1) Build a safety culture</a:t>
            </a:r>
            <a:r>
              <a:rPr lang="en-GB" sz="2000" dirty="0" smtClean="0"/>
              <a:t>: Create a culture that is open and fair</a:t>
            </a:r>
          </a:p>
          <a:p>
            <a:endParaRPr lang="en-GB" sz="2000" dirty="0" smtClean="0"/>
          </a:p>
          <a:p>
            <a:r>
              <a:rPr lang="en-GB" sz="2000" b="1" u="sng" dirty="0" smtClean="0">
                <a:solidFill>
                  <a:srgbClr val="FFFF00"/>
                </a:solidFill>
              </a:rPr>
              <a:t>2) Lead and support your staff</a:t>
            </a:r>
            <a:r>
              <a:rPr lang="en-GB" sz="2000" b="1" u="sng" dirty="0" smtClean="0">
                <a:solidFill>
                  <a:schemeClr val="accent3">
                    <a:lumMod val="75000"/>
                  </a:schemeClr>
                </a:solidFill>
              </a:rPr>
              <a:t>: </a:t>
            </a:r>
            <a:r>
              <a:rPr lang="en-GB" sz="2000" dirty="0" smtClean="0"/>
              <a:t>Establish a clear and be focus on patient safety throughout your organization</a:t>
            </a:r>
          </a:p>
          <a:p>
            <a:endParaRPr lang="en-GB" sz="2000" dirty="0" smtClean="0"/>
          </a:p>
          <a:p>
            <a:r>
              <a:rPr lang="en-GB" sz="2000" b="1" u="sng" dirty="0" smtClean="0">
                <a:solidFill>
                  <a:srgbClr val="FFFF00"/>
                </a:solidFill>
              </a:rPr>
              <a:t>3) Integrate your risk management activity</a:t>
            </a:r>
            <a:r>
              <a:rPr lang="en-GB" sz="2000" b="1" u="sng" dirty="0" smtClean="0">
                <a:solidFill>
                  <a:schemeClr val="accent3">
                    <a:lumMod val="75000"/>
                  </a:schemeClr>
                </a:solidFill>
              </a:rPr>
              <a:t>: </a:t>
            </a:r>
            <a:r>
              <a:rPr lang="en-GB" sz="2000" dirty="0" smtClean="0"/>
              <a:t>Develop systems and processes to manage your risks and identify and assess things that could go wrong</a:t>
            </a:r>
          </a:p>
          <a:p>
            <a:endParaRPr lang="en-GB" sz="2000" dirty="0" smtClean="0"/>
          </a:p>
          <a:p>
            <a:r>
              <a:rPr lang="en-GB" sz="2000" b="1" u="sng" dirty="0" smtClean="0">
                <a:solidFill>
                  <a:srgbClr val="FFFF00"/>
                </a:solidFill>
              </a:rPr>
              <a:t>4) Promote reporting</a:t>
            </a:r>
            <a:r>
              <a:rPr lang="en-GB" sz="2000" b="1" u="sng" dirty="0" smtClean="0">
                <a:solidFill>
                  <a:schemeClr val="accent3">
                    <a:lumMod val="75000"/>
                  </a:schemeClr>
                </a:solidFill>
              </a:rPr>
              <a:t>: </a:t>
            </a:r>
            <a:r>
              <a:rPr lang="en-GB" sz="2000" dirty="0" smtClean="0"/>
              <a:t>Ensure your staff can easily report incidents locally and nationally</a:t>
            </a:r>
            <a:endParaRPr lang="en-US" sz="2000" dirty="0"/>
          </a:p>
        </p:txBody>
      </p:sp>
      <p:sp>
        <p:nvSpPr>
          <p:cNvPr id="2" name="Title 1"/>
          <p:cNvSpPr>
            <a:spLocks noGrp="1"/>
          </p:cNvSpPr>
          <p:nvPr>
            <p:ph type="title"/>
          </p:nvPr>
        </p:nvSpPr>
        <p:spPr>
          <a:xfrm>
            <a:off x="0" y="1295400"/>
            <a:ext cx="8153400" cy="381000"/>
          </a:xfrm>
        </p:spPr>
        <p:txBody>
          <a:bodyPr>
            <a:normAutofit fontScale="90000"/>
          </a:bodyPr>
          <a:lstStyle/>
          <a:p>
            <a:r>
              <a:rPr lang="en-US" dirty="0" smtClean="0"/>
              <a:t/>
            </a:r>
            <a:br>
              <a:rPr lang="en-US" dirty="0" smtClean="0"/>
            </a:br>
            <a:r>
              <a:rPr lang="en-US" dirty="0" smtClean="0"/>
              <a:t/>
            </a:r>
            <a:br>
              <a:rPr lang="en-US" dirty="0" smtClean="0"/>
            </a:br>
            <a:r>
              <a:rPr lang="en-US" sz="5400" dirty="0" smtClean="0"/>
              <a:t> </a:t>
            </a:r>
            <a:r>
              <a:rPr lang="en-US" sz="5300" b="1" u="sng" dirty="0" smtClean="0"/>
              <a:t>Seven steps for patient safety culture</a:t>
            </a:r>
            <a:endParaRPr lang="en-US" sz="5300" b="1" u="sng" dirty="0"/>
          </a:p>
        </p:txBody>
      </p:sp>
      <p:pic>
        <p:nvPicPr>
          <p:cNvPr id="12" name="Picture 11" descr="7steps.png"/>
          <p:cNvPicPr>
            <a:picLocks noChangeAspect="1"/>
          </p:cNvPicPr>
          <p:nvPr/>
        </p:nvPicPr>
        <p:blipFill>
          <a:blip r:embed="rId2" cstate="print"/>
          <a:stretch>
            <a:fillRect/>
          </a:stretch>
        </p:blipFill>
        <p:spPr>
          <a:xfrm>
            <a:off x="7602316" y="228600"/>
            <a:ext cx="1541684" cy="1246542"/>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153400" cy="4495800"/>
          </a:xfrm>
        </p:spPr>
        <p:txBody>
          <a:bodyPr>
            <a:normAutofit/>
          </a:bodyPr>
          <a:lstStyle/>
          <a:p>
            <a:r>
              <a:rPr lang="en-GB" sz="2000" b="1" u="sng" dirty="0" smtClean="0">
                <a:solidFill>
                  <a:srgbClr val="FFFF00"/>
                </a:solidFill>
              </a:rPr>
              <a:t>5) Involve and communicate with patients and the public</a:t>
            </a:r>
            <a:r>
              <a:rPr lang="en-GB" sz="2000" b="1" u="sng" dirty="0" smtClean="0">
                <a:solidFill>
                  <a:schemeClr val="accent3">
                    <a:lumMod val="75000"/>
                  </a:schemeClr>
                </a:solidFill>
              </a:rPr>
              <a:t>: </a:t>
            </a:r>
            <a:r>
              <a:rPr lang="en-GB" sz="2000" dirty="0" smtClean="0"/>
              <a:t>Develop ways to communicate openly with and listen to patients</a:t>
            </a:r>
          </a:p>
          <a:p>
            <a:endParaRPr lang="en-GB" sz="2000" b="1" u="sng" dirty="0" smtClean="0">
              <a:solidFill>
                <a:schemeClr val="accent3">
                  <a:lumMod val="75000"/>
                </a:schemeClr>
              </a:solidFill>
            </a:endParaRPr>
          </a:p>
          <a:p>
            <a:r>
              <a:rPr lang="en-GB" sz="2000" b="1" u="sng" dirty="0" smtClean="0">
                <a:solidFill>
                  <a:srgbClr val="FFFF00"/>
                </a:solidFill>
              </a:rPr>
              <a:t>6) Learn and share safety lessons</a:t>
            </a:r>
            <a:r>
              <a:rPr lang="en-GB" sz="2000" b="1" u="sng" dirty="0" smtClean="0">
                <a:solidFill>
                  <a:schemeClr val="accent3">
                    <a:lumMod val="75000"/>
                  </a:schemeClr>
                </a:solidFill>
              </a:rPr>
              <a:t>: </a:t>
            </a:r>
            <a:r>
              <a:rPr lang="en-GB" sz="2000" dirty="0" smtClean="0"/>
              <a:t>Encourage staff to use root cause analysis to learn how and why incidents happen</a:t>
            </a:r>
          </a:p>
          <a:p>
            <a:endParaRPr lang="en-GB" sz="2000" u="sng" dirty="0" smtClean="0">
              <a:solidFill>
                <a:srgbClr val="FFFF00"/>
              </a:solidFill>
            </a:endParaRPr>
          </a:p>
          <a:p>
            <a:r>
              <a:rPr lang="en-GB" sz="2000" b="1" u="sng" dirty="0" smtClean="0">
                <a:solidFill>
                  <a:srgbClr val="FFFF00"/>
                </a:solidFill>
              </a:rPr>
              <a:t>7) Implement solutions to prevent harm</a:t>
            </a:r>
            <a:r>
              <a:rPr lang="en-GB" sz="2000" b="1" u="sng" dirty="0" smtClean="0">
                <a:solidFill>
                  <a:schemeClr val="accent3">
                    <a:lumMod val="75000"/>
                  </a:schemeClr>
                </a:solidFill>
              </a:rPr>
              <a:t>: </a:t>
            </a:r>
            <a:r>
              <a:rPr lang="en-GB" sz="2000" dirty="0" smtClean="0"/>
              <a:t>Embed lessons through changes to practice, processes or systems </a:t>
            </a:r>
          </a:p>
          <a:p>
            <a:endParaRPr lang="en-US"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305800" cy="4800600"/>
          </a:xfrm>
        </p:spPr>
        <p:txBody>
          <a:bodyPr>
            <a:normAutofit/>
          </a:bodyPr>
          <a:lstStyle/>
          <a:p>
            <a:pPr marL="514350" lvl="0" indent="-514350">
              <a:buNone/>
            </a:pPr>
            <a:r>
              <a:rPr lang="en-US" b="1" dirty="0" smtClean="0">
                <a:solidFill>
                  <a:srgbClr val="00B0F0"/>
                </a:solidFill>
              </a:rPr>
              <a:t>1    Safe </a:t>
            </a:r>
            <a:r>
              <a:rPr lang="en-US" b="1" dirty="0">
                <a:solidFill>
                  <a:srgbClr val="00B0F0"/>
                </a:solidFill>
              </a:rPr>
              <a:t>Structure </a:t>
            </a:r>
            <a:r>
              <a:rPr lang="en-US" dirty="0">
                <a:solidFill>
                  <a:srgbClr val="00B0F0"/>
                </a:solidFill>
              </a:rPr>
              <a:t>: </a:t>
            </a:r>
            <a:r>
              <a:rPr lang="en-US" dirty="0"/>
              <a:t>involves reviewing whether the facilities are designed to promote </a:t>
            </a:r>
            <a:r>
              <a:rPr lang="en-US" dirty="0" smtClean="0"/>
              <a:t>safety ,i.e. </a:t>
            </a:r>
            <a:r>
              <a:rPr lang="en-US" dirty="0"/>
              <a:t>right </a:t>
            </a:r>
            <a:r>
              <a:rPr lang="en-US" dirty="0" smtClean="0"/>
              <a:t>supplies.</a:t>
            </a:r>
          </a:p>
          <a:p>
            <a:pPr marL="514350" lvl="0" indent="-514350">
              <a:buNone/>
            </a:pPr>
            <a:r>
              <a:rPr lang="en-US" dirty="0" smtClean="0">
                <a:solidFill>
                  <a:srgbClr val="00B0F0"/>
                </a:solidFill>
              </a:rPr>
              <a:t>2   </a:t>
            </a:r>
            <a:r>
              <a:rPr lang="en-US" b="1" dirty="0" smtClean="0">
                <a:solidFill>
                  <a:srgbClr val="00B0F0"/>
                </a:solidFill>
              </a:rPr>
              <a:t>Safe </a:t>
            </a:r>
            <a:r>
              <a:rPr lang="en-US" b="1" dirty="0">
                <a:solidFill>
                  <a:srgbClr val="00B0F0"/>
                </a:solidFill>
              </a:rPr>
              <a:t>Environment </a:t>
            </a:r>
            <a:r>
              <a:rPr lang="en-US" dirty="0">
                <a:solidFill>
                  <a:srgbClr val="00B0F0"/>
                </a:solidFill>
              </a:rPr>
              <a:t>: </a:t>
            </a:r>
            <a:r>
              <a:rPr lang="en-US" dirty="0"/>
              <a:t>include an assessment of lighting, </a:t>
            </a:r>
            <a:r>
              <a:rPr lang="en-US" dirty="0" smtClean="0"/>
              <a:t>temperature </a:t>
            </a:r>
            <a:r>
              <a:rPr lang="en-US" dirty="0"/>
              <a:t>and noise </a:t>
            </a:r>
            <a:r>
              <a:rPr lang="en-US" dirty="0" smtClean="0"/>
              <a:t>level.</a:t>
            </a:r>
          </a:p>
          <a:p>
            <a:pPr marL="514350" lvl="0" indent="-514350">
              <a:buFont typeface="+mj-lt"/>
              <a:buAutoNum type="arabicPeriod"/>
            </a:pPr>
            <a:endParaRPr lang="en-US" dirty="0" smtClean="0"/>
          </a:p>
          <a:p>
            <a:pPr marL="514350" lvl="0" indent="-514350">
              <a:buNone/>
            </a:pPr>
            <a:r>
              <a:rPr lang="en-US" b="1" dirty="0" smtClean="0">
                <a:solidFill>
                  <a:srgbClr val="00B0F0"/>
                </a:solidFill>
              </a:rPr>
              <a:t>3  Safe </a:t>
            </a:r>
            <a:r>
              <a:rPr lang="en-US" b="1" dirty="0">
                <a:solidFill>
                  <a:srgbClr val="00B0F0"/>
                </a:solidFill>
              </a:rPr>
              <a:t>Equipment/technologies </a:t>
            </a:r>
            <a:r>
              <a:rPr lang="en-US" dirty="0">
                <a:solidFill>
                  <a:srgbClr val="00B0F0"/>
                </a:solidFill>
              </a:rPr>
              <a:t>: </a:t>
            </a:r>
            <a:r>
              <a:rPr lang="en-US" dirty="0"/>
              <a:t>include an examination of labels, instruction and safety </a:t>
            </a:r>
            <a:r>
              <a:rPr lang="en-US" dirty="0" smtClean="0"/>
              <a:t>features </a:t>
            </a:r>
            <a:r>
              <a:rPr lang="en-US" dirty="0"/>
              <a:t>when using various </a:t>
            </a:r>
            <a:r>
              <a:rPr lang="en-US" dirty="0" smtClean="0"/>
              <a:t>devices.</a:t>
            </a:r>
          </a:p>
          <a:p>
            <a:endParaRPr lang="en-US" dirty="0"/>
          </a:p>
        </p:txBody>
      </p:sp>
      <p:sp>
        <p:nvSpPr>
          <p:cNvPr id="2" name="Title 1"/>
          <p:cNvSpPr>
            <a:spLocks noGrp="1"/>
          </p:cNvSpPr>
          <p:nvPr>
            <p:ph type="title"/>
          </p:nvPr>
        </p:nvSpPr>
        <p:spPr>
          <a:xfrm>
            <a:off x="609600" y="228600"/>
            <a:ext cx="7848600" cy="1447800"/>
          </a:xfrm>
        </p:spPr>
        <p:txBody>
          <a:bodyPr>
            <a:noAutofit/>
          </a:bodyPr>
          <a:lstStyle/>
          <a:p>
            <a:r>
              <a:rPr lang="en-US" sz="2800" b="1" dirty="0">
                <a:solidFill>
                  <a:srgbClr val="FFFF00"/>
                </a:solidFill>
              </a:rPr>
              <a:t>Approaching patient safety within an Organization requires a review in six key areas:</a:t>
            </a:r>
          </a:p>
        </p:txBody>
      </p:sp>
    </p:spTree>
    <p:extLst>
      <p:ext uri="{BB962C8B-B14F-4D97-AF65-F5344CB8AC3E}">
        <p14:creationId xmlns:p14="http://schemas.microsoft.com/office/powerpoint/2010/main" val="156005252"/>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lvl="0" indent="-514350">
              <a:buNone/>
            </a:pPr>
            <a:r>
              <a:rPr lang="en-US" b="1" dirty="0" smtClean="0">
                <a:solidFill>
                  <a:srgbClr val="00B0F0"/>
                </a:solidFill>
              </a:rPr>
              <a:t>4     Safe Process </a:t>
            </a:r>
            <a:r>
              <a:rPr lang="en-US" dirty="0" smtClean="0">
                <a:solidFill>
                  <a:srgbClr val="00B0F0"/>
                </a:solidFill>
              </a:rPr>
              <a:t>: </a:t>
            </a:r>
            <a:r>
              <a:rPr lang="en-US" dirty="0" smtClean="0"/>
              <a:t>include an assessment of whether redesign would improve safety by looking at some factors i.e. complexity </a:t>
            </a:r>
          </a:p>
          <a:p>
            <a:pPr marL="514350" lvl="0" indent="-514350">
              <a:buNone/>
            </a:pPr>
            <a:r>
              <a:rPr lang="en-US" dirty="0" smtClean="0">
                <a:solidFill>
                  <a:srgbClr val="00B0F0"/>
                </a:solidFill>
              </a:rPr>
              <a:t>5</a:t>
            </a:r>
            <a:r>
              <a:rPr lang="en-US" dirty="0" smtClean="0"/>
              <a:t>  </a:t>
            </a:r>
            <a:r>
              <a:rPr lang="en-US" b="1" dirty="0" smtClean="0">
                <a:solidFill>
                  <a:srgbClr val="00B0F0"/>
                </a:solidFill>
              </a:rPr>
              <a:t>The effect of people </a:t>
            </a:r>
            <a:r>
              <a:rPr lang="en-US" b="1" dirty="0" smtClean="0"/>
              <a:t>: </a:t>
            </a:r>
            <a:r>
              <a:rPr lang="en-US" dirty="0" smtClean="0"/>
              <a:t>(i.e. Staff) include attitude, motivation ,health education and training.</a:t>
            </a:r>
          </a:p>
          <a:p>
            <a:pPr marL="514350" lvl="0" indent="-514350">
              <a:buFont typeface="+mj-lt"/>
              <a:buAutoNum type="arabicPeriod"/>
            </a:pPr>
            <a:endParaRPr lang="en-US" dirty="0" smtClean="0"/>
          </a:p>
          <a:p>
            <a:pPr marL="514350" lvl="0" indent="-514350">
              <a:buNone/>
            </a:pPr>
            <a:r>
              <a:rPr lang="en-US" b="1" dirty="0" smtClean="0">
                <a:solidFill>
                  <a:srgbClr val="00B0F0"/>
                </a:solidFill>
              </a:rPr>
              <a:t>6    The leadership/culture </a:t>
            </a:r>
            <a:r>
              <a:rPr lang="en-US" dirty="0" smtClean="0"/>
              <a:t>: can drive safety issues when there is a willingness to allocate appropriate resources (i.e. equipment).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219200"/>
          </a:xfrm>
        </p:spPr>
        <p:txBody>
          <a:bodyPr>
            <a:normAutofit/>
          </a:bodyPr>
          <a:lstStyle/>
          <a:p>
            <a:r>
              <a:rPr lang="en-US" sz="3600" b="1" dirty="0" smtClean="0"/>
              <a:t>Patient Safety Goals – Required Organizational Practices (ROPs)</a:t>
            </a:r>
            <a:endParaRPr lang="en-US" sz="3600" dirty="0"/>
          </a:p>
        </p:txBody>
      </p:sp>
      <p:graphicFrame>
        <p:nvGraphicFramePr>
          <p:cNvPr id="8" name="Content Placeholder 7"/>
          <p:cNvGraphicFramePr>
            <a:graphicFrameLocks noGrp="1"/>
          </p:cNvGraphicFramePr>
          <p:nvPr>
            <p:ph idx="1"/>
          </p:nvPr>
        </p:nvGraphicFramePr>
        <p:xfrm>
          <a:off x="457200" y="1447800"/>
          <a:ext cx="8305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00600"/>
          </a:xfrm>
        </p:spPr>
        <p:txBody>
          <a:bodyPr/>
          <a:lstStyle/>
          <a:p>
            <a:pPr lvl="0">
              <a:buClr>
                <a:srgbClr val="FEB80A"/>
              </a:buClr>
            </a:pPr>
            <a:endParaRPr lang="en-US" sz="2400" dirty="0" smtClean="0">
              <a:solidFill>
                <a:srgbClr val="FF0000"/>
              </a:solidFill>
              <a:latin typeface="Rockwell"/>
            </a:endParaRPr>
          </a:p>
          <a:p>
            <a:pPr lvl="0">
              <a:buClr>
                <a:srgbClr val="FEB80A"/>
              </a:buClr>
            </a:pPr>
            <a:endParaRPr lang="en-US" sz="2400" dirty="0" smtClean="0">
              <a:solidFill>
                <a:srgbClr val="FF0000"/>
              </a:solidFill>
              <a:latin typeface="Rockwell"/>
            </a:endParaRPr>
          </a:p>
          <a:p>
            <a:pPr>
              <a:buClr>
                <a:srgbClr val="FEB80A"/>
              </a:buClr>
              <a:buNone/>
            </a:pPr>
            <a:r>
              <a:rPr lang="en-US" sz="2400" dirty="0" smtClean="0">
                <a:solidFill>
                  <a:srgbClr val="FFFF00"/>
                </a:solidFill>
                <a:latin typeface="Rockwell"/>
              </a:rPr>
              <a:t>1-Verification</a:t>
            </a:r>
            <a:endParaRPr lang="en-US" sz="2400" dirty="0">
              <a:solidFill>
                <a:srgbClr val="FFFF00"/>
              </a:solidFill>
              <a:latin typeface="Rockwell"/>
            </a:endParaRPr>
          </a:p>
          <a:p>
            <a:pPr lvl="0">
              <a:buClr>
                <a:srgbClr val="FEB80A"/>
              </a:buClr>
              <a:buNone/>
            </a:pPr>
            <a:r>
              <a:rPr lang="en-US" sz="2400" dirty="0">
                <a:solidFill>
                  <a:prstClr val="black"/>
                </a:solidFill>
                <a:latin typeface="Rockwell"/>
              </a:rPr>
              <a:t>Client  identification methods</a:t>
            </a:r>
          </a:p>
          <a:p>
            <a:pPr lvl="0">
              <a:buClr>
                <a:srgbClr val="FEB80A"/>
              </a:buClr>
              <a:buNone/>
            </a:pPr>
            <a:r>
              <a:rPr lang="en-US" sz="2400" dirty="0">
                <a:solidFill>
                  <a:prstClr val="black"/>
                </a:solidFill>
                <a:latin typeface="Rockwell"/>
              </a:rPr>
              <a:t>At least 2 identifiers </a:t>
            </a:r>
          </a:p>
          <a:p>
            <a:pPr lvl="0">
              <a:buClr>
                <a:srgbClr val="FEB80A"/>
              </a:buClr>
              <a:buNone/>
            </a:pPr>
            <a:r>
              <a:rPr lang="en-US" sz="2400" dirty="0" smtClean="0">
                <a:solidFill>
                  <a:srgbClr val="FFFF00"/>
                </a:solidFill>
                <a:latin typeface="Rockwell"/>
              </a:rPr>
              <a:t>2-Transfer of client information</a:t>
            </a:r>
          </a:p>
          <a:p>
            <a:pPr lvl="0">
              <a:buClr>
                <a:srgbClr val="FEB80A"/>
              </a:buClr>
              <a:buNone/>
            </a:pPr>
            <a:r>
              <a:rPr lang="en-US" sz="2400" dirty="0" smtClean="0">
                <a:solidFill>
                  <a:prstClr val="black"/>
                </a:solidFill>
                <a:latin typeface="Rockwell"/>
              </a:rPr>
              <a:t>Read  back technique </a:t>
            </a:r>
          </a:p>
          <a:p>
            <a:pPr lvl="0">
              <a:buClr>
                <a:srgbClr val="FEB80A"/>
              </a:buClr>
              <a:buNone/>
            </a:pPr>
            <a:r>
              <a:rPr lang="en-US" sz="2400" dirty="0" smtClean="0">
                <a:solidFill>
                  <a:prstClr val="black"/>
                </a:solidFill>
                <a:latin typeface="Rockwell"/>
              </a:rPr>
              <a:t>SBAR</a:t>
            </a:r>
            <a:endParaRPr lang="en-US" sz="2400" dirty="0">
              <a:solidFill>
                <a:prstClr val="black"/>
              </a:solidFill>
              <a:latin typeface="Rockwell"/>
            </a:endParaRPr>
          </a:p>
          <a:p>
            <a:pPr lvl="0">
              <a:buClr>
                <a:srgbClr val="FEB80A"/>
              </a:buClr>
              <a:buNone/>
            </a:pPr>
            <a:r>
              <a:rPr lang="en-US" sz="2400" dirty="0">
                <a:solidFill>
                  <a:prstClr val="black"/>
                </a:solidFill>
                <a:latin typeface="Rockwell"/>
              </a:rPr>
              <a:t>e-Medical Records</a:t>
            </a:r>
          </a:p>
          <a:p>
            <a:pPr lvl="0">
              <a:buClr>
                <a:srgbClr val="FEB80A"/>
              </a:buClr>
              <a:buNone/>
            </a:pPr>
            <a:r>
              <a:rPr lang="en-US" sz="2400" dirty="0">
                <a:solidFill>
                  <a:prstClr val="black"/>
                </a:solidFill>
                <a:latin typeface="Rockwell"/>
              </a:rPr>
              <a:t>Transfer forms /Check list</a:t>
            </a:r>
            <a:endParaRPr lang="en-US" sz="2400" dirty="0"/>
          </a:p>
        </p:txBody>
      </p:sp>
      <p:sp>
        <p:nvSpPr>
          <p:cNvPr id="2" name="Title 1"/>
          <p:cNvSpPr>
            <a:spLocks noGrp="1"/>
          </p:cNvSpPr>
          <p:nvPr>
            <p:ph type="title"/>
          </p:nvPr>
        </p:nvSpPr>
        <p:spPr>
          <a:xfrm>
            <a:off x="457200" y="304800"/>
            <a:ext cx="8229600" cy="1219200"/>
          </a:xfrm>
        </p:spPr>
        <p:txBody>
          <a:bodyPr>
            <a:noAutofit/>
          </a:bodyPr>
          <a:lstStyle/>
          <a:p>
            <a:r>
              <a:rPr lang="en-US" sz="4000" b="1" dirty="0" smtClean="0"/>
              <a:t>Patient Safety Goals – Required Organizational Practices (ROPs)</a:t>
            </a:r>
            <a:endParaRPr lang="en-US" sz="4000" b="1" dirty="0"/>
          </a:p>
        </p:txBody>
      </p:sp>
      <p:sp>
        <p:nvSpPr>
          <p:cNvPr id="4" name="Rounded Rectangle 3"/>
          <p:cNvSpPr/>
          <p:nvPr/>
        </p:nvSpPr>
        <p:spPr>
          <a:xfrm>
            <a:off x="533400" y="1905000"/>
            <a:ext cx="4114800" cy="685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800" b="1" dirty="0" smtClean="0">
                <a:solidFill>
                  <a:schemeClr val="tx1"/>
                </a:solidFill>
              </a:rPr>
              <a:t>Communication</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3373680787"/>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Clr>
                <a:srgbClr val="FEB80A"/>
              </a:buClr>
              <a:buNone/>
            </a:pPr>
            <a:r>
              <a:rPr lang="en-US" sz="2400" dirty="0" smtClean="0">
                <a:solidFill>
                  <a:srgbClr val="FFFF00"/>
                </a:solidFill>
                <a:latin typeface="Rockwell"/>
              </a:rPr>
              <a:t>3-Medication </a:t>
            </a:r>
            <a:r>
              <a:rPr lang="en-US" sz="2400" dirty="0">
                <a:solidFill>
                  <a:srgbClr val="FFFF00"/>
                </a:solidFill>
                <a:latin typeface="Rockwell"/>
              </a:rPr>
              <a:t>reconciliation</a:t>
            </a:r>
          </a:p>
          <a:p>
            <a:pPr lvl="0">
              <a:buClr>
                <a:srgbClr val="FEB80A"/>
              </a:buClr>
              <a:buNone/>
            </a:pPr>
            <a:r>
              <a:rPr lang="en-US" sz="2400" dirty="0">
                <a:solidFill>
                  <a:prstClr val="black"/>
                </a:solidFill>
                <a:latin typeface="Rockwell"/>
              </a:rPr>
              <a:t>At admission, transfer and </a:t>
            </a:r>
            <a:r>
              <a:rPr lang="en-US" sz="2400" dirty="0" smtClean="0">
                <a:solidFill>
                  <a:prstClr val="black"/>
                </a:solidFill>
                <a:latin typeface="Rockwell"/>
              </a:rPr>
              <a:t>discharge</a:t>
            </a:r>
          </a:p>
          <a:p>
            <a:pPr lvl="0">
              <a:buClr>
                <a:srgbClr val="FEB80A"/>
              </a:buClr>
              <a:buNone/>
            </a:pPr>
            <a:r>
              <a:rPr lang="en-US" sz="2400" dirty="0" smtClean="0">
                <a:solidFill>
                  <a:srgbClr val="FFFF00"/>
                </a:solidFill>
                <a:latin typeface="Rockwell"/>
              </a:rPr>
              <a:t> </a:t>
            </a:r>
            <a:endParaRPr lang="en-US" sz="2400" dirty="0">
              <a:solidFill>
                <a:srgbClr val="FFFF00"/>
              </a:solidFill>
              <a:latin typeface="Rockwell"/>
            </a:endParaRPr>
          </a:p>
          <a:p>
            <a:pPr lvl="0">
              <a:buClr>
                <a:srgbClr val="FEB80A"/>
              </a:buClr>
              <a:buNone/>
            </a:pPr>
            <a:r>
              <a:rPr lang="en-US" sz="2400" dirty="0">
                <a:solidFill>
                  <a:srgbClr val="FFFF00"/>
                </a:solidFill>
                <a:latin typeface="Rockwell"/>
              </a:rPr>
              <a:t>4- Safe surgical practice</a:t>
            </a:r>
          </a:p>
          <a:p>
            <a:pPr lvl="0">
              <a:lnSpc>
                <a:spcPct val="80000"/>
              </a:lnSpc>
              <a:buClr>
                <a:srgbClr val="FEB80A"/>
              </a:buClr>
              <a:buNone/>
            </a:pPr>
            <a:r>
              <a:rPr lang="en-US" sz="2400" dirty="0">
                <a:solidFill>
                  <a:prstClr val="black"/>
                </a:solidFill>
                <a:latin typeface="Rockwell"/>
              </a:rPr>
              <a:t>Surgical safety check list</a:t>
            </a:r>
          </a:p>
          <a:p>
            <a:pPr lvl="0">
              <a:lnSpc>
                <a:spcPct val="80000"/>
              </a:lnSpc>
              <a:buClr>
                <a:srgbClr val="FEB80A"/>
              </a:buClr>
              <a:buNone/>
            </a:pPr>
            <a:r>
              <a:rPr lang="en-US" sz="2400" dirty="0">
                <a:solidFill>
                  <a:prstClr val="black"/>
                </a:solidFill>
                <a:latin typeface="Rockwell"/>
              </a:rPr>
              <a:t>Pre-operative verification</a:t>
            </a:r>
          </a:p>
          <a:p>
            <a:pPr lvl="0">
              <a:lnSpc>
                <a:spcPct val="80000"/>
              </a:lnSpc>
              <a:buClr>
                <a:srgbClr val="FEB80A"/>
              </a:buClr>
              <a:buNone/>
            </a:pPr>
            <a:r>
              <a:rPr lang="en-US" sz="2400" dirty="0">
                <a:solidFill>
                  <a:prstClr val="black"/>
                </a:solidFill>
                <a:latin typeface="Rockwell"/>
              </a:rPr>
              <a:t>Pre- operative marking</a:t>
            </a:r>
          </a:p>
          <a:p>
            <a:pPr lvl="0">
              <a:lnSpc>
                <a:spcPct val="80000"/>
              </a:lnSpc>
              <a:buClr>
                <a:srgbClr val="FEB80A"/>
              </a:buClr>
              <a:buNone/>
            </a:pPr>
            <a:r>
              <a:rPr lang="en-US" sz="2400" dirty="0">
                <a:solidFill>
                  <a:prstClr val="black"/>
                </a:solidFill>
                <a:latin typeface="Rockwell"/>
              </a:rPr>
              <a:t>Time out prior to procedure  </a:t>
            </a:r>
            <a:endParaRPr lang="en-US" sz="2400" dirty="0" smtClean="0">
              <a:solidFill>
                <a:prstClr val="black"/>
              </a:solidFill>
              <a:latin typeface="Rockwell"/>
            </a:endParaRPr>
          </a:p>
          <a:p>
            <a:pPr lvl="0">
              <a:lnSpc>
                <a:spcPct val="80000"/>
              </a:lnSpc>
              <a:buClr>
                <a:srgbClr val="FEB80A"/>
              </a:buClr>
              <a:buNone/>
            </a:pPr>
            <a:endParaRPr lang="en-US" sz="2400" dirty="0">
              <a:solidFill>
                <a:srgbClr val="FFFF00"/>
              </a:solidFill>
              <a:latin typeface="Rockwell"/>
            </a:endParaRPr>
          </a:p>
          <a:p>
            <a:pPr marL="0" indent="0">
              <a:buNone/>
            </a:pPr>
            <a:r>
              <a:rPr lang="en-US" sz="2400" dirty="0" smtClean="0">
                <a:solidFill>
                  <a:srgbClr val="FFFF00"/>
                </a:solidFill>
                <a:latin typeface="Rockwell" panose="02060603020205020403" pitchFamily="18" charset="0"/>
              </a:rPr>
              <a:t> 5-</a:t>
            </a:r>
            <a:r>
              <a:rPr lang="en-CA" sz="2400" dirty="0" smtClean="0">
                <a:solidFill>
                  <a:srgbClr val="FFFF00"/>
                </a:solidFill>
                <a:latin typeface="Rockwell" panose="02060603020205020403" pitchFamily="18" charset="0"/>
                <a:ea typeface="Calibri"/>
                <a:cs typeface="Calibri" pitchFamily="34" charset="0"/>
              </a:rPr>
              <a:t>Dangerous abbreviations - </a:t>
            </a:r>
            <a:r>
              <a:rPr lang="en-CA" sz="1200" dirty="0" smtClean="0">
                <a:solidFill>
                  <a:srgbClr val="FFFF00"/>
                </a:solidFill>
                <a:latin typeface="Rockwell" panose="02060603020205020403" pitchFamily="18" charset="0"/>
                <a:ea typeface="Calibri"/>
                <a:cs typeface="Calibri" pitchFamily="34" charset="0"/>
              </a:rPr>
              <a:t>New</a:t>
            </a:r>
            <a:endParaRPr lang="en-US" sz="1200" dirty="0">
              <a:solidFill>
                <a:srgbClr val="FFFF00"/>
              </a:solidFill>
              <a:latin typeface="Rockwell" panose="02060603020205020403" pitchFamily="18"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46519640"/>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tretch>
            <a:fillRect/>
          </a:stretch>
        </p:blipFill>
        <p:spPr bwMode="auto">
          <a:xfrm>
            <a:off x="533400" y="304800"/>
            <a:ext cx="7924799" cy="60198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15798741"/>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088"/>
            <a:ext cx="8686800" cy="6382512"/>
          </a:xfrm>
        </p:spPr>
        <p:txBody>
          <a:bodyPr>
            <a:normAutofit/>
          </a:bodyPr>
          <a:lstStyle/>
          <a:p>
            <a:pPr marL="0" indent="0">
              <a:buNone/>
            </a:pPr>
            <a:endParaRPr lang="en-US" sz="2800" b="1" dirty="0">
              <a:solidFill>
                <a:schemeClr val="bg2">
                  <a:lumMod val="50000"/>
                </a:schemeClr>
              </a:solidFill>
            </a:endParaRPr>
          </a:p>
          <a:p>
            <a:pPr lvl="0">
              <a:buClr>
                <a:srgbClr val="FEB80A"/>
              </a:buClr>
              <a:buNone/>
            </a:pPr>
            <a:r>
              <a:rPr lang="en-US" sz="2000" dirty="0" smtClean="0">
                <a:solidFill>
                  <a:schemeClr val="bg1"/>
                </a:solidFill>
                <a:latin typeface="Rockwell"/>
              </a:rPr>
              <a:t>6-Control </a:t>
            </a:r>
            <a:r>
              <a:rPr lang="en-US" sz="2000" dirty="0">
                <a:solidFill>
                  <a:schemeClr val="bg1"/>
                </a:solidFill>
                <a:latin typeface="Rockwell"/>
              </a:rPr>
              <a:t>of Concentrated </a:t>
            </a:r>
            <a:r>
              <a:rPr lang="en-US" sz="2000" dirty="0" smtClean="0">
                <a:solidFill>
                  <a:schemeClr val="bg1"/>
                </a:solidFill>
                <a:latin typeface="Rockwell"/>
              </a:rPr>
              <a:t>electrolytes</a:t>
            </a:r>
          </a:p>
          <a:p>
            <a:pPr lvl="0">
              <a:buClr>
                <a:srgbClr val="FEB80A"/>
              </a:buClr>
              <a:buNone/>
            </a:pPr>
            <a:r>
              <a:rPr lang="en-US" sz="2000" dirty="0">
                <a:solidFill>
                  <a:schemeClr val="bg1"/>
                </a:solidFill>
                <a:latin typeface="Rockwell" panose="02060603020205020403" pitchFamily="18" charset="0"/>
              </a:rPr>
              <a:t>7</a:t>
            </a:r>
            <a:r>
              <a:rPr lang="en-US" sz="2000" dirty="0" smtClean="0">
                <a:solidFill>
                  <a:schemeClr val="bg1"/>
                </a:solidFill>
                <a:latin typeface="Rockwell" panose="02060603020205020403" pitchFamily="18" charset="0"/>
              </a:rPr>
              <a:t>-</a:t>
            </a:r>
            <a:r>
              <a:rPr lang="en-CA" sz="2000" dirty="0">
                <a:solidFill>
                  <a:schemeClr val="bg1"/>
                </a:solidFill>
                <a:latin typeface="Rockwell" panose="02060603020205020403" pitchFamily="18" charset="0"/>
                <a:ea typeface="Calibri"/>
                <a:cs typeface="Calibri" pitchFamily="34" charset="0"/>
              </a:rPr>
              <a:t>High alert medications (includes former drug </a:t>
            </a:r>
            <a:r>
              <a:rPr lang="en-CA" sz="2000" dirty="0" smtClean="0">
                <a:solidFill>
                  <a:schemeClr val="bg1"/>
                </a:solidFill>
                <a:latin typeface="Rockwell" panose="02060603020205020403" pitchFamily="18" charset="0"/>
                <a:ea typeface="Calibri"/>
                <a:cs typeface="Calibri" pitchFamily="34" charset="0"/>
              </a:rPr>
              <a:t>concentrations)-New</a:t>
            </a:r>
          </a:p>
          <a:p>
            <a:pPr lvl="0">
              <a:buClr>
                <a:srgbClr val="FEB80A"/>
              </a:buClr>
              <a:buNone/>
            </a:pPr>
            <a:r>
              <a:rPr lang="en-CA" sz="2000" dirty="0">
                <a:solidFill>
                  <a:schemeClr val="bg1"/>
                </a:solidFill>
                <a:latin typeface="Rockwell" panose="02060603020205020403" pitchFamily="18" charset="0"/>
              </a:rPr>
              <a:t>8</a:t>
            </a:r>
            <a:r>
              <a:rPr lang="en-CA" sz="2000" dirty="0" smtClean="0">
                <a:solidFill>
                  <a:schemeClr val="bg1"/>
                </a:solidFill>
                <a:latin typeface="Rockwell" panose="02060603020205020403" pitchFamily="18" charset="0"/>
              </a:rPr>
              <a:t>-</a:t>
            </a:r>
            <a:r>
              <a:rPr lang="en-CA" sz="2000" dirty="0" smtClean="0">
                <a:solidFill>
                  <a:schemeClr val="bg1"/>
                </a:solidFill>
                <a:latin typeface="Rockwell" panose="02060603020205020403" pitchFamily="18" charset="0"/>
                <a:ea typeface="Calibri"/>
                <a:cs typeface="Calibri" pitchFamily="34" charset="0"/>
              </a:rPr>
              <a:t>Infusion </a:t>
            </a:r>
            <a:r>
              <a:rPr lang="en-CA" sz="2000" dirty="0">
                <a:solidFill>
                  <a:schemeClr val="bg1"/>
                </a:solidFill>
                <a:latin typeface="Rockwell" panose="02060603020205020403" pitchFamily="18" charset="0"/>
                <a:ea typeface="Calibri"/>
                <a:cs typeface="Calibri" pitchFamily="34" charset="0"/>
              </a:rPr>
              <a:t>pump training </a:t>
            </a:r>
            <a:r>
              <a:rPr lang="en-CA" sz="2000" dirty="0" smtClean="0">
                <a:solidFill>
                  <a:schemeClr val="bg1"/>
                </a:solidFill>
                <a:latin typeface="Rockwell" panose="02060603020205020403" pitchFamily="18" charset="0"/>
                <a:ea typeface="Calibri"/>
                <a:cs typeface="Calibri" pitchFamily="34" charset="0"/>
              </a:rPr>
              <a:t>– </a:t>
            </a:r>
            <a:r>
              <a:rPr lang="en-CA" sz="1200" dirty="0" smtClean="0">
                <a:solidFill>
                  <a:schemeClr val="bg1"/>
                </a:solidFill>
                <a:latin typeface="Rockwell" panose="02060603020205020403" pitchFamily="18" charset="0"/>
                <a:ea typeface="Calibri"/>
                <a:cs typeface="Calibri" pitchFamily="34" charset="0"/>
              </a:rPr>
              <a:t>New</a:t>
            </a:r>
          </a:p>
          <a:p>
            <a:pPr lvl="0">
              <a:buClr>
                <a:srgbClr val="FEB80A"/>
              </a:buClr>
              <a:buNone/>
            </a:pPr>
            <a:endParaRPr lang="en-CA" sz="1200" dirty="0" smtClean="0">
              <a:solidFill>
                <a:srgbClr val="FF0000"/>
              </a:solidFill>
              <a:latin typeface="Rockwell" panose="02060603020205020403" pitchFamily="18" charset="0"/>
            </a:endParaRPr>
          </a:p>
          <a:p>
            <a:pPr lvl="0">
              <a:buClr>
                <a:srgbClr val="FEB80A"/>
              </a:buClr>
              <a:buNone/>
            </a:pPr>
            <a:endParaRPr lang="en-US" sz="1200" dirty="0">
              <a:solidFill>
                <a:srgbClr val="FF0000"/>
              </a:solidFill>
              <a:latin typeface="Rockwell" panose="02060603020205020403" pitchFamily="18" charset="0"/>
            </a:endParaRPr>
          </a:p>
          <a:p>
            <a:pPr lvl="0">
              <a:buClr>
                <a:srgbClr val="FEB80A"/>
              </a:buClr>
              <a:buNone/>
            </a:pPr>
            <a:r>
              <a:rPr lang="en-US" sz="2000" dirty="0" smtClean="0">
                <a:solidFill>
                  <a:srgbClr val="FF0000"/>
                </a:solidFill>
                <a:latin typeface="Rockwell"/>
              </a:rPr>
              <a:t>9- </a:t>
            </a:r>
            <a:r>
              <a:rPr lang="en-US" sz="2000" dirty="0">
                <a:solidFill>
                  <a:srgbClr val="FF0000"/>
                </a:solidFill>
                <a:latin typeface="Rockwell"/>
              </a:rPr>
              <a:t>Training on patient </a:t>
            </a:r>
            <a:r>
              <a:rPr lang="en-US" sz="2000" dirty="0" err="1" smtClean="0">
                <a:solidFill>
                  <a:srgbClr val="FF0000"/>
                </a:solidFill>
                <a:latin typeface="Rockwell"/>
              </a:rPr>
              <a:t>safet</a:t>
            </a:r>
            <a:endParaRPr lang="en-US" sz="2000" dirty="0" smtClean="0">
              <a:solidFill>
                <a:srgbClr val="FF0000"/>
              </a:solidFill>
              <a:latin typeface="Rockwell"/>
            </a:endParaRPr>
          </a:p>
          <a:p>
            <a:pPr lvl="0">
              <a:buClr>
                <a:srgbClr val="FEB80A"/>
              </a:buClr>
              <a:buNone/>
            </a:pPr>
            <a:endParaRPr lang="en-US" sz="2000" dirty="0" smtClean="0">
              <a:solidFill>
                <a:srgbClr val="FF0000"/>
              </a:solidFill>
              <a:latin typeface="Rockwell"/>
            </a:endParaRPr>
          </a:p>
          <a:p>
            <a:pPr lvl="0">
              <a:buClr>
                <a:srgbClr val="FEB80A"/>
              </a:buClr>
              <a:buNone/>
            </a:pPr>
            <a:r>
              <a:rPr lang="en-CA" sz="2000" dirty="0" smtClean="0">
                <a:solidFill>
                  <a:schemeClr val="bg1"/>
                </a:solidFill>
                <a:latin typeface="Rockwell" panose="02060603020205020403" pitchFamily="18" charset="0"/>
                <a:ea typeface="Calibri"/>
                <a:cs typeface="Calibri" pitchFamily="34" charset="0"/>
              </a:rPr>
              <a:t>10-Preventive </a:t>
            </a:r>
            <a:r>
              <a:rPr lang="en-CA" sz="2000" dirty="0">
                <a:solidFill>
                  <a:schemeClr val="bg1"/>
                </a:solidFill>
                <a:latin typeface="Rockwell" panose="02060603020205020403" pitchFamily="18" charset="0"/>
                <a:ea typeface="Calibri"/>
                <a:cs typeface="Calibri" pitchFamily="34" charset="0"/>
              </a:rPr>
              <a:t>maintenance program </a:t>
            </a:r>
            <a:r>
              <a:rPr lang="en-CA" sz="2000" dirty="0" smtClean="0">
                <a:solidFill>
                  <a:schemeClr val="bg1"/>
                </a:solidFill>
                <a:latin typeface="Rockwell" panose="02060603020205020403" pitchFamily="18" charset="0"/>
                <a:ea typeface="Calibri"/>
                <a:cs typeface="Calibri" pitchFamily="34" charset="0"/>
              </a:rPr>
              <a:t>– </a:t>
            </a:r>
            <a:r>
              <a:rPr lang="en-CA" sz="1200" dirty="0" smtClean="0">
                <a:solidFill>
                  <a:schemeClr val="bg1"/>
                </a:solidFill>
                <a:latin typeface="Rockwell" panose="02060603020205020403" pitchFamily="18" charset="0"/>
                <a:ea typeface="Calibri"/>
                <a:cs typeface="Calibri" pitchFamily="34" charset="0"/>
              </a:rPr>
              <a:t>New</a:t>
            </a:r>
          </a:p>
          <a:p>
            <a:pPr lvl="0">
              <a:buClr>
                <a:srgbClr val="FEB80A"/>
              </a:buClr>
              <a:buNone/>
            </a:pPr>
            <a:endParaRPr lang="en-CA" sz="1200" dirty="0" smtClean="0">
              <a:solidFill>
                <a:srgbClr val="FF0000"/>
              </a:solidFill>
              <a:latin typeface="Rockwell" panose="02060603020205020403" pitchFamily="18" charset="0"/>
              <a:ea typeface="Calibri"/>
              <a:cs typeface="Calibri" pitchFamily="34" charset="0"/>
            </a:endParaRPr>
          </a:p>
          <a:p>
            <a:pPr lvl="0">
              <a:buClr>
                <a:srgbClr val="FEB80A"/>
              </a:buClr>
              <a:buNone/>
            </a:pPr>
            <a:endParaRPr lang="en-US" sz="1200" dirty="0" smtClean="0">
              <a:solidFill>
                <a:srgbClr val="FF0000"/>
              </a:solidFill>
              <a:latin typeface="Rockwell" panose="02060603020205020403" pitchFamily="18" charset="0"/>
            </a:endParaRPr>
          </a:p>
          <a:p>
            <a:pPr lvl="0">
              <a:buClr>
                <a:srgbClr val="FEB80A"/>
              </a:buClr>
              <a:buNone/>
            </a:pPr>
            <a:endParaRPr lang="en-US" sz="1200" dirty="0" smtClean="0">
              <a:solidFill>
                <a:srgbClr val="FF0000"/>
              </a:solidFill>
              <a:latin typeface="Rockwell" panose="02060603020205020403" pitchFamily="18" charset="0"/>
            </a:endParaRPr>
          </a:p>
          <a:p>
            <a:pPr lvl="0">
              <a:buClr>
                <a:srgbClr val="FEB80A"/>
              </a:buClr>
              <a:buNone/>
            </a:pPr>
            <a:endParaRPr lang="en-US" sz="1200" dirty="0" smtClean="0">
              <a:solidFill>
                <a:srgbClr val="FF0000"/>
              </a:solidFill>
              <a:latin typeface="Rockwell" panose="02060603020205020403" pitchFamily="18" charset="0"/>
            </a:endParaRPr>
          </a:p>
          <a:p>
            <a:pPr lvl="0">
              <a:buClr>
                <a:srgbClr val="FEB80A"/>
              </a:buClr>
              <a:buNone/>
            </a:pPr>
            <a:endParaRPr lang="en-US" sz="1200" dirty="0">
              <a:solidFill>
                <a:srgbClr val="FF0000"/>
              </a:solidFill>
              <a:latin typeface="Rockwell" panose="02060603020205020403" pitchFamily="18" charset="0"/>
            </a:endParaRPr>
          </a:p>
          <a:p>
            <a:pPr lvl="0">
              <a:buClr>
                <a:srgbClr val="FEB80A"/>
              </a:buClr>
              <a:buNone/>
            </a:pPr>
            <a:r>
              <a:rPr lang="en-US" sz="2000" dirty="0" smtClean="0">
                <a:solidFill>
                  <a:schemeClr val="bg1"/>
                </a:solidFill>
                <a:latin typeface="Rockwell"/>
              </a:rPr>
              <a:t>11-Hand </a:t>
            </a:r>
            <a:r>
              <a:rPr lang="en-US" sz="2000" dirty="0">
                <a:solidFill>
                  <a:schemeClr val="bg1"/>
                </a:solidFill>
                <a:latin typeface="Rockwell"/>
              </a:rPr>
              <a:t>hygiene </a:t>
            </a:r>
          </a:p>
          <a:p>
            <a:pPr lvl="0">
              <a:buClr>
                <a:srgbClr val="FEB80A"/>
              </a:buClr>
              <a:buNone/>
            </a:pPr>
            <a:r>
              <a:rPr lang="en-US" sz="2000" dirty="0" smtClean="0">
                <a:solidFill>
                  <a:schemeClr val="bg1"/>
                </a:solidFill>
                <a:latin typeface="Rockwell"/>
              </a:rPr>
              <a:t>12-Prophylactic </a:t>
            </a:r>
            <a:r>
              <a:rPr lang="en-US" sz="2000" dirty="0">
                <a:solidFill>
                  <a:schemeClr val="bg1"/>
                </a:solidFill>
                <a:latin typeface="Rockwell"/>
              </a:rPr>
              <a:t>antibiotics</a:t>
            </a:r>
          </a:p>
          <a:p>
            <a:pPr lvl="0">
              <a:buClr>
                <a:srgbClr val="FEB80A"/>
              </a:buClr>
              <a:buNone/>
            </a:pPr>
            <a:r>
              <a:rPr lang="en-US" sz="2000" dirty="0" smtClean="0">
                <a:solidFill>
                  <a:schemeClr val="bg1"/>
                </a:solidFill>
                <a:latin typeface="Rockwell"/>
              </a:rPr>
              <a:t>13- </a:t>
            </a:r>
            <a:r>
              <a:rPr lang="en-US" sz="2000" dirty="0">
                <a:solidFill>
                  <a:schemeClr val="bg1"/>
                </a:solidFill>
                <a:latin typeface="Rockwell"/>
              </a:rPr>
              <a:t>Safe injection </a:t>
            </a:r>
            <a:r>
              <a:rPr lang="en-US" sz="2000" dirty="0" smtClean="0">
                <a:solidFill>
                  <a:schemeClr val="bg1"/>
                </a:solidFill>
                <a:latin typeface="Rockwell"/>
              </a:rPr>
              <a:t>practices  </a:t>
            </a:r>
          </a:p>
          <a:p>
            <a:pPr lvl="0">
              <a:buClr>
                <a:srgbClr val="FEB80A"/>
              </a:buClr>
            </a:pPr>
            <a:endParaRPr lang="en-US" sz="2000" dirty="0">
              <a:solidFill>
                <a:srgbClr val="FF0000"/>
              </a:solidFill>
              <a:latin typeface="Rockwell" panose="02060603020205020403" pitchFamily="18" charset="0"/>
            </a:endParaRPr>
          </a:p>
          <a:p>
            <a:pPr lvl="0">
              <a:buClr>
                <a:srgbClr val="FEB80A"/>
              </a:buClr>
            </a:pPr>
            <a:endParaRPr lang="en-US" sz="1300" dirty="0">
              <a:solidFill>
                <a:prstClr val="black"/>
              </a:solidFill>
              <a:latin typeface="Rockwell"/>
            </a:endParaRPr>
          </a:p>
          <a:p>
            <a:endParaRPr lang="en-US" dirty="0"/>
          </a:p>
        </p:txBody>
      </p:sp>
      <p:sp>
        <p:nvSpPr>
          <p:cNvPr id="2" name="Title 1"/>
          <p:cNvSpPr>
            <a:spLocks noGrp="1"/>
          </p:cNvSpPr>
          <p:nvPr>
            <p:ph type="title"/>
          </p:nvPr>
        </p:nvSpPr>
        <p:spPr>
          <a:xfrm>
            <a:off x="457200" y="152400"/>
            <a:ext cx="8229600" cy="228600"/>
          </a:xfrm>
        </p:spPr>
        <p:txBody>
          <a:bodyPr>
            <a:normAutofit fontScale="90000"/>
          </a:bodyPr>
          <a:lstStyle/>
          <a:p>
            <a:endParaRPr lang="en-US" dirty="0"/>
          </a:p>
        </p:txBody>
      </p:sp>
      <p:sp>
        <p:nvSpPr>
          <p:cNvPr id="4" name="Rounded Rectangle 3"/>
          <p:cNvSpPr/>
          <p:nvPr/>
        </p:nvSpPr>
        <p:spPr>
          <a:xfrm>
            <a:off x="304800" y="457200"/>
            <a:ext cx="4114800" cy="685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800" b="1" dirty="0" smtClean="0">
                <a:solidFill>
                  <a:schemeClr val="tx1"/>
                </a:solidFill>
              </a:rPr>
              <a:t>Medication Use</a:t>
            </a:r>
            <a:endParaRPr lang="en-US" sz="2800" b="1" dirty="0">
              <a:solidFill>
                <a:schemeClr val="tx1"/>
              </a:solidFill>
            </a:endParaRPr>
          </a:p>
        </p:txBody>
      </p:sp>
      <p:sp>
        <p:nvSpPr>
          <p:cNvPr id="5" name="Rounded Rectangle 4"/>
          <p:cNvSpPr/>
          <p:nvPr/>
        </p:nvSpPr>
        <p:spPr>
          <a:xfrm>
            <a:off x="381000" y="2819400"/>
            <a:ext cx="3429000" cy="685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800" b="1" dirty="0" smtClean="0">
                <a:solidFill>
                  <a:schemeClr val="tx1"/>
                </a:solidFill>
              </a:rPr>
              <a:t>Work life</a:t>
            </a:r>
          </a:p>
        </p:txBody>
      </p:sp>
      <p:sp>
        <p:nvSpPr>
          <p:cNvPr id="6" name="Rounded Rectangle 5"/>
          <p:cNvSpPr/>
          <p:nvPr/>
        </p:nvSpPr>
        <p:spPr>
          <a:xfrm>
            <a:off x="304800" y="4191000"/>
            <a:ext cx="3429000" cy="685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smtClean="0">
                <a:solidFill>
                  <a:schemeClr val="tx1"/>
                </a:solidFill>
              </a:rPr>
              <a:t>Infection Control</a:t>
            </a:r>
            <a:endParaRPr lang="en-US" sz="2800" b="1" dirty="0">
              <a:solidFill>
                <a:schemeClr val="tx1"/>
              </a:solidFill>
            </a:endParaRPr>
          </a:p>
        </p:txBody>
      </p:sp>
    </p:spTree>
    <p:extLst>
      <p:ext uri="{BB962C8B-B14F-4D97-AF65-F5344CB8AC3E}">
        <p14:creationId xmlns:p14="http://schemas.microsoft.com/office/powerpoint/2010/main" val="976113139"/>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4088"/>
            <a:ext cx="8229600" cy="5620512"/>
          </a:xfrm>
        </p:spPr>
        <p:txBody>
          <a:bodyPr/>
          <a:lstStyle/>
          <a:p>
            <a:endParaRPr lang="en-US" sz="2400" b="1" dirty="0" smtClean="0">
              <a:solidFill>
                <a:schemeClr val="bg2">
                  <a:lumMod val="50000"/>
                </a:schemeClr>
              </a:solidFill>
            </a:endParaRPr>
          </a:p>
          <a:p>
            <a:endParaRPr lang="en-US" sz="2400" b="1" dirty="0">
              <a:solidFill>
                <a:schemeClr val="bg2">
                  <a:lumMod val="50000"/>
                </a:schemeClr>
              </a:solidFill>
            </a:endParaRPr>
          </a:p>
          <a:p>
            <a:endParaRPr lang="en-US" sz="2400" b="1" dirty="0" smtClean="0">
              <a:solidFill>
                <a:schemeClr val="bg1"/>
              </a:solidFill>
            </a:endParaRPr>
          </a:p>
          <a:p>
            <a:pPr marL="0" indent="0">
              <a:buNone/>
            </a:pPr>
            <a:r>
              <a:rPr lang="en-US" sz="2000" dirty="0" smtClean="0">
                <a:solidFill>
                  <a:schemeClr val="bg1"/>
                </a:solidFill>
                <a:latin typeface="Rockwell" panose="02060603020205020403" pitchFamily="18" charset="0"/>
              </a:rPr>
              <a:t>14-Adverse Event Reporting </a:t>
            </a:r>
            <a:r>
              <a:rPr lang="en-US" dirty="0" smtClean="0">
                <a:solidFill>
                  <a:schemeClr val="bg1"/>
                </a:solidFill>
              </a:rPr>
              <a:t>- </a:t>
            </a:r>
            <a:r>
              <a:rPr lang="en-US" sz="1200" dirty="0" smtClean="0">
                <a:solidFill>
                  <a:schemeClr val="bg1"/>
                </a:solidFill>
              </a:rPr>
              <a:t>New</a:t>
            </a:r>
          </a:p>
          <a:p>
            <a:pPr marL="0" indent="0" algn="ctr">
              <a:buNone/>
            </a:pPr>
            <a:endParaRPr lang="en-US" sz="2800" b="1" dirty="0" smtClean="0">
              <a:solidFill>
                <a:schemeClr val="bg2">
                  <a:lumMod val="50000"/>
                </a:schemeClr>
              </a:solidFill>
            </a:endParaRPr>
          </a:p>
          <a:p>
            <a:pPr marL="0" indent="0" algn="ctr">
              <a:buNone/>
            </a:pPr>
            <a:endParaRPr lang="en-US" sz="2800" b="1" dirty="0" smtClean="0">
              <a:solidFill>
                <a:schemeClr val="bg2">
                  <a:lumMod val="50000"/>
                </a:schemeClr>
              </a:solidFill>
            </a:endParaRPr>
          </a:p>
          <a:p>
            <a:pPr marL="0" lvl="0" indent="0">
              <a:buNone/>
            </a:pPr>
            <a:r>
              <a:rPr lang="en-CA" sz="2000" dirty="0" smtClean="0">
                <a:solidFill>
                  <a:schemeClr val="bg1"/>
                </a:solidFill>
                <a:latin typeface="Rockwell" panose="02060603020205020403" pitchFamily="18" charset="0"/>
                <a:ea typeface="Calibri"/>
                <a:cs typeface="Calibri" pitchFamily="34" charset="0"/>
              </a:rPr>
              <a:t>16-Falls prevention </a:t>
            </a:r>
            <a:r>
              <a:rPr lang="en-US" sz="2000" dirty="0" smtClean="0">
                <a:solidFill>
                  <a:schemeClr val="bg1"/>
                </a:solidFill>
              </a:rPr>
              <a:t>- New</a:t>
            </a:r>
            <a:endParaRPr lang="en-US" sz="2000" dirty="0">
              <a:solidFill>
                <a:schemeClr val="bg1"/>
              </a:solidFill>
            </a:endParaRPr>
          </a:p>
          <a:p>
            <a:pPr marL="0" lvl="0" indent="0">
              <a:buClr>
                <a:srgbClr val="0BD0D9"/>
              </a:buClr>
              <a:buNone/>
            </a:pPr>
            <a:r>
              <a:rPr lang="en-CA" sz="2000" dirty="0" smtClean="0">
                <a:solidFill>
                  <a:schemeClr val="bg1"/>
                </a:solidFill>
                <a:latin typeface="Rockwell" panose="02060603020205020403" pitchFamily="18" charset="0"/>
                <a:ea typeface="Calibri"/>
                <a:cs typeface="Calibri" pitchFamily="34" charset="0"/>
              </a:rPr>
              <a:t>15-Pressure </a:t>
            </a:r>
            <a:r>
              <a:rPr lang="en-CA" sz="2000" dirty="0">
                <a:solidFill>
                  <a:schemeClr val="bg1"/>
                </a:solidFill>
                <a:latin typeface="Rockwell" panose="02060603020205020403" pitchFamily="18" charset="0"/>
                <a:ea typeface="Calibri"/>
                <a:cs typeface="Calibri" pitchFamily="34" charset="0"/>
              </a:rPr>
              <a:t>ulcer </a:t>
            </a:r>
            <a:r>
              <a:rPr lang="en-CA" sz="2000" dirty="0" smtClean="0">
                <a:solidFill>
                  <a:schemeClr val="bg1"/>
                </a:solidFill>
                <a:latin typeface="Rockwell" panose="02060603020205020403" pitchFamily="18" charset="0"/>
                <a:ea typeface="Calibri"/>
                <a:cs typeface="Calibri" pitchFamily="34" charset="0"/>
              </a:rPr>
              <a:t>prevention</a:t>
            </a:r>
            <a:r>
              <a:rPr lang="en-US" dirty="0">
                <a:solidFill>
                  <a:schemeClr val="bg1"/>
                </a:solidFill>
              </a:rPr>
              <a:t>- </a:t>
            </a:r>
            <a:r>
              <a:rPr lang="en-US" sz="1200" dirty="0" smtClean="0">
                <a:solidFill>
                  <a:schemeClr val="bg1"/>
                </a:solidFill>
              </a:rPr>
              <a:t>New</a:t>
            </a:r>
            <a:endParaRPr lang="en-CA" sz="2400" dirty="0">
              <a:solidFill>
                <a:schemeClr val="bg1"/>
              </a:solidFill>
              <a:latin typeface="Rockwell" panose="02060603020205020403" pitchFamily="18" charset="0"/>
              <a:ea typeface="Times New Roman"/>
              <a:cs typeface="Calibri" pitchFamily="34" charset="0"/>
            </a:endParaRPr>
          </a:p>
          <a:p>
            <a:pPr marL="0" lvl="0" indent="0">
              <a:buClr>
                <a:srgbClr val="0BD0D9"/>
              </a:buClr>
              <a:buNone/>
            </a:pPr>
            <a:r>
              <a:rPr lang="en-CA" sz="2000" dirty="0" smtClean="0">
                <a:solidFill>
                  <a:schemeClr val="bg1"/>
                </a:solidFill>
                <a:latin typeface="Rockwell" panose="02060603020205020403" pitchFamily="18" charset="0"/>
                <a:ea typeface="Calibri"/>
                <a:cs typeface="Calibri" pitchFamily="34" charset="0"/>
              </a:rPr>
              <a:t>17-Venous </a:t>
            </a:r>
            <a:r>
              <a:rPr lang="en-CA" sz="2000" dirty="0">
                <a:solidFill>
                  <a:schemeClr val="bg1"/>
                </a:solidFill>
                <a:latin typeface="Rockwell" panose="02060603020205020403" pitchFamily="18" charset="0"/>
                <a:ea typeface="Calibri"/>
                <a:cs typeface="Calibri" pitchFamily="34" charset="0"/>
              </a:rPr>
              <a:t>thromboembolism </a:t>
            </a:r>
            <a:r>
              <a:rPr lang="en-CA" sz="2000" dirty="0" smtClean="0">
                <a:solidFill>
                  <a:schemeClr val="bg1"/>
                </a:solidFill>
                <a:latin typeface="Rockwell" panose="02060603020205020403" pitchFamily="18" charset="0"/>
                <a:ea typeface="Calibri"/>
                <a:cs typeface="Calibri" pitchFamily="34" charset="0"/>
              </a:rPr>
              <a:t>prophylaxis</a:t>
            </a:r>
            <a:r>
              <a:rPr lang="en-US" dirty="0">
                <a:solidFill>
                  <a:schemeClr val="bg1"/>
                </a:solidFill>
              </a:rPr>
              <a:t>- </a:t>
            </a:r>
            <a:r>
              <a:rPr lang="en-US" sz="1200" dirty="0">
                <a:solidFill>
                  <a:schemeClr val="bg1"/>
                </a:solidFill>
              </a:rPr>
              <a:t>New</a:t>
            </a:r>
          </a:p>
          <a:p>
            <a:pPr marL="0" lvl="0" indent="0">
              <a:spcBef>
                <a:spcPts val="0"/>
              </a:spcBef>
              <a:buClrTx/>
              <a:buSzTx/>
              <a:buNone/>
            </a:pPr>
            <a:endParaRPr lang="en-US" sz="2400" dirty="0">
              <a:solidFill>
                <a:schemeClr val="bg1"/>
              </a:solidFill>
              <a:latin typeface="Rockwell" panose="02060603020205020403" pitchFamily="18" charset="0"/>
            </a:endParaRPr>
          </a:p>
        </p:txBody>
      </p:sp>
      <p:sp>
        <p:nvSpPr>
          <p:cNvPr id="2" name="Title 1"/>
          <p:cNvSpPr>
            <a:spLocks noGrp="1"/>
          </p:cNvSpPr>
          <p:nvPr>
            <p:ph type="title"/>
          </p:nvPr>
        </p:nvSpPr>
        <p:spPr/>
        <p:txBody>
          <a:bodyPr/>
          <a:lstStyle/>
          <a:p>
            <a:endParaRPr lang="en-US"/>
          </a:p>
        </p:txBody>
      </p:sp>
      <p:sp>
        <p:nvSpPr>
          <p:cNvPr id="4" name="Rounded Rectangle 3"/>
          <p:cNvSpPr/>
          <p:nvPr/>
        </p:nvSpPr>
        <p:spPr>
          <a:xfrm>
            <a:off x="457200" y="1447800"/>
            <a:ext cx="3200400" cy="609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sz="2800" b="1" dirty="0" smtClean="0">
              <a:solidFill>
                <a:schemeClr val="tx1"/>
              </a:solidFill>
            </a:endParaRPr>
          </a:p>
          <a:p>
            <a:r>
              <a:rPr lang="en-US" sz="2800" b="1" dirty="0" smtClean="0">
                <a:solidFill>
                  <a:schemeClr val="tx1"/>
                </a:solidFill>
              </a:rPr>
              <a:t>Safety Culture</a:t>
            </a:r>
          </a:p>
          <a:p>
            <a:endParaRPr lang="en-US" sz="2800" b="1" dirty="0">
              <a:solidFill>
                <a:schemeClr val="tx1"/>
              </a:solidFill>
            </a:endParaRPr>
          </a:p>
        </p:txBody>
      </p:sp>
      <p:sp>
        <p:nvSpPr>
          <p:cNvPr id="5" name="Rounded Rectangle 4"/>
          <p:cNvSpPr/>
          <p:nvPr/>
        </p:nvSpPr>
        <p:spPr>
          <a:xfrm>
            <a:off x="457200" y="2819400"/>
            <a:ext cx="3200400" cy="609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400" b="1" dirty="0" smtClean="0">
                <a:solidFill>
                  <a:schemeClr val="tx1"/>
                </a:solidFill>
              </a:rPr>
              <a:t>Risk Assessment</a:t>
            </a:r>
          </a:p>
        </p:txBody>
      </p:sp>
    </p:spTree>
    <p:extLst>
      <p:ext uri="{BB962C8B-B14F-4D97-AF65-F5344CB8AC3E}">
        <p14:creationId xmlns:p14="http://schemas.microsoft.com/office/powerpoint/2010/main" val="1939830983"/>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en-GB" sz="2400" b="1" u="sng" dirty="0" smtClean="0">
                <a:solidFill>
                  <a:schemeClr val="accent2">
                    <a:lumMod val="50000"/>
                  </a:schemeClr>
                </a:solidFill>
              </a:rPr>
              <a:t>1955</a:t>
            </a:r>
            <a:r>
              <a:rPr lang="en-GB" sz="2400" b="1" dirty="0" smtClean="0"/>
              <a:t> </a:t>
            </a:r>
            <a:r>
              <a:rPr lang="en-GB" sz="2400" dirty="0" smtClean="0"/>
              <a:t>when Codman who is also known as father of Patient safety looked at the outcome of patient care</a:t>
            </a:r>
          </a:p>
          <a:p>
            <a:endParaRPr lang="en-GB" sz="2400" dirty="0" smtClean="0"/>
          </a:p>
          <a:p>
            <a:r>
              <a:rPr lang="en-GB" sz="2400" b="1" u="sng" dirty="0" smtClean="0">
                <a:solidFill>
                  <a:schemeClr val="accent2">
                    <a:lumMod val="50000"/>
                  </a:schemeClr>
                </a:solidFill>
              </a:rPr>
              <a:t>1984</a:t>
            </a:r>
            <a:r>
              <a:rPr lang="en-GB" sz="2400" dirty="0" smtClean="0"/>
              <a:t> Anaesthesia patient safety foundation established </a:t>
            </a:r>
          </a:p>
          <a:p>
            <a:endParaRPr lang="en-GB" sz="2400" dirty="0" smtClean="0"/>
          </a:p>
          <a:p>
            <a:r>
              <a:rPr lang="en-GB" sz="2400" b="1" u="sng" dirty="0" smtClean="0">
                <a:solidFill>
                  <a:schemeClr val="accent2">
                    <a:lumMod val="50000"/>
                  </a:schemeClr>
                </a:solidFill>
              </a:rPr>
              <a:t>1992</a:t>
            </a:r>
            <a:r>
              <a:rPr lang="en-GB" sz="2400" dirty="0" smtClean="0"/>
              <a:t> first medical practice study across different specialties</a:t>
            </a:r>
          </a:p>
          <a:p>
            <a:endParaRPr lang="en-GB" sz="2400" dirty="0" smtClean="0"/>
          </a:p>
          <a:p>
            <a:r>
              <a:rPr lang="en-GB" sz="2400" b="1" u="sng" dirty="0" smtClean="0">
                <a:solidFill>
                  <a:schemeClr val="accent2">
                    <a:lumMod val="50000"/>
                  </a:schemeClr>
                </a:solidFill>
              </a:rPr>
              <a:t>1995</a:t>
            </a:r>
            <a:r>
              <a:rPr lang="en-GB" sz="2400" dirty="0" smtClean="0"/>
              <a:t> first conference on patient safety</a:t>
            </a:r>
          </a:p>
          <a:p>
            <a:endParaRPr lang="en-GB" sz="2400" dirty="0" smtClean="0"/>
          </a:p>
          <a:p>
            <a:r>
              <a:rPr lang="en-GB" sz="2400" b="1" u="sng" dirty="0" smtClean="0">
                <a:solidFill>
                  <a:schemeClr val="accent2">
                    <a:lumMod val="50000"/>
                  </a:schemeClr>
                </a:solidFill>
              </a:rPr>
              <a:t>1996</a:t>
            </a:r>
            <a:r>
              <a:rPr lang="en-GB" sz="2400" dirty="0" smtClean="0"/>
              <a:t> national patient safety foundation formed and JCI released the policy on Sentinel events,</a:t>
            </a:r>
          </a:p>
        </p:txBody>
      </p:sp>
      <p:sp>
        <p:nvSpPr>
          <p:cNvPr id="2" name="Title 1"/>
          <p:cNvSpPr>
            <a:spLocks noGrp="1"/>
          </p:cNvSpPr>
          <p:nvPr>
            <p:ph type="title"/>
          </p:nvPr>
        </p:nvSpPr>
        <p:spPr>
          <a:xfrm>
            <a:off x="228600" y="228600"/>
            <a:ext cx="8153400" cy="990600"/>
          </a:xfrm>
        </p:spPr>
        <p:txBody>
          <a:bodyPr>
            <a:normAutofit/>
          </a:bodyPr>
          <a:lstStyle/>
          <a:p>
            <a:r>
              <a:rPr lang="en-US" sz="4800" b="1" dirty="0" smtClean="0">
                <a:solidFill>
                  <a:srgbClr val="FFFF00"/>
                </a:solidFill>
              </a:rPr>
              <a:t>History of patient safety </a:t>
            </a:r>
            <a:r>
              <a:rPr lang="en-US" sz="4800" u="sng" dirty="0" smtClean="0">
                <a:solidFill>
                  <a:srgbClr val="FFFF00"/>
                </a:solidFill>
              </a:rPr>
              <a:t>:</a:t>
            </a:r>
            <a:endParaRPr lang="en-GB" sz="4800" u="sng" dirty="0">
              <a:solidFill>
                <a:srgbClr val="FFFF00"/>
              </a:solidFill>
            </a:endParaRPr>
          </a:p>
        </p:txBody>
      </p:sp>
      <p:pic>
        <p:nvPicPr>
          <p:cNvPr id="5" name="Picture 4" descr="history.gif"/>
          <p:cNvPicPr>
            <a:picLocks noChangeAspect="1"/>
          </p:cNvPicPr>
          <p:nvPr/>
        </p:nvPicPr>
        <p:blipFill>
          <a:blip r:embed="rId2" cstate="print"/>
          <a:stretch>
            <a:fillRect/>
          </a:stretch>
        </p:blipFill>
        <p:spPr>
          <a:xfrm>
            <a:off x="6817806" y="228600"/>
            <a:ext cx="2326194" cy="1371600"/>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14800"/>
          </a:xfrm>
        </p:spPr>
        <p:txBody>
          <a:bodyPr>
            <a:normAutofit/>
          </a:bodyPr>
          <a:lstStyle/>
          <a:p>
            <a:pPr marL="514350" indent="-514350">
              <a:buFont typeface="+mj-lt"/>
              <a:buAutoNum type="arabicPeriod"/>
            </a:pPr>
            <a:r>
              <a:rPr lang="en-US" dirty="0" smtClean="0"/>
              <a:t>Number of Sentinel events</a:t>
            </a:r>
          </a:p>
          <a:p>
            <a:pPr marL="514350" indent="-514350">
              <a:buFont typeface="+mj-lt"/>
              <a:buAutoNum type="arabicPeriod"/>
            </a:pPr>
            <a:r>
              <a:rPr lang="en-US" dirty="0" smtClean="0"/>
              <a:t>Number of repeated Sentinel events</a:t>
            </a:r>
          </a:p>
          <a:p>
            <a:pPr marL="514350" indent="-514350">
              <a:buFont typeface="+mj-lt"/>
              <a:buAutoNum type="arabicPeriod"/>
            </a:pPr>
            <a:r>
              <a:rPr lang="en-US" dirty="0" smtClean="0"/>
              <a:t>Reported significant of Medication errors</a:t>
            </a:r>
          </a:p>
          <a:p>
            <a:pPr marL="514350" indent="-514350">
              <a:buFont typeface="+mj-lt"/>
              <a:buAutoNum type="arabicPeriod"/>
            </a:pPr>
            <a:r>
              <a:rPr lang="en-US" dirty="0" smtClean="0"/>
              <a:t>Patient fall with injury rate</a:t>
            </a:r>
          </a:p>
          <a:p>
            <a:pPr marL="514350" indent="-514350">
              <a:buFont typeface="+mj-lt"/>
              <a:buAutoNum type="arabicPeriod"/>
            </a:pPr>
            <a:r>
              <a:rPr lang="en-US" dirty="0" smtClean="0"/>
              <a:t>Number of serious injury/death associated with device</a:t>
            </a:r>
          </a:p>
          <a:p>
            <a:pPr marL="514350" indent="-514350">
              <a:buFont typeface="+mj-lt"/>
              <a:buAutoNum type="arabicPeriod"/>
            </a:pPr>
            <a:r>
              <a:rPr lang="en-US" dirty="0" smtClean="0"/>
              <a:t>Devise associated bloodstream infection rate</a:t>
            </a:r>
          </a:p>
          <a:p>
            <a:pPr marL="514350" indent="-514350">
              <a:buFont typeface="+mj-lt"/>
              <a:buAutoNum type="arabicPeriod"/>
            </a:pPr>
            <a:r>
              <a:rPr lang="en-US" dirty="0" smtClean="0"/>
              <a:t>Nosocomial respiratory infection rate</a:t>
            </a:r>
            <a:endParaRPr lang="en-US" dirty="0"/>
          </a:p>
        </p:txBody>
      </p:sp>
      <p:sp>
        <p:nvSpPr>
          <p:cNvPr id="2" name="Title 1"/>
          <p:cNvSpPr>
            <a:spLocks noGrp="1"/>
          </p:cNvSpPr>
          <p:nvPr>
            <p:ph type="title"/>
          </p:nvPr>
        </p:nvSpPr>
        <p:spPr>
          <a:xfrm>
            <a:off x="457200" y="533400"/>
            <a:ext cx="8229600" cy="1313688"/>
          </a:xfrm>
        </p:spPr>
        <p:txBody>
          <a:bodyPr>
            <a:normAutofit/>
          </a:bodyPr>
          <a:lstStyle/>
          <a:p>
            <a:r>
              <a:rPr lang="en-US" sz="4000" b="1" dirty="0" smtClean="0">
                <a:solidFill>
                  <a:srgbClr val="FFFF00"/>
                </a:solidFill>
              </a:rPr>
              <a:t>Clinical Patient Safety Performance Measures :</a:t>
            </a:r>
            <a:endParaRPr lang="en-US" sz="4000" b="1" dirty="0">
              <a:solidFill>
                <a:srgbClr val="FFFF00"/>
              </a:solidFill>
            </a:endParaRPr>
          </a:p>
        </p:txBody>
      </p:sp>
    </p:spTree>
    <p:extLst>
      <p:ext uri="{BB962C8B-B14F-4D97-AF65-F5344CB8AC3E}">
        <p14:creationId xmlns:p14="http://schemas.microsoft.com/office/powerpoint/2010/main" val="3437874772"/>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382000" cy="4495800"/>
          </a:xfrm>
        </p:spPr>
        <p:txBody>
          <a:bodyPr>
            <a:normAutofit fontScale="77500" lnSpcReduction="20000"/>
          </a:bodyPr>
          <a:lstStyle/>
          <a:p>
            <a:r>
              <a:rPr lang="en-GB" sz="2800" dirty="0" smtClean="0"/>
              <a:t>1) Constitution of patient safety committee</a:t>
            </a:r>
          </a:p>
          <a:p>
            <a:pPr>
              <a:buNone/>
            </a:pPr>
            <a:endParaRPr lang="en-GB" sz="2800" dirty="0" smtClean="0"/>
          </a:p>
          <a:p>
            <a:r>
              <a:rPr lang="en-GB" sz="2800" dirty="0" smtClean="0"/>
              <a:t>2) Develop clear policies and protocol for patient safety</a:t>
            </a:r>
          </a:p>
          <a:p>
            <a:endParaRPr lang="en-GB" sz="2800" dirty="0" smtClean="0"/>
          </a:p>
          <a:p>
            <a:r>
              <a:rPr lang="en-GB" sz="2800" dirty="0" smtClean="0"/>
              <a:t>3) Discuss regularly patient safety initiative within hospital staff</a:t>
            </a:r>
          </a:p>
          <a:p>
            <a:endParaRPr lang="en-GB" sz="2800" dirty="0" smtClean="0"/>
          </a:p>
          <a:p>
            <a:r>
              <a:rPr lang="en-GB" sz="2800" dirty="0" smtClean="0"/>
              <a:t>4) Orientation hospital staff on patient safety</a:t>
            </a:r>
          </a:p>
          <a:p>
            <a:endParaRPr lang="en-GB" sz="2800" dirty="0" smtClean="0"/>
          </a:p>
          <a:p>
            <a:r>
              <a:rPr lang="en-GB" sz="2800" dirty="0" smtClean="0"/>
              <a:t>5) Encourage transparency in the regular death review </a:t>
            </a:r>
          </a:p>
          <a:p>
            <a:endParaRPr lang="en-GB" sz="2800" dirty="0" smtClean="0"/>
          </a:p>
          <a:p>
            <a:r>
              <a:rPr lang="en-GB" sz="2800" dirty="0" smtClean="0"/>
              <a:t>6) Non punitive reporting by staff</a:t>
            </a:r>
          </a:p>
          <a:p>
            <a:endParaRPr lang="en-GB" sz="2800" dirty="0" smtClean="0"/>
          </a:p>
          <a:p>
            <a:r>
              <a:rPr lang="en-GB" sz="2800" dirty="0" smtClean="0"/>
              <a:t>7) Review , monitor and evaluate safety procedures regularly  </a:t>
            </a:r>
          </a:p>
          <a:p>
            <a:endParaRPr lang="en-GB" dirty="0"/>
          </a:p>
        </p:txBody>
      </p:sp>
      <p:sp>
        <p:nvSpPr>
          <p:cNvPr id="2" name="Title 1"/>
          <p:cNvSpPr>
            <a:spLocks noGrp="1"/>
          </p:cNvSpPr>
          <p:nvPr>
            <p:ph type="title"/>
          </p:nvPr>
        </p:nvSpPr>
        <p:spPr>
          <a:xfrm>
            <a:off x="0" y="762000"/>
            <a:ext cx="8153400" cy="914400"/>
          </a:xfrm>
        </p:spPr>
        <p:txBody>
          <a:bodyPr>
            <a:noAutofit/>
          </a:bodyPr>
          <a:lstStyle/>
          <a:p>
            <a:r>
              <a:rPr lang="en-US" sz="4800" dirty="0" smtClean="0">
                <a:solidFill>
                  <a:srgbClr val="FFFF00"/>
                </a:solidFill>
              </a:rPr>
              <a:t> Tips of improvement patient safety</a:t>
            </a:r>
            <a:endParaRPr lang="en-US" sz="4800" dirty="0">
              <a:solidFill>
                <a:srgbClr val="FFFF00"/>
              </a:solidFill>
            </a:endParaRPr>
          </a:p>
        </p:txBody>
      </p:sp>
      <p:pic>
        <p:nvPicPr>
          <p:cNvPr id="6" name="Picture 5" descr="kjh.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019800" y="228600"/>
            <a:ext cx="3429000" cy="1727200"/>
          </a:xfrm>
          <a:prstGeom prst="rect">
            <a:avLst/>
          </a:prstGeom>
          <a:noFill/>
          <a:ln>
            <a:noFill/>
          </a:ln>
        </p:spPr>
      </p:pic>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b="1" dirty="0">
              <a:latin typeface="Century Schoolbook" pitchFamily="18" charset="0"/>
              <a:cs typeface="David" pitchFamily="2" charset="-79"/>
            </a:endParaRPr>
          </a:p>
          <a:p>
            <a:pPr marL="0" indent="0" algn="ctr">
              <a:lnSpc>
                <a:spcPct val="300000"/>
              </a:lnSpc>
              <a:buNone/>
            </a:pPr>
            <a:r>
              <a:rPr lang="en-US" sz="4800" b="1" dirty="0" smtClean="0">
                <a:latin typeface="Calibri Light" panose="020F0302020204030204" pitchFamily="34" charset="0"/>
                <a:cs typeface="David" pitchFamily="2" charset="-79"/>
              </a:rPr>
              <a:t>Thank You</a:t>
            </a:r>
          </a:p>
          <a:p>
            <a:pPr algn="ctr">
              <a:buNone/>
            </a:pPr>
            <a:endParaRPr lang="en-US" sz="4800" b="1" dirty="0" smtClean="0">
              <a:latin typeface="Calibri Light" panose="020F0302020204030204" pitchFamily="34" charset="0"/>
              <a:cs typeface="David" pitchFamily="2" charset="-79"/>
            </a:endParaRPr>
          </a:p>
        </p:txBody>
      </p:sp>
      <p:sp>
        <p:nvSpPr>
          <p:cNvPr id="2" name="Title 1"/>
          <p:cNvSpPr>
            <a:spLocks noGrp="1"/>
          </p:cNvSpPr>
          <p:nvPr>
            <p:ph type="title"/>
          </p:nvPr>
        </p:nvSpPr>
        <p:spPr/>
        <p:txBody>
          <a:bodyPr/>
          <a:lstStyle/>
          <a:p>
            <a:endParaRPr lang="en-US"/>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763000" cy="5105400"/>
          </a:xfrm>
        </p:spPr>
        <p:txBody>
          <a:bodyPr>
            <a:normAutofit fontScale="92500" lnSpcReduction="10000"/>
          </a:bodyPr>
          <a:lstStyle/>
          <a:p>
            <a:r>
              <a:rPr lang="en-GB" sz="2600" b="1" u="sng" dirty="0" smtClean="0">
                <a:solidFill>
                  <a:schemeClr val="accent2">
                    <a:lumMod val="50000"/>
                  </a:schemeClr>
                </a:solidFill>
              </a:rPr>
              <a:t>1997 </a:t>
            </a:r>
            <a:r>
              <a:rPr lang="en-GB" sz="2600" dirty="0" smtClean="0"/>
              <a:t>president Clinton created task force for quality in healthcare in America</a:t>
            </a:r>
          </a:p>
          <a:p>
            <a:endParaRPr lang="en-GB" sz="2600" dirty="0" smtClean="0"/>
          </a:p>
          <a:p>
            <a:r>
              <a:rPr lang="en-GB" sz="2600" b="1" u="sng" dirty="0" smtClean="0">
                <a:solidFill>
                  <a:schemeClr val="accent2">
                    <a:lumMod val="50000"/>
                  </a:schemeClr>
                </a:solidFill>
              </a:rPr>
              <a:t>1999</a:t>
            </a:r>
            <a:r>
              <a:rPr lang="en-GB" sz="2600" dirty="0" smtClean="0"/>
              <a:t> Institute of Medicine IOM published first report on medical errors </a:t>
            </a:r>
          </a:p>
          <a:p>
            <a:endParaRPr lang="en-GB" sz="2600" dirty="0" smtClean="0"/>
          </a:p>
          <a:p>
            <a:r>
              <a:rPr lang="en-GB" sz="2600" b="1" u="sng" dirty="0" smtClean="0">
                <a:solidFill>
                  <a:schemeClr val="accent2">
                    <a:lumMod val="50000"/>
                  </a:schemeClr>
                </a:solidFill>
              </a:rPr>
              <a:t>2000 </a:t>
            </a:r>
            <a:r>
              <a:rPr lang="en-GB" sz="2600" dirty="0" smtClean="0"/>
              <a:t>AHRQ was established and JCI published patient safety standards </a:t>
            </a:r>
          </a:p>
          <a:p>
            <a:endParaRPr lang="en-GB" sz="2600" dirty="0" smtClean="0"/>
          </a:p>
          <a:p>
            <a:r>
              <a:rPr lang="en-GB" sz="2600" b="1" u="sng" dirty="0" smtClean="0">
                <a:solidFill>
                  <a:schemeClr val="accent2">
                    <a:lumMod val="50000"/>
                  </a:schemeClr>
                </a:solidFill>
              </a:rPr>
              <a:t>2002</a:t>
            </a:r>
            <a:r>
              <a:rPr lang="en-GB" sz="2600" dirty="0" smtClean="0"/>
              <a:t> six patient safety goals released by JCI , types of errors identified </a:t>
            </a:r>
          </a:p>
          <a:p>
            <a:endParaRPr lang="en-GB" sz="2600" dirty="0" smtClean="0"/>
          </a:p>
          <a:p>
            <a:r>
              <a:rPr lang="en-GB" sz="2600" b="1" u="sng" dirty="0" smtClean="0">
                <a:solidFill>
                  <a:schemeClr val="accent2">
                    <a:lumMod val="50000"/>
                  </a:schemeClr>
                </a:solidFill>
              </a:rPr>
              <a:t>2003</a:t>
            </a:r>
            <a:r>
              <a:rPr lang="en-GB" sz="2600" dirty="0" smtClean="0"/>
              <a:t> Bar coding on medication mandatory </a:t>
            </a:r>
          </a:p>
          <a:p>
            <a:endParaRPr lang="en" sz="2400" dirty="0" smtClean="0"/>
          </a:p>
          <a:p>
            <a:endParaRPr lang="en-GB" sz="2400" dirty="0" smtClean="0"/>
          </a:p>
          <a:p>
            <a:endParaRPr lang="en-GB" sz="2400" dirty="0"/>
          </a:p>
        </p:txBody>
      </p:sp>
      <p:sp>
        <p:nvSpPr>
          <p:cNvPr id="2" name="Title 1"/>
          <p:cNvSpPr>
            <a:spLocks noGrp="1"/>
          </p:cNvSpPr>
          <p:nvPr>
            <p:ph type="title"/>
          </p:nvPr>
        </p:nvSpPr>
        <p:spPr>
          <a:xfrm>
            <a:off x="457200" y="152400"/>
            <a:ext cx="8229600" cy="457200"/>
          </a:xfrm>
        </p:spPr>
        <p:txBody>
          <a:bodyPr>
            <a:normAutofit fontScale="90000"/>
          </a:bodyPr>
          <a:lstStyle/>
          <a:p>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766048" cy="4572000"/>
          </a:xfrm>
        </p:spPr>
        <p:txBody>
          <a:bodyPr>
            <a:noAutofit/>
          </a:bodyPr>
          <a:lstStyle/>
          <a:p>
            <a:r>
              <a:rPr lang="en-US" sz="2000" dirty="0" smtClean="0"/>
              <a:t>The </a:t>
            </a:r>
            <a:r>
              <a:rPr lang="en-US" sz="2000" dirty="0" smtClean="0">
                <a:solidFill>
                  <a:srgbClr val="00B0F0"/>
                </a:solidFill>
              </a:rPr>
              <a:t>IOM </a:t>
            </a:r>
            <a:r>
              <a:rPr lang="en-US" sz="2000" u="sng" dirty="0" smtClean="0">
                <a:solidFill>
                  <a:srgbClr val="00B0F0"/>
                </a:solidFill>
              </a:rPr>
              <a:t>Institute of medicine</a:t>
            </a:r>
            <a:r>
              <a:rPr lang="en-US" sz="2000" dirty="0" smtClean="0">
                <a:solidFill>
                  <a:srgbClr val="00B0F0"/>
                </a:solidFill>
              </a:rPr>
              <a:t> </a:t>
            </a:r>
            <a:r>
              <a:rPr lang="en-US" sz="2000" dirty="0" smtClean="0"/>
              <a:t>defines </a:t>
            </a:r>
            <a:r>
              <a:rPr lang="en-US" sz="2000" b="1" dirty="0" smtClean="0"/>
              <a:t>patient safety </a:t>
            </a:r>
            <a:r>
              <a:rPr lang="en-US" sz="2000" dirty="0" smtClean="0"/>
              <a:t>as “the prevention of harm to patients</a:t>
            </a:r>
          </a:p>
          <a:p>
            <a:pPr>
              <a:buNone/>
            </a:pPr>
            <a:endParaRPr lang="en-US" sz="2000" dirty="0" smtClean="0"/>
          </a:p>
          <a:p>
            <a:r>
              <a:rPr lang="en-US" sz="2000" dirty="0" smtClean="0"/>
              <a:t>The </a:t>
            </a:r>
            <a:r>
              <a:rPr lang="en-US" sz="2000" dirty="0" smtClean="0">
                <a:solidFill>
                  <a:srgbClr val="00B0F0"/>
                </a:solidFill>
              </a:rPr>
              <a:t>Canadian Patient Safety </a:t>
            </a:r>
            <a:r>
              <a:rPr lang="en-US" sz="2000" dirty="0" smtClean="0"/>
              <a:t>defines </a:t>
            </a:r>
            <a:r>
              <a:rPr lang="en-US" sz="2000" b="1" dirty="0" smtClean="0"/>
              <a:t>patient safety </a:t>
            </a:r>
            <a:r>
              <a:rPr lang="en-US" sz="2000" dirty="0" smtClean="0"/>
              <a:t>as “</a:t>
            </a:r>
            <a:r>
              <a:rPr lang="en-US" sz="2000" i="1" dirty="0" smtClean="0"/>
              <a:t>the reduction and mitigation of unsafe acts within the healthcare system, as well as through the use of best practices shown to lead to optimal patient outcomes</a:t>
            </a:r>
          </a:p>
          <a:p>
            <a:endParaRPr lang="en-US" sz="2000" i="1" dirty="0" smtClean="0"/>
          </a:p>
          <a:p>
            <a:r>
              <a:rPr lang="en-US" sz="2000" dirty="0" smtClean="0"/>
              <a:t>The </a:t>
            </a:r>
            <a:r>
              <a:rPr lang="en-US" sz="2000" u="sng" dirty="0" smtClean="0">
                <a:solidFill>
                  <a:srgbClr val="00B0F0"/>
                </a:solidFill>
              </a:rPr>
              <a:t>World Health Organization’s (WHO</a:t>
            </a:r>
            <a:r>
              <a:rPr lang="en-US" sz="2000" u="sng" dirty="0" smtClean="0">
                <a:solidFill>
                  <a:schemeClr val="accent3">
                    <a:lumMod val="75000"/>
                  </a:schemeClr>
                </a:solidFill>
              </a:rPr>
              <a:t>) </a:t>
            </a:r>
            <a:r>
              <a:rPr lang="en-US" sz="2000" dirty="0" smtClean="0"/>
              <a:t>defines </a:t>
            </a:r>
            <a:r>
              <a:rPr lang="en-US" sz="2000" b="1" dirty="0" smtClean="0"/>
              <a:t>patient safety </a:t>
            </a:r>
            <a:r>
              <a:rPr lang="en-US" sz="2000" dirty="0" smtClean="0"/>
              <a:t>as , “</a:t>
            </a:r>
            <a:r>
              <a:rPr lang="en-US" sz="2000" i="1" dirty="0" smtClean="0"/>
              <a:t>the reduction of risk of unnecessary harm associated with healthcare to an acceptable minimum.</a:t>
            </a:r>
            <a:endParaRPr lang="en-US" sz="2000" dirty="0"/>
          </a:p>
        </p:txBody>
      </p:sp>
      <p:sp>
        <p:nvSpPr>
          <p:cNvPr id="2" name="Title 1"/>
          <p:cNvSpPr>
            <a:spLocks noGrp="1"/>
          </p:cNvSpPr>
          <p:nvPr>
            <p:ph type="title"/>
          </p:nvPr>
        </p:nvSpPr>
        <p:spPr>
          <a:xfrm>
            <a:off x="152400" y="228600"/>
            <a:ext cx="8153400" cy="990600"/>
          </a:xfrm>
        </p:spPr>
        <p:txBody>
          <a:bodyPr>
            <a:normAutofit/>
          </a:bodyPr>
          <a:lstStyle/>
          <a:p>
            <a:r>
              <a:rPr lang="en-US" dirty="0" smtClean="0">
                <a:solidFill>
                  <a:srgbClr val="FFFF00"/>
                </a:solidFill>
              </a:rPr>
              <a:t>Definition of patient safety</a:t>
            </a:r>
            <a:endParaRPr lang="en-US" dirty="0">
              <a:solidFill>
                <a:srgbClr val="FFFF00"/>
              </a:solidFill>
            </a:endParaRPr>
          </a:p>
        </p:txBody>
      </p:sp>
      <p:pic>
        <p:nvPicPr>
          <p:cNvPr id="4" name="Picture 3" descr="definition-of-insurance-300x223.jpg"/>
          <p:cNvPicPr>
            <a:picLocks noChangeAspect="1"/>
          </p:cNvPicPr>
          <p:nvPr/>
        </p:nvPicPr>
        <p:blipFill>
          <a:blip r:embed="rId2" cstate="print"/>
          <a:stretch>
            <a:fillRect/>
          </a:stretch>
        </p:blipFill>
        <p:spPr>
          <a:xfrm>
            <a:off x="7010400" y="169926"/>
            <a:ext cx="1924135" cy="14302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Autofit/>
          </a:bodyPr>
          <a:lstStyle/>
          <a:p>
            <a:r>
              <a:rPr lang="en-US" sz="5400" b="1" u="sng" dirty="0" smtClean="0"/>
              <a:t>Patient safety Dimension  </a:t>
            </a:r>
            <a:endParaRPr lang="en-US" sz="5400" b="1" u="sng"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r>
              <a:rPr lang="en-US" sz="2400" b="1" u="sng" dirty="0" smtClean="0">
                <a:solidFill>
                  <a:srgbClr val="FFFF00"/>
                </a:solidFill>
              </a:rPr>
              <a:t>Safe</a:t>
            </a:r>
            <a:r>
              <a:rPr lang="en-US" sz="2400" dirty="0" smtClean="0">
                <a:solidFill>
                  <a:srgbClr val="FFFF00"/>
                </a:solidFill>
              </a:rPr>
              <a:t> </a:t>
            </a:r>
            <a:r>
              <a:rPr lang="en-US" sz="2400" dirty="0" smtClean="0"/>
              <a:t>: avoid injuries to patients from care that is intended to help them .</a:t>
            </a:r>
          </a:p>
          <a:p>
            <a:endParaRPr lang="en-US" sz="2400" dirty="0" smtClean="0"/>
          </a:p>
          <a:p>
            <a:r>
              <a:rPr lang="en-US" sz="2400" b="1" u="sng" dirty="0" smtClean="0">
                <a:solidFill>
                  <a:srgbClr val="FFFF00"/>
                </a:solidFill>
              </a:rPr>
              <a:t>Timely</a:t>
            </a:r>
            <a:r>
              <a:rPr lang="en-US" sz="2400" dirty="0" smtClean="0"/>
              <a:t> : reduce waits and avoid harmful delays for both who receive and who give care .</a:t>
            </a:r>
          </a:p>
          <a:p>
            <a:endParaRPr lang="en-US" sz="2400" dirty="0" smtClean="0">
              <a:solidFill>
                <a:srgbClr val="FFFF00"/>
              </a:solidFill>
            </a:endParaRPr>
          </a:p>
          <a:p>
            <a:r>
              <a:rPr lang="en-US" sz="2400" b="1" u="sng" dirty="0" smtClean="0">
                <a:solidFill>
                  <a:srgbClr val="FFFF00"/>
                </a:solidFill>
              </a:rPr>
              <a:t>Effective</a:t>
            </a:r>
            <a:r>
              <a:rPr lang="en-US" sz="2400" dirty="0" smtClean="0">
                <a:solidFill>
                  <a:srgbClr val="FFFF00"/>
                </a:solidFill>
              </a:rPr>
              <a:t> </a:t>
            </a:r>
            <a:r>
              <a:rPr lang="en-US" sz="2400" dirty="0" smtClean="0"/>
              <a:t>: provide care based on scientific knowledge to all who could benefit .</a:t>
            </a:r>
          </a:p>
          <a:p>
            <a:endParaRPr lang="en-US" sz="2400" dirty="0" smtClean="0"/>
          </a:p>
          <a:p>
            <a:r>
              <a:rPr lang="en-US" sz="2400" b="1" u="sng" dirty="0" smtClean="0">
                <a:solidFill>
                  <a:srgbClr val="FFFF00"/>
                </a:solidFill>
              </a:rPr>
              <a:t>Efficient</a:t>
            </a:r>
            <a:r>
              <a:rPr lang="en-US" sz="2400" dirty="0" smtClean="0"/>
              <a:t> : avoid waste including waste of equipment , supplies , idea and energy .</a:t>
            </a:r>
          </a:p>
          <a:p>
            <a:endParaRPr lang="en-US" sz="2400" dirty="0" smtClean="0"/>
          </a:p>
          <a:p>
            <a:r>
              <a:rPr lang="en-US" sz="2400" b="1" u="sng" dirty="0" smtClean="0">
                <a:solidFill>
                  <a:srgbClr val="FFFF00"/>
                </a:solidFill>
              </a:rPr>
              <a:t>Equitable</a:t>
            </a:r>
            <a:r>
              <a:rPr lang="en-US" sz="2400" dirty="0" smtClean="0"/>
              <a:t> : </a:t>
            </a:r>
            <a:r>
              <a:rPr lang="en-US" sz="2400" dirty="0"/>
              <a:t>dealing fairly and equally with all </a:t>
            </a:r>
            <a:r>
              <a:rPr lang="en-US" sz="2400" dirty="0" smtClean="0"/>
              <a:t>patients ,care should not in quality because patient personal characteristic such as gender </a:t>
            </a:r>
            <a:r>
              <a:rPr lang="en-US" sz="2400" dirty="0" smtClean="0"/>
              <a:t>. </a:t>
            </a:r>
            <a:endParaRPr lang="en-US" sz="2400" dirty="0" smtClean="0"/>
          </a:p>
          <a:p>
            <a:endParaRPr lang="en-US" sz="2400" dirty="0" smtClean="0"/>
          </a:p>
          <a:p>
            <a:r>
              <a:rPr lang="en-US" sz="2400" b="1" u="sng" dirty="0" smtClean="0">
                <a:solidFill>
                  <a:srgbClr val="FFFF00"/>
                </a:solidFill>
              </a:rPr>
              <a:t>Patient centered </a:t>
            </a:r>
            <a:r>
              <a:rPr lang="en-US" sz="2400" dirty="0" smtClean="0"/>
              <a:t>: should be respectful to patient need &amp; values.</a:t>
            </a:r>
          </a:p>
        </p:txBody>
      </p:sp>
      <p:sp>
        <p:nvSpPr>
          <p:cNvPr id="2" name="Title 1"/>
          <p:cNvSpPr>
            <a:spLocks noGrp="1"/>
          </p:cNvSpPr>
          <p:nvPr>
            <p:ph type="title"/>
          </p:nvPr>
        </p:nvSpPr>
        <p:spPr>
          <a:xfrm>
            <a:off x="3276600" y="152400"/>
            <a:ext cx="5410200" cy="457200"/>
          </a:xfrm>
        </p:spPr>
        <p:txBody>
          <a:bodyPr>
            <a:normAutofit fontScale="90000"/>
          </a:bodyPr>
          <a:lstStyle/>
          <a:p>
            <a:endParaRPr lang="ar-SA" dirty="0"/>
          </a:p>
        </p:txBody>
      </p:sp>
    </p:spTree>
    <p:extLst>
      <p:ext uri="{BB962C8B-B14F-4D97-AF65-F5344CB8AC3E}">
        <p14:creationId xmlns:p14="http://schemas.microsoft.com/office/powerpoint/2010/main" val="3005067379"/>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839200" cy="5105400"/>
          </a:xfrm>
        </p:spPr>
        <p:txBody>
          <a:bodyPr>
            <a:normAutofit/>
          </a:bodyPr>
          <a:lstStyle/>
          <a:p>
            <a:r>
              <a:rPr lang="en-US" sz="2400" u="sng" dirty="0" smtClean="0">
                <a:solidFill>
                  <a:srgbClr val="FFFF00"/>
                </a:solidFill>
              </a:rPr>
              <a:t>Definition from the Health and Safety Commission</a:t>
            </a:r>
          </a:p>
          <a:p>
            <a:endParaRPr lang="en-US" sz="2400" dirty="0" smtClean="0"/>
          </a:p>
          <a:p>
            <a:endParaRPr lang="en-US" sz="2400" dirty="0" smtClean="0"/>
          </a:p>
          <a:p>
            <a:endParaRPr lang="en-US" sz="2400" dirty="0" smtClean="0"/>
          </a:p>
          <a:p>
            <a:endParaRPr lang="en-US" sz="2400" dirty="0" smtClean="0"/>
          </a:p>
          <a:p>
            <a:endParaRPr lang="en-US" sz="2400" dirty="0" smtClean="0"/>
          </a:p>
        </p:txBody>
      </p:sp>
      <p:sp>
        <p:nvSpPr>
          <p:cNvPr id="2" name="Title 1"/>
          <p:cNvSpPr>
            <a:spLocks noGrp="1"/>
          </p:cNvSpPr>
          <p:nvPr>
            <p:ph type="title"/>
          </p:nvPr>
        </p:nvSpPr>
        <p:spPr>
          <a:xfrm>
            <a:off x="152400" y="228600"/>
            <a:ext cx="8153400" cy="990600"/>
          </a:xfrm>
        </p:spPr>
        <p:txBody>
          <a:bodyPr>
            <a:normAutofit/>
          </a:bodyPr>
          <a:lstStyle/>
          <a:p>
            <a:r>
              <a:rPr lang="en-US" sz="5400" b="1" u="sng" dirty="0" smtClean="0"/>
              <a:t>Culture of patient safety:</a:t>
            </a:r>
            <a:endParaRPr lang="en-US" sz="5400" b="1" u="sng" dirty="0"/>
          </a:p>
        </p:txBody>
      </p:sp>
      <p:sp>
        <p:nvSpPr>
          <p:cNvPr id="4" name="Rounded Rectangle 3"/>
          <p:cNvSpPr/>
          <p:nvPr/>
        </p:nvSpPr>
        <p:spPr>
          <a:xfrm>
            <a:off x="762000" y="2286000"/>
            <a:ext cx="7543800" cy="18288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bg1"/>
                </a:solidFill>
              </a:rPr>
              <a:t>The safety culture of an organization is the product of individual and group values, attitudes, perceptions,, and patterns of behavior that determine the commitment to, and the style and proficiency of, an organization’s health and safety management</a:t>
            </a:r>
          </a:p>
        </p:txBody>
      </p:sp>
      <p:sp>
        <p:nvSpPr>
          <p:cNvPr id="6" name="Rounded Rectangle 5"/>
          <p:cNvSpPr/>
          <p:nvPr/>
        </p:nvSpPr>
        <p:spPr>
          <a:xfrm>
            <a:off x="762000" y="4343400"/>
            <a:ext cx="7620000" cy="21336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en-US" sz="2000" b="1" dirty="0" smtClean="0">
                <a:solidFill>
                  <a:schemeClr val="bg1"/>
                </a:solidFill>
              </a:rPr>
              <a:t>an integrated pattern of individual and organizational behavior, based on a system of shared beliefs and values, that continuously seeks to minimize patient harm that may result from the process of care delivery.’  (</a:t>
            </a:r>
            <a:r>
              <a:rPr lang="en-US" sz="2000" b="1" dirty="0" err="1" smtClean="0">
                <a:solidFill>
                  <a:schemeClr val="bg1"/>
                </a:solidFill>
              </a:rPr>
              <a:t>Kizer</a:t>
            </a:r>
            <a:r>
              <a:rPr lang="en-US" sz="2000" b="1" dirty="0" smtClean="0">
                <a:solidFill>
                  <a:schemeClr val="bg1"/>
                </a:solidFill>
              </a:rPr>
              <a:t> 1999)</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72000"/>
          </a:xfrm>
        </p:spPr>
        <p:txBody>
          <a:bodyPr>
            <a:normAutofit/>
          </a:bodyPr>
          <a:lstStyle/>
          <a:p>
            <a:r>
              <a:rPr lang="en-US" sz="2800" dirty="0" smtClean="0"/>
              <a:t>Is the concept used to reconcile the tension between “no blame “ and “blame “this concept is useful to create a culture of accountability while respecting the fundamental need to maintain a system focus and trusting workforce. </a:t>
            </a:r>
            <a:endParaRPr lang="ar-SA" sz="2800" dirty="0"/>
          </a:p>
        </p:txBody>
      </p:sp>
      <p:sp>
        <p:nvSpPr>
          <p:cNvPr id="2" name="Title 1"/>
          <p:cNvSpPr>
            <a:spLocks noGrp="1"/>
          </p:cNvSpPr>
          <p:nvPr>
            <p:ph type="title"/>
          </p:nvPr>
        </p:nvSpPr>
        <p:spPr>
          <a:xfrm>
            <a:off x="381000" y="228600"/>
            <a:ext cx="8229600" cy="1219200"/>
          </a:xfrm>
        </p:spPr>
        <p:txBody>
          <a:bodyPr>
            <a:normAutofit/>
          </a:bodyPr>
          <a:lstStyle/>
          <a:p>
            <a:r>
              <a:rPr lang="en-US" sz="7200" dirty="0" smtClean="0">
                <a:solidFill>
                  <a:srgbClr val="FFFF00"/>
                </a:solidFill>
              </a:rPr>
              <a:t>Just a culture</a:t>
            </a:r>
            <a:endParaRPr lang="ar-SA" sz="7200" dirty="0">
              <a:solidFill>
                <a:srgbClr val="FFFF00"/>
              </a:solidFill>
            </a:endParaRPr>
          </a:p>
        </p:txBody>
      </p:sp>
    </p:spTree>
    <p:extLst>
      <p:ext uri="{BB962C8B-B14F-4D97-AF65-F5344CB8AC3E}">
        <p14:creationId xmlns:p14="http://schemas.microsoft.com/office/powerpoint/2010/main" val="2780476472"/>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153400" cy="4953000"/>
          </a:xfrm>
        </p:spPr>
        <p:txBody>
          <a:bodyPr>
            <a:normAutofit/>
          </a:bodyPr>
          <a:lstStyle/>
          <a:p>
            <a:pPr>
              <a:buNone/>
            </a:pPr>
            <a:r>
              <a:rPr lang="en-US" dirty="0" smtClean="0"/>
              <a:t> </a:t>
            </a:r>
            <a:endParaRPr lang="en-US" dirty="0">
              <a:solidFill>
                <a:schemeClr val="accent2">
                  <a:lumMod val="75000"/>
                </a:schemeClr>
              </a:solidFill>
            </a:endParaRPr>
          </a:p>
        </p:txBody>
      </p:sp>
      <p:sp>
        <p:nvSpPr>
          <p:cNvPr id="2" name="Title 1"/>
          <p:cNvSpPr>
            <a:spLocks noGrp="1"/>
          </p:cNvSpPr>
          <p:nvPr>
            <p:ph type="title"/>
          </p:nvPr>
        </p:nvSpPr>
        <p:spPr>
          <a:xfrm>
            <a:off x="152400" y="0"/>
            <a:ext cx="8153400" cy="1447800"/>
          </a:xfrm>
        </p:spPr>
        <p:txBody>
          <a:bodyPr>
            <a:noAutofit/>
          </a:bodyPr>
          <a:lstStyle/>
          <a:p>
            <a:r>
              <a:rPr lang="en-US" sz="4400" dirty="0" smtClean="0">
                <a:solidFill>
                  <a:schemeClr val="tx1"/>
                </a:solidFill>
              </a:rPr>
              <a:t/>
            </a:r>
            <a:br>
              <a:rPr lang="en-US" sz="4400" dirty="0" smtClean="0">
                <a:solidFill>
                  <a:schemeClr val="tx1"/>
                </a:solidFill>
              </a:rPr>
            </a:br>
            <a:r>
              <a:rPr lang="en-US" sz="4400" u="sng" dirty="0" smtClean="0">
                <a:solidFill>
                  <a:schemeClr val="tx1"/>
                </a:solidFill>
              </a:rPr>
              <a:t> Safety culture divided into seven subcultures and defined as</a:t>
            </a:r>
            <a:r>
              <a:rPr lang="en-US" sz="3200" u="sng" dirty="0" smtClean="0">
                <a:solidFill>
                  <a:srgbClr val="0070C0"/>
                </a:solidFill>
              </a:rPr>
              <a:t>:</a:t>
            </a:r>
            <a:endParaRPr lang="en-US" sz="3200" dirty="0"/>
          </a:p>
        </p:txBody>
      </p:sp>
      <p:graphicFrame>
        <p:nvGraphicFramePr>
          <p:cNvPr id="5" name="Diagram 4"/>
          <p:cNvGraphicFramePr/>
          <p:nvPr/>
        </p:nvGraphicFramePr>
        <p:xfrm>
          <a:off x="0" y="1676400"/>
          <a:ext cx="9144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1376</TotalTime>
  <Words>985</Words>
  <Application>Microsoft Office PowerPoint</Application>
  <PresentationFormat>On-screen Show (4:3)</PresentationFormat>
  <Paragraphs>173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patient safety  </vt:lpstr>
      <vt:lpstr>History of patient safety :</vt:lpstr>
      <vt:lpstr>PowerPoint Presentation</vt:lpstr>
      <vt:lpstr>Definition of patient safety</vt:lpstr>
      <vt:lpstr>Patient safety Dimension  </vt:lpstr>
      <vt:lpstr>PowerPoint Presentation</vt:lpstr>
      <vt:lpstr>Culture of patient safety:</vt:lpstr>
      <vt:lpstr>Just a culture</vt:lpstr>
      <vt:lpstr>  Safety culture divided into seven subcultures and defined as:</vt:lpstr>
      <vt:lpstr>   Seven steps for patient safety culture</vt:lpstr>
      <vt:lpstr>PowerPoint Presentation</vt:lpstr>
      <vt:lpstr>Approaching patient safety within an Organization requires a review in six key areas:</vt:lpstr>
      <vt:lpstr>PowerPoint Presentation</vt:lpstr>
      <vt:lpstr>Patient Safety Goals – Required Organizational Practices (ROPs)</vt:lpstr>
      <vt:lpstr>Patient Safety Goals – Required Organizational Practices (ROPs)</vt:lpstr>
      <vt:lpstr>PowerPoint Presentation</vt:lpstr>
      <vt:lpstr>PowerPoint Presentation</vt:lpstr>
      <vt:lpstr>PowerPoint Presentation</vt:lpstr>
      <vt:lpstr>PowerPoint Presentation</vt:lpstr>
      <vt:lpstr>Clinical Patient Safety Performance Measures :</vt:lpstr>
      <vt:lpstr> Tips of improvement patient safety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GCUSER</cp:lastModifiedBy>
  <cp:revision>118</cp:revision>
  <dcterms:created xsi:type="dcterms:W3CDTF">2012-09-09T19:13:13Z</dcterms:created>
  <dcterms:modified xsi:type="dcterms:W3CDTF">2014-10-21T06:43:50Z</dcterms:modified>
</cp:coreProperties>
</file>