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95" r:id="rId3"/>
    <p:sldId id="257" r:id="rId4"/>
    <p:sldId id="261" r:id="rId5"/>
    <p:sldId id="262" r:id="rId6"/>
    <p:sldId id="304" r:id="rId7"/>
    <p:sldId id="301" r:id="rId8"/>
    <p:sldId id="302" r:id="rId9"/>
    <p:sldId id="300" r:id="rId10"/>
    <p:sldId id="267" r:id="rId11"/>
    <p:sldId id="291" r:id="rId12"/>
    <p:sldId id="297" r:id="rId13"/>
    <p:sldId id="269" r:id="rId14"/>
    <p:sldId id="292" r:id="rId15"/>
    <p:sldId id="272" r:id="rId16"/>
    <p:sldId id="298" r:id="rId17"/>
    <p:sldId id="30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1EC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A0C7F-D9EE-4FD0-8F1C-FCF2337F52E7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9E6FA-E8F7-4FE1-A017-C65D10F6C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45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9E6FA-E8F7-4FE1-A017-C65D10F6C86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53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9E6FA-E8F7-4FE1-A017-C65D10F6C86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48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EDE2573-A1D6-4076-B979-55CF8684647F}" type="datetimeFigureOut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051B535-8A3D-4085-BF18-A786AE5F7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2573-A1D6-4076-B979-55CF8684647F}" type="datetimeFigureOut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B535-8A3D-4085-BF18-A786AE5F7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2573-A1D6-4076-B979-55CF8684647F}" type="datetimeFigureOut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B535-8A3D-4085-BF18-A786AE5F7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2573-A1D6-4076-B979-55CF8684647F}" type="datetimeFigureOut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B535-8A3D-4085-BF18-A786AE5F7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2573-A1D6-4076-B979-55CF8684647F}" type="datetimeFigureOut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B535-8A3D-4085-BF18-A786AE5F7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2573-A1D6-4076-B979-55CF8684647F}" type="datetimeFigureOut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B535-8A3D-4085-BF18-A786AE5F7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DE2573-A1D6-4076-B979-55CF8684647F}" type="datetimeFigureOut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51B535-8A3D-4085-BF18-A786AE5F7D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EDE2573-A1D6-4076-B979-55CF8684647F}" type="datetimeFigureOut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051B535-8A3D-4085-BF18-A786AE5F7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2573-A1D6-4076-B979-55CF8684647F}" type="datetimeFigureOut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B535-8A3D-4085-BF18-A786AE5F7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2573-A1D6-4076-B979-55CF8684647F}" type="datetimeFigureOut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B535-8A3D-4085-BF18-A786AE5F7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2573-A1D6-4076-B979-55CF8684647F}" type="datetimeFigureOut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B535-8A3D-4085-BF18-A786AE5F7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EDE2573-A1D6-4076-B979-55CF8684647F}" type="datetimeFigureOut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051B535-8A3D-4085-BF18-A786AE5F7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animationlibrary.com/animation/28786/Doctor_runs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458200" cy="147002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Human Factors &amp; Patient Safety </a:t>
            </a:r>
            <a:endParaRPr lang="en-US" sz="48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b="1" dirty="0" smtClean="0"/>
              <a:t>Causes of Medical Errors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76800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400" b="1" dirty="0" smtClean="0">
                <a:solidFill>
                  <a:srgbClr val="0070C0"/>
                </a:solidFill>
              </a:rPr>
              <a:t>1- Healthcare Complexity</a:t>
            </a:r>
          </a:p>
          <a:p>
            <a:r>
              <a:rPr lang="en-US" dirty="0" smtClean="0"/>
              <a:t>Complicated technologies</a:t>
            </a:r>
          </a:p>
          <a:p>
            <a:r>
              <a:rPr lang="en-US" dirty="0" smtClean="0"/>
              <a:t>Drugs interaction. </a:t>
            </a:r>
          </a:p>
          <a:p>
            <a:r>
              <a:rPr lang="en-US" dirty="0" smtClean="0"/>
              <a:t>Intensive care</a:t>
            </a:r>
          </a:p>
          <a:p>
            <a:r>
              <a:rPr lang="en-US" dirty="0" smtClean="0"/>
              <a:t>prolonged hospital stay. </a:t>
            </a:r>
          </a:p>
          <a:p>
            <a:r>
              <a:rPr lang="en-US" dirty="0" smtClean="0"/>
              <a:t>Multidisciplinary approach </a:t>
            </a:r>
          </a:p>
          <a:p>
            <a:endParaRPr lang="en-US" b="1" dirty="0" smtClean="0"/>
          </a:p>
          <a:p>
            <a:pPr>
              <a:buNone/>
            </a:pPr>
            <a:r>
              <a:rPr lang="en-US" sz="3400" b="1" dirty="0" smtClean="0">
                <a:solidFill>
                  <a:srgbClr val="0070C0"/>
                </a:solidFill>
              </a:rPr>
              <a:t>2- System and Process Design </a:t>
            </a:r>
          </a:p>
          <a:p>
            <a:r>
              <a:rPr lang="en-US" dirty="0" smtClean="0"/>
              <a:t>Inadequate communication, </a:t>
            </a:r>
          </a:p>
          <a:p>
            <a:r>
              <a:rPr lang="en-US" dirty="0" smtClean="0"/>
              <a:t>Unclear  lines of authority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1371600" cy="6858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Cont: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6736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3- Environmental factors. </a:t>
            </a:r>
          </a:p>
          <a:p>
            <a:r>
              <a:rPr lang="en-US" dirty="0" smtClean="0"/>
              <a:t>Over crowded services</a:t>
            </a:r>
          </a:p>
          <a:p>
            <a:r>
              <a:rPr lang="en-US" dirty="0" smtClean="0"/>
              <a:t>Unsafe care provision areas</a:t>
            </a:r>
          </a:p>
          <a:p>
            <a:r>
              <a:rPr lang="en-US" dirty="0" smtClean="0"/>
              <a:t>areas poorly designed for safe monitoring. 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4- Infrastructure failure. </a:t>
            </a:r>
          </a:p>
          <a:p>
            <a:r>
              <a:rPr lang="en-US" dirty="0" smtClean="0"/>
              <a:t>Lack of documentation process</a:t>
            </a:r>
          </a:p>
          <a:p>
            <a:r>
              <a:rPr lang="en-US" dirty="0" smtClean="0"/>
              <a:t>Lack of continuous improvement process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1371600" cy="762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Cont: </a:t>
            </a:r>
            <a:br>
              <a:rPr lang="en-US" b="1" dirty="0" smtClean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5867400" cy="3505200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5- Human Factors and Ergonomics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H		Hungry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A		Angry/ Emotions 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L		Late/ lazy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T		Tired/fatigue/sleep less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lack of skilled workers.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Lack of training.</a:t>
            </a:r>
          </a:p>
          <a:p>
            <a:endParaRPr lang="en-US" dirty="0"/>
          </a:p>
        </p:txBody>
      </p:sp>
      <p:pic>
        <p:nvPicPr>
          <p:cNvPr id="1026" name="Picture 2" descr="Doctor runs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371600"/>
            <a:ext cx="2286000" cy="5029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4114800" cy="10668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Examples of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14600"/>
            <a:ext cx="4038600" cy="3200400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Delay in response to emergency</a:t>
            </a:r>
          </a:p>
          <a:p>
            <a:r>
              <a:rPr lang="en-US" dirty="0" smtClean="0"/>
              <a:t>Failure  to diagnose or delay of a diagnosis. </a:t>
            </a:r>
          </a:p>
          <a:p>
            <a:r>
              <a:rPr lang="en-US" dirty="0" smtClean="0"/>
              <a:t>Wrong  drug or (wrong patient, wrong chemical, wrong dose, wrong time, wrong route) </a:t>
            </a:r>
          </a:p>
          <a:p>
            <a:r>
              <a:rPr lang="en-US" dirty="0" smtClean="0"/>
              <a:t>Wrong-site surgery</a:t>
            </a:r>
          </a:p>
          <a:p>
            <a:r>
              <a:rPr lang="en-US" dirty="0" smtClean="0"/>
              <a:t>Retained surgical instruments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1"/>
            <a:ext cx="4038600" cy="2895599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Improper  transfusions</a:t>
            </a:r>
          </a:p>
          <a:p>
            <a:r>
              <a:rPr lang="en-US" dirty="0" smtClean="0"/>
              <a:t>Restraint -related injuries or death</a:t>
            </a:r>
          </a:p>
          <a:p>
            <a:r>
              <a:rPr lang="en-US" dirty="0" smtClean="0"/>
              <a:t>Falls </a:t>
            </a:r>
          </a:p>
          <a:p>
            <a:r>
              <a:rPr lang="en-US" dirty="0" smtClean="0"/>
              <a:t>Incorrect record-keeping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KKUH –Medical Errors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40936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Expired medication dispensed</a:t>
            </a:r>
          </a:p>
          <a:p>
            <a:r>
              <a:rPr lang="en-US" dirty="0" smtClean="0"/>
              <a:t>Un planned hysterectomy</a:t>
            </a:r>
          </a:p>
          <a:p>
            <a:r>
              <a:rPr lang="en-US" dirty="0" smtClean="0"/>
              <a:t>Wrong Sponge counting  </a:t>
            </a:r>
          </a:p>
          <a:p>
            <a:r>
              <a:rPr lang="en-US" dirty="0" smtClean="0"/>
              <a:t>Self  </a:t>
            </a:r>
            <a:r>
              <a:rPr lang="en-US" dirty="0" err="1" smtClean="0"/>
              <a:t>extubation</a:t>
            </a:r>
            <a:endParaRPr lang="en-US" dirty="0" smtClean="0"/>
          </a:p>
          <a:p>
            <a:r>
              <a:rPr lang="en-US" dirty="0" smtClean="0"/>
              <a:t>Wrong patient ID , went to wrong procedure </a:t>
            </a:r>
          </a:p>
          <a:p>
            <a:r>
              <a:rPr lang="en-US" dirty="0" smtClean="0"/>
              <a:t>Wrong medication delivered</a:t>
            </a:r>
          </a:p>
          <a:p>
            <a:r>
              <a:rPr lang="en-US" dirty="0" smtClean="0"/>
              <a:t>Wrong dose administered 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505200" cy="9144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Actions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Greater  focus on the quality of healthcare                ( performance measures / clinical audits/ quality in healthcare  research ) </a:t>
            </a:r>
          </a:p>
          <a:p>
            <a:r>
              <a:rPr lang="en-US" dirty="0" smtClean="0"/>
              <a:t>Accreditation process mandatory </a:t>
            </a:r>
          </a:p>
          <a:p>
            <a:r>
              <a:rPr lang="en-US" dirty="0" smtClean="0"/>
              <a:t>Patient safety standards/ goals </a:t>
            </a:r>
          </a:p>
          <a:p>
            <a:r>
              <a:rPr lang="en-US" dirty="0" smtClean="0"/>
              <a:t>computerized drug ordering systems</a:t>
            </a:r>
          </a:p>
          <a:p>
            <a:r>
              <a:rPr lang="en-US" dirty="0" smtClean="0"/>
              <a:t>Error reporting should be voluntary and confidential</a:t>
            </a:r>
          </a:p>
          <a:p>
            <a:r>
              <a:rPr lang="en-US" dirty="0" smtClean="0"/>
              <a:t>malpractice insurance</a:t>
            </a:r>
          </a:p>
          <a:p>
            <a:r>
              <a:rPr lang="en-US" dirty="0" smtClean="0"/>
              <a:t>National  standards for on work hours for medical interns and residents</a:t>
            </a:r>
          </a:p>
          <a:p>
            <a:r>
              <a:rPr lang="en-US" dirty="0" smtClean="0"/>
              <a:t>Patient education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1295400" cy="10668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Cont: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10000"/>
              <a:lumOff val="90000"/>
            </a:schemeClr>
          </a:solidFill>
        </p:spPr>
        <p:txBody>
          <a:bodyPr/>
          <a:lstStyle/>
          <a:p>
            <a:r>
              <a:rPr lang="en-US" dirty="0" smtClean="0"/>
              <a:t>Verification, credentialing, privileging and evaluation process </a:t>
            </a:r>
          </a:p>
          <a:p>
            <a:r>
              <a:rPr lang="en-US" dirty="0" smtClean="0"/>
              <a:t>Morbidity and mortality review process</a:t>
            </a:r>
          </a:p>
          <a:p>
            <a:r>
              <a:rPr lang="en-US" dirty="0" smtClean="0"/>
              <a:t>OVR process</a:t>
            </a:r>
          </a:p>
          <a:p>
            <a:r>
              <a:rPr lang="en-US" dirty="0" smtClean="0"/>
              <a:t>No Blame Culture </a:t>
            </a:r>
          </a:p>
          <a:p>
            <a:r>
              <a:rPr lang="en-US" dirty="0" smtClean="0"/>
              <a:t>WHO / JCI/ AC and others standards and check list</a:t>
            </a:r>
          </a:p>
          <a:p>
            <a:r>
              <a:rPr lang="en-US" dirty="0" smtClean="0"/>
              <a:t>Medical societies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anyquestions_600x30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2057400"/>
            <a:ext cx="7162800" cy="4038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3962400" cy="10668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We will learn: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2170176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Human Factor and its relation to patient safety</a:t>
            </a:r>
          </a:p>
          <a:p>
            <a:r>
              <a:rPr lang="en-US" dirty="0" smtClean="0"/>
              <a:t>To Err is Human : true or false </a:t>
            </a:r>
          </a:p>
          <a:p>
            <a:r>
              <a:rPr lang="en-US" dirty="0" smtClean="0"/>
              <a:t>Medical Errors: types , causes and  example</a:t>
            </a:r>
          </a:p>
          <a:p>
            <a:r>
              <a:rPr lang="en-US" dirty="0" smtClean="0"/>
              <a:t>Actions to reduces medical errors as related to Humans     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4495800" cy="10668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Human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4495800" cy="4525963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Understanding  and advancement of the systematic consideration of people in relation to machines, systems, tools, and environments. (</a:t>
            </a:r>
            <a:r>
              <a:rPr lang="en-US" i="1" dirty="0" smtClean="0"/>
              <a:t>HFS</a:t>
            </a:r>
            <a:r>
              <a:rPr lang="en-US" dirty="0" smtClean="0"/>
              <a:t>) highlights fundamental human capabilities, limitations, and tendencies, as well as the basics of human performance. </a:t>
            </a:r>
            <a:endParaRPr lang="en-US" dirty="0"/>
          </a:p>
        </p:txBody>
      </p:sp>
      <p:pic>
        <p:nvPicPr>
          <p:cNvPr id="1026" name="Picture 2" descr="C:\Documents and Settings\Dr.Frahian\My Documents\My Pictures\pp ps\home_cov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609600"/>
            <a:ext cx="3581400" cy="5638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48768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/>
              <a:t>TO </a:t>
            </a:r>
            <a:r>
              <a:rPr lang="en-US" b="1" dirty="0"/>
              <a:t>ERR IS HUMAN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Autofit/>
          </a:bodyPr>
          <a:lstStyle/>
          <a:p>
            <a:r>
              <a:rPr lang="en-US" sz="2200" dirty="0" smtClean="0"/>
              <a:t>United </a:t>
            </a:r>
            <a:r>
              <a:rPr lang="en-US" sz="2200" dirty="0"/>
              <a:t>States </a:t>
            </a:r>
            <a:r>
              <a:rPr lang="en-US" sz="2200" dirty="0" smtClean="0"/>
              <a:t>at </a:t>
            </a:r>
            <a:r>
              <a:rPr lang="en-US" sz="2200" dirty="0"/>
              <a:t>least 44,000 people, and perhaps as many as 98,000 </a:t>
            </a:r>
            <a:r>
              <a:rPr lang="en-US" sz="2200" dirty="0" smtClean="0"/>
              <a:t>people die for preventable medical errors .</a:t>
            </a:r>
          </a:p>
          <a:p>
            <a:r>
              <a:rPr lang="en-US" sz="2200" dirty="0" smtClean="0"/>
              <a:t>Cost of medical errors claims : between $17 billion and $29 billion per year in hospitals nationwide.</a:t>
            </a:r>
          </a:p>
          <a:p>
            <a:r>
              <a:rPr lang="en-US" sz="2200" dirty="0" smtClean="0"/>
              <a:t>Institute of Medicine (IOM) in 1999 called for a national effort to make health care safer.</a:t>
            </a:r>
          </a:p>
          <a:p>
            <a:r>
              <a:rPr lang="en-US" sz="2200" dirty="0" smtClean="0"/>
              <a:t>A total of 5514 articles on patient safety and medical errors were published during the 10 year study period</a:t>
            </a:r>
          </a:p>
          <a:p>
            <a:r>
              <a:rPr lang="en-US" sz="2200" dirty="0" smtClean="0"/>
              <a:t>The rate of patient safety publications increased from 59 to 164 articles per 100,000 MEDLINE publications</a:t>
            </a:r>
          </a:p>
          <a:p>
            <a:r>
              <a:rPr lang="en-US" sz="2200" dirty="0" smtClean="0"/>
              <a:t>Publications of original research increased from an average of 24 to 41 articles per 100 000 publications, while patient safety research awards increased from 5 to 141 awards.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Medical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2133600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Failure of </a:t>
            </a:r>
            <a:r>
              <a:rPr lang="en-US" dirty="0"/>
              <a:t>a planned action to be completed as intended 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or </a:t>
            </a:r>
          </a:p>
          <a:p>
            <a:pPr algn="ctr">
              <a:buNone/>
            </a:pPr>
            <a:r>
              <a:rPr lang="en-US" dirty="0" smtClean="0"/>
              <a:t>the </a:t>
            </a:r>
            <a:r>
              <a:rPr lang="en-US" dirty="0"/>
              <a:t>use of a wrong plan to achieve an aim. 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Types </a:t>
            </a:r>
            <a:r>
              <a:rPr lang="en-US" b="1" dirty="0"/>
              <a:t>of </a:t>
            </a:r>
            <a:r>
              <a:rPr lang="en-US" b="1" dirty="0" smtClean="0"/>
              <a:t>Medical Errors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8305800" cy="452596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Near Miss</a:t>
            </a:r>
            <a:r>
              <a:rPr lang="en-US" sz="2400" dirty="0" smtClean="0"/>
              <a:t>: incidence about to happen but by chance didn’t occur.</a:t>
            </a:r>
          </a:p>
          <a:p>
            <a:endParaRPr lang="en-US" sz="2800" dirty="0" smtClean="0"/>
          </a:p>
          <a:p>
            <a:r>
              <a:rPr lang="en-US" sz="2800" b="1" dirty="0" smtClean="0"/>
              <a:t> sentinel event</a:t>
            </a:r>
            <a:r>
              <a:rPr lang="en-US" sz="2400" dirty="0" smtClean="0"/>
              <a:t>:  A sentinel event is an unexpected occurrence involving death or serious physical or psychological injury</a:t>
            </a:r>
          </a:p>
          <a:p>
            <a:endParaRPr lang="en-US" sz="3200" dirty="0" smtClean="0"/>
          </a:p>
          <a:p>
            <a:r>
              <a:rPr lang="en-US" sz="3200" b="1" dirty="0" smtClean="0"/>
              <a:t>  </a:t>
            </a:r>
            <a:r>
              <a:rPr lang="en-US" sz="2800" b="1" dirty="0" smtClean="0"/>
              <a:t>Medication Error</a:t>
            </a:r>
            <a:r>
              <a:rPr lang="en-US" sz="2400" dirty="0" smtClean="0"/>
              <a:t>: is any preventable event that may cause or led to inappropriate medication use or patient harm.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423" t="28682" r="36013" b="12267"/>
          <a:stretch>
            <a:fillRect/>
          </a:stretch>
        </p:blipFill>
        <p:spPr bwMode="auto">
          <a:xfrm>
            <a:off x="0" y="533400"/>
            <a:ext cx="8534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edical-error-statistics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381000"/>
            <a:ext cx="1676400" cy="12954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125" t="32292" r="37500" b="14583"/>
          <a:stretch>
            <a:fillRect/>
          </a:stretch>
        </p:blipFill>
        <p:spPr bwMode="auto">
          <a:xfrm>
            <a:off x="228600" y="685800"/>
            <a:ext cx="80772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Factors Causing Errors</a:t>
            </a:r>
            <a:endParaRPr lang="ar-SA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Large work loads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High patient acuity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Inexperienced staff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Constant interruption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Multiple hand offs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Lack of rewarding system  </a:t>
            </a:r>
            <a:endParaRPr lang="ar-SA" dirty="0"/>
          </a:p>
        </p:txBody>
      </p:sp>
      <p:pic>
        <p:nvPicPr>
          <p:cNvPr id="4" name="Picture 3" descr="Medical-erro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990600"/>
            <a:ext cx="2019300" cy="304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2090452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2148</TotalTime>
  <Words>553</Words>
  <Application>Microsoft Office PowerPoint</Application>
  <PresentationFormat>On-screen Show (4:3)</PresentationFormat>
  <Paragraphs>96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Urban</vt:lpstr>
      <vt:lpstr>Human Factors &amp; Patient Safety </vt:lpstr>
      <vt:lpstr>We will learn:</vt:lpstr>
      <vt:lpstr>Human Factors</vt:lpstr>
      <vt:lpstr>TO ERR IS HUMAN </vt:lpstr>
      <vt:lpstr>Medical errors</vt:lpstr>
      <vt:lpstr> Types of Medical Errors  </vt:lpstr>
      <vt:lpstr>PowerPoint Presentation</vt:lpstr>
      <vt:lpstr>PowerPoint Presentation</vt:lpstr>
      <vt:lpstr>Factors Causing Errors</vt:lpstr>
      <vt:lpstr>Causes of Medical Errors </vt:lpstr>
      <vt:lpstr>Cont: </vt:lpstr>
      <vt:lpstr> Cont:  </vt:lpstr>
      <vt:lpstr>Examples of errors</vt:lpstr>
      <vt:lpstr>KKUH –Medical Errors </vt:lpstr>
      <vt:lpstr>Actions </vt:lpstr>
      <vt:lpstr>Cont: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Factor &amp; Patient Safety</dc:title>
  <dc:creator>Dr.Frahian</dc:creator>
  <cp:lastModifiedBy>GCUSER</cp:lastModifiedBy>
  <cp:revision>30</cp:revision>
  <dcterms:created xsi:type="dcterms:W3CDTF">2012-09-02T10:04:00Z</dcterms:created>
  <dcterms:modified xsi:type="dcterms:W3CDTF">2014-10-23T11:17:05Z</dcterms:modified>
</cp:coreProperties>
</file>