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1"/>
  </p:notesMasterIdLst>
  <p:sldIdLst>
    <p:sldId id="414" r:id="rId2"/>
    <p:sldId id="437" r:id="rId3"/>
    <p:sldId id="412" r:id="rId4"/>
    <p:sldId id="418" r:id="rId5"/>
    <p:sldId id="411" r:id="rId6"/>
    <p:sldId id="394" r:id="rId7"/>
    <p:sldId id="438" r:id="rId8"/>
    <p:sldId id="395" r:id="rId9"/>
    <p:sldId id="401" r:id="rId10"/>
    <p:sldId id="402" r:id="rId11"/>
    <p:sldId id="396" r:id="rId12"/>
    <p:sldId id="397" r:id="rId13"/>
    <p:sldId id="439" r:id="rId14"/>
    <p:sldId id="440" r:id="rId15"/>
    <p:sldId id="336" r:id="rId16"/>
    <p:sldId id="335" r:id="rId17"/>
    <p:sldId id="417" r:id="rId18"/>
    <p:sldId id="320" r:id="rId19"/>
    <p:sldId id="409" r:id="rId20"/>
    <p:sldId id="369" r:id="rId21"/>
    <p:sldId id="321" r:id="rId22"/>
    <p:sldId id="323" r:id="rId23"/>
    <p:sldId id="340" r:id="rId24"/>
    <p:sldId id="370" r:id="rId25"/>
    <p:sldId id="341" r:id="rId26"/>
    <p:sldId id="371" r:id="rId27"/>
    <p:sldId id="373" r:id="rId28"/>
    <p:sldId id="372" r:id="rId29"/>
    <p:sldId id="342" r:id="rId30"/>
    <p:sldId id="324" r:id="rId31"/>
    <p:sldId id="339" r:id="rId32"/>
    <p:sldId id="374" r:id="rId33"/>
    <p:sldId id="379" r:id="rId34"/>
    <p:sldId id="375" r:id="rId35"/>
    <p:sldId id="380" r:id="rId36"/>
    <p:sldId id="322" r:id="rId37"/>
    <p:sldId id="381" r:id="rId38"/>
    <p:sldId id="325" r:id="rId39"/>
    <p:sldId id="343" r:id="rId40"/>
    <p:sldId id="376" r:id="rId41"/>
    <p:sldId id="377" r:id="rId42"/>
    <p:sldId id="344" r:id="rId43"/>
    <p:sldId id="326" r:id="rId44"/>
    <p:sldId id="382" r:id="rId45"/>
    <p:sldId id="387" r:id="rId46"/>
    <p:sldId id="383" r:id="rId47"/>
    <p:sldId id="345" r:id="rId48"/>
    <p:sldId id="327" r:id="rId49"/>
    <p:sldId id="388" r:id="rId50"/>
    <p:sldId id="405" r:id="rId51"/>
    <p:sldId id="328" r:id="rId52"/>
    <p:sldId id="347" r:id="rId53"/>
    <p:sldId id="346" r:id="rId54"/>
    <p:sldId id="329" r:id="rId55"/>
    <p:sldId id="348" r:id="rId56"/>
    <p:sldId id="349" r:id="rId57"/>
    <p:sldId id="330" r:id="rId58"/>
    <p:sldId id="350" r:id="rId59"/>
    <p:sldId id="331" r:id="rId60"/>
    <p:sldId id="399" r:id="rId61"/>
    <p:sldId id="353" r:id="rId62"/>
    <p:sldId id="332" r:id="rId63"/>
    <p:sldId id="392" r:id="rId64"/>
    <p:sldId id="393" r:id="rId65"/>
    <p:sldId id="389" r:id="rId66"/>
    <p:sldId id="391" r:id="rId67"/>
    <p:sldId id="390" r:id="rId68"/>
    <p:sldId id="400" r:id="rId69"/>
    <p:sldId id="415" r:id="rId70"/>
    <p:sldId id="435" r:id="rId71"/>
    <p:sldId id="406" r:id="rId72"/>
    <p:sldId id="407" r:id="rId73"/>
    <p:sldId id="408" r:id="rId74"/>
    <p:sldId id="429" r:id="rId75"/>
    <p:sldId id="431" r:id="rId76"/>
    <p:sldId id="432" r:id="rId77"/>
    <p:sldId id="422" r:id="rId78"/>
    <p:sldId id="419" r:id="rId79"/>
    <p:sldId id="420" r:id="rId80"/>
    <p:sldId id="421" r:id="rId81"/>
    <p:sldId id="424" r:id="rId82"/>
    <p:sldId id="425" r:id="rId83"/>
    <p:sldId id="423" r:id="rId84"/>
    <p:sldId id="426" r:id="rId85"/>
    <p:sldId id="427" r:id="rId86"/>
    <p:sldId id="430" r:id="rId87"/>
    <p:sldId id="433" r:id="rId88"/>
    <p:sldId id="434" r:id="rId89"/>
    <p:sldId id="403"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11C9"/>
    <a:srgbClr val="CC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22606" autoAdjust="0"/>
    <p:restoredTop sz="96235" autoAdjust="0"/>
  </p:normalViewPr>
  <p:slideViewPr>
    <p:cSldViewPr>
      <p:cViewPr>
        <p:scale>
          <a:sx n="100" d="100"/>
          <a:sy n="100" d="100"/>
        </p:scale>
        <p:origin x="-894" y="-282"/>
      </p:cViewPr>
      <p:guideLst>
        <p:guide orient="horz" pos="2160"/>
        <p:guide pos="2880"/>
      </p:guideLst>
    </p:cSldViewPr>
  </p:slideViewPr>
  <p:notesTextViewPr>
    <p:cViewPr>
      <p:scale>
        <a:sx n="100" d="100"/>
        <a:sy n="100" d="100"/>
      </p:scale>
      <p:origin x="0" y="0"/>
    </p:cViewPr>
  </p:notesTextViewPr>
  <p:sorterViewPr>
    <p:cViewPr>
      <p:scale>
        <a:sx n="85" d="100"/>
        <a:sy n="85" d="100"/>
      </p:scale>
      <p:origin x="0" y="73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87AED9-4F2D-4353-A6F3-4B8FDA389883}" type="doc">
      <dgm:prSet loTypeId="urn:microsoft.com/office/officeart/2005/8/layout/hierarchy6" loCatId="hierarchy" qsTypeId="urn:microsoft.com/office/officeart/2005/8/quickstyle/simple5" qsCatId="simple" csTypeId="urn:microsoft.com/office/officeart/2005/8/colors/accent0_3" csCatId="mainScheme" phldr="1"/>
      <dgm:spPr/>
      <dgm:t>
        <a:bodyPr/>
        <a:lstStyle/>
        <a:p>
          <a:endParaRPr lang="en-US"/>
        </a:p>
      </dgm:t>
    </dgm:pt>
    <dgm:pt modelId="{37B9FA2E-7AFC-4D61-A146-2302E722041B}">
      <dgm:prSet phldrT="[Text]" custT="1"/>
      <dgm:spPr/>
      <dgm:t>
        <a:bodyPr/>
        <a:lstStyle/>
        <a:p>
          <a:r>
            <a:rPr lang="ar-SA" sz="1400" b="1" dirty="0" smtClean="0"/>
            <a:t>مبررات تجاوز السرية </a:t>
          </a:r>
          <a:endParaRPr lang="en-US" sz="1400" b="1" dirty="0"/>
        </a:p>
      </dgm:t>
    </dgm:pt>
    <dgm:pt modelId="{574DFB4B-845F-4990-90B5-D0CFD47F7A2A}" type="parTrans" cxnId="{61364DE6-D918-473D-A7D2-91810F071095}">
      <dgm:prSet/>
      <dgm:spPr/>
      <dgm:t>
        <a:bodyPr/>
        <a:lstStyle/>
        <a:p>
          <a:endParaRPr lang="en-US"/>
        </a:p>
      </dgm:t>
    </dgm:pt>
    <dgm:pt modelId="{2AD71E0C-317C-4F15-8EE2-05E343E861E9}" type="sibTrans" cxnId="{61364DE6-D918-473D-A7D2-91810F071095}">
      <dgm:prSet/>
      <dgm:spPr/>
      <dgm:t>
        <a:bodyPr/>
        <a:lstStyle/>
        <a:p>
          <a:endParaRPr lang="en-US"/>
        </a:p>
      </dgm:t>
    </dgm:pt>
    <dgm:pt modelId="{5BED4DFF-2472-4997-88D3-225A20B36129}">
      <dgm:prSet phldrT="[Text]" custT="1"/>
      <dgm:spPr/>
      <dgm:t>
        <a:bodyPr/>
        <a:lstStyle/>
        <a:p>
          <a:pPr rtl="1"/>
          <a:r>
            <a:rPr lang="ar-SA" sz="1200" b="1" dirty="0" smtClean="0"/>
            <a:t>لحماية طرف ثالث</a:t>
          </a:r>
          <a:endParaRPr lang="en-US" sz="1200" b="1" dirty="0"/>
        </a:p>
      </dgm:t>
    </dgm:pt>
    <dgm:pt modelId="{4A261C40-8890-4710-8369-E7955454CFA9}" type="parTrans" cxnId="{7792EAAA-276B-4E01-A163-0BA9A4EB037A}">
      <dgm:prSet/>
      <dgm:spPr/>
      <dgm:t>
        <a:bodyPr/>
        <a:lstStyle/>
        <a:p>
          <a:endParaRPr lang="en-US"/>
        </a:p>
      </dgm:t>
    </dgm:pt>
    <dgm:pt modelId="{B180ACBE-62B0-4413-BF57-C335E7ED0EDE}" type="sibTrans" cxnId="{7792EAAA-276B-4E01-A163-0BA9A4EB037A}">
      <dgm:prSet/>
      <dgm:spPr/>
      <dgm:t>
        <a:bodyPr/>
        <a:lstStyle/>
        <a:p>
          <a:endParaRPr lang="en-US"/>
        </a:p>
      </dgm:t>
    </dgm:pt>
    <dgm:pt modelId="{66D77B36-CFB8-41C9-B868-EC6C8870C34C}">
      <dgm:prSet phldrT="[Text]"/>
      <dgm:spPr/>
      <dgm:t>
        <a:bodyPr/>
        <a:lstStyle/>
        <a:p>
          <a:r>
            <a:rPr lang="ar-SA" b="1" dirty="0" smtClean="0"/>
            <a:t>الأمراض المعدية </a:t>
          </a:r>
          <a:endParaRPr lang="en-US" b="1" dirty="0"/>
        </a:p>
      </dgm:t>
    </dgm:pt>
    <dgm:pt modelId="{1B3292F6-5910-43F8-AC71-7EBF6DFB2946}" type="parTrans" cxnId="{D059B72E-A50D-492E-B55B-8F2D52516E75}">
      <dgm:prSet/>
      <dgm:spPr/>
      <dgm:t>
        <a:bodyPr/>
        <a:lstStyle/>
        <a:p>
          <a:endParaRPr lang="en-US"/>
        </a:p>
      </dgm:t>
    </dgm:pt>
    <dgm:pt modelId="{8CFF53D4-D0C9-4FF7-AADC-25A45F803439}" type="sibTrans" cxnId="{D059B72E-A50D-492E-B55B-8F2D52516E75}">
      <dgm:prSet/>
      <dgm:spPr/>
      <dgm:t>
        <a:bodyPr/>
        <a:lstStyle/>
        <a:p>
          <a:endParaRPr lang="en-US"/>
        </a:p>
      </dgm:t>
    </dgm:pt>
    <dgm:pt modelId="{795BDC77-FD46-49F0-89DD-F823DD9A1D4C}">
      <dgm:prSet phldrT="[Text]"/>
      <dgm:spPr/>
      <dgm:t>
        <a:bodyPr/>
        <a:lstStyle/>
        <a:p>
          <a:r>
            <a:rPr lang="ar-SA" b="1" dirty="0" smtClean="0"/>
            <a:t>ضعف القدرة على قيادة السيارة؟ </a:t>
          </a:r>
          <a:endParaRPr lang="en-US" b="1" dirty="0"/>
        </a:p>
      </dgm:t>
    </dgm:pt>
    <dgm:pt modelId="{9BD47AD5-498D-45DB-9CC8-2DC36E23E91E}" type="parTrans" cxnId="{6EFFB6CF-22C1-4191-8D6F-AD7C40001123}">
      <dgm:prSet/>
      <dgm:spPr/>
      <dgm:t>
        <a:bodyPr/>
        <a:lstStyle/>
        <a:p>
          <a:endParaRPr lang="en-US"/>
        </a:p>
      </dgm:t>
    </dgm:pt>
    <dgm:pt modelId="{DA2AEE0C-8E30-4994-B88B-4A1ACA133BC3}" type="sibTrans" cxnId="{6EFFB6CF-22C1-4191-8D6F-AD7C40001123}">
      <dgm:prSet/>
      <dgm:spPr/>
      <dgm:t>
        <a:bodyPr/>
        <a:lstStyle/>
        <a:p>
          <a:endParaRPr lang="en-US"/>
        </a:p>
      </dgm:t>
    </dgm:pt>
    <dgm:pt modelId="{FD228B53-CB38-4DE4-82AF-7D1FFCD39E67}">
      <dgm:prSet phldrT="[Text]" custT="1"/>
      <dgm:spPr/>
      <dgm:t>
        <a:bodyPr/>
        <a:lstStyle/>
        <a:p>
          <a:r>
            <a:rPr lang="ar-SA" sz="1200" b="1" dirty="0" smtClean="0"/>
            <a:t>لحماية المريض\ المريضة </a:t>
          </a:r>
          <a:endParaRPr lang="en-US" sz="1200" b="1" dirty="0"/>
        </a:p>
      </dgm:t>
    </dgm:pt>
    <dgm:pt modelId="{83F8EBB1-0116-4341-9729-25780EEC0389}" type="parTrans" cxnId="{56769703-AE9C-4726-9BB6-ACAF317FA2F8}">
      <dgm:prSet/>
      <dgm:spPr/>
      <dgm:t>
        <a:bodyPr/>
        <a:lstStyle/>
        <a:p>
          <a:endParaRPr lang="en-US"/>
        </a:p>
      </dgm:t>
    </dgm:pt>
    <dgm:pt modelId="{162BD3DE-E720-4953-A13D-DCE5CCF20B5A}" type="sibTrans" cxnId="{56769703-AE9C-4726-9BB6-ACAF317FA2F8}">
      <dgm:prSet/>
      <dgm:spPr/>
      <dgm:t>
        <a:bodyPr/>
        <a:lstStyle/>
        <a:p>
          <a:endParaRPr lang="en-US"/>
        </a:p>
      </dgm:t>
    </dgm:pt>
    <dgm:pt modelId="{7BB281B0-51D2-41BA-A810-7195E39D32FB}">
      <dgm:prSet phldrT="[Text]" custT="1"/>
      <dgm:spPr/>
      <dgm:t>
        <a:bodyPr/>
        <a:lstStyle/>
        <a:p>
          <a:r>
            <a:rPr lang="ar-SA" sz="1400" dirty="0" smtClean="0"/>
            <a:t>إساءة المعاملة</a:t>
          </a:r>
        </a:p>
        <a:p>
          <a:r>
            <a:rPr lang="en-US" sz="1400" dirty="0" smtClean="0"/>
            <a:t>(Abuse)</a:t>
          </a:r>
          <a:r>
            <a:rPr lang="ar-SA" sz="1400" dirty="0" smtClean="0"/>
            <a:t> </a:t>
          </a:r>
          <a:endParaRPr lang="en-US" sz="1400" dirty="0"/>
        </a:p>
      </dgm:t>
    </dgm:pt>
    <dgm:pt modelId="{B770E668-8FEE-403B-A59D-CC6618D4E4A1}" type="parTrans" cxnId="{5D617EFF-F45A-473F-A8D8-2AA8188460F3}">
      <dgm:prSet/>
      <dgm:spPr/>
      <dgm:t>
        <a:bodyPr/>
        <a:lstStyle/>
        <a:p>
          <a:endParaRPr lang="en-US"/>
        </a:p>
      </dgm:t>
    </dgm:pt>
    <dgm:pt modelId="{0E716C09-A504-43B0-B452-5E95503FDD89}" type="sibTrans" cxnId="{5D617EFF-F45A-473F-A8D8-2AA8188460F3}">
      <dgm:prSet/>
      <dgm:spPr/>
      <dgm:t>
        <a:bodyPr/>
        <a:lstStyle/>
        <a:p>
          <a:endParaRPr lang="en-US"/>
        </a:p>
      </dgm:t>
    </dgm:pt>
    <dgm:pt modelId="{551FB991-8107-45CE-834B-03CD4C1096DE}">
      <dgm:prSet custT="1"/>
      <dgm:spPr/>
      <dgm:t>
        <a:bodyPr/>
        <a:lstStyle/>
        <a:p>
          <a:r>
            <a:rPr lang="ar-SA" sz="1400" dirty="0" smtClean="0"/>
            <a:t>الإصابات من سلاح أو جريمة </a:t>
          </a:r>
          <a:endParaRPr lang="en-US" sz="1400" dirty="0"/>
        </a:p>
      </dgm:t>
    </dgm:pt>
    <dgm:pt modelId="{F92B520C-0393-49FE-90F4-46DEE8CF978B}" type="parTrans" cxnId="{F24C69F7-2B07-422A-BBD6-0FF8F663F74E}">
      <dgm:prSet/>
      <dgm:spPr/>
      <dgm:t>
        <a:bodyPr/>
        <a:lstStyle/>
        <a:p>
          <a:endParaRPr lang="en-US"/>
        </a:p>
      </dgm:t>
    </dgm:pt>
    <dgm:pt modelId="{4259178B-0BFB-45D7-9C71-74C58AC0E133}" type="sibTrans" cxnId="{F24C69F7-2B07-422A-BBD6-0FF8F663F74E}">
      <dgm:prSet/>
      <dgm:spPr/>
      <dgm:t>
        <a:bodyPr/>
        <a:lstStyle/>
        <a:p>
          <a:endParaRPr lang="en-US"/>
        </a:p>
      </dgm:t>
    </dgm:pt>
    <dgm:pt modelId="{E7D25E9F-6C40-47D7-9F50-C1D8BAB4B867}">
      <dgm:prSet/>
      <dgm:spPr/>
      <dgm:t>
        <a:bodyPr/>
        <a:lstStyle/>
        <a:p>
          <a:r>
            <a:rPr lang="ar-SA" b="1" dirty="0" smtClean="0"/>
            <a:t>المرض النفسي </a:t>
          </a:r>
          <a:endParaRPr lang="en-US" b="1" dirty="0"/>
        </a:p>
      </dgm:t>
    </dgm:pt>
    <dgm:pt modelId="{06CC6E16-7015-4D7F-A291-5A23515A2250}" type="parTrans" cxnId="{FE8E099B-964A-43CF-931B-320EBBFC0830}">
      <dgm:prSet/>
      <dgm:spPr/>
      <dgm:t>
        <a:bodyPr/>
        <a:lstStyle/>
        <a:p>
          <a:endParaRPr lang="en-US"/>
        </a:p>
      </dgm:t>
    </dgm:pt>
    <dgm:pt modelId="{31228126-6E12-412E-AAEC-E2CA851F5CD6}" type="sibTrans" cxnId="{FE8E099B-964A-43CF-931B-320EBBFC0830}">
      <dgm:prSet/>
      <dgm:spPr/>
      <dgm:t>
        <a:bodyPr/>
        <a:lstStyle/>
        <a:p>
          <a:endParaRPr lang="en-US"/>
        </a:p>
      </dgm:t>
    </dgm:pt>
    <dgm:pt modelId="{82547102-AAC2-4442-9CEC-3499254AF107}">
      <dgm:prSet custT="1"/>
      <dgm:spPr/>
      <dgm:t>
        <a:bodyPr/>
        <a:lstStyle/>
        <a:p>
          <a:r>
            <a:rPr lang="ar-SA" sz="1400" dirty="0" smtClean="0"/>
            <a:t>العنف ضد الأطفال</a:t>
          </a:r>
          <a:endParaRPr lang="en-US" sz="1400" dirty="0"/>
        </a:p>
      </dgm:t>
    </dgm:pt>
    <dgm:pt modelId="{EECE18DB-95EB-47E8-822D-A58E959E1799}" type="parTrans" cxnId="{F0CC3A91-72D9-474A-BFD3-9C92C01D18D5}">
      <dgm:prSet/>
      <dgm:spPr/>
      <dgm:t>
        <a:bodyPr/>
        <a:lstStyle/>
        <a:p>
          <a:endParaRPr lang="en-US"/>
        </a:p>
      </dgm:t>
    </dgm:pt>
    <dgm:pt modelId="{ADEDA1BA-91BF-4878-B91E-25D4FA98AE6B}" type="sibTrans" cxnId="{F0CC3A91-72D9-474A-BFD3-9C92C01D18D5}">
      <dgm:prSet/>
      <dgm:spPr/>
      <dgm:t>
        <a:bodyPr/>
        <a:lstStyle/>
        <a:p>
          <a:endParaRPr lang="en-US"/>
        </a:p>
      </dgm:t>
    </dgm:pt>
    <dgm:pt modelId="{18F5F4C4-B0DD-4F40-BCD6-8DF49B580639}">
      <dgm:prSet custT="1"/>
      <dgm:spPr/>
      <dgm:t>
        <a:bodyPr/>
        <a:lstStyle/>
        <a:p>
          <a:r>
            <a:rPr lang="ar-SA" sz="1400" dirty="0" smtClean="0"/>
            <a:t>العنف ضد كبار السن</a:t>
          </a:r>
          <a:endParaRPr lang="en-US" sz="1400" dirty="0"/>
        </a:p>
      </dgm:t>
    </dgm:pt>
    <dgm:pt modelId="{75C42058-8195-43A8-ADEB-5803C4616B2C}" type="parTrans" cxnId="{21B9D3EB-6EA2-4EE6-9C2F-E705C172FAC3}">
      <dgm:prSet/>
      <dgm:spPr/>
      <dgm:t>
        <a:bodyPr/>
        <a:lstStyle/>
        <a:p>
          <a:endParaRPr lang="en-US"/>
        </a:p>
      </dgm:t>
    </dgm:pt>
    <dgm:pt modelId="{A0420EB2-B8CE-4834-BC61-226E1F98EBF4}" type="sibTrans" cxnId="{21B9D3EB-6EA2-4EE6-9C2F-E705C172FAC3}">
      <dgm:prSet/>
      <dgm:spPr/>
      <dgm:t>
        <a:bodyPr/>
        <a:lstStyle/>
        <a:p>
          <a:endParaRPr lang="en-US"/>
        </a:p>
      </dgm:t>
    </dgm:pt>
    <dgm:pt modelId="{8DCF82F7-7F90-4351-A8F3-ECF904CDD66D}">
      <dgm:prSet custT="1"/>
      <dgm:spPr/>
      <dgm:t>
        <a:bodyPr/>
        <a:lstStyle/>
        <a:p>
          <a:r>
            <a:rPr lang="ar-SA" sz="1400" dirty="0" smtClean="0"/>
            <a:t>العنف المنزلي</a:t>
          </a:r>
          <a:endParaRPr lang="en-US" sz="1400" dirty="0"/>
        </a:p>
      </dgm:t>
    </dgm:pt>
    <dgm:pt modelId="{71FE5A8F-8B9C-449D-B265-3592F28CAC9D}" type="parTrans" cxnId="{489EC341-2C09-4462-805B-A181D8BE748F}">
      <dgm:prSet/>
      <dgm:spPr/>
      <dgm:t>
        <a:bodyPr/>
        <a:lstStyle/>
        <a:p>
          <a:endParaRPr lang="en-US"/>
        </a:p>
      </dgm:t>
    </dgm:pt>
    <dgm:pt modelId="{ECC89A92-C680-4406-BD00-95D83AAF01FF}" type="sibTrans" cxnId="{489EC341-2C09-4462-805B-A181D8BE748F}">
      <dgm:prSet/>
      <dgm:spPr/>
      <dgm:t>
        <a:bodyPr/>
        <a:lstStyle/>
        <a:p>
          <a:endParaRPr lang="en-US"/>
        </a:p>
      </dgm:t>
    </dgm:pt>
    <dgm:pt modelId="{B8509C82-FCC4-464D-A54D-EC9DBCACE2F4}" type="pres">
      <dgm:prSet presAssocID="{ED87AED9-4F2D-4353-A6F3-4B8FDA389883}" presName="mainComposite" presStyleCnt="0">
        <dgm:presLayoutVars>
          <dgm:chPref val="1"/>
          <dgm:dir/>
          <dgm:animOne val="branch"/>
          <dgm:animLvl val="lvl"/>
          <dgm:resizeHandles val="exact"/>
        </dgm:presLayoutVars>
      </dgm:prSet>
      <dgm:spPr/>
      <dgm:t>
        <a:bodyPr/>
        <a:lstStyle/>
        <a:p>
          <a:endParaRPr lang="en-US"/>
        </a:p>
      </dgm:t>
    </dgm:pt>
    <dgm:pt modelId="{1B440118-3D9D-4EE5-B6E8-F2FAF7B0ED05}" type="pres">
      <dgm:prSet presAssocID="{ED87AED9-4F2D-4353-A6F3-4B8FDA389883}" presName="hierFlow" presStyleCnt="0"/>
      <dgm:spPr/>
      <dgm:t>
        <a:bodyPr/>
        <a:lstStyle/>
        <a:p>
          <a:endParaRPr lang="en-US"/>
        </a:p>
      </dgm:t>
    </dgm:pt>
    <dgm:pt modelId="{648979F7-67C0-4924-9696-386C169E2375}" type="pres">
      <dgm:prSet presAssocID="{ED87AED9-4F2D-4353-A6F3-4B8FDA389883}" presName="hierChild1" presStyleCnt="0">
        <dgm:presLayoutVars>
          <dgm:chPref val="1"/>
          <dgm:animOne val="branch"/>
          <dgm:animLvl val="lvl"/>
        </dgm:presLayoutVars>
      </dgm:prSet>
      <dgm:spPr/>
      <dgm:t>
        <a:bodyPr/>
        <a:lstStyle/>
        <a:p>
          <a:endParaRPr lang="en-US"/>
        </a:p>
      </dgm:t>
    </dgm:pt>
    <dgm:pt modelId="{E86F19DD-FD17-42AE-BC00-F5DECD6473D8}" type="pres">
      <dgm:prSet presAssocID="{37B9FA2E-7AFC-4D61-A146-2302E722041B}" presName="Name14" presStyleCnt="0"/>
      <dgm:spPr/>
      <dgm:t>
        <a:bodyPr/>
        <a:lstStyle/>
        <a:p>
          <a:endParaRPr lang="en-US"/>
        </a:p>
      </dgm:t>
    </dgm:pt>
    <dgm:pt modelId="{AE50A799-02E5-413E-AD19-BB959027219E}" type="pres">
      <dgm:prSet presAssocID="{37B9FA2E-7AFC-4D61-A146-2302E722041B}" presName="level1Shape" presStyleLbl="node0" presStyleIdx="0" presStyleCnt="1">
        <dgm:presLayoutVars>
          <dgm:chPref val="3"/>
        </dgm:presLayoutVars>
      </dgm:prSet>
      <dgm:spPr/>
      <dgm:t>
        <a:bodyPr/>
        <a:lstStyle/>
        <a:p>
          <a:endParaRPr lang="en-US"/>
        </a:p>
      </dgm:t>
    </dgm:pt>
    <dgm:pt modelId="{71C8356C-DC1D-4D83-A6BB-99C49DA731A5}" type="pres">
      <dgm:prSet presAssocID="{37B9FA2E-7AFC-4D61-A146-2302E722041B}" presName="hierChild2" presStyleCnt="0"/>
      <dgm:spPr/>
      <dgm:t>
        <a:bodyPr/>
        <a:lstStyle/>
        <a:p>
          <a:endParaRPr lang="en-US"/>
        </a:p>
      </dgm:t>
    </dgm:pt>
    <dgm:pt modelId="{3E6FCF30-73E1-4C3D-97DA-8054C80C6CEF}" type="pres">
      <dgm:prSet presAssocID="{4A261C40-8890-4710-8369-E7955454CFA9}" presName="Name19" presStyleLbl="parChTrans1D2" presStyleIdx="0" presStyleCnt="2"/>
      <dgm:spPr/>
      <dgm:t>
        <a:bodyPr/>
        <a:lstStyle/>
        <a:p>
          <a:endParaRPr lang="en-US"/>
        </a:p>
      </dgm:t>
    </dgm:pt>
    <dgm:pt modelId="{2B4ADA87-30C3-4851-A618-45153670F124}" type="pres">
      <dgm:prSet presAssocID="{5BED4DFF-2472-4997-88D3-225A20B36129}" presName="Name21" presStyleCnt="0"/>
      <dgm:spPr/>
      <dgm:t>
        <a:bodyPr/>
        <a:lstStyle/>
        <a:p>
          <a:endParaRPr lang="en-US"/>
        </a:p>
      </dgm:t>
    </dgm:pt>
    <dgm:pt modelId="{F53C1A74-7E20-45A1-ABE1-9120C069A1D6}" type="pres">
      <dgm:prSet presAssocID="{5BED4DFF-2472-4997-88D3-225A20B36129}" presName="level2Shape" presStyleLbl="node2" presStyleIdx="0" presStyleCnt="2"/>
      <dgm:spPr/>
      <dgm:t>
        <a:bodyPr/>
        <a:lstStyle/>
        <a:p>
          <a:endParaRPr lang="en-US"/>
        </a:p>
      </dgm:t>
    </dgm:pt>
    <dgm:pt modelId="{77753446-02ED-41E2-A13C-4B8D78DEFCC4}" type="pres">
      <dgm:prSet presAssocID="{5BED4DFF-2472-4997-88D3-225A20B36129}" presName="hierChild3" presStyleCnt="0"/>
      <dgm:spPr/>
      <dgm:t>
        <a:bodyPr/>
        <a:lstStyle/>
        <a:p>
          <a:endParaRPr lang="en-US"/>
        </a:p>
      </dgm:t>
    </dgm:pt>
    <dgm:pt modelId="{262B075A-236D-4A75-A736-736DDBA45BFE}" type="pres">
      <dgm:prSet presAssocID="{1B3292F6-5910-43F8-AC71-7EBF6DFB2946}" presName="Name19" presStyleLbl="parChTrans1D3" presStyleIdx="0" presStyleCnt="5"/>
      <dgm:spPr/>
      <dgm:t>
        <a:bodyPr/>
        <a:lstStyle/>
        <a:p>
          <a:endParaRPr lang="en-US"/>
        </a:p>
      </dgm:t>
    </dgm:pt>
    <dgm:pt modelId="{A822714D-4165-4E47-949B-813045C85B22}" type="pres">
      <dgm:prSet presAssocID="{66D77B36-CFB8-41C9-B868-EC6C8870C34C}" presName="Name21" presStyleCnt="0"/>
      <dgm:spPr/>
      <dgm:t>
        <a:bodyPr/>
        <a:lstStyle/>
        <a:p>
          <a:endParaRPr lang="en-US"/>
        </a:p>
      </dgm:t>
    </dgm:pt>
    <dgm:pt modelId="{E51AB4A4-4CD7-4023-8B54-FC8DC72A24F3}" type="pres">
      <dgm:prSet presAssocID="{66D77B36-CFB8-41C9-B868-EC6C8870C34C}" presName="level2Shape" presStyleLbl="node3" presStyleIdx="0" presStyleCnt="5"/>
      <dgm:spPr/>
      <dgm:t>
        <a:bodyPr/>
        <a:lstStyle/>
        <a:p>
          <a:endParaRPr lang="en-US"/>
        </a:p>
      </dgm:t>
    </dgm:pt>
    <dgm:pt modelId="{2A90E118-2CAD-4113-866F-2CD8DFDCDAAB}" type="pres">
      <dgm:prSet presAssocID="{66D77B36-CFB8-41C9-B868-EC6C8870C34C}" presName="hierChild3" presStyleCnt="0"/>
      <dgm:spPr/>
      <dgm:t>
        <a:bodyPr/>
        <a:lstStyle/>
        <a:p>
          <a:endParaRPr lang="en-US"/>
        </a:p>
      </dgm:t>
    </dgm:pt>
    <dgm:pt modelId="{648E3EA1-3BFE-497F-B445-9E9587D905EF}" type="pres">
      <dgm:prSet presAssocID="{9BD47AD5-498D-45DB-9CC8-2DC36E23E91E}" presName="Name19" presStyleLbl="parChTrans1D3" presStyleIdx="1" presStyleCnt="5"/>
      <dgm:spPr/>
      <dgm:t>
        <a:bodyPr/>
        <a:lstStyle/>
        <a:p>
          <a:endParaRPr lang="en-US"/>
        </a:p>
      </dgm:t>
    </dgm:pt>
    <dgm:pt modelId="{3147CC38-F089-4988-8228-0D255932D93A}" type="pres">
      <dgm:prSet presAssocID="{795BDC77-FD46-49F0-89DD-F823DD9A1D4C}" presName="Name21" presStyleCnt="0"/>
      <dgm:spPr/>
      <dgm:t>
        <a:bodyPr/>
        <a:lstStyle/>
        <a:p>
          <a:endParaRPr lang="en-US"/>
        </a:p>
      </dgm:t>
    </dgm:pt>
    <dgm:pt modelId="{4282DD73-02A8-4FF6-B282-AA9347138D75}" type="pres">
      <dgm:prSet presAssocID="{795BDC77-FD46-49F0-89DD-F823DD9A1D4C}" presName="level2Shape" presStyleLbl="node3" presStyleIdx="1" presStyleCnt="5" custLinFactNeighborX="7202" custLinFactNeighborY="5808"/>
      <dgm:spPr/>
      <dgm:t>
        <a:bodyPr/>
        <a:lstStyle/>
        <a:p>
          <a:endParaRPr lang="en-US"/>
        </a:p>
      </dgm:t>
    </dgm:pt>
    <dgm:pt modelId="{AE29A12B-6E2C-4E9D-9F51-A4E2C64F4C89}" type="pres">
      <dgm:prSet presAssocID="{795BDC77-FD46-49F0-89DD-F823DD9A1D4C}" presName="hierChild3" presStyleCnt="0"/>
      <dgm:spPr/>
      <dgm:t>
        <a:bodyPr/>
        <a:lstStyle/>
        <a:p>
          <a:endParaRPr lang="en-US"/>
        </a:p>
      </dgm:t>
    </dgm:pt>
    <dgm:pt modelId="{357ED276-D27E-498F-B7A4-9EFC3915A6FB}" type="pres">
      <dgm:prSet presAssocID="{F92B520C-0393-49FE-90F4-46DEE8CF978B}" presName="Name19" presStyleLbl="parChTrans1D3" presStyleIdx="2" presStyleCnt="5"/>
      <dgm:spPr/>
      <dgm:t>
        <a:bodyPr/>
        <a:lstStyle/>
        <a:p>
          <a:endParaRPr lang="en-US"/>
        </a:p>
      </dgm:t>
    </dgm:pt>
    <dgm:pt modelId="{1ED4AC92-4047-470B-BD72-952C5C257218}" type="pres">
      <dgm:prSet presAssocID="{551FB991-8107-45CE-834B-03CD4C1096DE}" presName="Name21" presStyleCnt="0"/>
      <dgm:spPr/>
      <dgm:t>
        <a:bodyPr/>
        <a:lstStyle/>
        <a:p>
          <a:endParaRPr lang="en-US"/>
        </a:p>
      </dgm:t>
    </dgm:pt>
    <dgm:pt modelId="{98828099-C190-41DF-968D-D4A24D3A3630}" type="pres">
      <dgm:prSet presAssocID="{551FB991-8107-45CE-834B-03CD4C1096DE}" presName="level2Shape" presStyleLbl="node3" presStyleIdx="2" presStyleCnt="5"/>
      <dgm:spPr/>
      <dgm:t>
        <a:bodyPr/>
        <a:lstStyle/>
        <a:p>
          <a:endParaRPr lang="en-US"/>
        </a:p>
      </dgm:t>
    </dgm:pt>
    <dgm:pt modelId="{E6351A3B-4F40-400D-9ACA-C8B2089E29A3}" type="pres">
      <dgm:prSet presAssocID="{551FB991-8107-45CE-834B-03CD4C1096DE}" presName="hierChild3" presStyleCnt="0"/>
      <dgm:spPr/>
      <dgm:t>
        <a:bodyPr/>
        <a:lstStyle/>
        <a:p>
          <a:endParaRPr lang="en-US"/>
        </a:p>
      </dgm:t>
    </dgm:pt>
    <dgm:pt modelId="{88ACB96E-98F2-46C2-9ED9-7FD1568095E4}" type="pres">
      <dgm:prSet presAssocID="{06CC6E16-7015-4D7F-A291-5A23515A2250}" presName="Name19" presStyleLbl="parChTrans1D3" presStyleIdx="3" presStyleCnt="5"/>
      <dgm:spPr/>
      <dgm:t>
        <a:bodyPr/>
        <a:lstStyle/>
        <a:p>
          <a:endParaRPr lang="en-US"/>
        </a:p>
      </dgm:t>
    </dgm:pt>
    <dgm:pt modelId="{662CD0F8-A7B2-43D4-8B00-2A71EC5E5C79}" type="pres">
      <dgm:prSet presAssocID="{E7D25E9F-6C40-47D7-9F50-C1D8BAB4B867}" presName="Name21" presStyleCnt="0"/>
      <dgm:spPr/>
      <dgm:t>
        <a:bodyPr/>
        <a:lstStyle/>
        <a:p>
          <a:endParaRPr lang="en-US"/>
        </a:p>
      </dgm:t>
    </dgm:pt>
    <dgm:pt modelId="{0AC85F0C-08BE-44D4-BDD7-598E123A45EF}" type="pres">
      <dgm:prSet presAssocID="{E7D25E9F-6C40-47D7-9F50-C1D8BAB4B867}" presName="level2Shape" presStyleLbl="node3" presStyleIdx="3" presStyleCnt="5"/>
      <dgm:spPr/>
      <dgm:t>
        <a:bodyPr/>
        <a:lstStyle/>
        <a:p>
          <a:endParaRPr lang="en-US"/>
        </a:p>
      </dgm:t>
    </dgm:pt>
    <dgm:pt modelId="{17883EEF-66AB-4FFE-9DD9-01C8B03F7DB3}" type="pres">
      <dgm:prSet presAssocID="{E7D25E9F-6C40-47D7-9F50-C1D8BAB4B867}" presName="hierChild3" presStyleCnt="0"/>
      <dgm:spPr/>
      <dgm:t>
        <a:bodyPr/>
        <a:lstStyle/>
        <a:p>
          <a:endParaRPr lang="en-US"/>
        </a:p>
      </dgm:t>
    </dgm:pt>
    <dgm:pt modelId="{BF7B336F-61F0-4E9C-B43A-B8C6C650646E}" type="pres">
      <dgm:prSet presAssocID="{83F8EBB1-0116-4341-9729-25780EEC0389}" presName="Name19" presStyleLbl="parChTrans1D2" presStyleIdx="1" presStyleCnt="2"/>
      <dgm:spPr/>
      <dgm:t>
        <a:bodyPr/>
        <a:lstStyle/>
        <a:p>
          <a:endParaRPr lang="en-US"/>
        </a:p>
      </dgm:t>
    </dgm:pt>
    <dgm:pt modelId="{6E9A57F7-2B97-4C7E-8D9B-5420AC45E949}" type="pres">
      <dgm:prSet presAssocID="{FD228B53-CB38-4DE4-82AF-7D1FFCD39E67}" presName="Name21" presStyleCnt="0"/>
      <dgm:spPr/>
      <dgm:t>
        <a:bodyPr/>
        <a:lstStyle/>
        <a:p>
          <a:endParaRPr lang="en-US"/>
        </a:p>
      </dgm:t>
    </dgm:pt>
    <dgm:pt modelId="{F78868A1-E14B-448A-8D47-FDF219ED443B}" type="pres">
      <dgm:prSet presAssocID="{FD228B53-CB38-4DE4-82AF-7D1FFCD39E67}" presName="level2Shape" presStyleLbl="node2" presStyleIdx="1" presStyleCnt="2"/>
      <dgm:spPr/>
      <dgm:t>
        <a:bodyPr/>
        <a:lstStyle/>
        <a:p>
          <a:endParaRPr lang="en-US"/>
        </a:p>
      </dgm:t>
    </dgm:pt>
    <dgm:pt modelId="{6F52BFC7-4F5C-474D-B367-7F5331E01C45}" type="pres">
      <dgm:prSet presAssocID="{FD228B53-CB38-4DE4-82AF-7D1FFCD39E67}" presName="hierChild3" presStyleCnt="0"/>
      <dgm:spPr/>
      <dgm:t>
        <a:bodyPr/>
        <a:lstStyle/>
        <a:p>
          <a:endParaRPr lang="en-US"/>
        </a:p>
      </dgm:t>
    </dgm:pt>
    <dgm:pt modelId="{200E6CC0-49D4-495F-B005-6875A673089F}" type="pres">
      <dgm:prSet presAssocID="{B770E668-8FEE-403B-A59D-CC6618D4E4A1}" presName="Name19" presStyleLbl="parChTrans1D3" presStyleIdx="4" presStyleCnt="5"/>
      <dgm:spPr/>
      <dgm:t>
        <a:bodyPr/>
        <a:lstStyle/>
        <a:p>
          <a:endParaRPr lang="en-US"/>
        </a:p>
      </dgm:t>
    </dgm:pt>
    <dgm:pt modelId="{7EF7D504-ED67-40C8-9DA3-9F2797FCC6F1}" type="pres">
      <dgm:prSet presAssocID="{7BB281B0-51D2-41BA-A810-7195E39D32FB}" presName="Name21" presStyleCnt="0"/>
      <dgm:spPr/>
      <dgm:t>
        <a:bodyPr/>
        <a:lstStyle/>
        <a:p>
          <a:endParaRPr lang="en-US"/>
        </a:p>
      </dgm:t>
    </dgm:pt>
    <dgm:pt modelId="{CE73FD58-38D3-49CC-96F3-D48CB1DD2216}" type="pres">
      <dgm:prSet presAssocID="{7BB281B0-51D2-41BA-A810-7195E39D32FB}" presName="level2Shape" presStyleLbl="node3" presStyleIdx="4" presStyleCnt="5"/>
      <dgm:spPr/>
      <dgm:t>
        <a:bodyPr/>
        <a:lstStyle/>
        <a:p>
          <a:endParaRPr lang="en-US"/>
        </a:p>
      </dgm:t>
    </dgm:pt>
    <dgm:pt modelId="{F6ED319C-B626-499A-99E9-FF3C4CF095DF}" type="pres">
      <dgm:prSet presAssocID="{7BB281B0-51D2-41BA-A810-7195E39D32FB}" presName="hierChild3" presStyleCnt="0"/>
      <dgm:spPr/>
      <dgm:t>
        <a:bodyPr/>
        <a:lstStyle/>
        <a:p>
          <a:endParaRPr lang="en-US"/>
        </a:p>
      </dgm:t>
    </dgm:pt>
    <dgm:pt modelId="{63DB7CAA-5B11-466C-AF9A-F2563C834A46}" type="pres">
      <dgm:prSet presAssocID="{EECE18DB-95EB-47E8-822D-A58E959E1799}" presName="Name19" presStyleLbl="parChTrans1D4" presStyleIdx="0" presStyleCnt="3"/>
      <dgm:spPr/>
      <dgm:t>
        <a:bodyPr/>
        <a:lstStyle/>
        <a:p>
          <a:endParaRPr lang="en-US"/>
        </a:p>
      </dgm:t>
    </dgm:pt>
    <dgm:pt modelId="{B9F5208D-2516-4036-A41E-9A31E22226E6}" type="pres">
      <dgm:prSet presAssocID="{82547102-AAC2-4442-9CEC-3499254AF107}" presName="Name21" presStyleCnt="0"/>
      <dgm:spPr/>
      <dgm:t>
        <a:bodyPr/>
        <a:lstStyle/>
        <a:p>
          <a:endParaRPr lang="en-US"/>
        </a:p>
      </dgm:t>
    </dgm:pt>
    <dgm:pt modelId="{00665CFE-C88A-4B87-8AEE-C8AD3900BDF3}" type="pres">
      <dgm:prSet presAssocID="{82547102-AAC2-4442-9CEC-3499254AF107}" presName="level2Shape" presStyleLbl="node4" presStyleIdx="0" presStyleCnt="3"/>
      <dgm:spPr/>
      <dgm:t>
        <a:bodyPr/>
        <a:lstStyle/>
        <a:p>
          <a:endParaRPr lang="en-US"/>
        </a:p>
      </dgm:t>
    </dgm:pt>
    <dgm:pt modelId="{C80D92DF-A278-4CEA-8581-E025DF2629E3}" type="pres">
      <dgm:prSet presAssocID="{82547102-AAC2-4442-9CEC-3499254AF107}" presName="hierChild3" presStyleCnt="0"/>
      <dgm:spPr/>
      <dgm:t>
        <a:bodyPr/>
        <a:lstStyle/>
        <a:p>
          <a:endParaRPr lang="en-US"/>
        </a:p>
      </dgm:t>
    </dgm:pt>
    <dgm:pt modelId="{E992322E-29F0-4E98-A006-CED1E7B6CCF7}" type="pres">
      <dgm:prSet presAssocID="{75C42058-8195-43A8-ADEB-5803C4616B2C}" presName="Name19" presStyleLbl="parChTrans1D4" presStyleIdx="1" presStyleCnt="3"/>
      <dgm:spPr/>
      <dgm:t>
        <a:bodyPr/>
        <a:lstStyle/>
        <a:p>
          <a:endParaRPr lang="en-US"/>
        </a:p>
      </dgm:t>
    </dgm:pt>
    <dgm:pt modelId="{EC44D626-8780-4F0B-B65E-414C066EAE54}" type="pres">
      <dgm:prSet presAssocID="{18F5F4C4-B0DD-4F40-BCD6-8DF49B580639}" presName="Name21" presStyleCnt="0"/>
      <dgm:spPr/>
      <dgm:t>
        <a:bodyPr/>
        <a:lstStyle/>
        <a:p>
          <a:endParaRPr lang="en-US"/>
        </a:p>
      </dgm:t>
    </dgm:pt>
    <dgm:pt modelId="{88C0F77F-0F6F-4F27-96A9-A1CC64331B77}" type="pres">
      <dgm:prSet presAssocID="{18F5F4C4-B0DD-4F40-BCD6-8DF49B580639}" presName="level2Shape" presStyleLbl="node4" presStyleIdx="1" presStyleCnt="3"/>
      <dgm:spPr/>
      <dgm:t>
        <a:bodyPr/>
        <a:lstStyle/>
        <a:p>
          <a:endParaRPr lang="en-US"/>
        </a:p>
      </dgm:t>
    </dgm:pt>
    <dgm:pt modelId="{E63BB727-F6BD-4561-861A-3025E9DBB84B}" type="pres">
      <dgm:prSet presAssocID="{18F5F4C4-B0DD-4F40-BCD6-8DF49B580639}" presName="hierChild3" presStyleCnt="0"/>
      <dgm:spPr/>
      <dgm:t>
        <a:bodyPr/>
        <a:lstStyle/>
        <a:p>
          <a:endParaRPr lang="en-US"/>
        </a:p>
      </dgm:t>
    </dgm:pt>
    <dgm:pt modelId="{4FDB831B-CA6F-4730-87C5-887EB8536037}" type="pres">
      <dgm:prSet presAssocID="{71FE5A8F-8B9C-449D-B265-3592F28CAC9D}" presName="Name19" presStyleLbl="parChTrans1D4" presStyleIdx="2" presStyleCnt="3"/>
      <dgm:spPr/>
      <dgm:t>
        <a:bodyPr/>
        <a:lstStyle/>
        <a:p>
          <a:endParaRPr lang="en-US"/>
        </a:p>
      </dgm:t>
    </dgm:pt>
    <dgm:pt modelId="{8F29A08E-F877-4A07-B200-C0FCEDCDDBD5}" type="pres">
      <dgm:prSet presAssocID="{8DCF82F7-7F90-4351-A8F3-ECF904CDD66D}" presName="Name21" presStyleCnt="0"/>
      <dgm:spPr/>
      <dgm:t>
        <a:bodyPr/>
        <a:lstStyle/>
        <a:p>
          <a:endParaRPr lang="en-US"/>
        </a:p>
      </dgm:t>
    </dgm:pt>
    <dgm:pt modelId="{4BC7775A-FCD8-4AD5-8A05-70AEFE8A2ACD}" type="pres">
      <dgm:prSet presAssocID="{8DCF82F7-7F90-4351-A8F3-ECF904CDD66D}" presName="level2Shape" presStyleLbl="node4" presStyleIdx="2" presStyleCnt="3" custLinFactNeighborX="430" custLinFactNeighborY="3"/>
      <dgm:spPr/>
      <dgm:t>
        <a:bodyPr/>
        <a:lstStyle/>
        <a:p>
          <a:endParaRPr lang="en-US"/>
        </a:p>
      </dgm:t>
    </dgm:pt>
    <dgm:pt modelId="{7EF5184B-0BC7-4503-9AB7-02CB28EFCD11}" type="pres">
      <dgm:prSet presAssocID="{8DCF82F7-7F90-4351-A8F3-ECF904CDD66D}" presName="hierChild3" presStyleCnt="0"/>
      <dgm:spPr/>
      <dgm:t>
        <a:bodyPr/>
        <a:lstStyle/>
        <a:p>
          <a:endParaRPr lang="en-US"/>
        </a:p>
      </dgm:t>
    </dgm:pt>
    <dgm:pt modelId="{A44EFFBE-B27A-4DF5-AE31-332AC633B001}" type="pres">
      <dgm:prSet presAssocID="{ED87AED9-4F2D-4353-A6F3-4B8FDA389883}" presName="bgShapesFlow" presStyleCnt="0"/>
      <dgm:spPr/>
      <dgm:t>
        <a:bodyPr/>
        <a:lstStyle/>
        <a:p>
          <a:endParaRPr lang="en-US"/>
        </a:p>
      </dgm:t>
    </dgm:pt>
  </dgm:ptLst>
  <dgm:cxnLst>
    <dgm:cxn modelId="{61364DE6-D918-473D-A7D2-91810F071095}" srcId="{ED87AED9-4F2D-4353-A6F3-4B8FDA389883}" destId="{37B9FA2E-7AFC-4D61-A146-2302E722041B}" srcOrd="0" destOrd="0" parTransId="{574DFB4B-845F-4990-90B5-D0CFD47F7A2A}" sibTransId="{2AD71E0C-317C-4F15-8EE2-05E343E861E9}"/>
    <dgm:cxn modelId="{FE8E099B-964A-43CF-931B-320EBBFC0830}" srcId="{5BED4DFF-2472-4997-88D3-225A20B36129}" destId="{E7D25E9F-6C40-47D7-9F50-C1D8BAB4B867}" srcOrd="3" destOrd="0" parTransId="{06CC6E16-7015-4D7F-A291-5A23515A2250}" sibTransId="{31228126-6E12-412E-AAEC-E2CA851F5CD6}"/>
    <dgm:cxn modelId="{B7862C7B-B3CD-4937-9A49-06332AA77672}" type="presOf" srcId="{7BB281B0-51D2-41BA-A810-7195E39D32FB}" destId="{CE73FD58-38D3-49CC-96F3-D48CB1DD2216}" srcOrd="0" destOrd="0" presId="urn:microsoft.com/office/officeart/2005/8/layout/hierarchy6"/>
    <dgm:cxn modelId="{71A1EAA5-B805-4D59-9946-B2E7AECB9CF4}" type="presOf" srcId="{EECE18DB-95EB-47E8-822D-A58E959E1799}" destId="{63DB7CAA-5B11-466C-AF9A-F2563C834A46}" srcOrd="0" destOrd="0" presId="urn:microsoft.com/office/officeart/2005/8/layout/hierarchy6"/>
    <dgm:cxn modelId="{6EFFB6CF-22C1-4191-8D6F-AD7C40001123}" srcId="{5BED4DFF-2472-4997-88D3-225A20B36129}" destId="{795BDC77-FD46-49F0-89DD-F823DD9A1D4C}" srcOrd="1" destOrd="0" parTransId="{9BD47AD5-498D-45DB-9CC8-2DC36E23E91E}" sibTransId="{DA2AEE0C-8E30-4994-B88B-4A1ACA133BC3}"/>
    <dgm:cxn modelId="{E7613BD1-CC09-4BA7-AE36-74DA17AC89E4}" type="presOf" srcId="{9BD47AD5-498D-45DB-9CC8-2DC36E23E91E}" destId="{648E3EA1-3BFE-497F-B445-9E9587D905EF}" srcOrd="0" destOrd="0" presId="urn:microsoft.com/office/officeart/2005/8/layout/hierarchy6"/>
    <dgm:cxn modelId="{F384FCC4-2D3B-41FE-A4ED-0C018E15D783}" type="presOf" srcId="{FD228B53-CB38-4DE4-82AF-7D1FFCD39E67}" destId="{F78868A1-E14B-448A-8D47-FDF219ED443B}" srcOrd="0" destOrd="0" presId="urn:microsoft.com/office/officeart/2005/8/layout/hierarchy6"/>
    <dgm:cxn modelId="{7638746A-293B-4366-A583-FAE9AEAEC21D}" type="presOf" srcId="{ED87AED9-4F2D-4353-A6F3-4B8FDA389883}" destId="{B8509C82-FCC4-464D-A54D-EC9DBCACE2F4}" srcOrd="0" destOrd="0" presId="urn:microsoft.com/office/officeart/2005/8/layout/hierarchy6"/>
    <dgm:cxn modelId="{43BE2F2D-4E0D-45B6-96B8-B5A94BA0C32E}" type="presOf" srcId="{66D77B36-CFB8-41C9-B868-EC6C8870C34C}" destId="{E51AB4A4-4CD7-4023-8B54-FC8DC72A24F3}" srcOrd="0" destOrd="0" presId="urn:microsoft.com/office/officeart/2005/8/layout/hierarchy6"/>
    <dgm:cxn modelId="{21B9D3EB-6EA2-4EE6-9C2F-E705C172FAC3}" srcId="{7BB281B0-51D2-41BA-A810-7195E39D32FB}" destId="{18F5F4C4-B0DD-4F40-BCD6-8DF49B580639}" srcOrd="1" destOrd="0" parTransId="{75C42058-8195-43A8-ADEB-5803C4616B2C}" sibTransId="{A0420EB2-B8CE-4834-BC61-226E1F98EBF4}"/>
    <dgm:cxn modelId="{64CF1CBB-4A16-45B5-A614-516EE18A046D}" type="presOf" srcId="{18F5F4C4-B0DD-4F40-BCD6-8DF49B580639}" destId="{88C0F77F-0F6F-4F27-96A9-A1CC64331B77}" srcOrd="0" destOrd="0" presId="urn:microsoft.com/office/officeart/2005/8/layout/hierarchy6"/>
    <dgm:cxn modelId="{5D617EFF-F45A-473F-A8D8-2AA8188460F3}" srcId="{FD228B53-CB38-4DE4-82AF-7D1FFCD39E67}" destId="{7BB281B0-51D2-41BA-A810-7195E39D32FB}" srcOrd="0" destOrd="0" parTransId="{B770E668-8FEE-403B-A59D-CC6618D4E4A1}" sibTransId="{0E716C09-A504-43B0-B452-5E95503FDD89}"/>
    <dgm:cxn modelId="{5ECE6C34-996A-439C-B88F-F80605FD2874}" type="presOf" srcId="{75C42058-8195-43A8-ADEB-5803C4616B2C}" destId="{E992322E-29F0-4E98-A006-CED1E7B6CCF7}" srcOrd="0" destOrd="0" presId="urn:microsoft.com/office/officeart/2005/8/layout/hierarchy6"/>
    <dgm:cxn modelId="{56769703-AE9C-4726-9BB6-ACAF317FA2F8}" srcId="{37B9FA2E-7AFC-4D61-A146-2302E722041B}" destId="{FD228B53-CB38-4DE4-82AF-7D1FFCD39E67}" srcOrd="1" destOrd="0" parTransId="{83F8EBB1-0116-4341-9729-25780EEC0389}" sibTransId="{162BD3DE-E720-4953-A13D-DCE5CCF20B5A}"/>
    <dgm:cxn modelId="{3CB74E4E-D256-4A7C-BB3C-7D2291FF60F0}" type="presOf" srcId="{F92B520C-0393-49FE-90F4-46DEE8CF978B}" destId="{357ED276-D27E-498F-B7A4-9EFC3915A6FB}" srcOrd="0" destOrd="0" presId="urn:microsoft.com/office/officeart/2005/8/layout/hierarchy6"/>
    <dgm:cxn modelId="{D059B72E-A50D-492E-B55B-8F2D52516E75}" srcId="{5BED4DFF-2472-4997-88D3-225A20B36129}" destId="{66D77B36-CFB8-41C9-B868-EC6C8870C34C}" srcOrd="0" destOrd="0" parTransId="{1B3292F6-5910-43F8-AC71-7EBF6DFB2946}" sibTransId="{8CFF53D4-D0C9-4FF7-AADC-25A45F803439}"/>
    <dgm:cxn modelId="{F0CC3A91-72D9-474A-BFD3-9C92C01D18D5}" srcId="{7BB281B0-51D2-41BA-A810-7195E39D32FB}" destId="{82547102-AAC2-4442-9CEC-3499254AF107}" srcOrd="0" destOrd="0" parTransId="{EECE18DB-95EB-47E8-822D-A58E959E1799}" sibTransId="{ADEDA1BA-91BF-4878-B91E-25D4FA98AE6B}"/>
    <dgm:cxn modelId="{7792EAAA-276B-4E01-A163-0BA9A4EB037A}" srcId="{37B9FA2E-7AFC-4D61-A146-2302E722041B}" destId="{5BED4DFF-2472-4997-88D3-225A20B36129}" srcOrd="0" destOrd="0" parTransId="{4A261C40-8890-4710-8369-E7955454CFA9}" sibTransId="{B180ACBE-62B0-4413-BF57-C335E7ED0EDE}"/>
    <dgm:cxn modelId="{E5329719-F1FE-4B32-A019-05498C1341B2}" type="presOf" srcId="{E7D25E9F-6C40-47D7-9F50-C1D8BAB4B867}" destId="{0AC85F0C-08BE-44D4-BDD7-598E123A45EF}" srcOrd="0" destOrd="0" presId="urn:microsoft.com/office/officeart/2005/8/layout/hierarchy6"/>
    <dgm:cxn modelId="{867C0439-6595-4F48-BE10-00782DA1DCB7}" type="presOf" srcId="{551FB991-8107-45CE-834B-03CD4C1096DE}" destId="{98828099-C190-41DF-968D-D4A24D3A3630}" srcOrd="0" destOrd="0" presId="urn:microsoft.com/office/officeart/2005/8/layout/hierarchy6"/>
    <dgm:cxn modelId="{F31E633A-861B-4EBE-9852-C9104ABD8DBC}" type="presOf" srcId="{4A261C40-8890-4710-8369-E7955454CFA9}" destId="{3E6FCF30-73E1-4C3D-97DA-8054C80C6CEF}" srcOrd="0" destOrd="0" presId="urn:microsoft.com/office/officeart/2005/8/layout/hierarchy6"/>
    <dgm:cxn modelId="{95E705FD-6BC4-4C7D-96DF-361202238A6C}" type="presOf" srcId="{8DCF82F7-7F90-4351-A8F3-ECF904CDD66D}" destId="{4BC7775A-FCD8-4AD5-8A05-70AEFE8A2ACD}" srcOrd="0" destOrd="0" presId="urn:microsoft.com/office/officeart/2005/8/layout/hierarchy6"/>
    <dgm:cxn modelId="{194F1CB5-6777-4FAD-8CC4-92D1198AECBB}" type="presOf" srcId="{1B3292F6-5910-43F8-AC71-7EBF6DFB2946}" destId="{262B075A-236D-4A75-A736-736DDBA45BFE}" srcOrd="0" destOrd="0" presId="urn:microsoft.com/office/officeart/2005/8/layout/hierarchy6"/>
    <dgm:cxn modelId="{261FE580-7F0A-49EE-B1B1-F9505D60F56F}" type="presOf" srcId="{83F8EBB1-0116-4341-9729-25780EEC0389}" destId="{BF7B336F-61F0-4E9C-B43A-B8C6C650646E}" srcOrd="0" destOrd="0" presId="urn:microsoft.com/office/officeart/2005/8/layout/hierarchy6"/>
    <dgm:cxn modelId="{1D63997E-A5A1-4BC0-859D-2F03E31370EA}" type="presOf" srcId="{795BDC77-FD46-49F0-89DD-F823DD9A1D4C}" destId="{4282DD73-02A8-4FF6-B282-AA9347138D75}" srcOrd="0" destOrd="0" presId="urn:microsoft.com/office/officeart/2005/8/layout/hierarchy6"/>
    <dgm:cxn modelId="{768A9C75-2F87-42B1-9AA1-AA3B3CC04180}" type="presOf" srcId="{82547102-AAC2-4442-9CEC-3499254AF107}" destId="{00665CFE-C88A-4B87-8AEE-C8AD3900BDF3}" srcOrd="0" destOrd="0" presId="urn:microsoft.com/office/officeart/2005/8/layout/hierarchy6"/>
    <dgm:cxn modelId="{F24C69F7-2B07-422A-BBD6-0FF8F663F74E}" srcId="{5BED4DFF-2472-4997-88D3-225A20B36129}" destId="{551FB991-8107-45CE-834B-03CD4C1096DE}" srcOrd="2" destOrd="0" parTransId="{F92B520C-0393-49FE-90F4-46DEE8CF978B}" sibTransId="{4259178B-0BFB-45D7-9C71-74C58AC0E133}"/>
    <dgm:cxn modelId="{CA96099C-15F5-44CB-97DF-B5CB296BE242}" type="presOf" srcId="{5BED4DFF-2472-4997-88D3-225A20B36129}" destId="{F53C1A74-7E20-45A1-ABE1-9120C069A1D6}" srcOrd="0" destOrd="0" presId="urn:microsoft.com/office/officeart/2005/8/layout/hierarchy6"/>
    <dgm:cxn modelId="{D0935C8F-030C-4D1A-AC01-478FCB81D9D0}" type="presOf" srcId="{37B9FA2E-7AFC-4D61-A146-2302E722041B}" destId="{AE50A799-02E5-413E-AD19-BB959027219E}" srcOrd="0" destOrd="0" presId="urn:microsoft.com/office/officeart/2005/8/layout/hierarchy6"/>
    <dgm:cxn modelId="{C959A81B-1118-431C-AA70-688E9CCFA757}" type="presOf" srcId="{06CC6E16-7015-4D7F-A291-5A23515A2250}" destId="{88ACB96E-98F2-46C2-9ED9-7FD1568095E4}" srcOrd="0" destOrd="0" presId="urn:microsoft.com/office/officeart/2005/8/layout/hierarchy6"/>
    <dgm:cxn modelId="{B6739050-CDA1-4BCA-8A09-758055B12D8C}" type="presOf" srcId="{71FE5A8F-8B9C-449D-B265-3592F28CAC9D}" destId="{4FDB831B-CA6F-4730-87C5-887EB8536037}" srcOrd="0" destOrd="0" presId="urn:microsoft.com/office/officeart/2005/8/layout/hierarchy6"/>
    <dgm:cxn modelId="{489EC341-2C09-4462-805B-A181D8BE748F}" srcId="{7BB281B0-51D2-41BA-A810-7195E39D32FB}" destId="{8DCF82F7-7F90-4351-A8F3-ECF904CDD66D}" srcOrd="2" destOrd="0" parTransId="{71FE5A8F-8B9C-449D-B265-3592F28CAC9D}" sibTransId="{ECC89A92-C680-4406-BD00-95D83AAF01FF}"/>
    <dgm:cxn modelId="{76DF7BB5-4765-4968-8037-EC50BF4753E9}" type="presOf" srcId="{B770E668-8FEE-403B-A59D-CC6618D4E4A1}" destId="{200E6CC0-49D4-495F-B005-6875A673089F}" srcOrd="0" destOrd="0" presId="urn:microsoft.com/office/officeart/2005/8/layout/hierarchy6"/>
    <dgm:cxn modelId="{C399C359-1FF8-4A6F-918C-1B6331B42544}" type="presParOf" srcId="{B8509C82-FCC4-464D-A54D-EC9DBCACE2F4}" destId="{1B440118-3D9D-4EE5-B6E8-F2FAF7B0ED05}" srcOrd="0" destOrd="0" presId="urn:microsoft.com/office/officeart/2005/8/layout/hierarchy6"/>
    <dgm:cxn modelId="{1AC6A2DF-FC67-417F-BEBC-829F549745A0}" type="presParOf" srcId="{1B440118-3D9D-4EE5-B6E8-F2FAF7B0ED05}" destId="{648979F7-67C0-4924-9696-386C169E2375}" srcOrd="0" destOrd="0" presId="urn:microsoft.com/office/officeart/2005/8/layout/hierarchy6"/>
    <dgm:cxn modelId="{EC30D297-DAB7-47D8-B17E-98B9539FAD48}" type="presParOf" srcId="{648979F7-67C0-4924-9696-386C169E2375}" destId="{E86F19DD-FD17-42AE-BC00-F5DECD6473D8}" srcOrd="0" destOrd="0" presId="urn:microsoft.com/office/officeart/2005/8/layout/hierarchy6"/>
    <dgm:cxn modelId="{D41AD597-F6C7-4481-9240-3F0AD695EB81}" type="presParOf" srcId="{E86F19DD-FD17-42AE-BC00-F5DECD6473D8}" destId="{AE50A799-02E5-413E-AD19-BB959027219E}" srcOrd="0" destOrd="0" presId="urn:microsoft.com/office/officeart/2005/8/layout/hierarchy6"/>
    <dgm:cxn modelId="{C8110E17-5CB0-4FA0-8ECD-DA7382CCE043}" type="presParOf" srcId="{E86F19DD-FD17-42AE-BC00-F5DECD6473D8}" destId="{71C8356C-DC1D-4D83-A6BB-99C49DA731A5}" srcOrd="1" destOrd="0" presId="urn:microsoft.com/office/officeart/2005/8/layout/hierarchy6"/>
    <dgm:cxn modelId="{22D5CBF5-783B-4F57-AF89-2E35C9B00FAB}" type="presParOf" srcId="{71C8356C-DC1D-4D83-A6BB-99C49DA731A5}" destId="{3E6FCF30-73E1-4C3D-97DA-8054C80C6CEF}" srcOrd="0" destOrd="0" presId="urn:microsoft.com/office/officeart/2005/8/layout/hierarchy6"/>
    <dgm:cxn modelId="{7B780D12-E867-4614-9728-536893868E4D}" type="presParOf" srcId="{71C8356C-DC1D-4D83-A6BB-99C49DA731A5}" destId="{2B4ADA87-30C3-4851-A618-45153670F124}" srcOrd="1" destOrd="0" presId="urn:microsoft.com/office/officeart/2005/8/layout/hierarchy6"/>
    <dgm:cxn modelId="{B62B3EB5-8006-4866-B808-698216E57AE2}" type="presParOf" srcId="{2B4ADA87-30C3-4851-A618-45153670F124}" destId="{F53C1A74-7E20-45A1-ABE1-9120C069A1D6}" srcOrd="0" destOrd="0" presId="urn:microsoft.com/office/officeart/2005/8/layout/hierarchy6"/>
    <dgm:cxn modelId="{2801B671-6946-4E55-9B7D-4999EE19D91C}" type="presParOf" srcId="{2B4ADA87-30C3-4851-A618-45153670F124}" destId="{77753446-02ED-41E2-A13C-4B8D78DEFCC4}" srcOrd="1" destOrd="0" presId="urn:microsoft.com/office/officeart/2005/8/layout/hierarchy6"/>
    <dgm:cxn modelId="{34AB78A8-2824-4F07-ADFC-DCECD4029BD1}" type="presParOf" srcId="{77753446-02ED-41E2-A13C-4B8D78DEFCC4}" destId="{262B075A-236D-4A75-A736-736DDBA45BFE}" srcOrd="0" destOrd="0" presId="urn:microsoft.com/office/officeart/2005/8/layout/hierarchy6"/>
    <dgm:cxn modelId="{F8254755-0AC1-43C1-98AD-5C1222B31882}" type="presParOf" srcId="{77753446-02ED-41E2-A13C-4B8D78DEFCC4}" destId="{A822714D-4165-4E47-949B-813045C85B22}" srcOrd="1" destOrd="0" presId="urn:microsoft.com/office/officeart/2005/8/layout/hierarchy6"/>
    <dgm:cxn modelId="{B8F22B1D-A9E7-4F14-A1A2-C37E0B5A3C0B}" type="presParOf" srcId="{A822714D-4165-4E47-949B-813045C85B22}" destId="{E51AB4A4-4CD7-4023-8B54-FC8DC72A24F3}" srcOrd="0" destOrd="0" presId="urn:microsoft.com/office/officeart/2005/8/layout/hierarchy6"/>
    <dgm:cxn modelId="{7AD2B3A8-9618-468E-8996-3647C097BBCC}" type="presParOf" srcId="{A822714D-4165-4E47-949B-813045C85B22}" destId="{2A90E118-2CAD-4113-866F-2CD8DFDCDAAB}" srcOrd="1" destOrd="0" presId="urn:microsoft.com/office/officeart/2005/8/layout/hierarchy6"/>
    <dgm:cxn modelId="{9818A806-65ED-4C9F-A778-5D99BECBBF39}" type="presParOf" srcId="{77753446-02ED-41E2-A13C-4B8D78DEFCC4}" destId="{648E3EA1-3BFE-497F-B445-9E9587D905EF}" srcOrd="2" destOrd="0" presId="urn:microsoft.com/office/officeart/2005/8/layout/hierarchy6"/>
    <dgm:cxn modelId="{5EF49E36-6EE2-4109-A5CC-13652D87A860}" type="presParOf" srcId="{77753446-02ED-41E2-A13C-4B8D78DEFCC4}" destId="{3147CC38-F089-4988-8228-0D255932D93A}" srcOrd="3" destOrd="0" presId="urn:microsoft.com/office/officeart/2005/8/layout/hierarchy6"/>
    <dgm:cxn modelId="{3FD4BEDD-5844-42FF-8467-101F8B1D53C7}" type="presParOf" srcId="{3147CC38-F089-4988-8228-0D255932D93A}" destId="{4282DD73-02A8-4FF6-B282-AA9347138D75}" srcOrd="0" destOrd="0" presId="urn:microsoft.com/office/officeart/2005/8/layout/hierarchy6"/>
    <dgm:cxn modelId="{C3A9AC2A-ED90-4D3A-8A5B-630C36A9183B}" type="presParOf" srcId="{3147CC38-F089-4988-8228-0D255932D93A}" destId="{AE29A12B-6E2C-4E9D-9F51-A4E2C64F4C89}" srcOrd="1" destOrd="0" presId="urn:microsoft.com/office/officeart/2005/8/layout/hierarchy6"/>
    <dgm:cxn modelId="{0B9776CD-6B1C-4566-A073-7B73FBF13E63}" type="presParOf" srcId="{77753446-02ED-41E2-A13C-4B8D78DEFCC4}" destId="{357ED276-D27E-498F-B7A4-9EFC3915A6FB}" srcOrd="4" destOrd="0" presId="urn:microsoft.com/office/officeart/2005/8/layout/hierarchy6"/>
    <dgm:cxn modelId="{6470DA2D-4F77-4AB8-A373-0DFE4938C786}" type="presParOf" srcId="{77753446-02ED-41E2-A13C-4B8D78DEFCC4}" destId="{1ED4AC92-4047-470B-BD72-952C5C257218}" srcOrd="5" destOrd="0" presId="urn:microsoft.com/office/officeart/2005/8/layout/hierarchy6"/>
    <dgm:cxn modelId="{69B1D3DD-44C3-49CF-8FD7-B5966C86AF61}" type="presParOf" srcId="{1ED4AC92-4047-470B-BD72-952C5C257218}" destId="{98828099-C190-41DF-968D-D4A24D3A3630}" srcOrd="0" destOrd="0" presId="urn:microsoft.com/office/officeart/2005/8/layout/hierarchy6"/>
    <dgm:cxn modelId="{F4F96B8C-0C80-4184-AACD-F8E2E11AE2E9}" type="presParOf" srcId="{1ED4AC92-4047-470B-BD72-952C5C257218}" destId="{E6351A3B-4F40-400D-9ACA-C8B2089E29A3}" srcOrd="1" destOrd="0" presId="urn:microsoft.com/office/officeart/2005/8/layout/hierarchy6"/>
    <dgm:cxn modelId="{CB1F4A06-928B-42F9-97C8-C82A3E0954CF}" type="presParOf" srcId="{77753446-02ED-41E2-A13C-4B8D78DEFCC4}" destId="{88ACB96E-98F2-46C2-9ED9-7FD1568095E4}" srcOrd="6" destOrd="0" presId="urn:microsoft.com/office/officeart/2005/8/layout/hierarchy6"/>
    <dgm:cxn modelId="{CBC4DC22-ADFE-453E-872E-FD2F56A3584E}" type="presParOf" srcId="{77753446-02ED-41E2-A13C-4B8D78DEFCC4}" destId="{662CD0F8-A7B2-43D4-8B00-2A71EC5E5C79}" srcOrd="7" destOrd="0" presId="urn:microsoft.com/office/officeart/2005/8/layout/hierarchy6"/>
    <dgm:cxn modelId="{59653654-9D3A-4702-BF35-83D3938A6E77}" type="presParOf" srcId="{662CD0F8-A7B2-43D4-8B00-2A71EC5E5C79}" destId="{0AC85F0C-08BE-44D4-BDD7-598E123A45EF}" srcOrd="0" destOrd="0" presId="urn:microsoft.com/office/officeart/2005/8/layout/hierarchy6"/>
    <dgm:cxn modelId="{95DC71BD-13A8-435F-B667-7CC1882073E3}" type="presParOf" srcId="{662CD0F8-A7B2-43D4-8B00-2A71EC5E5C79}" destId="{17883EEF-66AB-4FFE-9DD9-01C8B03F7DB3}" srcOrd="1" destOrd="0" presId="urn:microsoft.com/office/officeart/2005/8/layout/hierarchy6"/>
    <dgm:cxn modelId="{5682AD60-6065-4069-B814-E674CBB69E44}" type="presParOf" srcId="{71C8356C-DC1D-4D83-A6BB-99C49DA731A5}" destId="{BF7B336F-61F0-4E9C-B43A-B8C6C650646E}" srcOrd="2" destOrd="0" presId="urn:microsoft.com/office/officeart/2005/8/layout/hierarchy6"/>
    <dgm:cxn modelId="{96E36DEB-CB09-40D6-84DE-34C52E1CA46C}" type="presParOf" srcId="{71C8356C-DC1D-4D83-A6BB-99C49DA731A5}" destId="{6E9A57F7-2B97-4C7E-8D9B-5420AC45E949}" srcOrd="3" destOrd="0" presId="urn:microsoft.com/office/officeart/2005/8/layout/hierarchy6"/>
    <dgm:cxn modelId="{81C9BD58-231A-4B85-A05A-AA028689D116}" type="presParOf" srcId="{6E9A57F7-2B97-4C7E-8D9B-5420AC45E949}" destId="{F78868A1-E14B-448A-8D47-FDF219ED443B}" srcOrd="0" destOrd="0" presId="urn:microsoft.com/office/officeart/2005/8/layout/hierarchy6"/>
    <dgm:cxn modelId="{11468B80-7AE8-4FB2-B6C8-D84658A25326}" type="presParOf" srcId="{6E9A57F7-2B97-4C7E-8D9B-5420AC45E949}" destId="{6F52BFC7-4F5C-474D-B367-7F5331E01C45}" srcOrd="1" destOrd="0" presId="urn:microsoft.com/office/officeart/2005/8/layout/hierarchy6"/>
    <dgm:cxn modelId="{90DC272C-A8A8-4298-8560-B6877541532D}" type="presParOf" srcId="{6F52BFC7-4F5C-474D-B367-7F5331E01C45}" destId="{200E6CC0-49D4-495F-B005-6875A673089F}" srcOrd="0" destOrd="0" presId="urn:microsoft.com/office/officeart/2005/8/layout/hierarchy6"/>
    <dgm:cxn modelId="{5B8C5F88-710B-4E73-B9B7-56966CCF048E}" type="presParOf" srcId="{6F52BFC7-4F5C-474D-B367-7F5331E01C45}" destId="{7EF7D504-ED67-40C8-9DA3-9F2797FCC6F1}" srcOrd="1" destOrd="0" presId="urn:microsoft.com/office/officeart/2005/8/layout/hierarchy6"/>
    <dgm:cxn modelId="{C4F6A4DB-005D-48B7-8C33-E82CDB4E475B}" type="presParOf" srcId="{7EF7D504-ED67-40C8-9DA3-9F2797FCC6F1}" destId="{CE73FD58-38D3-49CC-96F3-D48CB1DD2216}" srcOrd="0" destOrd="0" presId="urn:microsoft.com/office/officeart/2005/8/layout/hierarchy6"/>
    <dgm:cxn modelId="{7C2B23B9-42F3-4E18-9B3F-1F49828A8D09}" type="presParOf" srcId="{7EF7D504-ED67-40C8-9DA3-9F2797FCC6F1}" destId="{F6ED319C-B626-499A-99E9-FF3C4CF095DF}" srcOrd="1" destOrd="0" presId="urn:microsoft.com/office/officeart/2005/8/layout/hierarchy6"/>
    <dgm:cxn modelId="{A8BB8EA5-AE85-4B02-97BC-733F14417A85}" type="presParOf" srcId="{F6ED319C-B626-499A-99E9-FF3C4CF095DF}" destId="{63DB7CAA-5B11-466C-AF9A-F2563C834A46}" srcOrd="0" destOrd="0" presId="urn:microsoft.com/office/officeart/2005/8/layout/hierarchy6"/>
    <dgm:cxn modelId="{11EA5DDB-0BAA-4D61-951E-442B180486F3}" type="presParOf" srcId="{F6ED319C-B626-499A-99E9-FF3C4CF095DF}" destId="{B9F5208D-2516-4036-A41E-9A31E22226E6}" srcOrd="1" destOrd="0" presId="urn:microsoft.com/office/officeart/2005/8/layout/hierarchy6"/>
    <dgm:cxn modelId="{72F7D34A-62D0-4B71-BB9F-A54350C6E12F}" type="presParOf" srcId="{B9F5208D-2516-4036-A41E-9A31E22226E6}" destId="{00665CFE-C88A-4B87-8AEE-C8AD3900BDF3}" srcOrd="0" destOrd="0" presId="urn:microsoft.com/office/officeart/2005/8/layout/hierarchy6"/>
    <dgm:cxn modelId="{42244CB7-79DB-421D-A845-0FC5A1327761}" type="presParOf" srcId="{B9F5208D-2516-4036-A41E-9A31E22226E6}" destId="{C80D92DF-A278-4CEA-8581-E025DF2629E3}" srcOrd="1" destOrd="0" presId="urn:microsoft.com/office/officeart/2005/8/layout/hierarchy6"/>
    <dgm:cxn modelId="{CCAD7E31-447D-4EC6-89DE-18567532FA86}" type="presParOf" srcId="{F6ED319C-B626-499A-99E9-FF3C4CF095DF}" destId="{E992322E-29F0-4E98-A006-CED1E7B6CCF7}" srcOrd="2" destOrd="0" presId="urn:microsoft.com/office/officeart/2005/8/layout/hierarchy6"/>
    <dgm:cxn modelId="{20FD113C-FE7C-4DDC-B619-AE04E0ED06E3}" type="presParOf" srcId="{F6ED319C-B626-499A-99E9-FF3C4CF095DF}" destId="{EC44D626-8780-4F0B-B65E-414C066EAE54}" srcOrd="3" destOrd="0" presId="urn:microsoft.com/office/officeart/2005/8/layout/hierarchy6"/>
    <dgm:cxn modelId="{8D61462D-30B9-4DD9-A463-AC8B1CCE145E}" type="presParOf" srcId="{EC44D626-8780-4F0B-B65E-414C066EAE54}" destId="{88C0F77F-0F6F-4F27-96A9-A1CC64331B77}" srcOrd="0" destOrd="0" presId="urn:microsoft.com/office/officeart/2005/8/layout/hierarchy6"/>
    <dgm:cxn modelId="{07A68BE8-5818-462C-86A3-A951BEA6AE49}" type="presParOf" srcId="{EC44D626-8780-4F0B-B65E-414C066EAE54}" destId="{E63BB727-F6BD-4561-861A-3025E9DBB84B}" srcOrd="1" destOrd="0" presId="urn:microsoft.com/office/officeart/2005/8/layout/hierarchy6"/>
    <dgm:cxn modelId="{4BB556C3-B072-4F2A-BEA4-7587F6B0BAF7}" type="presParOf" srcId="{F6ED319C-B626-499A-99E9-FF3C4CF095DF}" destId="{4FDB831B-CA6F-4730-87C5-887EB8536037}" srcOrd="4" destOrd="0" presId="urn:microsoft.com/office/officeart/2005/8/layout/hierarchy6"/>
    <dgm:cxn modelId="{9B51A378-C575-4C41-9C28-9DD63F601C48}" type="presParOf" srcId="{F6ED319C-B626-499A-99E9-FF3C4CF095DF}" destId="{8F29A08E-F877-4A07-B200-C0FCEDCDDBD5}" srcOrd="5" destOrd="0" presId="urn:microsoft.com/office/officeart/2005/8/layout/hierarchy6"/>
    <dgm:cxn modelId="{8D6C218D-EBA3-457B-9DA1-D2B780CB3AEE}" type="presParOf" srcId="{8F29A08E-F877-4A07-B200-C0FCEDCDDBD5}" destId="{4BC7775A-FCD8-4AD5-8A05-70AEFE8A2ACD}" srcOrd="0" destOrd="0" presId="urn:microsoft.com/office/officeart/2005/8/layout/hierarchy6"/>
    <dgm:cxn modelId="{47921425-90C6-40E9-A029-56F81F44EDF8}" type="presParOf" srcId="{8F29A08E-F877-4A07-B200-C0FCEDCDDBD5}" destId="{7EF5184B-0BC7-4503-9AB7-02CB28EFCD11}" srcOrd="1" destOrd="0" presId="urn:microsoft.com/office/officeart/2005/8/layout/hierarchy6"/>
    <dgm:cxn modelId="{0A8F6AB4-DB33-4935-A6B6-6407CF936010}" type="presParOf" srcId="{B8509C82-FCC4-464D-A54D-EC9DBCACE2F4}" destId="{A44EFFBE-B27A-4DF5-AE31-332AC633B001}" srcOrd="1" destOrd="0" presId="urn:microsoft.com/office/officeart/2005/8/layout/hierarchy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6286AD-50C9-488A-9D16-6BE5440700CA}" type="datetimeFigureOut">
              <a:rPr lang="en-US" smtClean="0"/>
              <a:pPr/>
              <a:t>12/6/2014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32DAA-5A1D-4505-93D6-223D4C63AB77}" type="slidenum">
              <a:rPr lang="en-US" smtClean="0"/>
              <a:pPr/>
              <a:t>‹#›</a:t>
            </a:fld>
            <a:endParaRPr lang="en-US"/>
          </a:p>
        </p:txBody>
      </p:sp>
    </p:spTree>
    <p:extLst>
      <p:ext uri="{BB962C8B-B14F-4D97-AF65-F5344CB8AC3E}">
        <p14:creationId xmlns="" xmlns:p14="http://schemas.microsoft.com/office/powerpoint/2010/main" val="3018212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332DAA-5A1D-4505-93D6-223D4C63AB7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BB71E62-61B2-4485-8B75-81E9010E1AFE}"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332DAA-5A1D-4505-93D6-223D4C63AB77}" type="slidenum">
              <a:rPr lang="en-US" smtClean="0"/>
              <a:pPr/>
              <a:t>55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12/6/2014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E146D0-E85F-49F5-B9E5-3D191201BEDE}" type="datetimeFigureOut">
              <a:rPr lang="en-US" smtClean="0"/>
              <a:pPr/>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E146D0-E85F-49F5-B9E5-3D191201BEDE}" type="datetimeFigureOut">
              <a:rPr lang="en-US" smtClean="0"/>
              <a:pPr/>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8E146D0-E85F-49F5-B9E5-3D191201BEDE}" type="datetimeFigureOut">
              <a:rPr lang="en-US" smtClean="0"/>
              <a:pPr/>
              <a:t>12/6/2014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E146D0-E85F-49F5-B9E5-3D191201BEDE}" type="datetimeFigureOut">
              <a:rPr lang="en-US" smtClean="0"/>
              <a:pPr/>
              <a:t>12/6/2014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146D0-E85F-49F5-B9E5-3D191201BEDE}" type="datetimeFigureOut">
              <a:rPr lang="en-US" smtClean="0"/>
              <a:pPr/>
              <a:t>12/6/2014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E146D0-E85F-49F5-B9E5-3D191201BEDE}" type="datetimeFigureOut">
              <a:rPr lang="en-US" smtClean="0"/>
              <a:pPr/>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134A0-5542-4F50-95AA-9AEE1D83A864}"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8E146D0-E85F-49F5-B9E5-3D191201BEDE}" type="datetimeFigureOut">
              <a:rPr lang="en-US" smtClean="0"/>
              <a:pPr/>
              <a:t>12/6/2014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A8C134A0-5542-4F50-95AA-9AEE1D83A86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8E146D0-E85F-49F5-B9E5-3D191201BEDE}" type="datetimeFigureOut">
              <a:rPr lang="en-US" smtClean="0"/>
              <a:pPr/>
              <a:t>12/6/2014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8C134A0-5542-4F50-95AA-9AEE1D83A8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8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sz="4800" dirty="0" smtClean="0"/>
              <a:t/>
            </a:r>
            <a:br>
              <a:rPr lang="en-US" sz="4800" dirty="0" smtClean="0"/>
            </a:br>
            <a:endParaRPr lang="en-US" dirty="0"/>
          </a:p>
        </p:txBody>
      </p:sp>
      <p:sp>
        <p:nvSpPr>
          <p:cNvPr id="3" name="Subtitle 2"/>
          <p:cNvSpPr>
            <a:spLocks noGrp="1"/>
          </p:cNvSpPr>
          <p:nvPr>
            <p:ph type="subTitle" idx="1"/>
          </p:nvPr>
        </p:nvSpPr>
        <p:spPr>
          <a:xfrm>
            <a:off x="642910" y="2643182"/>
            <a:ext cx="8077200" cy="1499616"/>
          </a:xfrm>
        </p:spPr>
        <p:txBody>
          <a:bodyPr>
            <a:normAutofit/>
          </a:bodyPr>
          <a:lstStyle/>
          <a:p>
            <a:pPr algn="ctr"/>
            <a:r>
              <a:rPr lang="en-US" sz="4800" dirty="0" smtClean="0">
                <a:solidFill>
                  <a:srgbClr val="FFFF00"/>
                </a:solidFill>
              </a:rPr>
              <a:t>Legal aspects  of  medical practice</a:t>
            </a:r>
            <a:endParaRPr lang="en-US" sz="4800" dirty="0">
              <a:solidFill>
                <a:srgbClr val="FFFF00"/>
              </a:solidFill>
            </a:endParaRPr>
          </a:p>
        </p:txBody>
      </p:sp>
      <p:sp>
        <p:nvSpPr>
          <p:cNvPr id="4" name="Rectangle 3"/>
          <p:cNvSpPr/>
          <p:nvPr/>
        </p:nvSpPr>
        <p:spPr>
          <a:xfrm>
            <a:off x="2362200" y="3810000"/>
            <a:ext cx="4572000" cy="646331"/>
          </a:xfrm>
          <a:prstGeom prst="rect">
            <a:avLst/>
          </a:prstGeom>
        </p:spPr>
        <p:txBody>
          <a:bodyPr>
            <a:spAutoFit/>
          </a:bodyPr>
          <a:lstStyle/>
          <a:p>
            <a:r>
              <a:rPr lang="en-US" dirty="0" smtClean="0"/>
              <a:t/>
            </a:r>
            <a:br>
              <a:rPr lang="en-US" dirty="0" smtClean="0"/>
            </a:br>
            <a:endParaRPr lang="en-US" dirty="0"/>
          </a:p>
        </p:txBody>
      </p:sp>
      <p:sp>
        <p:nvSpPr>
          <p:cNvPr id="5" name="TextBox 4"/>
          <p:cNvSpPr txBox="1"/>
          <p:nvPr/>
        </p:nvSpPr>
        <p:spPr>
          <a:xfrm>
            <a:off x="1071538" y="5357826"/>
            <a:ext cx="6858048" cy="461665"/>
          </a:xfrm>
          <a:prstGeom prst="rect">
            <a:avLst/>
          </a:prstGeom>
          <a:noFill/>
        </p:spPr>
        <p:txBody>
          <a:bodyPr wrap="square" rtlCol="0">
            <a:spAutoFit/>
          </a:bodyPr>
          <a:lstStyle/>
          <a:p>
            <a:pPr algn="ctr"/>
            <a:r>
              <a:rPr lang="en-US" sz="2400" b="1" dirty="0" smtClean="0"/>
              <a:t>Professor  Ahmed Awad Adeel </a:t>
            </a:r>
            <a:endParaRPr lang="en-US" sz="2400" b="1" dirty="0"/>
          </a:p>
        </p:txBody>
      </p:sp>
      <p:sp>
        <p:nvSpPr>
          <p:cNvPr id="6" name="TextBox 5"/>
          <p:cNvSpPr txBox="1"/>
          <p:nvPr/>
        </p:nvSpPr>
        <p:spPr>
          <a:xfrm>
            <a:off x="857224" y="1500174"/>
            <a:ext cx="7000924" cy="707886"/>
          </a:xfrm>
          <a:prstGeom prst="rect">
            <a:avLst/>
          </a:prstGeom>
          <a:noFill/>
        </p:spPr>
        <p:txBody>
          <a:bodyPr wrap="square" rtlCol="0">
            <a:spAutoFit/>
          </a:bodyPr>
          <a:lstStyle/>
          <a:p>
            <a:pPr algn="r" rtl="1"/>
            <a:r>
              <a:rPr lang="ar-SA" sz="4000" b="1" dirty="0" smtClean="0">
                <a:latin typeface="Arial Rounded MT Bold" pitchFamily="34" charset="0"/>
              </a:rPr>
              <a:t>الجوانب القانونية لمزاولة  المهن الصحية </a:t>
            </a:r>
            <a:endParaRPr lang="en-US" sz="4000" b="1" dirty="0">
              <a:latin typeface="Arial Rounded MT Bol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t>Medical Liability Claims </a:t>
            </a:r>
            <a:br>
              <a:rPr lang="en-US" sz="4400" dirty="0" smtClean="0"/>
            </a:br>
            <a:r>
              <a:rPr lang="en-US" sz="4400" dirty="0" smtClean="0"/>
              <a:t>in Saudi Arabia</a:t>
            </a:r>
            <a:endParaRPr lang="en-US" dirty="0"/>
          </a:p>
        </p:txBody>
      </p:sp>
      <p:pic>
        <p:nvPicPr>
          <p:cNvPr id="39939" name="Picture 3"/>
          <p:cNvPicPr>
            <a:picLocks noGrp="1" noChangeAspect="1" noChangeArrowheads="1"/>
          </p:cNvPicPr>
          <p:nvPr>
            <p:ph idx="1"/>
          </p:nvPr>
        </p:nvPicPr>
        <p:blipFill>
          <a:blip r:embed="rId2"/>
          <a:srcRect/>
          <a:stretch>
            <a:fillRect/>
          </a:stretch>
        </p:blipFill>
        <p:spPr bwMode="auto">
          <a:xfrm>
            <a:off x="1928794" y="1428736"/>
            <a:ext cx="5437643" cy="4625975"/>
          </a:xfrm>
          <a:prstGeom prst="rect">
            <a:avLst/>
          </a:prstGeom>
          <a:noFill/>
          <a:ln w="9525">
            <a:noFill/>
            <a:miter lim="800000"/>
            <a:headEnd/>
            <a:tailEnd/>
          </a:ln>
          <a:effectLst/>
        </p:spPr>
      </p:pic>
      <p:sp>
        <p:nvSpPr>
          <p:cNvPr id="8" name="Rectangle 7"/>
          <p:cNvSpPr/>
          <p:nvPr/>
        </p:nvSpPr>
        <p:spPr>
          <a:xfrm>
            <a:off x="428596" y="5934670"/>
            <a:ext cx="8501122" cy="646331"/>
          </a:xfrm>
          <a:prstGeom prst="rect">
            <a:avLst/>
          </a:prstGeom>
        </p:spPr>
        <p:txBody>
          <a:bodyPr wrap="square">
            <a:spAutoFit/>
          </a:bodyPr>
          <a:lstStyle/>
          <a:p>
            <a:r>
              <a:rPr lang="en-US" i="1" dirty="0" smtClean="0"/>
              <a:t>Al-</a:t>
            </a:r>
            <a:r>
              <a:rPr lang="en-US" i="1" dirty="0" err="1" smtClean="0"/>
              <a:t>Saddique</a:t>
            </a:r>
            <a:r>
              <a:rPr lang="en-US" i="1" dirty="0" smtClean="0"/>
              <a:t> AA: Medical liability, the dilemma of litigations. Saudi Medical Journal 2004; </a:t>
            </a:r>
            <a:r>
              <a:rPr lang="en-US" i="1" dirty="0" err="1" smtClean="0"/>
              <a:t>Vol</a:t>
            </a:r>
            <a:r>
              <a:rPr lang="en-US" i="1" dirty="0" smtClean="0"/>
              <a:t> 25 (7): 901-906.</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t>Medical Liability Claims</a:t>
            </a:r>
            <a:br>
              <a:rPr lang="en-US" sz="4400" dirty="0" smtClean="0"/>
            </a:br>
            <a:r>
              <a:rPr lang="en-US" sz="4400" dirty="0" smtClean="0"/>
              <a:t> in Saudi Arabia</a:t>
            </a:r>
            <a:endParaRPr lang="en-US" dirty="0"/>
          </a:p>
        </p:txBody>
      </p:sp>
      <p:sp>
        <p:nvSpPr>
          <p:cNvPr id="3" name="Content Placeholder 2"/>
          <p:cNvSpPr>
            <a:spLocks noGrp="1"/>
          </p:cNvSpPr>
          <p:nvPr>
            <p:ph idx="1"/>
          </p:nvPr>
        </p:nvSpPr>
        <p:spPr/>
        <p:txBody>
          <a:bodyPr>
            <a:normAutofit/>
          </a:bodyPr>
          <a:lstStyle/>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dirty="0" smtClean="0"/>
          </a:p>
          <a:p>
            <a:r>
              <a:rPr lang="en-US" sz="1500" dirty="0" smtClean="0"/>
              <a:t>Al-</a:t>
            </a:r>
            <a:r>
              <a:rPr lang="en-US" sz="1500" dirty="0" err="1" smtClean="0"/>
              <a:t>Saeed</a:t>
            </a:r>
            <a:r>
              <a:rPr lang="en-US" sz="1500" dirty="0" smtClean="0"/>
              <a:t> A. Status of medical liability claims in Saudi Arabia. Saudi J </a:t>
            </a:r>
            <a:r>
              <a:rPr lang="en-US" sz="1500" dirty="0" err="1" smtClean="0"/>
              <a:t>Anaesth</a:t>
            </a:r>
            <a:r>
              <a:rPr lang="en-US" sz="1500" dirty="0" smtClean="0"/>
              <a:t> 2007;1:4</a:t>
            </a:r>
            <a:endParaRPr lang="en-US" sz="1500" dirty="0"/>
          </a:p>
        </p:txBody>
      </p:sp>
      <p:pic>
        <p:nvPicPr>
          <p:cNvPr id="5" name="Picture 4" descr="SaudiJAnaesh_2007_1_1_4_56262_u1.jpg"/>
          <p:cNvPicPr>
            <a:picLocks noChangeAspect="1"/>
          </p:cNvPicPr>
          <p:nvPr/>
        </p:nvPicPr>
        <p:blipFill>
          <a:blip r:embed="rId2"/>
          <a:stretch>
            <a:fillRect/>
          </a:stretch>
        </p:blipFill>
        <p:spPr>
          <a:xfrm>
            <a:off x="1142976" y="2071678"/>
            <a:ext cx="6876288" cy="3182112"/>
          </a:xfrm>
          <a:prstGeom prst="rect">
            <a:avLst/>
          </a:prstGeom>
        </p:spPr>
      </p:pic>
      <p:sp>
        <p:nvSpPr>
          <p:cNvPr id="6" name="Pentagon 5"/>
          <p:cNvSpPr/>
          <p:nvPr/>
        </p:nvSpPr>
        <p:spPr>
          <a:xfrm rot="10983373">
            <a:off x="7649344" y="2150581"/>
            <a:ext cx="285752" cy="214314"/>
          </a:xfrm>
          <a:prstGeom prst="homePlat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accent3"/>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t>Medical Liability Claims </a:t>
            </a:r>
            <a:br>
              <a:rPr lang="en-US" sz="4400" dirty="0" smtClean="0"/>
            </a:br>
            <a:r>
              <a:rPr lang="en-US" sz="4400" dirty="0" smtClean="0"/>
              <a:t>in Saudi Arabia</a:t>
            </a:r>
            <a:endParaRPr lang="en-US" dirty="0"/>
          </a:p>
        </p:txBody>
      </p:sp>
      <p:sp>
        <p:nvSpPr>
          <p:cNvPr id="3" name="Content Placeholder 2"/>
          <p:cNvSpPr>
            <a:spLocks noGrp="1"/>
          </p:cNvSpPr>
          <p:nvPr>
            <p:ph idx="1"/>
          </p:nvPr>
        </p:nvSpPr>
        <p:spPr/>
        <p:txBody>
          <a:bodyPr>
            <a:normAutofit/>
          </a:bodyPr>
          <a:lstStyle/>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dirty="0" smtClean="0"/>
          </a:p>
          <a:p>
            <a:r>
              <a:rPr lang="en-US" sz="1500" dirty="0" smtClean="0"/>
              <a:t>Al-</a:t>
            </a:r>
            <a:r>
              <a:rPr lang="en-US" sz="1500" dirty="0" err="1" smtClean="0"/>
              <a:t>Saeed</a:t>
            </a:r>
            <a:r>
              <a:rPr lang="en-US" sz="1500" dirty="0" smtClean="0"/>
              <a:t> A. Status of medical liability claims in Saudi Arabia. Saudi J </a:t>
            </a:r>
            <a:r>
              <a:rPr lang="en-US" sz="1500" dirty="0" err="1" smtClean="0"/>
              <a:t>Anaesth</a:t>
            </a:r>
            <a:r>
              <a:rPr lang="en-US" sz="1500" dirty="0" smtClean="0"/>
              <a:t> 2007;1:4</a:t>
            </a:r>
            <a:endParaRPr lang="en-US" sz="1500" dirty="0"/>
          </a:p>
        </p:txBody>
      </p:sp>
      <p:pic>
        <p:nvPicPr>
          <p:cNvPr id="6" name="Picture 5" descr="SaudiJAnaesh_2007_1_1_4_56262_b5.jpg"/>
          <p:cNvPicPr>
            <a:picLocks noChangeAspect="1"/>
          </p:cNvPicPr>
          <p:nvPr/>
        </p:nvPicPr>
        <p:blipFill>
          <a:blip r:embed="rId2"/>
          <a:stretch>
            <a:fillRect/>
          </a:stretch>
        </p:blipFill>
        <p:spPr>
          <a:xfrm>
            <a:off x="2428860" y="1928802"/>
            <a:ext cx="4230830" cy="299324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428596" y="0"/>
            <a:ext cx="8215370" cy="6608936"/>
          </a:xfrm>
          <a:prstGeom prst="rect">
            <a:avLst/>
          </a:prstGeom>
          <a:noFill/>
          <a:ln w="9525">
            <a:noFill/>
            <a:miter lim="800000"/>
            <a:headEnd/>
            <a:tailEnd/>
          </a:ln>
        </p:spPr>
      </p:pic>
      <p:sp>
        <p:nvSpPr>
          <p:cNvPr id="3" name="TextBox 2"/>
          <p:cNvSpPr txBox="1"/>
          <p:nvPr/>
        </p:nvSpPr>
        <p:spPr>
          <a:xfrm rot="16200000">
            <a:off x="6777260" y="4652740"/>
            <a:ext cx="4071966"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600" i="1" dirty="0" smtClean="0"/>
              <a:t>Ministry of Health Annual report 1431</a:t>
            </a:r>
            <a:endParaRPr lang="en-US" sz="1600" i="1" dirty="0"/>
          </a:p>
        </p:txBody>
      </p:sp>
      <p:sp>
        <p:nvSpPr>
          <p:cNvPr id="4" name="Pentagon 3"/>
          <p:cNvSpPr/>
          <p:nvPr/>
        </p:nvSpPr>
        <p:spPr>
          <a:xfrm rot="16200000">
            <a:off x="3929058" y="6429396"/>
            <a:ext cx="285752" cy="285752"/>
          </a:xfrm>
          <a:prstGeom prst="homePlat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accent3"/>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357290" y="0"/>
            <a:ext cx="6429420" cy="6835740"/>
          </a:xfrm>
          <a:prstGeom prst="rect">
            <a:avLst/>
          </a:prstGeom>
          <a:noFill/>
          <a:ln w="9525">
            <a:noFill/>
            <a:miter lim="800000"/>
            <a:headEnd/>
            <a:tailEnd/>
          </a:ln>
        </p:spPr>
      </p:pic>
      <p:sp>
        <p:nvSpPr>
          <p:cNvPr id="3" name="TextBox 2"/>
          <p:cNvSpPr txBox="1"/>
          <p:nvPr/>
        </p:nvSpPr>
        <p:spPr>
          <a:xfrm>
            <a:off x="7929586" y="5572140"/>
            <a:ext cx="1214414" cy="1323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600" i="1" dirty="0" smtClean="0"/>
              <a:t>Ministry of Health Annual report 1431</a:t>
            </a:r>
            <a:endParaRPr lang="en-US" sz="16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تعريف </a:t>
            </a:r>
            <a:r>
              <a:rPr lang="en-US" dirty="0" err="1" smtClean="0"/>
              <a:t>النصوص</a:t>
            </a:r>
            <a:r>
              <a:rPr lang="en-US" dirty="0" smtClean="0"/>
              <a:t> </a:t>
            </a:r>
            <a:r>
              <a:rPr lang="en-US" dirty="0" err="1" smtClean="0"/>
              <a:t>القانونية</a:t>
            </a:r>
            <a:endParaRPr lang="en-US" dirty="0"/>
          </a:p>
        </p:txBody>
      </p:sp>
      <p:sp>
        <p:nvSpPr>
          <p:cNvPr id="3" name="Content Placeholder 2"/>
          <p:cNvSpPr>
            <a:spLocks noGrp="1"/>
          </p:cNvSpPr>
          <p:nvPr>
            <p:ph idx="1"/>
          </p:nvPr>
        </p:nvSpPr>
        <p:spPr>
          <a:xfrm>
            <a:off x="357158" y="2285992"/>
            <a:ext cx="8229600" cy="3368321"/>
          </a:xfrm>
        </p:spPr>
        <p:txBody>
          <a:bodyPr/>
          <a:lstStyle/>
          <a:p>
            <a:pPr algn="r" rtl="1"/>
            <a:r>
              <a:rPr lang="en-US" sz="2400" u="sng" dirty="0" err="1" smtClean="0">
                <a:solidFill>
                  <a:srgbClr val="FF0000"/>
                </a:solidFill>
              </a:rPr>
              <a:t>أولا</a:t>
            </a:r>
            <a:r>
              <a:rPr lang="en-US" sz="2400" u="sng" dirty="0" smtClean="0">
                <a:solidFill>
                  <a:srgbClr val="FF0000"/>
                </a:solidFill>
              </a:rPr>
              <a:t> : </a:t>
            </a:r>
            <a:r>
              <a:rPr lang="en-US" sz="2400" b="1" u="sng" dirty="0" err="1" smtClean="0">
                <a:solidFill>
                  <a:srgbClr val="FF0000"/>
                </a:solidFill>
              </a:rPr>
              <a:t>قانون</a:t>
            </a:r>
            <a:r>
              <a:rPr lang="en-US" sz="2400" b="1" u="sng" dirty="0" smtClean="0">
                <a:solidFill>
                  <a:srgbClr val="FF0000"/>
                </a:solidFill>
              </a:rPr>
              <a:t> </a:t>
            </a:r>
            <a:r>
              <a:rPr lang="en-US" sz="2400" b="1" u="sng" dirty="0" err="1" smtClean="0">
                <a:solidFill>
                  <a:srgbClr val="FF0000"/>
                </a:solidFill>
              </a:rPr>
              <a:t>دستوري</a:t>
            </a:r>
            <a:r>
              <a:rPr lang="en-US" sz="2400" b="1" u="sng" dirty="0" smtClean="0">
                <a:solidFill>
                  <a:srgbClr val="FF0000"/>
                </a:solidFill>
              </a:rPr>
              <a:t> </a:t>
            </a:r>
            <a:r>
              <a:rPr lang="en-US" sz="2400" dirty="0" smtClean="0"/>
              <a:t>: </a:t>
            </a:r>
            <a:r>
              <a:rPr lang="en-US" sz="2400" dirty="0" err="1" smtClean="0"/>
              <a:t>اعلي</a:t>
            </a:r>
            <a:r>
              <a:rPr lang="en-US" sz="2400" dirty="0" smtClean="0"/>
              <a:t> </a:t>
            </a:r>
            <a:r>
              <a:rPr lang="en-US" sz="2400" dirty="0" err="1" smtClean="0"/>
              <a:t>قانون</a:t>
            </a:r>
            <a:r>
              <a:rPr lang="en-US" sz="2400" dirty="0" smtClean="0"/>
              <a:t> </a:t>
            </a:r>
            <a:r>
              <a:rPr lang="en-US" sz="2400" dirty="0" err="1" smtClean="0"/>
              <a:t>في</a:t>
            </a:r>
            <a:r>
              <a:rPr lang="en-US" sz="2400" dirty="0" smtClean="0"/>
              <a:t> </a:t>
            </a:r>
            <a:r>
              <a:rPr lang="en-US" sz="2400" dirty="0" err="1" smtClean="0"/>
              <a:t>الدولة</a:t>
            </a:r>
            <a:r>
              <a:rPr lang="ar-SA" sz="2400" dirty="0" smtClean="0"/>
              <a:t>(</a:t>
            </a:r>
            <a:r>
              <a:rPr lang="en-US" sz="2400" dirty="0" smtClean="0"/>
              <a:t> </a:t>
            </a:r>
            <a:r>
              <a:rPr lang="en-US" sz="2400" dirty="0" err="1" smtClean="0"/>
              <a:t>مثل</a:t>
            </a:r>
            <a:r>
              <a:rPr lang="en-US" sz="2400" dirty="0" smtClean="0"/>
              <a:t> </a:t>
            </a:r>
            <a:r>
              <a:rPr lang="en-US" sz="2400" dirty="0" err="1" smtClean="0"/>
              <a:t>النظام</a:t>
            </a:r>
            <a:r>
              <a:rPr lang="en-US" sz="2400" dirty="0" smtClean="0"/>
              <a:t> </a:t>
            </a:r>
            <a:r>
              <a:rPr lang="en-US" sz="2400" dirty="0" err="1" smtClean="0"/>
              <a:t>الأساسي</a:t>
            </a:r>
            <a:r>
              <a:rPr lang="en-US" sz="2400" dirty="0" smtClean="0"/>
              <a:t> </a:t>
            </a:r>
            <a:r>
              <a:rPr lang="en-US" sz="2400" dirty="0" err="1" smtClean="0"/>
              <a:t>للحكم</a:t>
            </a:r>
            <a:r>
              <a:rPr lang="en-US" sz="2400" dirty="0" smtClean="0"/>
              <a:t> / </a:t>
            </a:r>
            <a:r>
              <a:rPr lang="en-US" sz="2400" dirty="0" err="1" smtClean="0"/>
              <a:t>نظام</a:t>
            </a:r>
            <a:r>
              <a:rPr lang="en-US" sz="2400" dirty="0" smtClean="0"/>
              <a:t> </a:t>
            </a:r>
            <a:r>
              <a:rPr lang="en-US" sz="2400" dirty="0" err="1" smtClean="0"/>
              <a:t>مجلس</a:t>
            </a:r>
            <a:r>
              <a:rPr lang="en-US" sz="2400" dirty="0" smtClean="0"/>
              <a:t> </a:t>
            </a:r>
            <a:r>
              <a:rPr lang="en-US" sz="2400" dirty="0" err="1" smtClean="0"/>
              <a:t>الوزراء</a:t>
            </a:r>
            <a:r>
              <a:rPr lang="en-US" sz="2400" dirty="0" smtClean="0"/>
              <a:t> / </a:t>
            </a:r>
            <a:r>
              <a:rPr lang="en-US" sz="2400" dirty="0" err="1" smtClean="0"/>
              <a:t>نظام</a:t>
            </a:r>
            <a:r>
              <a:rPr lang="en-US" sz="2400" dirty="0" smtClean="0"/>
              <a:t> </a:t>
            </a:r>
            <a:r>
              <a:rPr lang="en-US" sz="2400" dirty="0" err="1" smtClean="0"/>
              <a:t>مجلس</a:t>
            </a:r>
            <a:r>
              <a:rPr lang="en-US" sz="2400" dirty="0" smtClean="0"/>
              <a:t> </a:t>
            </a:r>
            <a:r>
              <a:rPr lang="en-US" sz="2400" dirty="0" err="1" smtClean="0"/>
              <a:t>الشورى</a:t>
            </a:r>
            <a:r>
              <a:rPr lang="ar-SA" sz="2400" dirty="0" smtClean="0"/>
              <a:t>)</a:t>
            </a:r>
            <a:endParaRPr lang="en-US" sz="2400" dirty="0" smtClean="0"/>
          </a:p>
          <a:p>
            <a:pPr algn="r" rtl="1"/>
            <a:r>
              <a:rPr lang="en-US" sz="2400" dirty="0" smtClean="0"/>
              <a:t> </a:t>
            </a:r>
            <a:r>
              <a:rPr lang="en-US" sz="2400" u="sng" dirty="0" err="1" smtClean="0">
                <a:solidFill>
                  <a:srgbClr val="FF0000"/>
                </a:solidFill>
              </a:rPr>
              <a:t>ثانيا</a:t>
            </a:r>
            <a:r>
              <a:rPr lang="en-US" sz="2400" u="sng" dirty="0" smtClean="0">
                <a:solidFill>
                  <a:srgbClr val="FF0000"/>
                </a:solidFill>
              </a:rPr>
              <a:t> : :</a:t>
            </a:r>
            <a:r>
              <a:rPr lang="en-US" sz="2400" b="1" u="sng" dirty="0" err="1" smtClean="0">
                <a:solidFill>
                  <a:srgbClr val="FF0000"/>
                </a:solidFill>
              </a:rPr>
              <a:t>قانون</a:t>
            </a:r>
            <a:r>
              <a:rPr lang="en-US" sz="2400" b="1" u="sng" dirty="0" smtClean="0">
                <a:solidFill>
                  <a:srgbClr val="FF0000"/>
                </a:solidFill>
              </a:rPr>
              <a:t> </a:t>
            </a:r>
            <a:r>
              <a:rPr lang="en-US" sz="2400" b="1" u="sng" dirty="0" err="1" smtClean="0">
                <a:solidFill>
                  <a:srgbClr val="FF0000"/>
                </a:solidFill>
              </a:rPr>
              <a:t>عام</a:t>
            </a:r>
            <a:r>
              <a:rPr lang="ar-SA" sz="2400" b="1" u="sng" dirty="0" smtClean="0">
                <a:solidFill>
                  <a:srgbClr val="FF0000"/>
                </a:solidFill>
              </a:rPr>
              <a:t> (قانون إداري)</a:t>
            </a:r>
            <a:r>
              <a:rPr lang="en-US" sz="2400" dirty="0" err="1" smtClean="0"/>
              <a:t>هو</a:t>
            </a:r>
            <a:r>
              <a:rPr lang="en-US" sz="2400" dirty="0" smtClean="0"/>
              <a:t> </a:t>
            </a:r>
            <a:r>
              <a:rPr lang="en-US" sz="2400" dirty="0" err="1" smtClean="0"/>
              <a:t>القواعد</a:t>
            </a:r>
            <a:r>
              <a:rPr lang="en-US" sz="2400" dirty="0" smtClean="0"/>
              <a:t> </a:t>
            </a:r>
            <a:r>
              <a:rPr lang="en-US" sz="2400" dirty="0" err="1" smtClean="0"/>
              <a:t>القانونية</a:t>
            </a:r>
            <a:r>
              <a:rPr lang="en-US" sz="2400" dirty="0" smtClean="0"/>
              <a:t> </a:t>
            </a:r>
            <a:r>
              <a:rPr lang="en-US" sz="2400" dirty="0" err="1" smtClean="0"/>
              <a:t>التي</a:t>
            </a:r>
            <a:r>
              <a:rPr lang="en-US" sz="2400" dirty="0" smtClean="0"/>
              <a:t> </a:t>
            </a:r>
            <a:r>
              <a:rPr lang="en-US" sz="2400" dirty="0" err="1" smtClean="0"/>
              <a:t>تسنها</a:t>
            </a:r>
            <a:r>
              <a:rPr lang="en-US" sz="2400" dirty="0" smtClean="0"/>
              <a:t> </a:t>
            </a:r>
            <a:r>
              <a:rPr lang="en-US" sz="2400" dirty="0" err="1" smtClean="0"/>
              <a:t>السلطة</a:t>
            </a:r>
            <a:r>
              <a:rPr lang="en-US" sz="2400" dirty="0" smtClean="0"/>
              <a:t> </a:t>
            </a:r>
            <a:r>
              <a:rPr lang="en-US" sz="2400" dirty="0" err="1" smtClean="0"/>
              <a:t>التنظيمية</a:t>
            </a:r>
            <a:r>
              <a:rPr lang="en-US" sz="2400" dirty="0" smtClean="0"/>
              <a:t> </a:t>
            </a:r>
            <a:r>
              <a:rPr lang="ar-SA" sz="2400" dirty="0" smtClean="0"/>
              <a:t>(</a:t>
            </a:r>
            <a:r>
              <a:rPr lang="en-US" sz="2400" dirty="0" err="1" smtClean="0"/>
              <a:t>مجلس</a:t>
            </a:r>
            <a:r>
              <a:rPr lang="en-US" sz="2400" dirty="0" smtClean="0"/>
              <a:t> </a:t>
            </a:r>
            <a:r>
              <a:rPr lang="en-US" sz="2400" dirty="0" err="1" smtClean="0"/>
              <a:t>الوزراء</a:t>
            </a:r>
            <a:r>
              <a:rPr lang="en-US" sz="2400" dirty="0" smtClean="0"/>
              <a:t> </a:t>
            </a:r>
            <a:r>
              <a:rPr lang="ar-SA" sz="2400" dirty="0" smtClean="0"/>
              <a:t>)</a:t>
            </a:r>
            <a:r>
              <a:rPr lang="en-US" sz="2400" dirty="0" err="1" smtClean="0"/>
              <a:t>في</a:t>
            </a:r>
            <a:r>
              <a:rPr lang="en-US" sz="2400" dirty="0" smtClean="0"/>
              <a:t> </a:t>
            </a:r>
            <a:r>
              <a:rPr lang="en-US" sz="2400" dirty="0" err="1" smtClean="0"/>
              <a:t>الحدود</a:t>
            </a:r>
            <a:r>
              <a:rPr lang="en-US" sz="2400" dirty="0" smtClean="0"/>
              <a:t> </a:t>
            </a:r>
            <a:r>
              <a:rPr lang="en-US" sz="2400" dirty="0" err="1" smtClean="0"/>
              <a:t>التي</a:t>
            </a:r>
            <a:r>
              <a:rPr lang="en-US" sz="2400" dirty="0" smtClean="0"/>
              <a:t> </a:t>
            </a:r>
            <a:r>
              <a:rPr lang="en-US" sz="2400" dirty="0" err="1" smtClean="0"/>
              <a:t>سمح</a:t>
            </a:r>
            <a:r>
              <a:rPr lang="en-US" sz="2400" dirty="0" smtClean="0"/>
              <a:t> </a:t>
            </a:r>
            <a:r>
              <a:rPr lang="en-US" sz="2400" dirty="0" err="1" smtClean="0"/>
              <a:t>بها</a:t>
            </a:r>
            <a:r>
              <a:rPr lang="en-US" sz="2400" dirty="0" smtClean="0"/>
              <a:t> </a:t>
            </a:r>
            <a:r>
              <a:rPr lang="en-US" sz="2400" dirty="0" err="1" smtClean="0"/>
              <a:t>القانون</a:t>
            </a:r>
            <a:r>
              <a:rPr lang="en-US" sz="2400" dirty="0" smtClean="0"/>
              <a:t> </a:t>
            </a:r>
            <a:r>
              <a:rPr lang="en-US" sz="2400" dirty="0" err="1" smtClean="0"/>
              <a:t>الدستوري</a:t>
            </a:r>
            <a:r>
              <a:rPr lang="en-US" sz="2400" dirty="0" smtClean="0"/>
              <a:t> </a:t>
            </a:r>
            <a:r>
              <a:rPr lang="en-US" sz="2400" dirty="0" err="1" smtClean="0"/>
              <a:t>مثل</a:t>
            </a:r>
            <a:r>
              <a:rPr lang="en-US" sz="2400" dirty="0" smtClean="0"/>
              <a:t> </a:t>
            </a:r>
            <a:r>
              <a:rPr lang="ar-SA" sz="2400" dirty="0" smtClean="0"/>
              <a:t> </a:t>
            </a:r>
            <a:r>
              <a:rPr lang="en-US" sz="2400" dirty="0" smtClean="0"/>
              <a:t>(</a:t>
            </a:r>
            <a:r>
              <a:rPr lang="en-US" sz="2400" dirty="0" err="1" smtClean="0"/>
              <a:t>نظام</a:t>
            </a:r>
            <a:r>
              <a:rPr lang="en-US" sz="2400" dirty="0" smtClean="0"/>
              <a:t> </a:t>
            </a:r>
            <a:r>
              <a:rPr lang="en-US" sz="2400" dirty="0" err="1" smtClean="0"/>
              <a:t>الخدمة</a:t>
            </a:r>
            <a:r>
              <a:rPr lang="en-US" sz="2400" dirty="0" smtClean="0"/>
              <a:t> </a:t>
            </a:r>
            <a:r>
              <a:rPr lang="en-US" sz="2400" dirty="0" err="1" smtClean="0"/>
              <a:t>المدنية</a:t>
            </a:r>
            <a:endParaRPr lang="en-US" sz="2400" dirty="0" smtClean="0"/>
          </a:p>
          <a:p>
            <a:pPr algn="r" rtl="1"/>
            <a:r>
              <a:rPr lang="en-US" sz="2400" dirty="0" smtClean="0"/>
              <a:t> </a:t>
            </a:r>
            <a:r>
              <a:rPr lang="en-US" sz="2400" b="1" u="sng" dirty="0" err="1" smtClean="0">
                <a:solidFill>
                  <a:srgbClr val="FF0000"/>
                </a:solidFill>
              </a:rPr>
              <a:t>ثالثا</a:t>
            </a:r>
            <a:r>
              <a:rPr lang="en-US" sz="2400" b="1" u="sng" dirty="0" smtClean="0">
                <a:solidFill>
                  <a:srgbClr val="FF0000"/>
                </a:solidFill>
              </a:rPr>
              <a:t> : </a:t>
            </a:r>
            <a:r>
              <a:rPr lang="en-US" sz="2400" b="1" u="sng" dirty="0" err="1" smtClean="0">
                <a:solidFill>
                  <a:srgbClr val="FF0000"/>
                </a:solidFill>
              </a:rPr>
              <a:t>لائحة</a:t>
            </a:r>
            <a:r>
              <a:rPr lang="en-US" sz="2400" b="1" u="sng" dirty="0" smtClean="0">
                <a:solidFill>
                  <a:srgbClr val="FF0000"/>
                </a:solidFill>
              </a:rPr>
              <a:t> </a:t>
            </a:r>
            <a:r>
              <a:rPr lang="en-US" sz="2400" b="1" u="sng" dirty="0" err="1" smtClean="0">
                <a:solidFill>
                  <a:srgbClr val="FF0000"/>
                </a:solidFill>
              </a:rPr>
              <a:t>قانونيه</a:t>
            </a:r>
            <a:r>
              <a:rPr lang="en-US" sz="2400" b="1" u="sng" dirty="0" smtClean="0">
                <a:solidFill>
                  <a:srgbClr val="FF0000"/>
                </a:solidFill>
              </a:rPr>
              <a:t> </a:t>
            </a:r>
            <a:r>
              <a:rPr lang="en-US" sz="2400" dirty="0" smtClean="0"/>
              <a:t>: </a:t>
            </a:r>
            <a:r>
              <a:rPr lang="en-US" sz="2400" dirty="0" err="1" smtClean="0"/>
              <a:t>وهي</a:t>
            </a:r>
            <a:r>
              <a:rPr lang="en-US" sz="2400" dirty="0" smtClean="0"/>
              <a:t> </a:t>
            </a:r>
            <a:r>
              <a:rPr lang="en-US" sz="2400" dirty="0" err="1" smtClean="0"/>
              <a:t>مجموعه</a:t>
            </a:r>
            <a:r>
              <a:rPr lang="en-US" sz="2400" dirty="0" smtClean="0"/>
              <a:t> </a:t>
            </a:r>
            <a:r>
              <a:rPr lang="en-US" sz="2400" dirty="0" err="1" smtClean="0"/>
              <a:t>القواعد</a:t>
            </a:r>
            <a:r>
              <a:rPr lang="en-US" sz="2400" dirty="0" smtClean="0"/>
              <a:t> </a:t>
            </a:r>
            <a:r>
              <a:rPr lang="en-US" sz="2400" dirty="0" err="1" smtClean="0"/>
              <a:t>القانونية</a:t>
            </a:r>
            <a:r>
              <a:rPr lang="en-US" sz="2400" dirty="0" smtClean="0"/>
              <a:t> </a:t>
            </a:r>
            <a:r>
              <a:rPr lang="en-US" sz="2400" dirty="0" err="1" smtClean="0"/>
              <a:t>التي</a:t>
            </a:r>
            <a:r>
              <a:rPr lang="en-US" sz="2400" dirty="0" smtClean="0"/>
              <a:t> </a:t>
            </a:r>
            <a:r>
              <a:rPr lang="en-US" sz="2400" dirty="0" err="1" smtClean="0"/>
              <a:t>تضعها</a:t>
            </a:r>
            <a:r>
              <a:rPr lang="en-US" sz="2400" dirty="0" smtClean="0"/>
              <a:t> </a:t>
            </a:r>
            <a:r>
              <a:rPr lang="en-US" sz="2400" dirty="0" err="1" smtClean="0"/>
              <a:t>السلطة</a:t>
            </a:r>
            <a:r>
              <a:rPr lang="en-US" sz="2400" dirty="0" smtClean="0"/>
              <a:t> </a:t>
            </a:r>
            <a:r>
              <a:rPr lang="en-US" sz="2400" dirty="0" err="1" smtClean="0"/>
              <a:t>التنفيذية</a:t>
            </a:r>
            <a:r>
              <a:rPr lang="en-US" sz="2400" dirty="0" smtClean="0"/>
              <a:t> </a:t>
            </a:r>
            <a:r>
              <a:rPr lang="en-US" sz="2400" dirty="0" err="1" smtClean="0"/>
              <a:t>لتفسير</a:t>
            </a:r>
            <a:r>
              <a:rPr lang="en-US" sz="2400" dirty="0" smtClean="0"/>
              <a:t> </a:t>
            </a:r>
            <a:r>
              <a:rPr lang="en-US" sz="2400" dirty="0" err="1" smtClean="0"/>
              <a:t>مواد</a:t>
            </a:r>
            <a:r>
              <a:rPr lang="en-US" sz="2400" dirty="0" smtClean="0"/>
              <a:t> </a:t>
            </a:r>
            <a:r>
              <a:rPr lang="en-US" sz="2400" dirty="0" err="1" smtClean="0"/>
              <a:t>النظام</a:t>
            </a:r>
            <a:r>
              <a:rPr lang="en-US" sz="2400" dirty="0" smtClean="0"/>
              <a:t> </a:t>
            </a:r>
            <a:r>
              <a:rPr lang="en-US" sz="2400" dirty="0" err="1" smtClean="0"/>
              <a:t>العادي</a:t>
            </a:r>
            <a:r>
              <a:rPr lang="en-US" sz="2400" dirty="0" smtClean="0"/>
              <a:t> </a:t>
            </a:r>
            <a:r>
              <a:rPr lang="en-US" sz="2400" dirty="0" err="1" smtClean="0"/>
              <a:t>وتعتبر</a:t>
            </a:r>
            <a:r>
              <a:rPr lang="en-US" sz="2400" dirty="0" smtClean="0"/>
              <a:t> </a:t>
            </a:r>
            <a:r>
              <a:rPr lang="en-US" sz="2400" dirty="0" err="1" smtClean="0"/>
              <a:t>اللائحة</a:t>
            </a:r>
            <a:r>
              <a:rPr lang="en-US" sz="2400" dirty="0" smtClean="0"/>
              <a:t> </a:t>
            </a:r>
            <a:r>
              <a:rPr lang="en-US" sz="2400" dirty="0" err="1" smtClean="0"/>
              <a:t>معيبة</a:t>
            </a:r>
            <a:r>
              <a:rPr lang="en-US" sz="2400" dirty="0" smtClean="0"/>
              <a:t> </a:t>
            </a:r>
            <a:r>
              <a:rPr lang="en-US" sz="2400" dirty="0" err="1" smtClean="0"/>
              <a:t>بعدم</a:t>
            </a:r>
            <a:r>
              <a:rPr lang="en-US" sz="2400" dirty="0" smtClean="0"/>
              <a:t> </a:t>
            </a:r>
            <a:r>
              <a:rPr lang="en-US" sz="2400" dirty="0" err="1" smtClean="0"/>
              <a:t>النظامية</a:t>
            </a:r>
            <a:r>
              <a:rPr lang="en-US" sz="2400" dirty="0" smtClean="0"/>
              <a:t> </a:t>
            </a:r>
            <a:r>
              <a:rPr lang="en-US" sz="2400" dirty="0" err="1" smtClean="0"/>
              <a:t>إذا</a:t>
            </a:r>
            <a:r>
              <a:rPr lang="en-US" sz="2400" dirty="0" smtClean="0"/>
              <a:t> </a:t>
            </a:r>
            <a:r>
              <a:rPr lang="en-US" sz="2400" dirty="0" err="1" smtClean="0"/>
              <a:t>خالفت</a:t>
            </a:r>
            <a:r>
              <a:rPr lang="en-US" sz="2400" dirty="0" smtClean="0"/>
              <a:t> </a:t>
            </a:r>
            <a:r>
              <a:rPr lang="en-US" sz="2400" dirty="0" err="1" smtClean="0"/>
              <a:t>القانون</a:t>
            </a:r>
            <a:r>
              <a:rPr lang="en-US" sz="2400" dirty="0" smtClean="0"/>
              <a:t> </a:t>
            </a:r>
            <a:r>
              <a:rPr lang="en-US" sz="2400" dirty="0" err="1" smtClean="0"/>
              <a:t>العادي</a:t>
            </a:r>
            <a:r>
              <a:rPr lang="en-US" sz="2400" dirty="0" smtClean="0"/>
              <a:t> </a:t>
            </a:r>
            <a:r>
              <a:rPr lang="en-US" sz="2400" dirty="0" err="1" smtClean="0"/>
              <a:t>وبعدم</a:t>
            </a:r>
            <a:r>
              <a:rPr lang="en-US" sz="2400" dirty="0" smtClean="0"/>
              <a:t> </a:t>
            </a:r>
            <a:r>
              <a:rPr lang="en-US" sz="2400" dirty="0" err="1" smtClean="0"/>
              <a:t>الدستورية</a:t>
            </a:r>
            <a:r>
              <a:rPr lang="en-US" sz="2400" dirty="0" smtClean="0"/>
              <a:t> </a:t>
            </a:r>
            <a:r>
              <a:rPr lang="en-US" sz="2400" dirty="0" err="1" smtClean="0"/>
              <a:t>إذا</a:t>
            </a:r>
            <a:r>
              <a:rPr lang="en-US" sz="2400" dirty="0" smtClean="0"/>
              <a:t> </a:t>
            </a:r>
            <a:r>
              <a:rPr lang="en-US" sz="2400" dirty="0" err="1" smtClean="0"/>
              <a:t>خالفت</a:t>
            </a:r>
            <a:r>
              <a:rPr lang="en-US" sz="2400" dirty="0" smtClean="0"/>
              <a:t> </a:t>
            </a:r>
            <a:r>
              <a:rPr lang="en-US" sz="2400" dirty="0" err="1" smtClean="0"/>
              <a:t>القانون</a:t>
            </a:r>
            <a:r>
              <a:rPr lang="en-US" sz="2400" dirty="0" smtClean="0"/>
              <a:t> </a:t>
            </a:r>
            <a:r>
              <a:rPr lang="en-US" sz="2400" dirty="0" err="1" smtClean="0"/>
              <a:t>الدستوري</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نظام مزاولة المهن الصحية </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785918" y="1714488"/>
            <a:ext cx="5286412" cy="4811444"/>
          </a:xfrm>
          <a:prstGeom prst="rect">
            <a:avLst/>
          </a:prstGeom>
          <a:ln>
            <a:headEnd/>
            <a:tailEnd/>
          </a:ln>
        </p:spPr>
        <p:style>
          <a:lnRef idx="2">
            <a:schemeClr val="accent4"/>
          </a:lnRef>
          <a:fillRef idx="1">
            <a:schemeClr val="lt1"/>
          </a:fillRef>
          <a:effectRef idx="0">
            <a:schemeClr val="accent4"/>
          </a:effectRef>
          <a:fontRef idx="minor">
            <a:schemeClr val="dk1"/>
          </a:fontRef>
        </p:style>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العلاقة بين نظام مزاولة المهن الصحية</a:t>
            </a:r>
            <a:br>
              <a:rPr lang="ar-SA" dirty="0" smtClean="0"/>
            </a:br>
            <a:r>
              <a:rPr lang="ar-SA" dirty="0" smtClean="0"/>
              <a:t> و اللآئحة التنفيذية </a:t>
            </a:r>
            <a:endParaRPr lang="en-US" dirty="0"/>
          </a:p>
        </p:txBody>
      </p:sp>
      <p:sp>
        <p:nvSpPr>
          <p:cNvPr id="3" name="Content Placeholder 2"/>
          <p:cNvSpPr>
            <a:spLocks noGrp="1"/>
          </p:cNvSpPr>
          <p:nvPr>
            <p:ph idx="1"/>
          </p:nvPr>
        </p:nvSpPr>
        <p:spPr/>
        <p:txBody>
          <a:bodyPr/>
          <a:lstStyle/>
          <a:p>
            <a:pPr algn="r">
              <a:buNone/>
            </a:pPr>
            <a:r>
              <a:rPr lang="ar-SA" dirty="0" smtClean="0">
                <a:solidFill>
                  <a:srgbClr val="FF0000"/>
                </a:solidFill>
              </a:rPr>
              <a:t>المادة الثالثة والأربعون: </a:t>
            </a:r>
            <a:r>
              <a:rPr lang="ar-SA" dirty="0" smtClean="0"/>
              <a:t/>
            </a:r>
            <a:br>
              <a:rPr lang="ar-SA" dirty="0" smtClean="0"/>
            </a:br>
            <a:endParaRPr lang="en-GB" dirty="0" smtClean="0"/>
          </a:p>
          <a:p>
            <a:pPr algn="r">
              <a:buNone/>
            </a:pPr>
            <a:r>
              <a:rPr lang="ar-SA" dirty="0" smtClean="0"/>
              <a:t>يصدر الوزير اللائحة التنفيذية لهذا النظام، وتنشر في الجريدة الرسمية كما يصدر القرارات، والتعليمات اللازمة لتنفيذ هذا النظام.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نظام </a:t>
            </a:r>
            <a:r>
              <a:rPr lang="ar-SA" dirty="0"/>
              <a:t>مزاولة المهن </a:t>
            </a:r>
            <a:r>
              <a:rPr lang="ar-SA" dirty="0" smtClean="0"/>
              <a:t>الصحية</a:t>
            </a:r>
            <a:br>
              <a:rPr lang="ar-SA" dirty="0" smtClean="0"/>
            </a:br>
            <a:r>
              <a:rPr lang="ar-SA" dirty="0" smtClean="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62500" lnSpcReduction="20000"/>
          </a:bodyPr>
          <a:lstStyle/>
          <a:p>
            <a:pPr algn="r" rtl="1"/>
            <a:r>
              <a:rPr lang="ar-SA" b="1" dirty="0" smtClean="0"/>
              <a:t>الفصل الأول الترخيص بمزاولة المهنة</a:t>
            </a:r>
            <a:r>
              <a:rPr lang="en-US" b="1" dirty="0" smtClean="0"/>
              <a:t/>
            </a:r>
            <a:br>
              <a:rPr lang="en-US" b="1" dirty="0" smtClean="0"/>
            </a:br>
            <a:r>
              <a:rPr lang="en-US" b="1" u="sng" dirty="0" smtClean="0"/>
              <a:t>* </a:t>
            </a:r>
            <a:r>
              <a:rPr lang="ar-SA" b="1" u="sng" dirty="0" smtClean="0"/>
              <a:t>المادة الأولى</a:t>
            </a:r>
            <a:r>
              <a:rPr lang="en-US" b="1" u="sng" dirty="0" smtClean="0"/>
              <a:t>: </a:t>
            </a:r>
            <a:r>
              <a:rPr lang="en-US" dirty="0" smtClean="0"/>
              <a:t/>
            </a:r>
            <a:br>
              <a:rPr lang="en-US" dirty="0" smtClean="0"/>
            </a:br>
            <a:r>
              <a:rPr lang="en-US" dirty="0" smtClean="0"/>
              <a:t/>
            </a:r>
            <a:br>
              <a:rPr lang="en-US" dirty="0" smtClean="0"/>
            </a:br>
            <a:r>
              <a:rPr lang="ar-SA" dirty="0" smtClean="0"/>
              <a:t>يقصد بالكلمات والعبارات الآتية - أينما وردت في هذا النظام</a:t>
            </a:r>
            <a:r>
              <a:rPr lang="en-US" dirty="0" smtClean="0"/>
              <a:t> - </a:t>
            </a:r>
            <a:r>
              <a:rPr lang="ar-SA" dirty="0" smtClean="0"/>
              <a:t>المعاني الموضحة أمامها ما لم يقتض السياق خلاف ذلك</a:t>
            </a:r>
            <a:r>
              <a:rPr lang="en-US" dirty="0" smtClean="0"/>
              <a:t>:</a:t>
            </a:r>
            <a:br>
              <a:rPr lang="en-US" dirty="0" smtClean="0"/>
            </a:br>
            <a:r>
              <a:rPr lang="ar-SA" dirty="0" smtClean="0"/>
              <a:t>الممارس الصحي: كل من يرخص له بمزاولة المهن الصحية التي تشمل الفئات الآتية</a:t>
            </a:r>
            <a:r>
              <a:rPr lang="en-US" dirty="0" smtClean="0"/>
              <a:t>:</a:t>
            </a:r>
            <a:br>
              <a:rPr lang="en-US" dirty="0" smtClean="0"/>
            </a:br>
            <a:r>
              <a:rPr lang="ar-SA" dirty="0" smtClean="0"/>
              <a:t>الأطباء البشريين , وأطباء الأسنان , والصيادلة الأخصائيين , والفنيين الصحيين في (الأشعة , والتمريض</a:t>
            </a:r>
            <a:r>
              <a:rPr lang="en-US" dirty="0" smtClean="0"/>
              <a:t> , </a:t>
            </a:r>
            <a:r>
              <a:rPr lang="ar-SA" dirty="0" smtClean="0"/>
              <a:t>والتخدير . والمختبر , والصيدلية , والبصريات , والوبائيات , والأطراف الصناعية</a:t>
            </a:r>
            <a:r>
              <a:rPr lang="en-US" dirty="0" smtClean="0"/>
              <a:t> , </a:t>
            </a:r>
            <a:r>
              <a:rPr lang="ar-SA" dirty="0" smtClean="0"/>
              <a:t>والعلاج الطبيعي , ورعاية الأسنان , وتركيبها , والتصوير الطبقي , والعلاج النووي</a:t>
            </a:r>
            <a:r>
              <a:rPr lang="en-US" dirty="0" smtClean="0"/>
              <a:t> , </a:t>
            </a:r>
            <a:r>
              <a:rPr lang="ar-SA" dirty="0" smtClean="0"/>
              <a:t>وأجهزة الليزر , والعمليات) , والأخصائيين النفسيين والاجتماعيين وأخصائيي التغذية والصحة العامة, والقبالة , والإسعاف , ومعالجة النطق والسمع , والتأهيل الحرفي</a:t>
            </a:r>
            <a:r>
              <a:rPr lang="en-US" dirty="0" smtClean="0"/>
              <a:t> , </a:t>
            </a:r>
            <a:r>
              <a:rPr lang="ar-SA" dirty="0" smtClean="0"/>
              <a:t>والعلاج الحرفي, والفيزياء الطبية , وغير ذلك من المهن الصحية الأخرى التي يتم الاتفاق عليها بين وزيري الصحة والخدمات المدنية والهيئة السعودية للتخصصات الصحية</a:t>
            </a:r>
            <a:r>
              <a:rPr lang="en-US" dirty="0" smtClean="0"/>
              <a:t>.</a:t>
            </a:r>
            <a:br>
              <a:rPr lang="en-US" dirty="0" smtClean="0"/>
            </a:br>
            <a:r>
              <a:rPr lang="ar-SA" dirty="0" smtClean="0"/>
              <a:t>الوزير: وزير الصحة</a:t>
            </a:r>
            <a:r>
              <a:rPr lang="en-US" dirty="0" smtClean="0"/>
              <a:t/>
            </a:r>
            <a:br>
              <a:rPr lang="en-US" dirty="0" smtClean="0"/>
            </a:br>
            <a:r>
              <a:rPr lang="ar-SA" dirty="0" smtClean="0"/>
              <a:t>الوزارة : وزارة الصحة</a:t>
            </a:r>
            <a:r>
              <a:rPr lang="en-US" dirty="0" smtClean="0"/>
              <a:t/>
            </a:r>
            <a:br>
              <a:rPr lang="en-US" dirty="0" smtClean="0"/>
            </a:br>
            <a:r>
              <a:rPr lang="ar-SA" dirty="0" smtClean="0"/>
              <a:t>الهيئة : الهيئة السعودية للتخصصات الصحية</a:t>
            </a:r>
            <a:endParaRPr lang="en-US" dirty="0"/>
          </a:p>
        </p:txBody>
      </p:sp>
    </p:spTree>
    <p:extLst>
      <p:ext uri="{BB962C8B-B14F-4D97-AF65-F5344CB8AC3E}">
        <p14:creationId xmlns="" xmlns:p14="http://schemas.microsoft.com/office/powerpoint/2010/main" val="1277836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نظام </a:t>
            </a:r>
            <a:r>
              <a:rPr lang="ar-SA" dirty="0"/>
              <a:t>مزاولة المهن </a:t>
            </a:r>
            <a:r>
              <a:rPr lang="ar-SA" dirty="0" smtClean="0"/>
              <a:t>الصحية</a:t>
            </a:r>
            <a:br>
              <a:rPr lang="ar-SA" dirty="0" smtClean="0"/>
            </a:br>
            <a:r>
              <a:rPr lang="ar-SA" dirty="0" smtClean="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70000" lnSpcReduction="20000"/>
          </a:bodyPr>
          <a:lstStyle/>
          <a:p>
            <a:pPr marL="118872" indent="0" algn="r" rtl="1">
              <a:buNone/>
            </a:pPr>
            <a:r>
              <a:rPr lang="en-US" dirty="0"/>
              <a:t/>
            </a:r>
            <a:br>
              <a:rPr lang="en-US" dirty="0"/>
            </a:br>
            <a:r>
              <a:rPr lang="en-US" b="1" u="sng" dirty="0"/>
              <a:t>* </a:t>
            </a:r>
            <a:r>
              <a:rPr lang="ar-SA" b="1" u="sng" dirty="0"/>
              <a:t>المادة الثانية</a:t>
            </a:r>
            <a:r>
              <a:rPr lang="en-US" b="1" u="sng" dirty="0"/>
              <a:t>:</a:t>
            </a:r>
            <a:endParaRPr lang="en-US" dirty="0"/>
          </a:p>
          <a:p>
            <a:pPr marL="925830" lvl="1" indent="-514350" algn="r" rtl="1">
              <a:buFont typeface="+mj-lt"/>
              <a:buAutoNum type="arabicPeriod"/>
            </a:pPr>
            <a:r>
              <a:rPr lang="en-US" dirty="0"/>
              <a:t> </a:t>
            </a:r>
            <a:r>
              <a:rPr lang="ar-SA" dirty="0"/>
              <a:t>يحظر ممارسة أي مهنة صحية, إلا بعد الحصول على ترخيص بذلك من الوزارة</a:t>
            </a:r>
            <a:r>
              <a:rPr lang="en-US" dirty="0"/>
              <a:t>.</a:t>
            </a:r>
          </a:p>
          <a:p>
            <a:pPr marL="925830" lvl="1" indent="-514350" algn="r" rtl="1">
              <a:buFont typeface="+mj-lt"/>
              <a:buAutoNum type="arabicPeriod"/>
            </a:pPr>
            <a:r>
              <a:rPr lang="en-US" dirty="0"/>
              <a:t> </a:t>
            </a:r>
            <a:r>
              <a:rPr lang="ar-SA" dirty="0">
                <a:solidFill>
                  <a:srgbClr val="FF0000"/>
                </a:solidFill>
              </a:rPr>
              <a:t>يشترط للترخيص بمزاولة المهن الصحية ما يأتي</a:t>
            </a:r>
            <a:r>
              <a:rPr lang="en-US" dirty="0">
                <a:solidFill>
                  <a:srgbClr val="FF0000"/>
                </a:solidFill>
              </a:rPr>
              <a:t>:</a:t>
            </a:r>
            <a:br>
              <a:rPr lang="en-US" dirty="0">
                <a:solidFill>
                  <a:srgbClr val="FF0000"/>
                </a:solidFill>
              </a:rPr>
            </a:br>
            <a:endParaRPr lang="en-US" dirty="0" smtClean="0">
              <a:solidFill>
                <a:srgbClr val="FF0000"/>
              </a:solidFill>
            </a:endParaRPr>
          </a:p>
          <a:p>
            <a:pPr marL="1353312" lvl="3" indent="-457200" algn="r" rtl="1">
              <a:buFont typeface="+mj-lt"/>
              <a:buAutoNum type="arabicPeriod"/>
            </a:pPr>
            <a:r>
              <a:rPr lang="ar-SA" dirty="0" smtClean="0">
                <a:solidFill>
                  <a:srgbClr val="FF0000"/>
                </a:solidFill>
              </a:rPr>
              <a:t>الحصول </a:t>
            </a:r>
            <a:r>
              <a:rPr lang="ar-SA" dirty="0">
                <a:solidFill>
                  <a:srgbClr val="FF0000"/>
                </a:solidFill>
              </a:rPr>
              <a:t>على المؤهل المطلوب للمهنة من أي كلية طبية أو كلية صيدلية أو كلية علوم طبية تطبيقية أو كلية صحية أو معهد صحي, أو مؤهلات أخرى مطلوبة لمزاولة مهن صحية تعترف بها الهيئة, أو الحصول على شهادة من الخارج تعترف بها الهيئة</a:t>
            </a:r>
            <a:r>
              <a:rPr lang="en-US" dirty="0">
                <a:solidFill>
                  <a:srgbClr val="FF0000"/>
                </a:solidFill>
              </a:rPr>
              <a:t>.</a:t>
            </a:r>
            <a:br>
              <a:rPr lang="en-US" dirty="0">
                <a:solidFill>
                  <a:srgbClr val="FF0000"/>
                </a:solidFill>
              </a:rPr>
            </a:br>
            <a:endParaRPr lang="en-US" dirty="0" smtClean="0">
              <a:solidFill>
                <a:srgbClr val="FF0000"/>
              </a:solidFill>
            </a:endParaRPr>
          </a:p>
          <a:p>
            <a:pPr marL="1353312" lvl="3" indent="-457200" algn="r" rtl="1">
              <a:buFont typeface="+mj-lt"/>
              <a:buAutoNum type="arabicPeriod"/>
            </a:pPr>
            <a:r>
              <a:rPr lang="ar-SA" dirty="0" smtClean="0">
                <a:solidFill>
                  <a:srgbClr val="FF0000"/>
                </a:solidFill>
              </a:rPr>
              <a:t>أن </a:t>
            </a:r>
            <a:r>
              <a:rPr lang="ar-SA" dirty="0">
                <a:solidFill>
                  <a:srgbClr val="FF0000"/>
                </a:solidFill>
              </a:rPr>
              <a:t>يكون قد أمضى مدة التدريب الإجبارية المقررة للمهنة, وأن تتوفر لدية اللياقة الصحية</a:t>
            </a:r>
            <a:r>
              <a:rPr lang="en-US" dirty="0">
                <a:solidFill>
                  <a:srgbClr val="FF0000"/>
                </a:solidFill>
              </a:rPr>
              <a:t>.</a:t>
            </a:r>
            <a:br>
              <a:rPr lang="en-US" dirty="0">
                <a:solidFill>
                  <a:srgbClr val="FF0000"/>
                </a:solidFill>
              </a:rPr>
            </a:br>
            <a:endParaRPr lang="en-US" dirty="0" smtClean="0">
              <a:solidFill>
                <a:srgbClr val="FF0000"/>
              </a:solidFill>
            </a:endParaRPr>
          </a:p>
          <a:p>
            <a:pPr marL="1353312" lvl="3" indent="-457200" algn="r" rtl="1">
              <a:buFont typeface="+mj-lt"/>
              <a:buAutoNum type="arabicPeriod"/>
            </a:pPr>
            <a:r>
              <a:rPr lang="ar-SA" dirty="0" smtClean="0">
                <a:solidFill>
                  <a:srgbClr val="FF0000"/>
                </a:solidFill>
              </a:rPr>
              <a:t>التسجيل </a:t>
            </a:r>
            <a:r>
              <a:rPr lang="ar-SA" dirty="0">
                <a:solidFill>
                  <a:srgbClr val="FF0000"/>
                </a:solidFill>
              </a:rPr>
              <a:t>لدى الهيئة , وفقاً لمتطلبات التسجيل التي تحددها</a:t>
            </a:r>
            <a:r>
              <a:rPr lang="en-US" dirty="0">
                <a:solidFill>
                  <a:srgbClr val="FF0000"/>
                </a:solidFill>
              </a:rPr>
              <a:t>.</a:t>
            </a:r>
            <a:br>
              <a:rPr lang="en-US" dirty="0">
                <a:solidFill>
                  <a:srgbClr val="FF0000"/>
                </a:solidFill>
              </a:rPr>
            </a:br>
            <a:endParaRPr lang="en-US" dirty="0" smtClean="0">
              <a:solidFill>
                <a:srgbClr val="FF0000"/>
              </a:solidFill>
            </a:endParaRPr>
          </a:p>
          <a:p>
            <a:pPr marL="1353312" lvl="3" indent="-457200" algn="r" rtl="1">
              <a:buFont typeface="+mj-lt"/>
              <a:buAutoNum type="arabicPeriod"/>
            </a:pPr>
            <a:r>
              <a:rPr lang="ar-SA" dirty="0" smtClean="0">
                <a:solidFill>
                  <a:srgbClr val="FF0000"/>
                </a:solidFill>
              </a:rPr>
              <a:t>إلا </a:t>
            </a:r>
            <a:r>
              <a:rPr lang="ar-SA" dirty="0">
                <a:solidFill>
                  <a:srgbClr val="FF0000"/>
                </a:solidFill>
              </a:rPr>
              <a:t>يكون قد سبق الحكم عليه في جريمة مخلة بالشرف أو الأمانة إلا إذا رد إليه اعتباره</a:t>
            </a:r>
            <a:r>
              <a:rPr lang="en-US" dirty="0">
                <a:solidFill>
                  <a:schemeClr val="accent3"/>
                </a:solidFill>
              </a:rPr>
              <a:t>.</a:t>
            </a:r>
            <a:r>
              <a:rPr lang="en-US" dirty="0"/>
              <a:t/>
            </a:r>
            <a:br>
              <a:rPr lang="en-US" dirty="0"/>
            </a:br>
            <a:r>
              <a:rPr lang="en-US" dirty="0"/>
              <a:t> </a:t>
            </a:r>
          </a:p>
          <a:p>
            <a:pPr marL="925830" lvl="1" indent="-514350" algn="r" rtl="1">
              <a:buFont typeface="+mj-lt"/>
              <a:buAutoNum type="arabicPeriod"/>
            </a:pPr>
            <a:r>
              <a:rPr lang="en-US" dirty="0"/>
              <a:t> </a:t>
            </a:r>
            <a:r>
              <a:rPr lang="ar-SA" dirty="0"/>
              <a:t>يعد التعيين في الجهات الحكومية في وظائف المهن الصحية بمثابة الترخيص بمزاولة المهنة في هذه الجهات, على أن يسبق ذلك التسجيل لدى الهيئة</a:t>
            </a:r>
            <a:r>
              <a:rPr lang="en-US" dirty="0"/>
              <a:t>.</a:t>
            </a:r>
          </a:p>
          <a:p>
            <a:pPr marL="971550" lvl="1" indent="-514350" algn="r" rtl="1">
              <a:buFont typeface="+mj-lt"/>
              <a:buAutoNum type="arabicPeriod"/>
            </a:pPr>
            <a:endParaRPr lang="en-US" dirty="0"/>
          </a:p>
        </p:txBody>
      </p:sp>
    </p:spTree>
    <p:extLst>
      <p:ext uri="{BB962C8B-B14F-4D97-AF65-F5344CB8AC3E}">
        <p14:creationId xmlns="" xmlns:p14="http://schemas.microsoft.com/office/powerpoint/2010/main" val="1277836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62500" lnSpcReduction="20000"/>
          </a:bodyPr>
          <a:lstStyle/>
          <a:p>
            <a:r>
              <a:rPr lang="en-GB" dirty="0" smtClean="0"/>
              <a:t>By the end of this lecture the student should be able to :</a:t>
            </a:r>
            <a:endParaRPr lang="en-US" dirty="0" smtClean="0"/>
          </a:p>
          <a:p>
            <a:pPr marL="971550" lvl="1" indent="-514350">
              <a:lnSpc>
                <a:spcPct val="120000"/>
              </a:lnSpc>
              <a:buFont typeface="+mj-lt"/>
              <a:buAutoNum type="arabicPeriod"/>
            </a:pPr>
            <a:r>
              <a:rPr lang="en-GB" dirty="0" smtClean="0"/>
              <a:t>Mention the Saudi Health Professions Practice  Law and the Executive Order as the reference for legal issues for the health workers in KSA.</a:t>
            </a:r>
          </a:p>
          <a:p>
            <a:pPr marL="971550" lvl="1" indent="-514350">
              <a:lnSpc>
                <a:spcPct val="120000"/>
              </a:lnSpc>
              <a:buFont typeface="+mj-lt"/>
              <a:buAutoNum type="arabicPeriod"/>
            </a:pPr>
            <a:r>
              <a:rPr lang="en-GB" dirty="0" smtClean="0"/>
              <a:t>Describe the standard procedure for medical litigation.</a:t>
            </a:r>
            <a:endParaRPr lang="en-US" dirty="0" smtClean="0"/>
          </a:p>
          <a:p>
            <a:pPr marL="971550" lvl="1" indent="-514350">
              <a:lnSpc>
                <a:spcPct val="120000"/>
              </a:lnSpc>
              <a:buFont typeface="+mj-lt"/>
              <a:buAutoNum type="arabicPeriod"/>
            </a:pPr>
            <a:r>
              <a:rPr lang="en-GB" dirty="0" smtClean="0"/>
              <a:t>Define the terms </a:t>
            </a:r>
            <a:r>
              <a:rPr lang="en-GB" u="sng" dirty="0" smtClean="0"/>
              <a:t>punitive liability</a:t>
            </a:r>
            <a:r>
              <a:rPr lang="en-GB" dirty="0" smtClean="0"/>
              <a:t>, </a:t>
            </a:r>
            <a:r>
              <a:rPr lang="en-GB" u="sng" dirty="0" smtClean="0"/>
              <a:t>civil liability </a:t>
            </a:r>
            <a:r>
              <a:rPr lang="en-GB" dirty="0" smtClean="0"/>
              <a:t>and </a:t>
            </a:r>
            <a:r>
              <a:rPr lang="en-GB" u="sng" dirty="0" smtClean="0"/>
              <a:t>disciplinary liability </a:t>
            </a:r>
            <a:r>
              <a:rPr lang="en-GB" dirty="0" smtClean="0"/>
              <a:t>and identify the possible application of each type of liabilities in a case scenario.</a:t>
            </a:r>
            <a:endParaRPr lang="en-US" dirty="0" smtClean="0"/>
          </a:p>
          <a:p>
            <a:pPr marL="971550" lvl="1" indent="-514350">
              <a:lnSpc>
                <a:spcPct val="120000"/>
              </a:lnSpc>
              <a:buFont typeface="+mj-lt"/>
              <a:buAutoNum type="arabicPeriod"/>
            </a:pPr>
            <a:r>
              <a:rPr lang="en-GB" dirty="0" smtClean="0"/>
              <a:t>Discuss the legal issues in patient consent</a:t>
            </a:r>
            <a:r>
              <a:rPr lang="ar-SA" dirty="0" smtClean="0"/>
              <a:t> </a:t>
            </a:r>
            <a:endParaRPr lang="en-US" dirty="0" smtClean="0"/>
          </a:p>
          <a:p>
            <a:pPr marL="971550" lvl="1" indent="-514350">
              <a:lnSpc>
                <a:spcPct val="120000"/>
              </a:lnSpc>
              <a:buFont typeface="+mj-lt"/>
              <a:buAutoNum type="arabicPeriod"/>
            </a:pPr>
            <a:r>
              <a:rPr lang="en-GB" dirty="0" smtClean="0"/>
              <a:t>Discuss the legal issues in professional confidentiality</a:t>
            </a:r>
            <a:r>
              <a:rPr lang="ar-SA" dirty="0" smtClean="0"/>
              <a:t> </a:t>
            </a:r>
            <a:r>
              <a:rPr lang="en-US" dirty="0" smtClean="0"/>
              <a:t> and identify situations for overriding confidentiality .</a:t>
            </a:r>
            <a:r>
              <a:rPr lang="en-GB" dirty="0" smtClean="0"/>
              <a:t> </a:t>
            </a:r>
            <a:endParaRPr lang="en-US" dirty="0" smtClean="0"/>
          </a:p>
          <a:p>
            <a:pPr marL="971550" lvl="1" indent="-514350">
              <a:lnSpc>
                <a:spcPct val="120000"/>
              </a:lnSpc>
              <a:buFont typeface="+mj-lt"/>
              <a:buAutoNum type="arabicPeriod"/>
            </a:pPr>
            <a:r>
              <a:rPr lang="en-GB" dirty="0" smtClean="0"/>
              <a:t>Discuss the legal requirements of  competence .</a:t>
            </a:r>
            <a:endParaRPr lang="en-US" dirty="0" smtClean="0"/>
          </a:p>
          <a:p>
            <a:pPr marL="971550" lvl="1" indent="-514350">
              <a:lnSpc>
                <a:spcPct val="120000"/>
              </a:lnSpc>
              <a:buFont typeface="+mj-lt"/>
              <a:buAutoNum type="arabicPeriod"/>
            </a:pPr>
            <a:r>
              <a:rPr lang="en-GB" dirty="0" smtClean="0"/>
              <a:t>Identify the main legal  issues encountered in the daily practice of medicine.  </a:t>
            </a: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a:xfrm>
            <a:off x="457200" y="1775191"/>
            <a:ext cx="8229600" cy="3654073"/>
          </a:xfrm>
        </p:spPr>
        <p:style>
          <a:lnRef idx="2">
            <a:schemeClr val="accent4"/>
          </a:lnRef>
          <a:fillRef idx="1">
            <a:schemeClr val="lt1"/>
          </a:fillRef>
          <a:effectRef idx="0">
            <a:schemeClr val="accent4"/>
          </a:effectRef>
          <a:fontRef idx="minor">
            <a:schemeClr val="dk1"/>
          </a:fontRef>
        </p:style>
        <p:txBody>
          <a:bodyPr>
            <a:normAutofit fontScale="70000" lnSpcReduction="20000"/>
          </a:bodyPr>
          <a:lstStyle/>
          <a:p>
            <a:pPr marL="118872" indent="0" algn="r" rtl="1">
              <a:buNone/>
            </a:pPr>
            <a:r>
              <a:rPr lang="ar-SA" b="1" u="sng" dirty="0"/>
              <a:t>المادة الثالثة</a:t>
            </a:r>
            <a:r>
              <a:rPr lang="en-US" b="1" u="sng" dirty="0"/>
              <a:t>:</a:t>
            </a:r>
            <a:endParaRPr lang="en-US" dirty="0"/>
          </a:p>
          <a:p>
            <a:pPr marL="633222" lvl="0" indent="-514350" algn="r" rtl="1">
              <a:buFont typeface="+mj-lt"/>
              <a:buAutoNum type="arabicPeriod"/>
            </a:pPr>
            <a:r>
              <a:rPr lang="ar-SA" dirty="0"/>
              <a:t>تكون مدة الترخيص بمزاولة المهن الصحية وفقاً لما تحدده اللائحة التنفيذية لهذا النظام, ولا يجوز لمن انقطع عن مزاولة المهنة مدة سنتين متتاليتين</a:t>
            </a:r>
            <a:r>
              <a:rPr lang="en-US" dirty="0"/>
              <a:t>, -</a:t>
            </a:r>
            <a:r>
              <a:rPr lang="ar-SA" dirty="0"/>
              <a:t>لغير أغراض الدراسة والتدريب في مجال المهنة-العودة لمزاولتها الا بعد تجديد الترخيص</a:t>
            </a:r>
            <a:r>
              <a:rPr lang="en-US" dirty="0"/>
              <a:t>.</a:t>
            </a:r>
          </a:p>
          <a:p>
            <a:pPr marL="633222" lvl="0" indent="-514350" algn="r" rtl="1">
              <a:buFont typeface="+mj-lt"/>
              <a:buAutoNum type="arabicPeriod"/>
            </a:pPr>
            <a:r>
              <a:rPr lang="en-US" dirty="0"/>
              <a:t> </a:t>
            </a:r>
            <a:r>
              <a:rPr lang="ar-SA" dirty="0" smtClean="0"/>
              <a:t>تحدد </a:t>
            </a:r>
            <a:r>
              <a:rPr lang="ar-SA" dirty="0"/>
              <a:t>اللائحة التنفيذية قواعد استقدام الأطباء الزائرين وتسجيلهم والترخيص لهم</a:t>
            </a:r>
            <a:r>
              <a:rPr lang="en-US" dirty="0"/>
              <a:t>.</a:t>
            </a:r>
          </a:p>
          <a:p>
            <a:pPr marL="118872" indent="0" algn="r" rtl="1">
              <a:buNone/>
            </a:pPr>
            <a:endParaRPr lang="en-US" b="1" u="sng" dirty="0" smtClean="0"/>
          </a:p>
          <a:p>
            <a:pPr marL="118872" indent="0" algn="r" rtl="1">
              <a:buNone/>
            </a:pPr>
            <a:r>
              <a:rPr lang="ar-SA" b="1" u="sng" dirty="0" smtClean="0"/>
              <a:t>المادة </a:t>
            </a:r>
            <a:r>
              <a:rPr lang="ar-SA" b="1" u="sng" dirty="0"/>
              <a:t>الرابعة</a:t>
            </a:r>
            <a:r>
              <a:rPr lang="en-US" b="1" u="sng" dirty="0"/>
              <a:t>:</a:t>
            </a:r>
            <a:br>
              <a:rPr lang="en-US" b="1" u="sng" dirty="0"/>
            </a:br>
            <a:r>
              <a:rPr lang="en-US" dirty="0"/>
              <a:t/>
            </a:r>
            <a:br>
              <a:rPr lang="en-US" dirty="0"/>
            </a:br>
            <a:r>
              <a:rPr lang="ar-SA" dirty="0"/>
              <a:t>يجوز بقرار من الوزير –بناء على مقتضيات المصلحة العامة- قصر منح الترخيص بمزاولة إحدى المهن المنصوص عليها في النظام على السعوديين دون غيرهم</a:t>
            </a:r>
            <a:r>
              <a:rPr lang="en-US" dirty="0"/>
              <a:t>.</a:t>
            </a:r>
          </a:p>
          <a:p>
            <a:pPr marL="118872" indent="0" algn="r" rtl="1">
              <a:buNone/>
            </a:pPr>
            <a:r>
              <a:rPr lang="ar-SA" b="1" u="sng" dirty="0"/>
              <a:t/>
            </a:r>
            <a:br>
              <a:rPr lang="ar-SA" b="1" u="sng" dirty="0"/>
            </a:br>
            <a:endParaRPr lang="en-US" dirty="0"/>
          </a:p>
        </p:txBody>
      </p:sp>
    </p:spTree>
    <p:extLst>
      <p:ext uri="{BB962C8B-B14F-4D97-AF65-F5344CB8AC3E}">
        <p14:creationId xmlns="" xmlns:p14="http://schemas.microsoft.com/office/powerpoint/2010/main" val="460438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77500" lnSpcReduction="20000"/>
          </a:bodyPr>
          <a:lstStyle/>
          <a:p>
            <a:pPr marL="118872" indent="0" algn="r" rtl="1">
              <a:buNone/>
            </a:pPr>
            <a:r>
              <a:rPr lang="ar-SA" b="1" u="sng" dirty="0"/>
              <a:t/>
            </a:r>
            <a:br>
              <a:rPr lang="ar-SA" b="1" u="sng" dirty="0"/>
            </a:br>
            <a:r>
              <a:rPr lang="ar-SA" b="1" u="sng" dirty="0" smtClean="0"/>
              <a:t>المادة </a:t>
            </a:r>
            <a:r>
              <a:rPr lang="ar-SA" b="1" u="sng" dirty="0"/>
              <a:t>الخامسة</a:t>
            </a:r>
            <a:r>
              <a:rPr lang="en-US" b="1" dirty="0"/>
              <a:t>:</a:t>
            </a:r>
            <a:br>
              <a:rPr lang="en-US" b="1" dirty="0"/>
            </a:br>
            <a:r>
              <a:rPr lang="en-US" b="1" dirty="0"/>
              <a:t/>
            </a:r>
            <a:br>
              <a:rPr lang="en-US" b="1" dirty="0"/>
            </a:br>
            <a:r>
              <a:rPr lang="ar-SA" dirty="0"/>
              <a:t>يزاول الممارس الصحي مهنته لمصلحة الفرد والمجتمع في نطاق احترام حق الإنسان في الحياة وسلامته وكرامته مراعياً في عمله العادات والتقاليد السائدة في المملكة مبتعداً عن الاستغلال</a:t>
            </a:r>
            <a:r>
              <a:rPr lang="en-US" dirty="0" smtClean="0"/>
              <a:t>.</a:t>
            </a:r>
            <a:endParaRPr lang="ar-SA" dirty="0" smtClean="0"/>
          </a:p>
          <a:p>
            <a:pPr marL="118872" indent="0" algn="r" rtl="1">
              <a:buNone/>
            </a:pPr>
            <a:endParaRPr lang="ar-SA" b="1" dirty="0" smtClean="0"/>
          </a:p>
          <a:p>
            <a:pPr marL="118872" indent="0" algn="r" rtl="1">
              <a:buNone/>
            </a:pPr>
            <a:r>
              <a:rPr lang="ar-SA" b="1" u="sng" dirty="0" smtClean="0"/>
              <a:t>المادة السادسة</a:t>
            </a:r>
            <a:r>
              <a:rPr lang="en-US" b="1" u="sng" dirty="0" smtClean="0"/>
              <a:t>:</a:t>
            </a:r>
            <a:r>
              <a:rPr lang="en-US" b="1" dirty="0" smtClean="0"/>
              <a:t/>
            </a:r>
            <a:br>
              <a:rPr lang="en-US" b="1" dirty="0" smtClean="0"/>
            </a:br>
            <a:r>
              <a:rPr lang="en-US" dirty="0" smtClean="0"/>
              <a:t/>
            </a:r>
            <a:br>
              <a:rPr lang="en-US" dirty="0" smtClean="0"/>
            </a:br>
            <a:r>
              <a:rPr lang="ar-SA" dirty="0" smtClean="0"/>
              <a:t>يلتزم الممارس الصحي بمعاونة السلطات المختصة في أداء واجبها نحو حماية الصحة العامة ودرء الأخطار التي تهددها في السلم والحرب</a:t>
            </a:r>
          </a:p>
          <a:p>
            <a:pPr marL="118872" indent="0" algn="r" rtl="1">
              <a:buNone/>
            </a:pPr>
            <a:endParaRPr lang="ar-SA" dirty="0" smtClean="0"/>
          </a:p>
          <a:p>
            <a:pPr marL="118872" indent="0" algn="r" rtl="1">
              <a:buNone/>
            </a:pPr>
            <a:r>
              <a:rPr lang="en-US" dirty="0"/>
              <a:t/>
            </a:r>
            <a:br>
              <a:rPr lang="en-US" dirty="0"/>
            </a:br>
            <a:endParaRPr lang="en-US" dirty="0"/>
          </a:p>
        </p:txBody>
      </p:sp>
    </p:spTree>
    <p:extLst>
      <p:ext uri="{BB962C8B-B14F-4D97-AF65-F5344CB8AC3E}">
        <p14:creationId xmlns="" xmlns:p14="http://schemas.microsoft.com/office/powerpoint/2010/main" val="4604382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pPr marL="118872" indent="0" algn="r" rtl="1">
              <a:buNone/>
            </a:pPr>
            <a:r>
              <a:rPr lang="en-US" sz="3500" dirty="0" smtClean="0"/>
              <a:t>.</a:t>
            </a:r>
            <a:r>
              <a:rPr lang="en-US" sz="3500" dirty="0"/>
              <a:t/>
            </a:r>
            <a:br>
              <a:rPr lang="en-US" sz="3500" dirty="0"/>
            </a:br>
            <a:r>
              <a:rPr lang="en-US" sz="3500" dirty="0"/>
              <a:t/>
            </a:r>
            <a:br>
              <a:rPr lang="en-US" sz="3500" dirty="0"/>
            </a:br>
            <a:r>
              <a:rPr lang="en-US" sz="3500" b="1" dirty="0"/>
              <a:t>* </a:t>
            </a:r>
            <a:r>
              <a:rPr lang="ar-SA" sz="3500" b="1" dirty="0"/>
              <a:t>المادة السابعة</a:t>
            </a:r>
            <a:r>
              <a:rPr lang="en-US" sz="3500" b="1" dirty="0"/>
              <a:t>:</a:t>
            </a:r>
            <a:br>
              <a:rPr lang="en-US" sz="3500" b="1" dirty="0"/>
            </a:br>
            <a:r>
              <a:rPr lang="en-US" sz="3500" dirty="0"/>
              <a:t/>
            </a:r>
            <a:br>
              <a:rPr lang="en-US" sz="3500" dirty="0"/>
            </a:br>
            <a:r>
              <a:rPr lang="ar-SA" sz="3500" dirty="0"/>
              <a:t>أ- يجب على الممارس الصحي أن يعمل على تنمية معلوماته وأن يتابع التطورات العلمية والاكتشافات الحديثة في مجال تخصصه وعلى إدارات المنشآت الصحية تسهيل حضوره للندوات والدورات وفقاً لضوابط تحددها الهيئة</a:t>
            </a:r>
            <a:r>
              <a:rPr lang="en-US" sz="3500" dirty="0"/>
              <a:t> .</a:t>
            </a:r>
            <a:br>
              <a:rPr lang="en-US" sz="3500" dirty="0"/>
            </a:br>
            <a:r>
              <a:rPr lang="ar-SA" sz="3500" dirty="0"/>
              <a:t>ب- يجب على الممارس الصحي ألا يمارس طرق التشخيص والعلاج غير المعترف بها عملياً أو المحظورة في المملكة</a:t>
            </a:r>
            <a:r>
              <a:rPr lang="en-US" sz="3500" dirty="0"/>
              <a:t>.</a:t>
            </a:r>
            <a:br>
              <a:rPr lang="en-US" sz="3500" dirty="0"/>
            </a:br>
            <a:r>
              <a:rPr lang="en-US" dirty="0"/>
              <a:t/>
            </a:r>
            <a:br>
              <a:rPr lang="en-US" dirty="0"/>
            </a:br>
            <a:endParaRPr lang="en-US" dirty="0"/>
          </a:p>
        </p:txBody>
      </p:sp>
    </p:spTree>
    <p:extLst>
      <p:ext uri="{BB962C8B-B14F-4D97-AF65-F5344CB8AC3E}">
        <p14:creationId xmlns="" xmlns:p14="http://schemas.microsoft.com/office/powerpoint/2010/main" val="1471635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40000"/>
                    <a:lumOff val="60000"/>
                  </a:schemeClr>
                </a:solidFill>
              </a:rPr>
              <a:t>اللائحة التنفيذية لنظام مزاولة المهن الصحية</a:t>
            </a:r>
            <a:endParaRPr lang="en-US" dirty="0">
              <a:solidFill>
                <a:schemeClr val="accent3">
                  <a:lumMod val="40000"/>
                  <a:lumOff val="60000"/>
                </a:schemeClr>
              </a:solidFill>
            </a:endParaRPr>
          </a:p>
        </p:txBody>
      </p:sp>
      <p:pic>
        <p:nvPicPr>
          <p:cNvPr id="2050" name="Picture 2"/>
          <p:cNvPicPr>
            <a:picLocks noGrp="1" noChangeAspect="1" noChangeArrowheads="1"/>
          </p:cNvPicPr>
          <p:nvPr>
            <p:ph idx="1"/>
          </p:nvPr>
        </p:nvPicPr>
        <p:blipFill>
          <a:blip r:embed="rId2"/>
          <a:srcRect/>
          <a:stretch>
            <a:fillRect/>
          </a:stretch>
        </p:blipFill>
        <p:spPr bwMode="auto">
          <a:xfrm>
            <a:off x="638175" y="2354262"/>
            <a:ext cx="7867650" cy="3467100"/>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lnSpcReduction="10000"/>
          </a:bodyPr>
          <a:lstStyle/>
          <a:p>
            <a:pPr marL="118872" indent="0" algn="r" rtl="1">
              <a:buNone/>
            </a:pPr>
            <a:r>
              <a:rPr lang="en-US" sz="3500" dirty="0" smtClean="0"/>
              <a:t>. </a:t>
            </a:r>
            <a:r>
              <a:rPr lang="en-US" sz="3500" dirty="0"/>
              <a:t/>
            </a:r>
            <a:br>
              <a:rPr lang="en-US" sz="3500" dirty="0"/>
            </a:br>
            <a:r>
              <a:rPr lang="en-US" sz="3500" b="1" dirty="0"/>
              <a:t>* </a:t>
            </a:r>
            <a:r>
              <a:rPr lang="ar-SA" sz="3500" b="1" dirty="0"/>
              <a:t>المادة الثامنة</a:t>
            </a:r>
            <a:r>
              <a:rPr lang="en-US" sz="3500" b="1" dirty="0"/>
              <a:t>:</a:t>
            </a:r>
            <a:br>
              <a:rPr lang="en-US" sz="3500" b="1" dirty="0"/>
            </a:br>
            <a:r>
              <a:rPr lang="en-US" sz="3500" dirty="0"/>
              <a:t/>
            </a:r>
            <a:br>
              <a:rPr lang="en-US" sz="3500" dirty="0"/>
            </a:br>
            <a:r>
              <a:rPr lang="ar-SA" sz="3500" dirty="0"/>
              <a:t>يجب على الممارس الصحي الذي يشهد أو يعلم إن مريضاً أو جريحاً في حالة خطرة أن يقدم له المساعدة الممكنة أو أن يتأكد </a:t>
            </a:r>
            <a:r>
              <a:rPr lang="ar-SA" sz="3500" dirty="0" smtClean="0"/>
              <a:t>من أنه </a:t>
            </a:r>
            <a:r>
              <a:rPr lang="ar-SA" sz="3500" dirty="0"/>
              <a:t>يتلقى العناية الضرورية</a:t>
            </a:r>
            <a:r>
              <a:rPr lang="en-US" sz="3500" dirty="0"/>
              <a:t>.</a:t>
            </a:r>
            <a:br>
              <a:rPr lang="en-US" sz="3500" dirty="0"/>
            </a:br>
            <a:r>
              <a:rPr lang="en-US" sz="3500" dirty="0"/>
              <a:t/>
            </a:r>
            <a:br>
              <a:rPr lang="en-US" sz="3500" dirty="0"/>
            </a:br>
            <a:r>
              <a:rPr lang="en-US" dirty="0"/>
              <a:t/>
            </a:r>
            <a:br>
              <a:rPr lang="en-US" dirty="0"/>
            </a:br>
            <a:endParaRPr lang="en-US" dirty="0"/>
          </a:p>
        </p:txBody>
      </p:sp>
    </p:spTree>
    <p:extLst>
      <p:ext uri="{BB962C8B-B14F-4D97-AF65-F5344CB8AC3E}">
        <p14:creationId xmlns="" xmlns:p14="http://schemas.microsoft.com/office/powerpoint/2010/main" val="1471635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40000"/>
                    <a:lumOff val="60000"/>
                  </a:schemeClr>
                </a:solidFill>
              </a:rPr>
              <a:t>اللائحة التنفيذية لنظام مزاولة المهن الصحية</a:t>
            </a:r>
            <a:endParaRPr lang="en-US" dirty="0">
              <a:solidFill>
                <a:schemeClr val="accent3">
                  <a:lumMod val="40000"/>
                  <a:lumOff val="60000"/>
                </a:schemeClr>
              </a:solidFill>
            </a:endParaRPr>
          </a:p>
        </p:txBody>
      </p:sp>
      <p:pic>
        <p:nvPicPr>
          <p:cNvPr id="3074" name="Picture 2"/>
          <p:cNvPicPr>
            <a:picLocks noGrp="1" noChangeAspect="1" noChangeArrowheads="1"/>
          </p:cNvPicPr>
          <p:nvPr>
            <p:ph idx="1"/>
          </p:nvPr>
        </p:nvPicPr>
        <p:blipFill>
          <a:blip r:embed="rId2"/>
          <a:srcRect/>
          <a:stretch>
            <a:fillRect/>
          </a:stretch>
        </p:blipFill>
        <p:spPr bwMode="auto">
          <a:xfrm>
            <a:off x="642910" y="3286124"/>
            <a:ext cx="7562850" cy="141922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pPr marL="118872" indent="0" algn="r" rtl="1">
              <a:buNone/>
            </a:pPr>
            <a:r>
              <a:rPr lang="en-US" sz="3500" dirty="0" smtClean="0"/>
              <a:t>.</a:t>
            </a:r>
            <a:r>
              <a:rPr lang="en-US" sz="3500" dirty="0"/>
              <a:t/>
            </a:r>
            <a:br>
              <a:rPr lang="en-US" sz="3500" dirty="0"/>
            </a:br>
            <a:r>
              <a:rPr lang="en-US" sz="3500" dirty="0" smtClean="0"/>
              <a:t>.</a:t>
            </a:r>
            <a:r>
              <a:rPr lang="en-US" sz="3500" dirty="0"/>
              <a:t/>
            </a:r>
            <a:br>
              <a:rPr lang="en-US" sz="3500" dirty="0"/>
            </a:br>
            <a:r>
              <a:rPr lang="en-US" sz="3500" dirty="0"/>
              <a:t/>
            </a:r>
            <a:br>
              <a:rPr lang="en-US" sz="3500" dirty="0"/>
            </a:br>
            <a:r>
              <a:rPr lang="en-US" sz="3500" b="1" dirty="0"/>
              <a:t>* </a:t>
            </a:r>
            <a:r>
              <a:rPr lang="ar-SA" sz="3500" b="1" dirty="0"/>
              <a:t>المادة التاسعة</a:t>
            </a:r>
            <a:r>
              <a:rPr lang="en-US" sz="3500" b="1" dirty="0"/>
              <a:t>:</a:t>
            </a:r>
            <a:br>
              <a:rPr lang="en-US" sz="3500" b="1" dirty="0"/>
            </a:br>
            <a:r>
              <a:rPr lang="en-US" sz="3500" dirty="0"/>
              <a:t/>
            </a:r>
            <a:br>
              <a:rPr lang="en-US" sz="3500" dirty="0"/>
            </a:br>
            <a:r>
              <a:rPr lang="ar-SA" sz="3500" dirty="0"/>
              <a:t>أ‌- يجب أن يستهدف العمل الطبي دائماً مصلحة المريض وعلى الممارس الصحي أن يبذل جهده لكل مريض</a:t>
            </a:r>
            <a:r>
              <a:rPr lang="en-US" sz="3500" dirty="0"/>
              <a:t>.</a:t>
            </a:r>
            <a:br>
              <a:rPr lang="en-US" sz="3500" dirty="0"/>
            </a:br>
            <a:r>
              <a:rPr lang="ar-SA" sz="3500" dirty="0"/>
              <a:t>ب‌- لا يجوز للممارس الصحي </a:t>
            </a:r>
            <a:r>
              <a:rPr lang="ar-SA" sz="3500" dirty="0" smtClean="0"/>
              <a:t>- </a:t>
            </a:r>
            <a:r>
              <a:rPr lang="ar-SA" sz="3500" dirty="0" smtClean="0">
                <a:solidFill>
                  <a:schemeClr val="accent3">
                    <a:lumMod val="75000"/>
                  </a:schemeClr>
                </a:solidFill>
              </a:rPr>
              <a:t>في غير </a:t>
            </a:r>
            <a:r>
              <a:rPr lang="en-US" sz="3500" dirty="0" smtClean="0">
                <a:solidFill>
                  <a:schemeClr val="accent3">
                    <a:lumMod val="75000"/>
                  </a:schemeClr>
                </a:solidFill>
              </a:rPr>
              <a:t> </a:t>
            </a:r>
            <a:r>
              <a:rPr lang="ar-SA" sz="3500" dirty="0" smtClean="0">
                <a:solidFill>
                  <a:schemeClr val="accent3">
                    <a:lumMod val="75000"/>
                  </a:schemeClr>
                </a:solidFill>
              </a:rPr>
              <a:t>حالة </a:t>
            </a:r>
            <a:r>
              <a:rPr lang="ar-SA" sz="3500" dirty="0">
                <a:solidFill>
                  <a:schemeClr val="accent3">
                    <a:lumMod val="75000"/>
                  </a:schemeClr>
                </a:solidFill>
              </a:rPr>
              <a:t>الضرورة </a:t>
            </a:r>
            <a:r>
              <a:rPr lang="ar-SA" sz="3500" dirty="0" smtClean="0">
                <a:solidFill>
                  <a:schemeClr val="accent3">
                    <a:lumMod val="75000"/>
                  </a:schemeClr>
                </a:solidFill>
              </a:rPr>
              <a:t> </a:t>
            </a:r>
            <a:r>
              <a:rPr lang="ar-SA" sz="3500" dirty="0" smtClean="0"/>
              <a:t>- أن </a:t>
            </a:r>
            <a:r>
              <a:rPr lang="ar-SA" sz="3500" dirty="0"/>
              <a:t>يقوم بعمل يجاوز اختصاصه </a:t>
            </a:r>
            <a:r>
              <a:rPr lang="ar-SA" sz="3500" dirty="0" smtClean="0"/>
              <a:t>وإمكاناته</a:t>
            </a:r>
            <a:r>
              <a:rPr lang="en-US" sz="3500" dirty="0" smtClean="0"/>
              <a:t/>
            </a:r>
            <a:br>
              <a:rPr lang="en-US" sz="3500" dirty="0" smtClean="0"/>
            </a:br>
            <a:r>
              <a:rPr lang="en-US" sz="3500" dirty="0"/>
              <a:t/>
            </a:r>
            <a:br>
              <a:rPr lang="en-US" sz="3500" dirty="0"/>
            </a:br>
            <a:r>
              <a:rPr lang="en-US" sz="3500" dirty="0" smtClean="0"/>
              <a:t>.</a:t>
            </a:r>
            <a:r>
              <a:rPr lang="en-US" dirty="0"/>
              <a:t/>
            </a:r>
            <a:br>
              <a:rPr lang="en-US" dirty="0"/>
            </a:br>
            <a:endParaRPr lang="en-US" dirty="0"/>
          </a:p>
        </p:txBody>
      </p:sp>
    </p:spTree>
    <p:extLst>
      <p:ext uri="{BB962C8B-B14F-4D97-AF65-F5344CB8AC3E}">
        <p14:creationId xmlns="" xmlns:p14="http://schemas.microsoft.com/office/powerpoint/2010/main" val="14716352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3075" name="Picture 3"/>
          <p:cNvPicPr>
            <a:picLocks noChangeAspect="1" noChangeArrowheads="1"/>
          </p:cNvPicPr>
          <p:nvPr/>
        </p:nvPicPr>
        <p:blipFill>
          <a:blip r:embed="rId2"/>
          <a:srcRect/>
          <a:stretch>
            <a:fillRect/>
          </a:stretch>
        </p:blipFill>
        <p:spPr bwMode="auto">
          <a:xfrm>
            <a:off x="857224" y="3071810"/>
            <a:ext cx="7643866" cy="1730687"/>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marL="118872" indent="0" algn="r" rtl="1">
              <a:buNone/>
            </a:pPr>
            <a:r>
              <a:rPr lang="en-US" sz="3500" dirty="0" smtClean="0"/>
              <a:t>. </a:t>
            </a:r>
            <a:r>
              <a:rPr lang="en-US" sz="3500" dirty="0"/>
              <a:t/>
            </a:r>
            <a:br>
              <a:rPr lang="en-US" sz="3500" dirty="0"/>
            </a:br>
            <a:r>
              <a:rPr lang="en-US" sz="3500" dirty="0"/>
              <a:t/>
            </a:r>
            <a:br>
              <a:rPr lang="en-US" sz="3500" dirty="0"/>
            </a:br>
            <a:r>
              <a:rPr lang="en-US" sz="3500" b="1" dirty="0"/>
              <a:t>* </a:t>
            </a:r>
            <a:r>
              <a:rPr lang="ar-SA" sz="3500" b="1" dirty="0"/>
              <a:t>المادة العاشرة</a:t>
            </a:r>
            <a:r>
              <a:rPr lang="en-US" sz="3500" b="1" dirty="0"/>
              <a:t>:</a:t>
            </a:r>
            <a:br>
              <a:rPr lang="en-US" sz="3500" b="1" dirty="0"/>
            </a:br>
            <a:r>
              <a:rPr lang="en-US" sz="3500" dirty="0"/>
              <a:t/>
            </a:r>
            <a:br>
              <a:rPr lang="en-US" sz="3500" dirty="0"/>
            </a:br>
            <a:r>
              <a:rPr lang="ar-SA" sz="3500" dirty="0"/>
              <a:t>أ‌- يحظر على الممارس الصحي – في غير الحالات التي تحددها اللائحة التنفيذية- الإعلان عن نفسه والدعاية لشخصه مباشرة أو بالوساطة</a:t>
            </a:r>
            <a:r>
              <a:rPr lang="en-US" sz="3500" dirty="0"/>
              <a:t>.</a:t>
            </a:r>
            <a:br>
              <a:rPr lang="en-US" sz="3500" dirty="0"/>
            </a:br>
            <a:r>
              <a:rPr lang="ar-SA" sz="3500" dirty="0"/>
              <a:t>ب‌</a:t>
            </a:r>
            <a:r>
              <a:rPr lang="en-US" sz="3500" dirty="0"/>
              <a:t>- </a:t>
            </a:r>
            <a:r>
              <a:rPr lang="ar-SA" sz="3500" dirty="0"/>
              <a:t>يحظر على الممارس الصحي أن يسجل على اللوحات أو البطاقات أو الوصفات الطبية أو الإعلانات ألقاباً طبية أو تخصصات لم يحصل عليها وفقاً للقواعد المنظمة لها</a:t>
            </a:r>
            <a:r>
              <a:rPr lang="en-US" sz="3500" dirty="0"/>
              <a:t>.</a:t>
            </a:r>
            <a:r>
              <a:rPr lang="en-US" dirty="0"/>
              <a:t/>
            </a:r>
            <a:br>
              <a:rPr lang="en-US" dirty="0"/>
            </a:br>
            <a:endParaRPr lang="en-US" dirty="0"/>
          </a:p>
        </p:txBody>
      </p:sp>
    </p:spTree>
    <p:extLst>
      <p:ext uri="{BB962C8B-B14F-4D97-AF65-F5344CB8AC3E}">
        <p14:creationId xmlns="" xmlns:p14="http://schemas.microsoft.com/office/powerpoint/2010/main" val="14716352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40000"/>
                    <a:lumOff val="60000"/>
                  </a:schemeClr>
                </a:solidFill>
              </a:rPr>
              <a:t>اللائحة التنفيذية لنظام مزاولة المهن الصحية</a:t>
            </a:r>
            <a:endParaRPr lang="en-US" dirty="0">
              <a:solidFill>
                <a:schemeClr val="accent3">
                  <a:lumMod val="40000"/>
                  <a:lumOff val="60000"/>
                </a:schemeClr>
              </a:solidFill>
            </a:endParaRPr>
          </a:p>
        </p:txBody>
      </p:sp>
      <p:pic>
        <p:nvPicPr>
          <p:cNvPr id="4098" name="Picture 2"/>
          <p:cNvPicPr>
            <a:picLocks noGrp="1" noChangeAspect="1" noChangeArrowheads="1"/>
          </p:cNvPicPr>
          <p:nvPr>
            <p:ph idx="1"/>
          </p:nvPr>
        </p:nvPicPr>
        <p:blipFill>
          <a:blip r:embed="rId2"/>
          <a:srcRect/>
          <a:stretch>
            <a:fillRect/>
          </a:stretch>
        </p:blipFill>
        <p:spPr bwMode="auto">
          <a:xfrm>
            <a:off x="928662" y="2500306"/>
            <a:ext cx="7658100" cy="2400300"/>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Medical errors </a:t>
            </a:r>
            <a:r>
              <a:rPr lang="ar-SA" dirty="0" smtClean="0"/>
              <a:t>الأخطاء الطبية</a:t>
            </a:r>
            <a:endParaRPr lang="en-US" dirty="0"/>
          </a:p>
        </p:txBody>
      </p:sp>
      <p:pic>
        <p:nvPicPr>
          <p:cNvPr id="5" name="Content Placeholder 4" descr="metal-retractor.jpg"/>
          <p:cNvPicPr>
            <a:picLocks noGrp="1" noChangeAspect="1"/>
          </p:cNvPicPr>
          <p:nvPr>
            <p:ph sz="half" idx="1"/>
          </p:nvPr>
        </p:nvPicPr>
        <p:blipFill>
          <a:blip r:embed="rId2"/>
          <a:stretch>
            <a:fillRect/>
          </a:stretch>
        </p:blipFill>
        <p:spPr>
          <a:xfrm>
            <a:off x="3000364" y="1714488"/>
            <a:ext cx="1928826" cy="2541228"/>
          </a:xfrm>
        </p:spPr>
      </p:pic>
      <p:sp>
        <p:nvSpPr>
          <p:cNvPr id="4" name="Content Placeholder 3"/>
          <p:cNvSpPr>
            <a:spLocks noGrp="1"/>
          </p:cNvSpPr>
          <p:nvPr>
            <p:ph sz="half" idx="2"/>
          </p:nvPr>
        </p:nvSpPr>
        <p:spPr>
          <a:xfrm>
            <a:off x="4643438" y="1773936"/>
            <a:ext cx="4043362" cy="4726898"/>
          </a:xfrm>
        </p:spPr>
        <p:txBody>
          <a:bodyPr>
            <a:normAutofit fontScale="62500" lnSpcReduction="20000"/>
          </a:bodyPr>
          <a:lstStyle/>
          <a:p>
            <a:r>
              <a:rPr lang="en-GB" u="sng" dirty="0" smtClean="0"/>
              <a:t>Example</a:t>
            </a:r>
            <a:r>
              <a:rPr lang="en-GB" dirty="0" smtClean="0"/>
              <a:t> </a:t>
            </a:r>
            <a:r>
              <a:rPr lang="en-US" dirty="0" smtClean="0"/>
              <a:t>: 13-inch retractor was left inside a patient  Surgeons in Seattle accidentally left a 13-inch metal retractor inside a patient for a month, leading to a $97,000 settlement and a change in hospital procedures for counting instruments. </a:t>
            </a:r>
          </a:p>
          <a:p>
            <a:r>
              <a:rPr lang="en-US" dirty="0" smtClean="0"/>
              <a:t>The hospital admitted that this was not the first time its surgeons lost large retractors inside patients. </a:t>
            </a:r>
          </a:p>
          <a:p>
            <a:r>
              <a:rPr lang="en-US" dirty="0" smtClean="0"/>
              <a:t>The surgical team did not notice that the large retractor was still in the patient and did not notice that it was missing after the surgery. The patient complained of pain after the surgery, but his doctor kept telling him the pain was normal, even 30 days post-op.</a:t>
            </a:r>
            <a:endParaRPr lang="en-US" dirty="0"/>
          </a:p>
        </p:txBody>
      </p:sp>
      <p:pic>
        <p:nvPicPr>
          <p:cNvPr id="6" name="Picture 5" descr="medicalmalpracticephoto.jpg"/>
          <p:cNvPicPr>
            <a:picLocks noChangeAspect="1"/>
          </p:cNvPicPr>
          <p:nvPr/>
        </p:nvPicPr>
        <p:blipFill>
          <a:blip r:embed="rId3"/>
          <a:stretch>
            <a:fillRect/>
          </a:stretch>
        </p:blipFill>
        <p:spPr>
          <a:xfrm>
            <a:off x="214282" y="1643050"/>
            <a:ext cx="2571768" cy="1703797"/>
          </a:xfrm>
          <a:prstGeom prst="rect">
            <a:avLst/>
          </a:prstGeom>
        </p:spPr>
      </p:pic>
      <p:pic>
        <p:nvPicPr>
          <p:cNvPr id="7" name="Picture 6" descr="medical_errors1.jpg"/>
          <p:cNvPicPr>
            <a:picLocks noChangeAspect="1"/>
          </p:cNvPicPr>
          <p:nvPr/>
        </p:nvPicPr>
        <p:blipFill>
          <a:blip r:embed="rId4"/>
          <a:stretch>
            <a:fillRect/>
          </a:stretch>
        </p:blipFill>
        <p:spPr>
          <a:xfrm>
            <a:off x="571472" y="3643314"/>
            <a:ext cx="2159000" cy="2679700"/>
          </a:xfrm>
          <a:prstGeom prst="rect">
            <a:avLst/>
          </a:prstGeom>
        </p:spPr>
      </p:pic>
      <p:sp>
        <p:nvSpPr>
          <p:cNvPr id="9" name="Rectangle 8"/>
          <p:cNvSpPr/>
          <p:nvPr/>
        </p:nvSpPr>
        <p:spPr>
          <a:xfrm>
            <a:off x="2857488" y="5143512"/>
            <a:ext cx="2214578"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US" dirty="0" smtClean="0"/>
              <a:t>to err is human…</a:t>
            </a:r>
          </a:p>
        </p:txBody>
      </p:sp>
      <p:sp>
        <p:nvSpPr>
          <p:cNvPr id="10" name="Rectangle 9"/>
          <p:cNvSpPr/>
          <p:nvPr/>
        </p:nvSpPr>
        <p:spPr>
          <a:xfrm>
            <a:off x="2857488" y="4500570"/>
            <a:ext cx="207170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r" rtl="1"/>
            <a:r>
              <a:rPr lang="ar-SA" b="1" dirty="0" smtClean="0"/>
              <a:t>«كل ابن آدم خطاء</a:t>
            </a:r>
            <a:r>
              <a:rPr lang="en-US" b="1" dirty="0" smtClean="0"/>
              <a:t>…..</a:t>
            </a:r>
            <a:r>
              <a:rPr lang="ar-SA" b="1" dirty="0" smtClean="0"/>
              <a: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a:xfrm>
            <a:off x="457200" y="1775191"/>
            <a:ext cx="8229600" cy="3011131"/>
          </a:xfrm>
        </p:spPr>
        <p:style>
          <a:lnRef idx="2">
            <a:schemeClr val="accent4"/>
          </a:lnRef>
          <a:fillRef idx="1">
            <a:schemeClr val="lt1"/>
          </a:fillRef>
          <a:effectRef idx="0">
            <a:schemeClr val="accent4"/>
          </a:effectRef>
          <a:fontRef idx="minor">
            <a:schemeClr val="dk1"/>
          </a:fontRef>
        </p:style>
        <p:txBody>
          <a:bodyPr>
            <a:normAutofit fontScale="47500" lnSpcReduction="20000"/>
          </a:bodyPr>
          <a:lstStyle/>
          <a:p>
            <a:pPr marL="118872" indent="0" algn="r" rtl="1">
              <a:buNone/>
            </a:pPr>
            <a:r>
              <a:rPr lang="en-US" sz="4500" b="1" dirty="0"/>
              <a:t>* </a:t>
            </a:r>
            <a:r>
              <a:rPr lang="ar-SA" sz="4500" b="1" dirty="0"/>
              <a:t>المادة الحادية عشرة</a:t>
            </a:r>
            <a:r>
              <a:rPr lang="en-US" sz="4500" b="1" dirty="0"/>
              <a:t>:</a:t>
            </a:r>
            <a:r>
              <a:rPr lang="en-US" sz="4500" dirty="0"/>
              <a:t/>
            </a:r>
            <a:br>
              <a:rPr lang="en-US" sz="4500" dirty="0"/>
            </a:br>
            <a:r>
              <a:rPr lang="en-US" sz="4500" dirty="0"/>
              <a:t/>
            </a:r>
            <a:br>
              <a:rPr lang="en-US" sz="4500" dirty="0"/>
            </a:br>
            <a:r>
              <a:rPr lang="ar-SA" sz="4500" dirty="0"/>
              <a:t>يجب على الممارس الصحي- فور معاينته لمريض مشتبه في إصابته جنائياً أو إصابته بمرض معد- أن يبلغ الجهات الأمنية والصحية المختصة</a:t>
            </a:r>
            <a:r>
              <a:rPr lang="en-US" sz="4500" dirty="0"/>
              <a:t>.</a:t>
            </a:r>
            <a:br>
              <a:rPr lang="en-US" sz="4500" dirty="0"/>
            </a:br>
            <a:r>
              <a:rPr lang="ar-SA" sz="4500" dirty="0"/>
              <a:t>ويصدر الوزير قراراً بتحديد الأمراض التي يجب التبليغ عنها</a:t>
            </a:r>
            <a:r>
              <a:rPr lang="en-US" sz="4500" dirty="0"/>
              <a:t>, </a:t>
            </a:r>
            <a:r>
              <a:rPr lang="ar-SA" sz="4500" dirty="0"/>
              <a:t>والجهة التي تبلغ إليها, والإجراءات الواجب إتباعها في هذا الشأن</a:t>
            </a:r>
            <a:r>
              <a:rPr lang="en-US" sz="4500" dirty="0"/>
              <a:t>.</a:t>
            </a:r>
            <a:br>
              <a:rPr lang="en-US" sz="4500" dirty="0"/>
            </a:br>
            <a:r>
              <a:rPr lang="en-US" sz="4500" dirty="0"/>
              <a:t/>
            </a:r>
            <a:br>
              <a:rPr lang="en-US" sz="4500" dirty="0"/>
            </a:br>
            <a:r>
              <a:rPr lang="en-US" sz="4500" dirty="0"/>
              <a:t/>
            </a:r>
            <a:br>
              <a:rPr lang="en-US" sz="4500" dirty="0"/>
            </a:br>
            <a:r>
              <a:rPr lang="en-US" dirty="0"/>
              <a:t/>
            </a:r>
            <a:br>
              <a:rPr lang="en-US" dirty="0"/>
            </a:br>
            <a:r>
              <a:rPr lang="en-US" dirty="0"/>
              <a:t/>
            </a:r>
            <a:br>
              <a:rPr lang="en-US" dirty="0"/>
            </a:br>
            <a:endParaRPr lang="en-US" dirty="0"/>
          </a:p>
        </p:txBody>
      </p:sp>
    </p:spTree>
    <p:extLst>
      <p:ext uri="{BB962C8B-B14F-4D97-AF65-F5344CB8AC3E}">
        <p14:creationId xmlns="" xmlns:p14="http://schemas.microsoft.com/office/powerpoint/2010/main" val="2394832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solidFill>
                  <a:schemeClr val="accent6">
                    <a:lumMod val="40000"/>
                    <a:lumOff val="60000"/>
                  </a:schemeClr>
                </a:solidFill>
              </a:rPr>
              <a:t>اللائحة التنفيذية لنظام مزاولة المهن الصحية</a:t>
            </a:r>
            <a:endParaRPr lang="en-US" dirty="0">
              <a:solidFill>
                <a:schemeClr val="accent6">
                  <a:lumMod val="40000"/>
                  <a:lumOff val="60000"/>
                </a:schemeClr>
              </a:solidFill>
            </a:endParaRPr>
          </a:p>
        </p:txBody>
      </p:sp>
      <p:pic>
        <p:nvPicPr>
          <p:cNvPr id="1028" name="Picture 4"/>
          <p:cNvPicPr>
            <a:picLocks noChangeAspect="1" noChangeArrowheads="1"/>
          </p:cNvPicPr>
          <p:nvPr/>
        </p:nvPicPr>
        <p:blipFill>
          <a:blip r:embed="rId2"/>
          <a:srcRect/>
          <a:stretch>
            <a:fillRect/>
          </a:stretch>
        </p:blipFill>
        <p:spPr bwMode="auto">
          <a:xfrm>
            <a:off x="642910" y="2714620"/>
            <a:ext cx="8005787" cy="175179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 xmlns:p14="http://schemas.microsoft.com/office/powerpoint/2010/main" val="6067655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55000" lnSpcReduction="20000"/>
          </a:bodyPr>
          <a:lstStyle/>
          <a:p>
            <a:pPr marL="118872" indent="0" algn="r" rtl="1">
              <a:buNone/>
            </a:pPr>
            <a:r>
              <a:rPr lang="en-US" sz="4500" dirty="0"/>
              <a:t/>
            </a:r>
            <a:br>
              <a:rPr lang="en-US" sz="4500" dirty="0"/>
            </a:br>
            <a:r>
              <a:rPr lang="en-US" sz="4500" dirty="0"/>
              <a:t/>
            </a:r>
            <a:br>
              <a:rPr lang="en-US" sz="4500" dirty="0"/>
            </a:br>
            <a:r>
              <a:rPr lang="en-US" sz="4500" dirty="0"/>
              <a:t>* </a:t>
            </a:r>
            <a:r>
              <a:rPr lang="ar-SA" sz="4500" b="1" dirty="0"/>
              <a:t>المادة الثانية عشرة</a:t>
            </a:r>
            <a:r>
              <a:rPr lang="en-US" sz="4500" b="1" dirty="0"/>
              <a:t>:</a:t>
            </a:r>
            <a:r>
              <a:rPr lang="en-US" sz="4500" dirty="0"/>
              <a:t/>
            </a:r>
            <a:br>
              <a:rPr lang="en-US" sz="4500" dirty="0"/>
            </a:br>
            <a:r>
              <a:rPr lang="en-US" sz="4500" dirty="0"/>
              <a:t/>
            </a:r>
            <a:br>
              <a:rPr lang="en-US" sz="4500" dirty="0"/>
            </a:br>
            <a:r>
              <a:rPr lang="ar-SA" sz="4500" dirty="0"/>
              <a:t>لا يجوز للممارس الصحي مزاولة أكثر من مهنة صحية واحده, أو أي مهنة أخرى تتعارض مزاولتها مع المهن الصحية ويحظر عليه طلب عمولة أو مكافأة أو قبولها أو أخذها, كما يحظر عليه الحصول على أي منفعة لقاء الترويج أو الالتزام بوصف أدوية, أ, أجهزة أو توجيه المرضى إلى صيدلية معنية أو مستشفى أو مختبر محدد, أو ما في حكم ذلك</a:t>
            </a:r>
            <a:r>
              <a:rPr lang="en-US" sz="4500" dirty="0"/>
              <a:t>.</a:t>
            </a:r>
            <a:br>
              <a:rPr lang="en-US" sz="4500" dirty="0"/>
            </a:br>
            <a:r>
              <a:rPr lang="en-US" sz="4500" dirty="0"/>
              <a:t/>
            </a:r>
            <a:br>
              <a:rPr lang="en-US" sz="4500" dirty="0"/>
            </a:br>
            <a:r>
              <a:rPr lang="en-US" sz="4500" dirty="0"/>
              <a:t/>
            </a:r>
            <a:br>
              <a:rPr lang="en-US" sz="4500" dirty="0"/>
            </a:br>
            <a:r>
              <a:rPr lang="en-US" dirty="0"/>
              <a:t/>
            </a:r>
            <a:br>
              <a:rPr lang="en-US" dirty="0"/>
            </a:br>
            <a:r>
              <a:rPr lang="en-US" dirty="0"/>
              <a:t/>
            </a:r>
            <a:br>
              <a:rPr lang="en-US" dirty="0"/>
            </a:br>
            <a:endParaRPr lang="en-US" dirty="0"/>
          </a:p>
        </p:txBody>
      </p:sp>
    </p:spTree>
    <p:extLst>
      <p:ext uri="{BB962C8B-B14F-4D97-AF65-F5344CB8AC3E}">
        <p14:creationId xmlns="" xmlns:p14="http://schemas.microsoft.com/office/powerpoint/2010/main" val="2394832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30722" name="Picture 2"/>
          <p:cNvPicPr>
            <a:picLocks noChangeAspect="1" noChangeArrowheads="1"/>
          </p:cNvPicPr>
          <p:nvPr/>
        </p:nvPicPr>
        <p:blipFill>
          <a:blip r:embed="rId2"/>
          <a:srcRect/>
          <a:stretch>
            <a:fillRect/>
          </a:stretch>
        </p:blipFill>
        <p:spPr bwMode="auto">
          <a:xfrm>
            <a:off x="428596" y="2928934"/>
            <a:ext cx="8382027" cy="986121"/>
          </a:xfrm>
          <a:prstGeom prst="rect">
            <a:avLst/>
          </a:prstGeom>
          <a:ln>
            <a:headEnd/>
            <a:tailEnd/>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 xmlns:p14="http://schemas.microsoft.com/office/powerpoint/2010/main" val="6067655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pPr marL="118872" indent="0" algn="r" rtl="1">
              <a:buNone/>
            </a:pPr>
            <a:r>
              <a:rPr lang="en-US" sz="4500" dirty="0"/>
              <a:t/>
            </a:r>
            <a:br>
              <a:rPr lang="en-US" sz="4500" dirty="0"/>
            </a:br>
            <a:r>
              <a:rPr lang="en-US" sz="4500" dirty="0"/>
              <a:t/>
            </a:r>
            <a:br>
              <a:rPr lang="en-US" sz="4500" dirty="0"/>
            </a:br>
            <a:r>
              <a:rPr lang="en-US" sz="4500" dirty="0"/>
              <a:t>*</a:t>
            </a:r>
            <a:r>
              <a:rPr lang="en-US" sz="4500" b="1" dirty="0"/>
              <a:t> </a:t>
            </a:r>
            <a:r>
              <a:rPr lang="ar-SA" sz="4500" b="1" dirty="0"/>
              <a:t>المادة الثالثة عشرة</a:t>
            </a:r>
            <a:r>
              <a:rPr lang="en-US" sz="4500" b="1" dirty="0"/>
              <a:t>:</a:t>
            </a:r>
            <a:r>
              <a:rPr lang="en-US" sz="4500" dirty="0"/>
              <a:t/>
            </a:r>
            <a:br>
              <a:rPr lang="en-US" sz="4500" dirty="0"/>
            </a:br>
            <a:r>
              <a:rPr lang="en-US" sz="4500" dirty="0"/>
              <a:t/>
            </a:r>
            <a:br>
              <a:rPr lang="en-US" sz="4500" dirty="0"/>
            </a:br>
            <a:r>
              <a:rPr lang="ar-SA" sz="4500" dirty="0"/>
              <a:t>لا يجوز للممارس الصحي في غير الحالات الطارئة إجراء الفحوص أو العلاج بالمقابل أو بالمجان في الصيدليات أو الأماكن غير المخصصة لذلك</a:t>
            </a:r>
            <a:r>
              <a:rPr lang="en-US" sz="4500" dirty="0"/>
              <a:t>.</a:t>
            </a:r>
            <a:br>
              <a:rPr lang="en-US" sz="4500" dirty="0"/>
            </a:br>
            <a:r>
              <a:rPr lang="en-US" dirty="0"/>
              <a:t/>
            </a:r>
            <a:br>
              <a:rPr lang="en-US" dirty="0"/>
            </a:br>
            <a:r>
              <a:rPr lang="en-US" dirty="0"/>
              <a:t/>
            </a:r>
            <a:br>
              <a:rPr lang="en-US" dirty="0"/>
            </a:br>
            <a:endParaRPr lang="en-US" dirty="0"/>
          </a:p>
        </p:txBody>
      </p:sp>
    </p:spTree>
    <p:extLst>
      <p:ext uri="{BB962C8B-B14F-4D97-AF65-F5344CB8AC3E}">
        <p14:creationId xmlns="" xmlns:p14="http://schemas.microsoft.com/office/powerpoint/2010/main" val="2394832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31746" name="Picture 2"/>
          <p:cNvPicPr>
            <a:picLocks noChangeAspect="1" noChangeArrowheads="1"/>
          </p:cNvPicPr>
          <p:nvPr/>
        </p:nvPicPr>
        <p:blipFill>
          <a:blip r:embed="rId2"/>
          <a:srcRect/>
          <a:stretch>
            <a:fillRect/>
          </a:stretch>
        </p:blipFill>
        <p:spPr bwMode="auto">
          <a:xfrm>
            <a:off x="423863" y="3181350"/>
            <a:ext cx="8296275" cy="495300"/>
          </a:xfrm>
          <a:prstGeom prst="rect">
            <a:avLst/>
          </a:prstGeom>
          <a:ln>
            <a:headEnd/>
            <a:tailEnd/>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 xmlns:p14="http://schemas.microsoft.com/office/powerpoint/2010/main" val="6067655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a:xfrm>
            <a:off x="142844" y="1775191"/>
            <a:ext cx="8715436" cy="4582767"/>
          </a:xfrm>
        </p:spPr>
        <p:style>
          <a:lnRef idx="2">
            <a:schemeClr val="accent4"/>
          </a:lnRef>
          <a:fillRef idx="1">
            <a:schemeClr val="lt1"/>
          </a:fillRef>
          <a:effectRef idx="0">
            <a:schemeClr val="accent4"/>
          </a:effectRef>
          <a:fontRef idx="minor">
            <a:schemeClr val="dk1"/>
          </a:fontRef>
        </p:style>
        <p:txBody>
          <a:bodyPr>
            <a:normAutofit fontScale="62500" lnSpcReduction="20000"/>
          </a:bodyPr>
          <a:lstStyle/>
          <a:p>
            <a:pPr algn="r" rtl="1">
              <a:buNone/>
            </a:pPr>
            <a:r>
              <a:rPr lang="ar-SA" b="1" dirty="0" smtClean="0"/>
              <a:t>المادة </a:t>
            </a:r>
            <a:r>
              <a:rPr lang="ar-SA" b="1" dirty="0"/>
              <a:t>الرابعة عشرة</a:t>
            </a:r>
            <a:r>
              <a:rPr lang="en-US" b="1" dirty="0"/>
              <a:t>:</a:t>
            </a:r>
            <a:br>
              <a:rPr lang="en-US" b="1" dirty="0"/>
            </a:br>
            <a:r>
              <a:rPr lang="en-US" dirty="0"/>
              <a:t/>
            </a:r>
            <a:br>
              <a:rPr lang="en-US" dirty="0"/>
            </a:br>
            <a:r>
              <a:rPr lang="ar-SA" dirty="0"/>
              <a:t>يحظر على الممارس الصحي ما يأتي</a:t>
            </a:r>
            <a:r>
              <a:rPr lang="en-US" dirty="0" smtClean="0"/>
              <a:t>:</a:t>
            </a:r>
            <a:endParaRPr lang="ar-SA" dirty="0" smtClean="0"/>
          </a:p>
          <a:p>
            <a:pPr algn="r" rtl="1">
              <a:buNone/>
            </a:pPr>
            <a:r>
              <a:rPr lang="en-US" dirty="0"/>
              <a:t/>
            </a:r>
            <a:br>
              <a:rPr lang="en-US" dirty="0"/>
            </a:br>
            <a:r>
              <a:rPr lang="ar-SA" dirty="0" smtClean="0"/>
              <a:t>  أ-استخدام </a:t>
            </a:r>
            <a:r>
              <a:rPr lang="ar-SA" dirty="0"/>
              <a:t>غير المرخص لهم من ذوي المهن الصحية أو تقديم مساعده لأي شخص يمارس مهنة </a:t>
            </a:r>
            <a:r>
              <a:rPr lang="ar-SA" dirty="0" smtClean="0"/>
              <a:t>   </a:t>
            </a:r>
          </a:p>
          <a:p>
            <a:pPr algn="r" rtl="1">
              <a:buNone/>
            </a:pPr>
            <a:r>
              <a:rPr lang="ar-SA" dirty="0" smtClean="0"/>
              <a:t>        صحية </a:t>
            </a:r>
            <a:r>
              <a:rPr lang="ar-SA" dirty="0"/>
              <a:t>بصورة غير شرعية</a:t>
            </a:r>
            <a:r>
              <a:rPr lang="en-US" dirty="0" smtClean="0"/>
              <a:t>.</a:t>
            </a:r>
            <a:endParaRPr lang="ar-SA" dirty="0" smtClean="0"/>
          </a:p>
          <a:p>
            <a:pPr algn="r" rtl="1">
              <a:buNone/>
            </a:pPr>
            <a:endParaRPr lang="ar-SA" dirty="0" smtClean="0"/>
          </a:p>
          <a:p>
            <a:pPr algn="r" rtl="1">
              <a:buNone/>
            </a:pPr>
            <a:r>
              <a:rPr lang="ar-SA" dirty="0" smtClean="0"/>
              <a:t>      ب-الاحتفاظ </a:t>
            </a:r>
            <a:r>
              <a:rPr lang="ar-SA" dirty="0"/>
              <a:t>في </a:t>
            </a:r>
            <a:r>
              <a:rPr lang="ar-SA" dirty="0" smtClean="0"/>
              <a:t>مقر </a:t>
            </a:r>
            <a:r>
              <a:rPr lang="ar-SA" dirty="0"/>
              <a:t>العمل بالأدوية واللقاحات خلافاً لما تسمح به تعليمات الوزارة ماعدا المنشآت </a:t>
            </a:r>
            <a:r>
              <a:rPr lang="ar-SA" dirty="0" smtClean="0"/>
              <a:t>  </a:t>
            </a:r>
          </a:p>
          <a:p>
            <a:pPr algn="r" rtl="1">
              <a:buNone/>
            </a:pPr>
            <a:r>
              <a:rPr lang="ar-SA" dirty="0" smtClean="0"/>
              <a:t>           الصيدلية</a:t>
            </a:r>
            <a:r>
              <a:rPr lang="en-US" dirty="0" smtClean="0"/>
              <a:t>.</a:t>
            </a:r>
            <a:endParaRPr lang="ar-SA" dirty="0" smtClean="0"/>
          </a:p>
          <a:p>
            <a:pPr algn="r" rtl="1">
              <a:buNone/>
            </a:pPr>
            <a:r>
              <a:rPr lang="ar-SA" dirty="0" smtClean="0"/>
              <a:t>     </a:t>
            </a:r>
          </a:p>
          <a:p>
            <a:pPr algn="r" rtl="1">
              <a:buNone/>
            </a:pPr>
            <a:r>
              <a:rPr lang="ar-SA" dirty="0" smtClean="0"/>
              <a:t>      ج-بيع </a:t>
            </a:r>
            <a:r>
              <a:rPr lang="ar-SA" dirty="0"/>
              <a:t>الأدوية للمرضى باستثناء بيعها في المنشآت الصيدلية أو بيع العينات الطبية بصفة مطلقه</a:t>
            </a:r>
            <a:r>
              <a:rPr lang="en-US" dirty="0"/>
              <a:t>.</a:t>
            </a:r>
            <a:br>
              <a:rPr lang="en-US" dirty="0"/>
            </a:br>
            <a:endParaRPr lang="ar-SA" dirty="0" smtClean="0"/>
          </a:p>
          <a:p>
            <a:pPr algn="r" rtl="1">
              <a:buNone/>
            </a:pPr>
            <a:r>
              <a:rPr lang="ar-SA" dirty="0" smtClean="0"/>
              <a:t>       د-تسهيل </a:t>
            </a:r>
            <a:r>
              <a:rPr lang="ar-SA" dirty="0"/>
              <a:t>حصول المريض على أي ميزة أو فائدة, مادية أو معنوية , غير مستحقة وغير مشروعة</a:t>
            </a:r>
            <a:r>
              <a:rPr lang="en-US" dirty="0"/>
              <a:t>.</a:t>
            </a:r>
            <a:br>
              <a:rPr lang="en-US" dirty="0"/>
            </a:br>
            <a:endParaRPr lang="ar-SA" dirty="0" smtClean="0"/>
          </a:p>
          <a:p>
            <a:pPr algn="r" rtl="1">
              <a:buNone/>
            </a:pPr>
            <a:r>
              <a:rPr lang="ar-SA" dirty="0" smtClean="0"/>
              <a:t>       هـ-</a:t>
            </a:r>
            <a:r>
              <a:rPr lang="en-US" dirty="0" smtClean="0"/>
              <a:t> </a:t>
            </a:r>
            <a:r>
              <a:rPr lang="ar-SA" dirty="0"/>
              <a:t>إيواء المرضى في الأماكن المعدة لذلك عدا ما تقتضيه الحالات الاسعافيه أو الطارئة</a:t>
            </a:r>
            <a:r>
              <a:rPr lang="en-US" dirty="0"/>
              <a:t> </a:t>
            </a:r>
            <a:br>
              <a:rPr lang="en-US" dirty="0"/>
            </a:br>
            <a:endParaRPr lang="ar-SA" dirty="0" smtClean="0"/>
          </a:p>
          <a:p>
            <a:pPr algn="r" rtl="1">
              <a:buNone/>
            </a:pPr>
            <a:r>
              <a:rPr lang="ar-SA" dirty="0" smtClean="0"/>
              <a:t>       و-استخدام </a:t>
            </a:r>
            <a:r>
              <a:rPr lang="ar-SA" dirty="0"/>
              <a:t>أجهزة كشف أو علاج محظورة في المملكة</a:t>
            </a:r>
            <a:r>
              <a:rPr lang="en-US" dirty="0"/>
              <a:t>.</a:t>
            </a:r>
          </a:p>
          <a:p>
            <a:pPr algn="r"/>
            <a:endParaRPr lang="en-US" dirty="0"/>
          </a:p>
        </p:txBody>
      </p:sp>
    </p:spTree>
    <p:extLst>
      <p:ext uri="{BB962C8B-B14F-4D97-AF65-F5344CB8AC3E}">
        <p14:creationId xmlns="" xmlns:p14="http://schemas.microsoft.com/office/powerpoint/2010/main" val="1096166446"/>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32770" name="Picture 2"/>
          <p:cNvPicPr>
            <a:picLocks noChangeAspect="1" noChangeArrowheads="1"/>
          </p:cNvPicPr>
          <p:nvPr/>
        </p:nvPicPr>
        <p:blipFill>
          <a:blip r:embed="rId2"/>
          <a:srcRect/>
          <a:stretch>
            <a:fillRect/>
          </a:stretch>
        </p:blipFill>
        <p:spPr bwMode="auto">
          <a:xfrm>
            <a:off x="357158" y="2786058"/>
            <a:ext cx="8391552" cy="1540392"/>
          </a:xfrm>
          <a:prstGeom prst="rect">
            <a:avLst/>
          </a:prstGeom>
          <a:ln>
            <a:headEnd/>
            <a:tailEnd/>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 xmlns:p14="http://schemas.microsoft.com/office/powerpoint/2010/main" val="6067655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85000" lnSpcReduction="10000"/>
          </a:bodyPr>
          <a:lstStyle/>
          <a:p>
            <a:pPr algn="ctr" rtl="1"/>
            <a:r>
              <a:rPr lang="en-US" b="1" dirty="0" smtClean="0">
                <a:solidFill>
                  <a:srgbClr val="FF0000"/>
                </a:solidFill>
              </a:rPr>
              <a:t>*</a:t>
            </a:r>
            <a:r>
              <a:rPr lang="ar-SA" b="1" dirty="0" smtClean="0">
                <a:solidFill>
                  <a:srgbClr val="FF0000"/>
                </a:solidFill>
              </a:rPr>
              <a:t>الفرع الثاني </a:t>
            </a:r>
          </a:p>
          <a:p>
            <a:pPr algn="ctr" rtl="1"/>
            <a:r>
              <a:rPr lang="ar-SA" b="1" dirty="0" smtClean="0">
                <a:solidFill>
                  <a:srgbClr val="FF0000"/>
                </a:solidFill>
              </a:rPr>
              <a:t>واجبات الممارس الصحي نحو المرضى</a:t>
            </a:r>
          </a:p>
          <a:p>
            <a:pPr algn="r" rtl="1"/>
            <a:r>
              <a:rPr lang="en-US" b="1" dirty="0" smtClean="0"/>
              <a:t> </a:t>
            </a:r>
            <a:r>
              <a:rPr lang="ar-SA" b="1" dirty="0"/>
              <a:t>المادة الخامسة عشرة</a:t>
            </a:r>
            <a:r>
              <a:rPr lang="en-US" b="1" dirty="0"/>
              <a:t>:</a:t>
            </a:r>
            <a:br>
              <a:rPr lang="en-US" b="1" dirty="0"/>
            </a:br>
            <a:r>
              <a:rPr lang="en-US" b="1" dirty="0"/>
              <a:t/>
            </a:r>
            <a:br>
              <a:rPr lang="en-US" b="1" dirty="0"/>
            </a:br>
            <a:r>
              <a:rPr lang="ar-SA" dirty="0"/>
              <a:t>يجب على الممارس الصحي أن يجري التشخيص بالعناية اللازمة مستعيناً بالوسائل الفنية الملائمة وبمن تستدعي ظروف الحالة الاستعانة بهم من الأخصائيين أو المساعدين وأن يقدم للمريض مايطلبه عن حالته الصحية ونتائج الفحوصات مراعياً في ذلك الدقة والموضوعية</a:t>
            </a:r>
            <a:r>
              <a:rPr lang="en-US" dirty="0"/>
              <a:t>.</a:t>
            </a:r>
            <a:br>
              <a:rPr lang="en-US" dirty="0"/>
            </a:b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 xmlns:p14="http://schemas.microsoft.com/office/powerpoint/2010/main" val="6067655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5124" name="Picture 4"/>
          <p:cNvPicPr>
            <a:picLocks noChangeAspect="1" noChangeArrowheads="1"/>
          </p:cNvPicPr>
          <p:nvPr/>
        </p:nvPicPr>
        <p:blipFill>
          <a:blip r:embed="rId2"/>
          <a:srcRect/>
          <a:stretch>
            <a:fillRect/>
          </a:stretch>
        </p:blipFill>
        <p:spPr bwMode="auto">
          <a:xfrm>
            <a:off x="785786" y="3500438"/>
            <a:ext cx="7429553" cy="98304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Medical errors</a:t>
            </a:r>
            <a:r>
              <a:rPr lang="ar-SA" dirty="0" smtClean="0"/>
              <a:t> الأخطاء الطبية  </a:t>
            </a:r>
            <a:r>
              <a:rPr lang="en-US" dirty="0" smtClean="0"/>
              <a:t> </a:t>
            </a:r>
            <a:endParaRPr lang="en-US" dirty="0"/>
          </a:p>
        </p:txBody>
      </p:sp>
      <p:pic>
        <p:nvPicPr>
          <p:cNvPr id="5" name="Content Placeholder 4" descr="Faut_medical_979017264.jpg"/>
          <p:cNvPicPr>
            <a:picLocks noGrp="1" noChangeAspect="1"/>
          </p:cNvPicPr>
          <p:nvPr>
            <p:ph sz="half" idx="1"/>
          </p:nvPr>
        </p:nvPicPr>
        <p:blipFill>
          <a:blip r:embed="rId2"/>
          <a:stretch>
            <a:fillRect/>
          </a:stretch>
        </p:blipFill>
        <p:spPr>
          <a:xfrm>
            <a:off x="785786" y="1714488"/>
            <a:ext cx="3352091" cy="2563364"/>
          </a:xfrm>
        </p:spPr>
      </p:pic>
      <p:pic>
        <p:nvPicPr>
          <p:cNvPr id="6" name="Content Placeholder 5" descr="error4.jpg"/>
          <p:cNvPicPr>
            <a:picLocks noGrp="1" noChangeAspect="1"/>
          </p:cNvPicPr>
          <p:nvPr>
            <p:ph sz="half" idx="2"/>
          </p:nvPr>
        </p:nvPicPr>
        <p:blipFill>
          <a:blip r:embed="rId3"/>
          <a:stretch>
            <a:fillRect/>
          </a:stretch>
        </p:blipFill>
        <p:spPr>
          <a:xfrm>
            <a:off x="4643438" y="2143116"/>
            <a:ext cx="4208964" cy="3094214"/>
          </a:xfrm>
        </p:spPr>
      </p:pic>
      <p:pic>
        <p:nvPicPr>
          <p:cNvPr id="7" name="Picture 6" descr="press.jpg"/>
          <p:cNvPicPr>
            <a:picLocks noChangeAspect="1"/>
          </p:cNvPicPr>
          <p:nvPr/>
        </p:nvPicPr>
        <p:blipFill>
          <a:blip r:embed="rId4"/>
          <a:stretch>
            <a:fillRect/>
          </a:stretch>
        </p:blipFill>
        <p:spPr>
          <a:xfrm>
            <a:off x="857224" y="4286256"/>
            <a:ext cx="3071834" cy="230387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a:bodyPr>
          <a:lstStyle/>
          <a:p>
            <a:pPr algn="r" rtl="1"/>
            <a:r>
              <a:rPr lang="en-US" dirty="0" smtClean="0"/>
              <a:t/>
            </a:r>
            <a:br>
              <a:rPr lang="en-US" dirty="0" smtClean="0"/>
            </a:br>
            <a:r>
              <a:rPr lang="en-US" b="1" dirty="0" smtClean="0"/>
              <a:t>* </a:t>
            </a:r>
            <a:r>
              <a:rPr lang="ar-SA" b="1" dirty="0" smtClean="0"/>
              <a:t>المادة السادسة عشرة</a:t>
            </a:r>
            <a:r>
              <a:rPr lang="en-US" b="1" dirty="0" smtClean="0"/>
              <a:t>:</a:t>
            </a:r>
            <a:r>
              <a:rPr lang="en-US" dirty="0"/>
              <a:t/>
            </a:r>
            <a:br>
              <a:rPr lang="en-US" dirty="0"/>
            </a:br>
            <a:r>
              <a:rPr lang="en-US" dirty="0"/>
              <a:t/>
            </a:r>
            <a:br>
              <a:rPr lang="en-US" dirty="0"/>
            </a:br>
            <a:r>
              <a:rPr lang="ar-SA" dirty="0"/>
              <a:t>للممارس </a:t>
            </a:r>
            <a:r>
              <a:rPr lang="ar-SA" dirty="0" smtClean="0"/>
              <a:t>الصحي- </a:t>
            </a:r>
            <a:r>
              <a:rPr lang="ar-SA" dirty="0"/>
              <a:t>في غير الحالات الخطرة أو العاجلة </a:t>
            </a:r>
            <a:r>
              <a:rPr lang="ar-SA" dirty="0" smtClean="0"/>
              <a:t>-أن </a:t>
            </a:r>
            <a:r>
              <a:rPr lang="ar-SA" dirty="0"/>
              <a:t>يعتذر عن علاج مريض لأسباب مهنية أو شخصية مقبولة</a:t>
            </a:r>
            <a:r>
              <a:rPr lang="en-US" dirty="0"/>
              <a:t>.</a:t>
            </a:r>
            <a:br>
              <a:rPr lang="en-US" dirty="0"/>
            </a:b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 xmlns:p14="http://schemas.microsoft.com/office/powerpoint/2010/main" val="6067655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pPr algn="r" rtl="1"/>
            <a:r>
              <a:rPr lang="en-US" b="1" dirty="0"/>
              <a:t>* </a:t>
            </a:r>
            <a:r>
              <a:rPr lang="en-US" dirty="0"/>
              <a:t/>
            </a:r>
            <a:br>
              <a:rPr lang="en-US" dirty="0"/>
            </a:br>
            <a:r>
              <a:rPr lang="en-US" b="1" dirty="0"/>
              <a:t>* </a:t>
            </a:r>
            <a:r>
              <a:rPr lang="ar-SA" b="1" dirty="0"/>
              <a:t>المادة السابعة عشرة</a:t>
            </a:r>
            <a:r>
              <a:rPr lang="en-US" b="1" dirty="0"/>
              <a:t>:</a:t>
            </a:r>
            <a:r>
              <a:rPr lang="en-US" dirty="0"/>
              <a:t/>
            </a:r>
            <a:br>
              <a:rPr lang="en-US" dirty="0"/>
            </a:br>
            <a:r>
              <a:rPr lang="en-US" dirty="0"/>
              <a:t/>
            </a:r>
            <a:br>
              <a:rPr lang="en-US" dirty="0"/>
            </a:br>
            <a:r>
              <a:rPr lang="ar-SA" dirty="0"/>
              <a:t>يجب على الممارس الصحي المعالج إذا رأى ضرورة استشارة ممارس صحي آخر أن ينبه المريض أو ذويه إلى ذلك, كما يجب عليه أن يوافق على الاستعانة بممارس صحي آخر إذا طلب المريض أو ذووه ذلك</a:t>
            </a:r>
            <a:r>
              <a:rPr lang="en-US" dirty="0"/>
              <a:t>, </a:t>
            </a:r>
            <a:r>
              <a:rPr lang="ar-SA" dirty="0"/>
              <a:t>وللممارس الصحي أن يقترح اسم الممارس الصحي الذي يرى ملاءمة الاستعانة به</a:t>
            </a:r>
            <a:r>
              <a:rPr lang="en-US" dirty="0"/>
              <a:t>.</a:t>
            </a:r>
            <a:br>
              <a:rPr lang="en-US" dirty="0"/>
            </a:br>
            <a:r>
              <a:rPr lang="ar-SA" dirty="0"/>
              <a:t>وإذا قدر الممارس الصحي المعالج أنه لا ضرورة إلى استشارة ممارس صحي آخر أو اختلف معه في الرأي عند استشارته فله الحق في الاعتذار عن متابعة العلاج دون التزام منه بتقديم أسباب لاعتذاره</a:t>
            </a:r>
            <a:r>
              <a:rPr lang="en-US" dirty="0"/>
              <a:t>.</a:t>
            </a:r>
            <a:br>
              <a:rPr lang="en-US" dirty="0"/>
            </a:br>
            <a:r>
              <a:rPr lang="en-US" dirty="0"/>
              <a:t/>
            </a:r>
            <a:br>
              <a:rPr lang="en-US" dirty="0"/>
            </a:br>
            <a:endParaRPr lang="en-US" dirty="0"/>
          </a:p>
        </p:txBody>
      </p:sp>
    </p:spTree>
    <p:extLst>
      <p:ext uri="{BB962C8B-B14F-4D97-AF65-F5344CB8AC3E}">
        <p14:creationId xmlns="" xmlns:p14="http://schemas.microsoft.com/office/powerpoint/2010/main" val="6067655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6146" name="Picture 2"/>
          <p:cNvPicPr>
            <a:picLocks noGrp="1" noChangeAspect="1" noChangeArrowheads="1"/>
          </p:cNvPicPr>
          <p:nvPr>
            <p:ph idx="1"/>
          </p:nvPr>
        </p:nvPicPr>
        <p:blipFill>
          <a:blip r:embed="rId2"/>
          <a:srcRect/>
          <a:stretch>
            <a:fillRect/>
          </a:stretch>
        </p:blipFill>
        <p:spPr bwMode="auto">
          <a:xfrm>
            <a:off x="928662" y="3500438"/>
            <a:ext cx="7172325" cy="50482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algn="r" rtl="1"/>
            <a:r>
              <a:rPr lang="en-US" b="1" dirty="0"/>
              <a:t>* </a:t>
            </a:r>
            <a:r>
              <a:rPr lang="ar-SA" b="1" dirty="0"/>
              <a:t>المادة الثامنة عشرة</a:t>
            </a:r>
            <a:r>
              <a:rPr lang="en-US" b="1" dirty="0"/>
              <a:t>:</a:t>
            </a:r>
            <a:br>
              <a:rPr lang="en-US" b="1" dirty="0"/>
            </a:br>
            <a:r>
              <a:rPr lang="en-US" dirty="0"/>
              <a:t/>
            </a:r>
            <a:br>
              <a:rPr lang="en-US" dirty="0"/>
            </a:br>
            <a:r>
              <a:rPr lang="ar-SA" dirty="0"/>
              <a:t>يلتزم الممارس الصحي بتنبيه المريض أو ذويه إلى ضرورة إتباع ما يحدده لهم من تعليمات وتحذيرهم من خطورة النتائج التي قد تترتب على عدم مراعاتها بعد شرح الوضع العلاجي أو الجراحي وآثاره</a:t>
            </a:r>
            <a:r>
              <a:rPr lang="en-US" dirty="0"/>
              <a:t>.</a:t>
            </a:r>
            <a:br>
              <a:rPr lang="en-US" dirty="0"/>
            </a:br>
            <a:r>
              <a:rPr lang="ar-SA" dirty="0"/>
              <a:t>وللطبيب في حالة الأمراض المستعصية أو التي تهدد حياة المريض بالخطر أن يقدر وفقاً لما يمليه عليه ضميره مدى ملاءمة إبلاغ المريض أو ذويه بحقيقة المرض وذلك ما لم يكن المريض حظر عليه ذلك أو عين شخصاً أو أشخاصاً يقتصر الإبلاغ عليهم</a:t>
            </a:r>
            <a:r>
              <a:rPr lang="en-US" dirty="0"/>
              <a:t> </a:t>
            </a:r>
            <a:r>
              <a:rPr lang="ar-SA" dirty="0" smtClean="0"/>
              <a:t>.</a:t>
            </a:r>
            <a:r>
              <a:rPr lang="en-US" dirty="0"/>
              <a:t/>
            </a:r>
            <a:br>
              <a:rPr lang="en-US" dirty="0"/>
            </a:br>
            <a:endParaRPr lang="en-US" dirty="0"/>
          </a:p>
        </p:txBody>
      </p:sp>
    </p:spTree>
    <p:extLst>
      <p:ext uri="{BB962C8B-B14F-4D97-AF65-F5344CB8AC3E}">
        <p14:creationId xmlns="" xmlns:p14="http://schemas.microsoft.com/office/powerpoint/2010/main" val="17157091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70000" lnSpcReduction="20000"/>
          </a:bodyPr>
          <a:lstStyle/>
          <a:p>
            <a:pPr algn="r" rtl="1"/>
            <a:r>
              <a:rPr lang="en-US" dirty="0"/>
              <a:t/>
            </a:r>
            <a:br>
              <a:rPr lang="en-US" dirty="0"/>
            </a:br>
            <a:r>
              <a:rPr lang="en-US" dirty="0"/>
              <a:t/>
            </a:r>
            <a:br>
              <a:rPr lang="en-US" dirty="0"/>
            </a:br>
            <a:r>
              <a:rPr lang="en-US" b="1" dirty="0"/>
              <a:t>* </a:t>
            </a:r>
            <a:r>
              <a:rPr lang="ar-SA" b="1" dirty="0"/>
              <a:t>المادة التاسعة عشرة</a:t>
            </a:r>
            <a:r>
              <a:rPr lang="en-US" b="1" dirty="0"/>
              <a:t>:</a:t>
            </a:r>
            <a:br>
              <a:rPr lang="en-US" b="1" dirty="0"/>
            </a:br>
            <a:r>
              <a:rPr lang="en-US" dirty="0"/>
              <a:t/>
            </a:r>
            <a:br>
              <a:rPr lang="en-US" dirty="0"/>
            </a:br>
            <a:r>
              <a:rPr lang="ar-SA" dirty="0"/>
              <a:t>يجب ألا يجرى أي عمل طبي لمريض إلا برضاه أو موافقة من يمثله أو ولي أمره إذا لم يعتد بإرادته هو, </a:t>
            </a:r>
            <a:r>
              <a:rPr lang="ar-SA" u="sng" dirty="0">
                <a:solidFill>
                  <a:srgbClr val="FF0000"/>
                </a:solidFill>
              </a:rPr>
              <a:t>واستثناء من ذلك يجب على الممارس الصحي في حالات الحوادث أو الطوارئ أو الحالات المرضية الحرجة التي تستدعي تدخلاً طبياً بصفه فورية أو ضرورية لإنقاذ حياة المصاب أو عضو من أعضائه</a:t>
            </a:r>
            <a:r>
              <a:rPr lang="en-US" u="sng" dirty="0">
                <a:solidFill>
                  <a:srgbClr val="FF0000"/>
                </a:solidFill>
              </a:rPr>
              <a:t> , </a:t>
            </a:r>
            <a:r>
              <a:rPr lang="ar-SA" u="sng" dirty="0">
                <a:solidFill>
                  <a:srgbClr val="FF0000"/>
                </a:solidFill>
              </a:rPr>
              <a:t>أو تلافي ضرر بالغ ينتج من تأخير التدخل وتعذر الحصول على موافقة المريض أو من يمثله او ولي أمره في الوقت المناسب</a:t>
            </a:r>
            <a:r>
              <a:rPr lang="ar-SA" dirty="0">
                <a:solidFill>
                  <a:srgbClr val="FF0000"/>
                </a:solidFill>
              </a:rPr>
              <a:t>- </a:t>
            </a:r>
            <a:r>
              <a:rPr lang="ar-SA" dirty="0"/>
              <a:t>إجراء العمل الطبي دون انتظار الحصول على تلك الموافقة , ولا يجوز بأي حال من الأحوال إنهاء حياة أي مريض ميئوس من شفائه طبياً</a:t>
            </a:r>
            <a:r>
              <a:rPr lang="en-US" dirty="0"/>
              <a:t> , </a:t>
            </a:r>
            <a:r>
              <a:rPr lang="ar-SA" dirty="0"/>
              <a:t>ولو كان بناءاً على طلبه أو طلب ذويه</a:t>
            </a:r>
            <a:r>
              <a:rPr lang="en-US" dirty="0"/>
              <a:t>.</a:t>
            </a:r>
            <a:br>
              <a:rPr lang="en-US" dirty="0"/>
            </a:br>
            <a:r>
              <a:rPr lang="en-US" dirty="0"/>
              <a:t/>
            </a:r>
            <a:br>
              <a:rPr lang="en-US" dirty="0"/>
            </a:br>
            <a:endParaRPr lang="en-US" dirty="0"/>
          </a:p>
        </p:txBody>
      </p:sp>
    </p:spTree>
    <p:extLst>
      <p:ext uri="{BB962C8B-B14F-4D97-AF65-F5344CB8AC3E}">
        <p14:creationId xmlns="" xmlns:p14="http://schemas.microsoft.com/office/powerpoint/2010/main" val="17157091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6147" name="Picture 3"/>
          <p:cNvPicPr>
            <a:picLocks noChangeAspect="1" noChangeArrowheads="1"/>
          </p:cNvPicPr>
          <p:nvPr/>
        </p:nvPicPr>
        <p:blipFill>
          <a:blip r:embed="rId2"/>
          <a:srcRect/>
          <a:stretch>
            <a:fillRect/>
          </a:stretch>
        </p:blipFill>
        <p:spPr bwMode="auto">
          <a:xfrm>
            <a:off x="857224" y="3286124"/>
            <a:ext cx="7419975" cy="90487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SA" sz="4000" dirty="0"/>
              <a:t>نظام مزاولة المهن الصحية</a:t>
            </a:r>
            <a:br>
              <a:rPr lang="ar-SA" sz="4000" dirty="0"/>
            </a:br>
            <a:r>
              <a:rPr lang="ar-SA" sz="4000" dirty="0"/>
              <a:t>في المملكة العربية السعودية 1426</a:t>
            </a:r>
            <a:endParaRPr lang="en-US" sz="4000"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a:bodyPr>
          <a:lstStyle/>
          <a:p>
            <a:pPr algn="r" rtl="1"/>
            <a:r>
              <a:rPr lang="en-US" dirty="0"/>
              <a:t/>
            </a:r>
            <a:br>
              <a:rPr lang="en-US" dirty="0"/>
            </a:br>
            <a:r>
              <a:rPr lang="en-US" b="1" dirty="0"/>
              <a:t>* </a:t>
            </a:r>
            <a:r>
              <a:rPr lang="ar-SA" b="1" dirty="0"/>
              <a:t>المادة العشرون</a:t>
            </a:r>
            <a:r>
              <a:rPr lang="en-US" b="1" dirty="0"/>
              <a:t>:</a:t>
            </a:r>
            <a:br>
              <a:rPr lang="en-US" b="1" dirty="0"/>
            </a:br>
            <a:r>
              <a:rPr lang="en-US" dirty="0"/>
              <a:t/>
            </a:r>
            <a:br>
              <a:rPr lang="en-US" dirty="0"/>
            </a:br>
            <a:r>
              <a:rPr lang="ar-SA" dirty="0"/>
              <a:t>لا يجوز للطبيب الذي يدعى إلى توقيع كشف طبي على متوفى أن يعطي تقريراً بالوفاة إلا بعد أن يتأكد بحسب خبرته الطبية من سبب الوفاة</a:t>
            </a:r>
            <a:r>
              <a:rPr lang="en-US" dirty="0"/>
              <a:t>.</a:t>
            </a:r>
            <a:br>
              <a:rPr lang="en-US" dirty="0"/>
            </a:br>
            <a:r>
              <a:rPr lang="ar-SA" dirty="0"/>
              <a:t>ومع ذلك لا يجوز للطبيب أن يعطي تقريراً إذا اشتبه في أن الوفاة ناجمة عن حادث جنائي وعليه في هذه الحالة إبلاغ السلطات المختصة فوراً بذلك</a:t>
            </a:r>
            <a:endParaRPr lang="en-US" dirty="0"/>
          </a:p>
        </p:txBody>
      </p:sp>
    </p:spTree>
    <p:extLst>
      <p:ext uri="{BB962C8B-B14F-4D97-AF65-F5344CB8AC3E}">
        <p14:creationId xmlns="" xmlns:p14="http://schemas.microsoft.com/office/powerpoint/2010/main" val="17157091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7170" name="Picture 2"/>
          <p:cNvPicPr>
            <a:picLocks noGrp="1" noChangeAspect="1" noChangeArrowheads="1"/>
          </p:cNvPicPr>
          <p:nvPr>
            <p:ph idx="1"/>
          </p:nvPr>
        </p:nvPicPr>
        <p:blipFill>
          <a:blip r:embed="rId2"/>
          <a:srcRect/>
          <a:stretch>
            <a:fillRect/>
          </a:stretch>
        </p:blipFill>
        <p:spPr bwMode="auto">
          <a:xfrm>
            <a:off x="862012" y="2530475"/>
            <a:ext cx="7419975" cy="311467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pPr marL="971550" lvl="1" indent="-514350" algn="r" rtl="1">
              <a:buFont typeface="+mj-lt"/>
              <a:buAutoNum type="arabicPeriod"/>
            </a:pPr>
            <a:r>
              <a:rPr lang="en-US" b="1" dirty="0"/>
              <a:t>* </a:t>
            </a:r>
            <a:r>
              <a:rPr lang="ar-SA" b="1" dirty="0"/>
              <a:t>المادة الحادية والعشرون</a:t>
            </a:r>
            <a:r>
              <a:rPr lang="en-US" b="1" dirty="0"/>
              <a:t>:</a:t>
            </a:r>
            <a:br>
              <a:rPr lang="en-US" b="1" dirty="0"/>
            </a:br>
            <a:r>
              <a:rPr lang="en-US" dirty="0"/>
              <a:t/>
            </a:r>
            <a:br>
              <a:rPr lang="en-US" dirty="0"/>
            </a:br>
            <a:r>
              <a:rPr lang="ar-SA" dirty="0"/>
              <a:t>يجب على الممارس الصحي أن يحافظ على الأسرار التي علم بها عن طريق مهنته ولا يجوز له إفشاؤها إلا في الأحوال الآتية</a:t>
            </a:r>
            <a:r>
              <a:rPr lang="en-US" dirty="0"/>
              <a:t>:</a:t>
            </a:r>
            <a:br>
              <a:rPr lang="en-US" dirty="0"/>
            </a:br>
            <a:r>
              <a:rPr lang="ar-SA" dirty="0"/>
              <a:t>أ) إذا كان الإفشاء مقصوداً به</a:t>
            </a:r>
            <a:r>
              <a:rPr lang="en-US" dirty="0"/>
              <a:t>: </a:t>
            </a:r>
            <a:r>
              <a:rPr lang="en-US" dirty="0">
                <a:solidFill>
                  <a:srgbClr val="FF0000"/>
                </a:solidFill>
              </a:rPr>
              <a:t/>
            </a:r>
            <a:br>
              <a:rPr lang="en-US" dirty="0">
                <a:solidFill>
                  <a:srgbClr val="FF0000"/>
                </a:solidFill>
              </a:rPr>
            </a:br>
            <a:r>
              <a:rPr lang="en-US" sz="2400" dirty="0" smtClean="0">
                <a:solidFill>
                  <a:srgbClr val="FF0000"/>
                </a:solidFill>
              </a:rPr>
              <a:t> - </a:t>
            </a:r>
            <a:r>
              <a:rPr lang="ar-SA" sz="2400" dirty="0">
                <a:solidFill>
                  <a:srgbClr val="FF0000"/>
                </a:solidFill>
              </a:rPr>
              <a:t>الإبلاغ عن حالة وفاة ناجمة عن حادث جنائي أو الحيلولة دون ارتكاب جريمة , ولا يجوز الإفشاء في هذه الحالة إلا للجهة الرسمية المختصة</a:t>
            </a:r>
            <a:r>
              <a:rPr lang="en-US" sz="2400" dirty="0">
                <a:solidFill>
                  <a:srgbClr val="FF0000"/>
                </a:solidFill>
              </a:rPr>
              <a:t>.</a:t>
            </a:r>
            <a:br>
              <a:rPr lang="en-US" sz="2400" dirty="0">
                <a:solidFill>
                  <a:srgbClr val="FF0000"/>
                </a:solidFill>
              </a:rPr>
            </a:br>
            <a:r>
              <a:rPr lang="en-US" sz="2400" dirty="0">
                <a:solidFill>
                  <a:srgbClr val="FF0000"/>
                </a:solidFill>
              </a:rPr>
              <a:t> </a:t>
            </a:r>
            <a:r>
              <a:rPr lang="en-US" sz="2400" dirty="0" smtClean="0">
                <a:solidFill>
                  <a:srgbClr val="FF0000"/>
                </a:solidFill>
              </a:rPr>
              <a:t>- </a:t>
            </a:r>
            <a:r>
              <a:rPr lang="ar-SA" sz="2400" dirty="0">
                <a:solidFill>
                  <a:srgbClr val="FF0000"/>
                </a:solidFill>
              </a:rPr>
              <a:t>الإبلاغ عن مرض سارٍ أو معدٍ</a:t>
            </a:r>
            <a:r>
              <a:rPr lang="en-US" sz="2400" dirty="0">
                <a:solidFill>
                  <a:srgbClr val="FF0000"/>
                </a:solidFill>
              </a:rPr>
              <a:t>.</a:t>
            </a:r>
            <a:br>
              <a:rPr lang="en-US" sz="2400" dirty="0">
                <a:solidFill>
                  <a:srgbClr val="FF0000"/>
                </a:solidFill>
              </a:rPr>
            </a:br>
            <a:r>
              <a:rPr lang="en-US" sz="2400" dirty="0">
                <a:solidFill>
                  <a:srgbClr val="FF0000"/>
                </a:solidFill>
              </a:rPr>
              <a:t> </a:t>
            </a:r>
            <a:r>
              <a:rPr lang="en-US" sz="2400" dirty="0" smtClean="0">
                <a:solidFill>
                  <a:srgbClr val="FF0000"/>
                </a:solidFill>
              </a:rPr>
              <a:t>- </a:t>
            </a:r>
            <a:r>
              <a:rPr lang="ar-SA" sz="2400" dirty="0">
                <a:solidFill>
                  <a:srgbClr val="FF0000"/>
                </a:solidFill>
              </a:rPr>
              <a:t>دفع الممارس لاتهام وجهه إليه المريض أو ذووه يتعلق بكفايته أو بكيفية ممارسته المهنة</a:t>
            </a:r>
            <a:r>
              <a:rPr lang="en-US" sz="2400" dirty="0">
                <a:solidFill>
                  <a:srgbClr val="FF0000"/>
                </a:solidFill>
              </a:rPr>
              <a:t>.</a:t>
            </a:r>
            <a:r>
              <a:rPr lang="en-US" dirty="0"/>
              <a:t/>
            </a:r>
            <a:br>
              <a:rPr lang="en-US" dirty="0"/>
            </a:br>
            <a:r>
              <a:rPr lang="ar-SA" dirty="0"/>
              <a:t>ب)إذ وافق صاحب السر كتابة على إفشائه أو كان الإفشاء لذوي المريض مفيداً لعلاجه</a:t>
            </a:r>
            <a:r>
              <a:rPr lang="en-US" dirty="0"/>
              <a:t>.</a:t>
            </a:r>
            <a:br>
              <a:rPr lang="en-US" dirty="0"/>
            </a:br>
            <a:r>
              <a:rPr lang="ar-SA" dirty="0"/>
              <a:t>ج)إذا صدر له أمر بذلك من جهة قضائية</a:t>
            </a:r>
            <a:r>
              <a:rPr lang="en-US" dirty="0"/>
              <a:t>.</a:t>
            </a:r>
            <a:br>
              <a:rPr lang="en-US" dirty="0"/>
            </a:br>
            <a:r>
              <a:rPr lang="en-US" dirty="0"/>
              <a:t/>
            </a:r>
            <a:br>
              <a:rPr lang="en-US" dirty="0"/>
            </a:br>
            <a:endParaRPr lang="en-US" dirty="0"/>
          </a:p>
        </p:txBody>
      </p:sp>
    </p:spTree>
    <p:extLst>
      <p:ext uri="{BB962C8B-B14F-4D97-AF65-F5344CB8AC3E}">
        <p14:creationId xmlns="" xmlns:p14="http://schemas.microsoft.com/office/powerpoint/2010/main" val="30185902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33794" name="Picture 2"/>
          <p:cNvPicPr>
            <a:picLocks noChangeAspect="1" noChangeArrowheads="1"/>
          </p:cNvPicPr>
          <p:nvPr/>
        </p:nvPicPr>
        <p:blipFill>
          <a:blip r:embed="rId2"/>
          <a:srcRect/>
          <a:stretch>
            <a:fillRect/>
          </a:stretch>
        </p:blipFill>
        <p:spPr bwMode="auto">
          <a:xfrm>
            <a:off x="371475" y="3143250"/>
            <a:ext cx="8401050" cy="571500"/>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Medical errors </a:t>
            </a:r>
            <a:r>
              <a:rPr lang="ar-SA" dirty="0" smtClean="0"/>
              <a:t>الأخطاء الطبية </a:t>
            </a:r>
            <a:endParaRPr lang="en-US" dirty="0"/>
          </a:p>
        </p:txBody>
      </p:sp>
      <p:pic>
        <p:nvPicPr>
          <p:cNvPr id="7" name="Content Placeholder 6" descr="hail3.png"/>
          <p:cNvPicPr>
            <a:picLocks noGrp="1" noChangeAspect="1"/>
          </p:cNvPicPr>
          <p:nvPr>
            <p:ph idx="1"/>
          </p:nvPr>
        </p:nvPicPr>
        <p:blipFill>
          <a:blip r:embed="rId2"/>
          <a:stretch>
            <a:fillRect/>
          </a:stretch>
        </p:blipFill>
        <p:spPr>
          <a:xfrm>
            <a:off x="1928794" y="1714488"/>
            <a:ext cx="6500858" cy="4940323"/>
          </a:xfrm>
        </p:spPr>
      </p:pic>
    </p:spTree>
    <p:extLst>
      <p:ext uri="{BB962C8B-B14F-4D97-AF65-F5344CB8AC3E}">
        <p14:creationId xmlns="" xmlns:p14="http://schemas.microsoft.com/office/powerpoint/2010/main" val="17294644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457200" y="274638"/>
            <a:ext cx="8229600" cy="850106"/>
          </a:xfrm>
        </p:spPr>
        <p:txBody>
          <a:bodyPr/>
          <a:lstStyle/>
          <a:p>
            <a:r>
              <a:rPr lang="fr-CA" dirty="0" smtClean="0">
                <a:solidFill>
                  <a:schemeClr val="bg1"/>
                </a:solidFill>
              </a:rPr>
              <a:t> </a:t>
            </a:r>
          </a:p>
        </p:txBody>
      </p:sp>
      <p:sp>
        <p:nvSpPr>
          <p:cNvPr id="7171" name="Espace réservé du contenu 2"/>
          <p:cNvSpPr>
            <a:spLocks noGrp="1"/>
          </p:cNvSpPr>
          <p:nvPr>
            <p:ph idx="1"/>
          </p:nvPr>
        </p:nvSpPr>
        <p:spPr/>
        <p:txBody>
          <a:bodyPr/>
          <a:lstStyle/>
          <a:p>
            <a:pPr>
              <a:buNone/>
            </a:pPr>
            <a:r>
              <a:rPr lang="fr-CA" dirty="0" smtClean="0">
                <a:solidFill>
                  <a:schemeClr val="bg1"/>
                </a:solidFill>
              </a:rPr>
              <a:t> </a:t>
            </a:r>
          </a:p>
          <a:p>
            <a:endParaRPr lang="fr-CA" dirty="0" smtClean="0">
              <a:solidFill>
                <a:schemeClr val="bg1"/>
              </a:solidFill>
            </a:endParaRPr>
          </a:p>
        </p:txBody>
      </p:sp>
      <p:graphicFrame>
        <p:nvGraphicFramePr>
          <p:cNvPr id="4" name="Diagram 3"/>
          <p:cNvGraphicFramePr/>
          <p:nvPr/>
        </p:nvGraphicFramePr>
        <p:xfrm>
          <a:off x="0" y="1643050"/>
          <a:ext cx="9144000" cy="5214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14282" y="428604"/>
            <a:ext cx="8572560" cy="707886"/>
          </a:xfrm>
          <a:prstGeom prst="rect">
            <a:avLst/>
          </a:prstGeom>
          <a:noFill/>
        </p:spPr>
        <p:txBody>
          <a:bodyPr wrap="square" rtlCol="0">
            <a:spAutoFit/>
          </a:bodyPr>
          <a:lstStyle/>
          <a:p>
            <a:pPr algn="ctr" rtl="1"/>
            <a:r>
              <a:rPr lang="ar-SA" sz="4000" dirty="0" smtClean="0">
                <a:solidFill>
                  <a:schemeClr val="bg1"/>
                </a:solidFill>
              </a:rPr>
              <a:t> المفهوم  العام لمبررات تجاوز السرية المهنية  </a:t>
            </a:r>
            <a:endParaRPr lang="en-US" sz="4000" dirty="0">
              <a:solidFill>
                <a:schemeClr val="bg1"/>
              </a:solidFill>
            </a:endParaRPr>
          </a:p>
        </p:txBody>
      </p:sp>
      <p:sp>
        <p:nvSpPr>
          <p:cNvPr id="6" name="TextBox 5"/>
          <p:cNvSpPr txBox="1"/>
          <p:nvPr/>
        </p:nvSpPr>
        <p:spPr>
          <a:xfrm>
            <a:off x="571472" y="6286520"/>
            <a:ext cx="7858180" cy="400110"/>
          </a:xfrm>
          <a:prstGeom prst="rect">
            <a:avLst/>
          </a:prstGeom>
          <a:noFill/>
        </p:spPr>
        <p:txBody>
          <a:bodyPr wrap="square" rtlCol="0">
            <a:spAutoFit/>
          </a:bodyPr>
          <a:lstStyle/>
          <a:p>
            <a:r>
              <a:rPr lang="en-GB" sz="1000" dirty="0" smtClean="0"/>
              <a:t>AMA:</a:t>
            </a:r>
            <a:r>
              <a:rPr lang="en-US" sz="1000" dirty="0" smtClean="0"/>
              <a:t>Physicians are justified ethically in unilateral disclosure when patients refuse to accept determinations of serious and undisputed driving risk, as long as this disclosure results in meaningful improvement in patient or public safety.</a:t>
            </a:r>
            <a:endParaRPr lang="en-US" sz="1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lnSpcReduction="10000"/>
          </a:bodyPr>
          <a:lstStyle/>
          <a:p>
            <a:pPr algn="r" rtl="1"/>
            <a:r>
              <a:rPr lang="ar-SA" b="1" dirty="0"/>
              <a:t>المادة الثانية والعشرون</a:t>
            </a:r>
            <a:r>
              <a:rPr lang="en-US" b="1" dirty="0"/>
              <a:t>:</a:t>
            </a:r>
            <a:br>
              <a:rPr lang="en-US" b="1" dirty="0"/>
            </a:br>
            <a:r>
              <a:rPr lang="en-US" dirty="0"/>
              <a:t/>
            </a:r>
            <a:br>
              <a:rPr lang="en-US" dirty="0"/>
            </a:br>
            <a:r>
              <a:rPr lang="ar-SA" dirty="0" smtClean="0"/>
              <a:t>يحظر </a:t>
            </a:r>
            <a:r>
              <a:rPr lang="ar-SA" dirty="0"/>
              <a:t>على الطبيب إجهاض أي امرأة حامل إلا إذ اقتضت ذلك ضرورة إنقاذ حياتها</a:t>
            </a:r>
            <a:r>
              <a:rPr lang="en-US" dirty="0"/>
              <a:t>.</a:t>
            </a:r>
            <a:br>
              <a:rPr lang="en-US" dirty="0"/>
            </a:br>
            <a:r>
              <a:rPr lang="ar-SA" dirty="0"/>
              <a:t>ومع ذلك يجوز الإجهاض إذا لم يكن الحمل أتم أربعة أشهر, وثبت بصورة أكيده أن استمراره يهدد صحة الأم بضرر جسيم</a:t>
            </a:r>
            <a:r>
              <a:rPr lang="en-US" dirty="0"/>
              <a:t>, </a:t>
            </a:r>
            <a:r>
              <a:rPr lang="ar-SA" dirty="0"/>
              <a:t>وثبت هذا الأمر بقرار من لجنة طبية تشكل طبقاً للشروط والأوضاع التي تحددها اللائحة التنفيذية لهذا النظام</a:t>
            </a:r>
            <a:r>
              <a:rPr lang="en-US" dirty="0"/>
              <a:t>.</a:t>
            </a:r>
            <a:br>
              <a:rPr lang="en-US" dirty="0"/>
            </a:br>
            <a:r>
              <a:rPr lang="en-US" dirty="0"/>
              <a:t/>
            </a:r>
            <a:br>
              <a:rPr lang="en-US" dirty="0"/>
            </a:br>
            <a:endParaRPr lang="en-US" dirty="0"/>
          </a:p>
        </p:txBody>
      </p:sp>
    </p:spTree>
    <p:extLst>
      <p:ext uri="{BB962C8B-B14F-4D97-AF65-F5344CB8AC3E}">
        <p14:creationId xmlns="" xmlns:p14="http://schemas.microsoft.com/office/powerpoint/2010/main" val="38755168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9218" name="Picture 2"/>
          <p:cNvPicPr>
            <a:picLocks noGrp="1" noChangeAspect="1" noChangeArrowheads="1"/>
          </p:cNvPicPr>
          <p:nvPr>
            <p:ph idx="1"/>
          </p:nvPr>
        </p:nvPicPr>
        <p:blipFill>
          <a:blip r:embed="rId2"/>
          <a:srcRect/>
          <a:stretch>
            <a:fillRect/>
          </a:stretch>
        </p:blipFill>
        <p:spPr bwMode="auto">
          <a:xfrm>
            <a:off x="866775" y="2949575"/>
            <a:ext cx="7410450" cy="227647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8194" name="Picture 2"/>
          <p:cNvPicPr>
            <a:picLocks noGrp="1" noChangeAspect="1" noChangeArrowheads="1"/>
          </p:cNvPicPr>
          <p:nvPr>
            <p:ph idx="1"/>
          </p:nvPr>
        </p:nvPicPr>
        <p:blipFill>
          <a:blip r:embed="rId2"/>
          <a:srcRect/>
          <a:stretch>
            <a:fillRect/>
          </a:stretch>
        </p:blipFill>
        <p:spPr bwMode="auto">
          <a:xfrm>
            <a:off x="1142976" y="2071678"/>
            <a:ext cx="7462865" cy="4123686"/>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70000" lnSpcReduction="20000"/>
          </a:bodyPr>
          <a:lstStyle/>
          <a:p>
            <a:pPr lvl="2" algn="r" rtl="1">
              <a:buNone/>
            </a:pPr>
            <a:r>
              <a:rPr lang="ar-SA" b="1" dirty="0"/>
              <a:t>المادة الثالثة والعشرون</a:t>
            </a:r>
            <a:r>
              <a:rPr lang="en-US" b="1" dirty="0"/>
              <a:t>:</a:t>
            </a:r>
            <a:br>
              <a:rPr lang="en-US" b="1" dirty="0"/>
            </a:br>
            <a:r>
              <a:rPr lang="en-US" dirty="0"/>
              <a:t/>
            </a:r>
            <a:br>
              <a:rPr lang="en-US" dirty="0"/>
            </a:br>
            <a:r>
              <a:rPr lang="ar-SA" dirty="0"/>
              <a:t>أ‌) </a:t>
            </a:r>
            <a:r>
              <a:rPr lang="ar-SA" dirty="0" smtClean="0"/>
              <a:t>يحظر </a:t>
            </a:r>
            <a:r>
              <a:rPr lang="ar-SA" dirty="0"/>
              <a:t>على </a:t>
            </a:r>
            <a:r>
              <a:rPr lang="ar-SA" u="sng" dirty="0"/>
              <a:t>الصيدلي</a:t>
            </a:r>
            <a:r>
              <a:rPr lang="en-US" u="sng" dirty="0" smtClean="0"/>
              <a:t>:</a:t>
            </a:r>
          </a:p>
          <a:p>
            <a:pPr lvl="2" algn="r" rtl="1">
              <a:buNone/>
            </a:pPr>
            <a:endParaRPr lang="en-US" u="sng" dirty="0" smtClean="0"/>
          </a:p>
          <a:p>
            <a:pPr marL="1225296" lvl="2" indent="-457200" algn="r" rtl="1">
              <a:buFont typeface="+mj-lt"/>
              <a:buAutoNum type="arabicPeriod"/>
            </a:pPr>
            <a:r>
              <a:rPr lang="ar-SA" dirty="0" smtClean="0"/>
              <a:t>أن </a:t>
            </a:r>
            <a:r>
              <a:rPr lang="ar-SA" dirty="0"/>
              <a:t>يكون مديراً مسئولاً في أكثر من منشأة صيدلية</a:t>
            </a:r>
            <a:r>
              <a:rPr lang="en-US" dirty="0" smtClean="0"/>
              <a:t>.</a:t>
            </a:r>
          </a:p>
          <a:p>
            <a:pPr marL="1225296" lvl="2" indent="-457200" algn="r" rtl="1">
              <a:buFont typeface="+mj-lt"/>
              <a:buAutoNum type="arabicPeriod"/>
            </a:pPr>
            <a:r>
              <a:rPr lang="ar-SA" dirty="0" smtClean="0"/>
              <a:t>أن </a:t>
            </a:r>
            <a:r>
              <a:rPr lang="ar-SA" dirty="0"/>
              <a:t>يصرف أي دواء إلا بوصفه طبية صادرة من طبيب مرخص له بمزاولة المهنة في المملكة ويستثنى من ذلك الأدوية التي تحددها الوزارة</a:t>
            </a:r>
            <a:r>
              <a:rPr lang="en-US" dirty="0"/>
              <a:t>. </a:t>
            </a:r>
            <a:endParaRPr lang="en-US" dirty="0" smtClean="0"/>
          </a:p>
          <a:p>
            <a:pPr marL="1225296" lvl="2" indent="-457200" algn="r" rtl="1">
              <a:buFont typeface="+mj-lt"/>
              <a:buAutoNum type="arabicPeriod"/>
            </a:pPr>
            <a:r>
              <a:rPr lang="ar-SA" dirty="0" smtClean="0"/>
              <a:t>مخالفة </a:t>
            </a:r>
            <a:r>
              <a:rPr lang="ar-SA" dirty="0"/>
              <a:t>محتوى الوصفة الطبية دون موافقة الطبيب الذي اعتمدها, وللصيدلي صرف البدائل المماثلة في التركيب دون الرجوع إلى الطبيب بعد أخذ موافقة المريض على ذلك, ويستثنى من ذلك الأدوية التي تحددها الوزارة</a:t>
            </a:r>
            <a:r>
              <a:rPr lang="en-US" dirty="0" smtClean="0"/>
              <a:t>. </a:t>
            </a:r>
          </a:p>
          <a:p>
            <a:pPr marL="1225296" lvl="2" indent="-457200" algn="r" rtl="1">
              <a:buFont typeface="+mj-lt"/>
              <a:buAutoNum type="arabicPeriod"/>
            </a:pPr>
            <a:r>
              <a:rPr lang="ar-SA" dirty="0" smtClean="0"/>
              <a:t>تكرار </a:t>
            </a:r>
            <a:r>
              <a:rPr lang="ar-SA" dirty="0"/>
              <a:t>صرف الوصفة الطبية إلا إذا كانت الوصفة تنص على ذلك, فيما عدا الأدوية </a:t>
            </a:r>
            <a:r>
              <a:rPr lang="ar-SA" dirty="0" smtClean="0"/>
              <a:t>التي</a:t>
            </a:r>
            <a:r>
              <a:rPr lang="en-US" dirty="0" smtClean="0"/>
              <a:t>  </a:t>
            </a:r>
            <a:r>
              <a:rPr lang="ar-SA" dirty="0" smtClean="0"/>
              <a:t>تحددها </a:t>
            </a:r>
            <a:r>
              <a:rPr lang="ar-SA" dirty="0"/>
              <a:t>الوزارة</a:t>
            </a:r>
            <a:r>
              <a:rPr lang="en-US" dirty="0"/>
              <a:t>. </a:t>
            </a:r>
            <a:endParaRPr lang="en-US" dirty="0" smtClean="0"/>
          </a:p>
          <a:p>
            <a:pPr marL="1225296" lvl="2" indent="-457200" algn="r" rtl="1">
              <a:buFont typeface="+mj-lt"/>
              <a:buAutoNum type="arabicPeriod"/>
            </a:pPr>
            <a:r>
              <a:rPr lang="en-US" dirty="0" smtClean="0"/>
              <a:t> </a:t>
            </a:r>
            <a:r>
              <a:rPr lang="ar-SA" dirty="0" smtClean="0"/>
              <a:t>صرف </a:t>
            </a:r>
            <a:r>
              <a:rPr lang="ar-SA" dirty="0"/>
              <a:t>الدواء إذا شك أن الوصفة الطبية خطأ, وعليه أن يستوضح عن ذلك من الطبيب الذي اعتمدها</a:t>
            </a:r>
            <a:r>
              <a:rPr lang="en-US" dirty="0"/>
              <a:t>.</a:t>
            </a:r>
            <a:br>
              <a:rPr lang="en-US" dirty="0"/>
            </a:br>
            <a:endParaRPr lang="en-US" dirty="0" smtClean="0"/>
          </a:p>
          <a:p>
            <a:pPr lvl="1" algn="r" rtl="1"/>
            <a:r>
              <a:rPr lang="ar-SA" dirty="0" smtClean="0"/>
              <a:t>ب‌</a:t>
            </a:r>
            <a:r>
              <a:rPr lang="ar-SA" dirty="0"/>
              <a:t>) لا يجوز لفني الصيدلة صرف الوصفة الطبية إلا تحت إشراف صيدلي مرخص له</a:t>
            </a:r>
            <a:r>
              <a:rPr lang="en-US" dirty="0"/>
              <a:t/>
            </a:r>
            <a:br>
              <a:rPr lang="en-US" dirty="0"/>
            </a:br>
            <a:endParaRPr lang="en-US" dirty="0"/>
          </a:p>
        </p:txBody>
      </p:sp>
    </p:spTree>
    <p:extLst>
      <p:ext uri="{BB962C8B-B14F-4D97-AF65-F5344CB8AC3E}">
        <p14:creationId xmlns="" xmlns:p14="http://schemas.microsoft.com/office/powerpoint/2010/main" val="4150017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10242" name="Picture 2"/>
          <p:cNvPicPr>
            <a:picLocks noGrp="1" noChangeAspect="1" noChangeArrowheads="1"/>
          </p:cNvPicPr>
          <p:nvPr>
            <p:ph idx="1"/>
          </p:nvPr>
        </p:nvPicPr>
        <p:blipFill>
          <a:blip r:embed="rId3"/>
          <a:srcRect/>
          <a:stretch>
            <a:fillRect/>
          </a:stretch>
        </p:blipFill>
        <p:spPr bwMode="auto">
          <a:xfrm>
            <a:off x="790575" y="2492375"/>
            <a:ext cx="7562850" cy="319087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11266" name="Picture 2"/>
          <p:cNvPicPr>
            <a:picLocks noGrp="1" noChangeAspect="1" noChangeArrowheads="1"/>
          </p:cNvPicPr>
          <p:nvPr>
            <p:ph idx="1"/>
          </p:nvPr>
        </p:nvPicPr>
        <p:blipFill>
          <a:blip r:embed="rId2"/>
          <a:srcRect/>
          <a:stretch>
            <a:fillRect/>
          </a:stretch>
        </p:blipFill>
        <p:spPr bwMode="auto">
          <a:xfrm>
            <a:off x="866775" y="2601912"/>
            <a:ext cx="7410450" cy="2971800"/>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a:xfrm>
            <a:off x="381000" y="1676400"/>
            <a:ext cx="8229600" cy="4625609"/>
          </a:xfrm>
        </p:spPr>
        <p:style>
          <a:lnRef idx="2">
            <a:schemeClr val="accent4"/>
          </a:lnRef>
          <a:fillRef idx="1">
            <a:schemeClr val="lt1"/>
          </a:fillRef>
          <a:effectRef idx="0">
            <a:schemeClr val="accent4"/>
          </a:effectRef>
          <a:fontRef idx="minor">
            <a:schemeClr val="dk1"/>
          </a:fontRef>
        </p:style>
        <p:txBody>
          <a:bodyPr>
            <a:normAutofit fontScale="70000" lnSpcReduction="20000"/>
          </a:bodyPr>
          <a:lstStyle/>
          <a:p>
            <a:pPr algn="r" rtl="1"/>
            <a:r>
              <a:rPr lang="en-US" sz="3400" b="1" dirty="0">
                <a:solidFill>
                  <a:srgbClr val="FF0000"/>
                </a:solidFill>
              </a:rPr>
              <a:t/>
            </a:r>
            <a:br>
              <a:rPr lang="en-US" sz="3400" b="1" dirty="0">
                <a:solidFill>
                  <a:srgbClr val="FF0000"/>
                </a:solidFill>
              </a:rPr>
            </a:br>
            <a:r>
              <a:rPr lang="ar-SA" sz="3400" b="1" dirty="0">
                <a:solidFill>
                  <a:srgbClr val="FF0000"/>
                </a:solidFill>
              </a:rPr>
              <a:t>واجبات الزمالة</a:t>
            </a:r>
            <a:r>
              <a:rPr lang="en-US" b="1" dirty="0"/>
              <a:t/>
            </a:r>
            <a:br>
              <a:rPr lang="en-US" b="1" dirty="0"/>
            </a:br>
            <a:r>
              <a:rPr lang="en-US" dirty="0"/>
              <a:t/>
            </a:r>
            <a:br>
              <a:rPr lang="en-US" dirty="0"/>
            </a:br>
            <a:r>
              <a:rPr lang="en-US" b="1" dirty="0"/>
              <a:t>* </a:t>
            </a:r>
            <a:r>
              <a:rPr lang="ar-SA" b="1" dirty="0"/>
              <a:t>المادة الرابعة والعشرون</a:t>
            </a:r>
            <a:r>
              <a:rPr lang="en-US" b="1" dirty="0"/>
              <a:t>:</a:t>
            </a:r>
            <a:br>
              <a:rPr lang="en-US" b="1" dirty="0"/>
            </a:br>
            <a:r>
              <a:rPr lang="en-US" dirty="0"/>
              <a:t/>
            </a:r>
            <a:br>
              <a:rPr lang="en-US" dirty="0"/>
            </a:br>
            <a:r>
              <a:rPr lang="ar-SA" dirty="0"/>
              <a:t>يجب أن تقوم العلاقات بين الممارس الصحي وغيرة من الممارسين الصحيين على أساس من التعاون والثقة المتبادلة</a:t>
            </a:r>
            <a:r>
              <a:rPr lang="en-US" dirty="0"/>
              <a:t>.</a:t>
            </a:r>
            <a:br>
              <a:rPr lang="en-US" dirty="0"/>
            </a:br>
            <a:r>
              <a:rPr lang="ar-SA" dirty="0"/>
              <a:t>ويحظر على الممارس الصحي الكيد لزميله أو الانتقاص من مكانته العلمية أو الأدبية, او ترديد الإشاعات التي تسيء إليه, كما يحضر عليه محاولة اجتذاب المرضى الذين يعالجون لدى زميله, أو العاملين معه أو صرفهم عنه بطريق مباشر أو غير مباشر</a:t>
            </a:r>
            <a:r>
              <a:rPr lang="en-US" dirty="0"/>
              <a:t>.</a:t>
            </a:r>
            <a:br>
              <a:rPr lang="en-US" dirty="0"/>
            </a:br>
            <a:r>
              <a:rPr lang="en-US" dirty="0"/>
              <a:t/>
            </a:r>
            <a:br>
              <a:rPr lang="en-US" dirty="0"/>
            </a:br>
            <a:r>
              <a:rPr lang="en-US" b="1" dirty="0"/>
              <a:t>* </a:t>
            </a:r>
            <a:r>
              <a:rPr lang="ar-SA" b="1" dirty="0"/>
              <a:t>المادة الخامسة والعشرون</a:t>
            </a:r>
            <a:r>
              <a:rPr lang="en-US" b="1" dirty="0"/>
              <a:t>:</a:t>
            </a:r>
            <a:br>
              <a:rPr lang="en-US" b="1" dirty="0"/>
            </a:br>
            <a:r>
              <a:rPr lang="en-US" dirty="0"/>
              <a:t/>
            </a:r>
            <a:br>
              <a:rPr lang="en-US" dirty="0"/>
            </a:br>
            <a:r>
              <a:rPr lang="ar-SA" dirty="0"/>
              <a:t>يجب على الممارس الصحي الذي يحل محل زميل له في علاج مرضاه أن يمتنع عن استغلال هذا الوضع لمصلحته الشخصية وأن يترفع عن كل ما يسيء إليه في ممارسة مهنته</a:t>
            </a:r>
            <a:r>
              <a:rPr lang="en-US" dirty="0"/>
              <a:t>.</a:t>
            </a:r>
          </a:p>
        </p:txBody>
      </p:sp>
    </p:spTree>
    <p:extLst>
      <p:ext uri="{BB962C8B-B14F-4D97-AF65-F5344CB8AC3E}">
        <p14:creationId xmlns="" xmlns:p14="http://schemas.microsoft.com/office/powerpoint/2010/main" val="6081302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solidFill>
                  <a:schemeClr val="accent3">
                    <a:lumMod val="60000"/>
                    <a:lumOff val="40000"/>
                  </a:schemeClr>
                </a:solidFill>
              </a:rPr>
              <a:t>اللائحة التنفيذية لنظام مزاولة المهن الصحية</a:t>
            </a:r>
            <a:endParaRPr lang="en-US" dirty="0">
              <a:solidFill>
                <a:schemeClr val="accent3">
                  <a:lumMod val="60000"/>
                  <a:lumOff val="40000"/>
                </a:schemeClr>
              </a:solidFill>
            </a:endParaRPr>
          </a:p>
        </p:txBody>
      </p:sp>
      <p:pic>
        <p:nvPicPr>
          <p:cNvPr id="12290" name="Picture 2"/>
          <p:cNvPicPr>
            <a:picLocks noGrp="1" noChangeAspect="1" noChangeArrowheads="1"/>
          </p:cNvPicPr>
          <p:nvPr>
            <p:ph idx="1"/>
          </p:nvPr>
        </p:nvPicPr>
        <p:blipFill>
          <a:blip r:embed="rId2"/>
          <a:srcRect/>
          <a:stretch>
            <a:fillRect/>
          </a:stretch>
        </p:blipFill>
        <p:spPr bwMode="auto">
          <a:xfrm>
            <a:off x="857224" y="3071810"/>
            <a:ext cx="7400925" cy="86677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40000" lnSpcReduction="20000"/>
          </a:bodyPr>
          <a:lstStyle/>
          <a:p>
            <a:pPr marL="118872" indent="0" algn="ctr" rtl="1">
              <a:buNone/>
            </a:pPr>
            <a:r>
              <a:rPr lang="ar-SA" sz="6700" b="1" dirty="0" smtClean="0">
                <a:solidFill>
                  <a:srgbClr val="FF0000"/>
                </a:solidFill>
              </a:rPr>
              <a:t>الفصل الثالث </a:t>
            </a:r>
          </a:p>
          <a:p>
            <a:pPr marL="118872" indent="0" algn="ctr" rtl="1">
              <a:buNone/>
            </a:pPr>
            <a:r>
              <a:rPr lang="ar-SA" sz="6700" b="1" dirty="0" smtClean="0">
                <a:solidFill>
                  <a:srgbClr val="FF0000"/>
                </a:solidFill>
              </a:rPr>
              <a:t>:المسئولية المهنية :</a:t>
            </a:r>
          </a:p>
          <a:p>
            <a:pPr marL="118872" indent="0" algn="r" rtl="1">
              <a:buNone/>
            </a:pPr>
            <a:r>
              <a:rPr lang="ar-SA" sz="6700" b="1" u="sng" dirty="0" smtClean="0">
                <a:solidFill>
                  <a:srgbClr val="FF0000"/>
                </a:solidFill>
              </a:rPr>
              <a:t>الفرع الأول 1: المسئولية المدنية </a:t>
            </a:r>
          </a:p>
          <a:p>
            <a:pPr marL="118872" indent="0" algn="r" rtl="1">
              <a:buNone/>
            </a:pPr>
            <a:endParaRPr lang="ar-SA" b="1" dirty="0" smtClean="0"/>
          </a:p>
          <a:p>
            <a:pPr marL="118872" indent="0" algn="r" rtl="1">
              <a:buNone/>
            </a:pPr>
            <a:r>
              <a:rPr lang="en-US" b="1" u="sng" dirty="0" smtClean="0"/>
              <a:t>* </a:t>
            </a:r>
            <a:r>
              <a:rPr lang="ar-SA" b="1" u="sng" dirty="0"/>
              <a:t>المادة السادسة والعشرون</a:t>
            </a:r>
            <a:r>
              <a:rPr lang="en-US" b="1" u="sng" dirty="0"/>
              <a:t>:</a:t>
            </a:r>
            <a:r>
              <a:rPr lang="en-US" b="1" dirty="0"/>
              <a:t/>
            </a:r>
            <a:br>
              <a:rPr lang="en-US" b="1" dirty="0"/>
            </a:br>
            <a:r>
              <a:rPr lang="en-US" sz="3500" b="1" dirty="0"/>
              <a:t/>
            </a:r>
            <a:br>
              <a:rPr lang="en-US" sz="3500" b="1" dirty="0"/>
            </a:br>
            <a:r>
              <a:rPr lang="ar-SA" sz="3500" dirty="0"/>
              <a:t>التزام الممارس الصحي الخاضع لهذا النظام هو التزام ببذل عناية يقظة تتفق مع الأصول العلمية المتعارف عليها</a:t>
            </a:r>
            <a:r>
              <a:rPr lang="en-US" sz="3500" dirty="0"/>
              <a:t>.</a:t>
            </a:r>
            <a:br>
              <a:rPr lang="en-US" sz="3500" dirty="0"/>
            </a:br>
            <a:r>
              <a:rPr lang="en-US" sz="3500" dirty="0"/>
              <a:t/>
            </a:r>
            <a:br>
              <a:rPr lang="en-US" sz="3500" dirty="0"/>
            </a:br>
            <a:r>
              <a:rPr lang="en-US" sz="3500" b="1" dirty="0"/>
              <a:t>* </a:t>
            </a:r>
            <a:r>
              <a:rPr lang="ar-SA" sz="3500" b="1" u="sng" dirty="0"/>
              <a:t>المادة السابعة والعشرون</a:t>
            </a:r>
            <a:r>
              <a:rPr lang="en-US" sz="3500" b="1" u="sng" dirty="0"/>
              <a:t>:</a:t>
            </a:r>
            <a:r>
              <a:rPr lang="en-US" sz="3500" dirty="0"/>
              <a:t/>
            </a:r>
            <a:br>
              <a:rPr lang="en-US" sz="3500" dirty="0"/>
            </a:br>
            <a:r>
              <a:rPr lang="en-US" sz="3500" b="1" dirty="0"/>
              <a:t/>
            </a:r>
            <a:br>
              <a:rPr lang="en-US" sz="3500" b="1" dirty="0"/>
            </a:br>
            <a:r>
              <a:rPr lang="ar-SA" sz="3500" b="1" dirty="0"/>
              <a:t>كل خطأ مهني صحي صدر من الممارس الصحي وترتب عليه ضرر للمريض يلتزم من ارتكبه بالتعويض وتحدد ( الهيئة الصحية الشرعية ) المنصوص عليها في هذا النظام مقدار هذا التعويض ويعد من قبيل الخطأ المهني الصحي ما يأتي</a:t>
            </a:r>
            <a:r>
              <a:rPr lang="en-US" sz="3500" b="1" dirty="0"/>
              <a:t>:</a:t>
            </a:r>
          </a:p>
          <a:p>
            <a:pPr marL="633222" lvl="0" indent="-514350" algn="r" rtl="1">
              <a:buClr>
                <a:srgbClr val="FF0000"/>
              </a:buClr>
              <a:buSzPct val="100000"/>
              <a:buFont typeface="+mj-lt"/>
              <a:buAutoNum type="arabicParenR"/>
            </a:pPr>
            <a:r>
              <a:rPr lang="ar-SA" sz="3500" dirty="0">
                <a:solidFill>
                  <a:srgbClr val="FF0000"/>
                </a:solidFill>
              </a:rPr>
              <a:t>ال</a:t>
            </a:r>
            <a:r>
              <a:rPr lang="ar-SA" sz="3500" u="sng" dirty="0">
                <a:solidFill>
                  <a:srgbClr val="FF0000"/>
                </a:solidFill>
              </a:rPr>
              <a:t>خطأ في العلاج أو نقص المتابعة</a:t>
            </a:r>
            <a:endParaRPr lang="en-US" sz="3500" u="sng" dirty="0">
              <a:solidFill>
                <a:srgbClr val="FF0000"/>
              </a:solidFill>
            </a:endParaRPr>
          </a:p>
          <a:p>
            <a:pPr marL="633222" lvl="0" indent="-514350" algn="r" rtl="1">
              <a:buClr>
                <a:srgbClr val="FF0000"/>
              </a:buClr>
              <a:buSzPct val="100000"/>
              <a:buFont typeface="+mj-lt"/>
              <a:buAutoNum type="arabicParenR"/>
            </a:pPr>
            <a:r>
              <a:rPr lang="ar-SA" sz="3500" u="sng" dirty="0">
                <a:solidFill>
                  <a:srgbClr val="FF0000"/>
                </a:solidFill>
              </a:rPr>
              <a:t>الجهل بأمور فنيه يفترض فيمن كان في مثل تخصصه الإلمام بها</a:t>
            </a:r>
            <a:r>
              <a:rPr lang="en-US" sz="3500" u="sng" dirty="0">
                <a:solidFill>
                  <a:srgbClr val="FF0000"/>
                </a:solidFill>
              </a:rPr>
              <a:t>.</a:t>
            </a:r>
          </a:p>
          <a:p>
            <a:pPr marL="633222" lvl="0" indent="-514350" algn="r" rtl="1">
              <a:buClr>
                <a:srgbClr val="FF0000"/>
              </a:buClr>
              <a:buSzPct val="100000"/>
              <a:buFont typeface="+mj-lt"/>
              <a:buAutoNum type="arabicParenR"/>
            </a:pPr>
            <a:r>
              <a:rPr lang="ar-SA" sz="3500" u="sng" dirty="0">
                <a:solidFill>
                  <a:srgbClr val="FF0000"/>
                </a:solidFill>
              </a:rPr>
              <a:t>إجراء العمليات الجراحية التجريبية وغير المسبوقة على الإنسان بالمخالفة للقواعد المنظمة لذلك</a:t>
            </a:r>
            <a:r>
              <a:rPr lang="en-US" sz="3500" u="sng" dirty="0">
                <a:solidFill>
                  <a:srgbClr val="FF0000"/>
                </a:solidFill>
              </a:rPr>
              <a:t>.</a:t>
            </a:r>
          </a:p>
          <a:p>
            <a:pPr marL="633222" lvl="0" indent="-514350" algn="r" rtl="1">
              <a:buClr>
                <a:srgbClr val="FF0000"/>
              </a:buClr>
              <a:buSzPct val="100000"/>
              <a:buFont typeface="+mj-lt"/>
              <a:buAutoNum type="arabicParenR"/>
            </a:pPr>
            <a:r>
              <a:rPr lang="ar-SA" sz="3500" u="sng" dirty="0">
                <a:solidFill>
                  <a:srgbClr val="FF0000"/>
                </a:solidFill>
              </a:rPr>
              <a:t>إجراء التجارب أو البحوث العلمية غير المعتمدة على المريض</a:t>
            </a:r>
            <a:r>
              <a:rPr lang="en-US" sz="3500" u="sng" dirty="0">
                <a:solidFill>
                  <a:srgbClr val="FF0000"/>
                </a:solidFill>
              </a:rPr>
              <a:t>.</a:t>
            </a:r>
          </a:p>
          <a:p>
            <a:pPr marL="633222" lvl="0" indent="-514350" algn="r" rtl="1">
              <a:buClr>
                <a:srgbClr val="FF0000"/>
              </a:buClr>
              <a:buSzPct val="100000"/>
              <a:buFont typeface="+mj-lt"/>
              <a:buAutoNum type="arabicParenR"/>
            </a:pPr>
            <a:r>
              <a:rPr lang="ar-SA" sz="3500" u="sng" dirty="0">
                <a:solidFill>
                  <a:srgbClr val="FF0000"/>
                </a:solidFill>
              </a:rPr>
              <a:t>إعطاء دواء للمريض على سبيل الاختبار</a:t>
            </a:r>
            <a:r>
              <a:rPr lang="en-US" sz="3500" u="sng" dirty="0">
                <a:solidFill>
                  <a:srgbClr val="FF0000"/>
                </a:solidFill>
              </a:rPr>
              <a:t>.</a:t>
            </a:r>
          </a:p>
          <a:p>
            <a:pPr marL="633222" lvl="0" indent="-514350" algn="r" rtl="1">
              <a:buClr>
                <a:srgbClr val="FF0000"/>
              </a:buClr>
              <a:buSzPct val="100000"/>
              <a:buFont typeface="+mj-lt"/>
              <a:buAutoNum type="arabicParenR"/>
            </a:pPr>
            <a:r>
              <a:rPr lang="ar-SA" sz="3500" u="sng" dirty="0">
                <a:solidFill>
                  <a:srgbClr val="FF0000"/>
                </a:solidFill>
              </a:rPr>
              <a:t>استخدام آلات أو أجهزة طبية دون علم كافٍ بطريقة استعمالها أو دون اتخاذ الاحتياطات الكفيلة بمنع حدوث ضرر من جراء هذا الاستعمال</a:t>
            </a:r>
            <a:r>
              <a:rPr lang="en-US" sz="3500" u="sng" dirty="0">
                <a:solidFill>
                  <a:srgbClr val="FF0000"/>
                </a:solidFill>
              </a:rPr>
              <a:t>.</a:t>
            </a:r>
          </a:p>
          <a:p>
            <a:pPr marL="633222" lvl="0" indent="-514350" algn="r" rtl="1">
              <a:buClr>
                <a:srgbClr val="FF0000"/>
              </a:buClr>
              <a:buSzPct val="100000"/>
              <a:buFont typeface="+mj-lt"/>
              <a:buAutoNum type="arabicParenR"/>
            </a:pPr>
            <a:r>
              <a:rPr lang="ar-SA" sz="3500" u="sng" dirty="0">
                <a:solidFill>
                  <a:srgbClr val="FF0000"/>
                </a:solidFill>
              </a:rPr>
              <a:t>التقصير في الرقابة والإشراف</a:t>
            </a:r>
            <a:endParaRPr lang="en-US" sz="3500" u="sng" dirty="0">
              <a:solidFill>
                <a:srgbClr val="FF0000"/>
              </a:solidFill>
            </a:endParaRPr>
          </a:p>
          <a:p>
            <a:pPr marL="633222" lvl="0" indent="-514350" algn="r" rtl="1">
              <a:buClr>
                <a:srgbClr val="FF0000"/>
              </a:buClr>
              <a:buSzPct val="100000"/>
              <a:buFont typeface="+mj-lt"/>
              <a:buAutoNum type="arabicParenR"/>
            </a:pPr>
            <a:r>
              <a:rPr lang="ar-SA" sz="3500" u="sng" dirty="0">
                <a:solidFill>
                  <a:srgbClr val="FF0000"/>
                </a:solidFill>
              </a:rPr>
              <a:t>عدم استشارة من تستدعي حالة المريض الاستعانة به</a:t>
            </a:r>
            <a:r>
              <a:rPr lang="en-US" sz="3500" u="sng" dirty="0">
                <a:solidFill>
                  <a:srgbClr val="FF0000"/>
                </a:solidFill>
              </a:rPr>
              <a:t>.</a:t>
            </a:r>
          </a:p>
          <a:p>
            <a:pPr marL="118872" indent="0" algn="r" rtl="1">
              <a:buNone/>
            </a:pPr>
            <a:r>
              <a:rPr lang="en-US" sz="3500" dirty="0"/>
              <a:t/>
            </a:r>
            <a:br>
              <a:rPr lang="en-US" sz="3500" dirty="0"/>
            </a:br>
            <a:r>
              <a:rPr lang="ar-SA" sz="3500" dirty="0"/>
              <a:t>ويقع باطلاً كل شرط يتضمن تحديد أو إعفاء الممارس الصحي من </a:t>
            </a:r>
            <a:r>
              <a:rPr lang="ar-SA" sz="3500" dirty="0" smtClean="0"/>
              <a:t>المسؤولية</a:t>
            </a:r>
            <a:endParaRPr lang="en-US" sz="3500" dirty="0"/>
          </a:p>
        </p:txBody>
      </p:sp>
    </p:spTree>
    <p:extLst>
      <p:ext uri="{BB962C8B-B14F-4D97-AF65-F5344CB8AC3E}">
        <p14:creationId xmlns="" xmlns:p14="http://schemas.microsoft.com/office/powerpoint/2010/main" val="3440248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Aspects of professional liability</a:t>
            </a:r>
            <a:endParaRPr lang="en-US" dirty="0"/>
          </a:p>
        </p:txBody>
      </p:sp>
      <p:sp>
        <p:nvSpPr>
          <p:cNvPr id="3" name="Content Placeholder 2"/>
          <p:cNvSpPr>
            <a:spLocks noGrp="1"/>
          </p:cNvSpPr>
          <p:nvPr>
            <p:ph idx="1"/>
          </p:nvPr>
        </p:nvSpPr>
        <p:spPr/>
        <p:txBody>
          <a:bodyPr>
            <a:normAutofit fontScale="70000" lnSpcReduction="20000"/>
          </a:bodyPr>
          <a:lstStyle/>
          <a:p>
            <a:r>
              <a:rPr lang="en-US" b="1" i="1" dirty="0" smtClean="0">
                <a:solidFill>
                  <a:srgbClr val="FF0000"/>
                </a:solidFill>
              </a:rPr>
              <a:t>1- The Civil liability</a:t>
            </a:r>
            <a:r>
              <a:rPr lang="ar-SA" b="1" i="1" dirty="0" smtClean="0">
                <a:solidFill>
                  <a:srgbClr val="FF0000"/>
                </a:solidFill>
              </a:rPr>
              <a:t>(المسئولية المدنية) </a:t>
            </a:r>
            <a:r>
              <a:rPr lang="en-US" b="1" dirty="0" smtClean="0"/>
              <a:t>: </a:t>
            </a:r>
            <a:r>
              <a:rPr lang="en-US" dirty="0" smtClean="0"/>
              <a:t>This is the responsibility of a physician towards the patient </a:t>
            </a:r>
            <a:r>
              <a:rPr lang="en-US" u="sng" dirty="0" smtClean="0">
                <a:solidFill>
                  <a:srgbClr val="CC00FF"/>
                </a:solidFill>
              </a:rPr>
              <a:t>when harm is inflicted </a:t>
            </a:r>
            <a:r>
              <a:rPr lang="en-US" dirty="0" smtClean="0"/>
              <a:t>as a result of direct action against medical rules from the physician or proven negligence. </a:t>
            </a:r>
            <a:br>
              <a:rPr lang="en-US" dirty="0" smtClean="0"/>
            </a:br>
            <a:r>
              <a:rPr lang="en-US" dirty="0" smtClean="0"/>
              <a:t/>
            </a:r>
            <a:br>
              <a:rPr lang="en-US" dirty="0" smtClean="0"/>
            </a:br>
            <a:r>
              <a:rPr lang="en-US" b="1" i="1" dirty="0" smtClean="0">
                <a:solidFill>
                  <a:srgbClr val="FF0000"/>
                </a:solidFill>
              </a:rPr>
              <a:t>2- The Punitive liability</a:t>
            </a:r>
            <a:r>
              <a:rPr lang="ar-SA" b="1" i="1" dirty="0" smtClean="0">
                <a:solidFill>
                  <a:srgbClr val="FF0000"/>
                </a:solidFill>
              </a:rPr>
              <a:t> ( المسئولية الجزائية)</a:t>
            </a:r>
            <a:r>
              <a:rPr lang="en-US" dirty="0" smtClean="0"/>
              <a:t>: that deals with physicians who </a:t>
            </a:r>
            <a:r>
              <a:rPr lang="en-US" u="sng" dirty="0" smtClean="0">
                <a:solidFill>
                  <a:srgbClr val="CC00FF"/>
                </a:solidFill>
              </a:rPr>
              <a:t>violate the rules and regulations </a:t>
            </a:r>
            <a:r>
              <a:rPr lang="en-US" dirty="0" smtClean="0"/>
              <a:t>of medical practice </a:t>
            </a:r>
            <a:r>
              <a:rPr lang="en-US" u="sng" dirty="0" smtClean="0"/>
              <a:t>even with no subsequent harm resulted to the patient. </a:t>
            </a:r>
            <a:r>
              <a:rPr lang="en-US" dirty="0" smtClean="0"/>
              <a:t/>
            </a:r>
            <a:br>
              <a:rPr lang="en-US" dirty="0" smtClean="0"/>
            </a:br>
            <a:r>
              <a:rPr lang="en-US" dirty="0" smtClean="0">
                <a:solidFill>
                  <a:srgbClr val="FF0000"/>
                </a:solidFill>
              </a:rPr>
              <a:t/>
            </a:r>
            <a:br>
              <a:rPr lang="en-US" dirty="0" smtClean="0">
                <a:solidFill>
                  <a:srgbClr val="FF0000"/>
                </a:solidFill>
              </a:rPr>
            </a:br>
            <a:r>
              <a:rPr lang="en-US" b="1" i="1" dirty="0" smtClean="0">
                <a:solidFill>
                  <a:srgbClr val="FF0000"/>
                </a:solidFill>
              </a:rPr>
              <a:t>3- The Disciplinary liability</a:t>
            </a:r>
            <a:r>
              <a:rPr lang="ar-SA" b="1" i="1" dirty="0" smtClean="0">
                <a:solidFill>
                  <a:srgbClr val="FF0000"/>
                </a:solidFill>
              </a:rPr>
              <a:t>(المسئولية التأديبية) </a:t>
            </a:r>
            <a:r>
              <a:rPr lang="en-US" dirty="0" smtClean="0"/>
              <a:t>: where a physician failed to meet with </a:t>
            </a:r>
            <a:r>
              <a:rPr lang="en-US" u="sng" dirty="0" smtClean="0">
                <a:solidFill>
                  <a:srgbClr val="CC00FF"/>
                </a:solidFill>
              </a:rPr>
              <a:t>professional standards</a:t>
            </a:r>
            <a:r>
              <a:rPr lang="en-US" dirty="0" smtClean="0"/>
              <a:t>, </a:t>
            </a:r>
            <a:r>
              <a:rPr lang="en-US" u="sng" dirty="0" smtClean="0">
                <a:solidFill>
                  <a:srgbClr val="CC00FF"/>
                </a:solidFill>
              </a:rPr>
              <a:t>requirements</a:t>
            </a:r>
            <a:r>
              <a:rPr lang="en-US" u="sng" dirty="0" smtClean="0"/>
              <a:t> </a:t>
            </a:r>
            <a:r>
              <a:rPr lang="en-US" u="sng" dirty="0" smtClean="0">
                <a:solidFill>
                  <a:srgbClr val="CC00FF"/>
                </a:solidFill>
              </a:rPr>
              <a:t>and ethics</a:t>
            </a:r>
            <a:r>
              <a:rPr lang="en-US" u="sng" dirty="0" smtClean="0"/>
              <a:t> </a:t>
            </a:r>
            <a:r>
              <a:rPr lang="en-US" baseline="30000" dirty="0" smtClean="0">
                <a:hlinkClick r:id="" action="ppaction://hlinkfile"/>
              </a:rPr>
              <a:t>[1]</a:t>
            </a:r>
            <a:r>
              <a:rPr lang="en-US" dirty="0" smtClean="0"/>
              <a:t> . </a:t>
            </a:r>
            <a:br>
              <a:rPr lang="en-US" dirty="0" smtClean="0"/>
            </a:br>
            <a:r>
              <a:rPr lang="en-US" dirty="0" smtClean="0"/>
              <a:t/>
            </a:r>
            <a:br>
              <a:rPr lang="en-US" dirty="0" smtClean="0"/>
            </a:br>
            <a:r>
              <a:rPr lang="en-US" sz="1700" i="1" dirty="0" smtClean="0"/>
              <a:t> Al-</a:t>
            </a:r>
            <a:r>
              <a:rPr lang="en-US" sz="1700" i="1" dirty="0" err="1" smtClean="0"/>
              <a:t>Hajjaj</a:t>
            </a:r>
            <a:r>
              <a:rPr lang="en-US" sz="1700" i="1" dirty="0" smtClean="0"/>
              <a:t> MS: Medical practice in Saudi Arabia, the medico-legal aspect; Saudi Medical Journal 1996; Vol.17 (1): 1-4</a:t>
            </a:r>
            <a:r>
              <a:rPr lang="en-US" dirty="0" smtClean="0"/>
              <a:t>.</a:t>
            </a:r>
            <a:endParaRPr lang="ar-SA" dirty="0" smtClean="0"/>
          </a:p>
          <a:p>
            <a:r>
              <a:rPr lang="en-US" sz="1700" i="1" dirty="0" smtClean="0"/>
              <a:t>Al-</a:t>
            </a:r>
            <a:r>
              <a:rPr lang="en-US" sz="1700" i="1" dirty="0" err="1" smtClean="0"/>
              <a:t>Saddique</a:t>
            </a:r>
            <a:r>
              <a:rPr lang="en-US" sz="1700" i="1" dirty="0" smtClean="0"/>
              <a:t> AA: Medical liability, the dilemma of litigations. Saudi Medical Journal 2004; </a:t>
            </a:r>
            <a:r>
              <a:rPr lang="en-US" sz="1700" i="1" dirty="0" err="1" smtClean="0"/>
              <a:t>Vol</a:t>
            </a:r>
            <a:r>
              <a:rPr lang="en-US" sz="1700" i="1" dirty="0" smtClean="0"/>
              <a:t> 25 (7): 901-906.</a:t>
            </a:r>
            <a:endParaRPr lang="en-US" sz="1700" i="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solidFill>
                  <a:schemeClr val="accent3">
                    <a:lumMod val="60000"/>
                    <a:lumOff val="40000"/>
                  </a:schemeClr>
                </a:solidFill>
              </a:rPr>
              <a:t>اللائحة التنفيذية لنظام مزاولة المهن الصحية</a:t>
            </a:r>
            <a:br>
              <a:rPr lang="ar-SA" dirty="0" smtClean="0">
                <a:solidFill>
                  <a:schemeClr val="accent3">
                    <a:lumMod val="60000"/>
                    <a:lumOff val="40000"/>
                  </a:schemeClr>
                </a:solidFill>
              </a:rPr>
            </a:br>
            <a:r>
              <a:rPr lang="ar-SA" dirty="0" smtClean="0">
                <a:solidFill>
                  <a:schemeClr val="accent3">
                    <a:lumMod val="60000"/>
                    <a:lumOff val="40000"/>
                  </a:schemeClr>
                </a:solidFill>
              </a:rPr>
              <a:t>-تعريف الخطأ الطبي-</a:t>
            </a:r>
            <a:endParaRPr lang="en-US" dirty="0">
              <a:solidFill>
                <a:schemeClr val="accent3">
                  <a:lumMod val="60000"/>
                  <a:lumOff val="40000"/>
                </a:schemeClr>
              </a:solidFill>
            </a:endParaRPr>
          </a:p>
        </p:txBody>
      </p:sp>
      <p:pic>
        <p:nvPicPr>
          <p:cNvPr id="35842" name="Picture 2"/>
          <p:cNvPicPr>
            <a:picLocks noChangeAspect="1" noChangeArrowheads="1"/>
          </p:cNvPicPr>
          <p:nvPr/>
        </p:nvPicPr>
        <p:blipFill>
          <a:blip r:embed="rId2"/>
          <a:srcRect/>
          <a:stretch>
            <a:fillRect/>
          </a:stretch>
        </p:blipFill>
        <p:spPr bwMode="auto">
          <a:xfrm>
            <a:off x="428596" y="3071810"/>
            <a:ext cx="8048650" cy="1113274"/>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solidFill>
                  <a:schemeClr val="accent3">
                    <a:lumMod val="60000"/>
                    <a:lumOff val="40000"/>
                  </a:schemeClr>
                </a:solidFill>
              </a:rPr>
              <a:t>اللائحة التنفيذية لنظام مزاولة المهن الصحية</a:t>
            </a:r>
            <a:br>
              <a:rPr lang="ar-SA" dirty="0" smtClean="0">
                <a:solidFill>
                  <a:schemeClr val="accent3">
                    <a:lumMod val="60000"/>
                    <a:lumOff val="40000"/>
                  </a:schemeClr>
                </a:solidFill>
              </a:rPr>
            </a:br>
            <a:r>
              <a:rPr lang="ar-SA" dirty="0" smtClean="0">
                <a:solidFill>
                  <a:schemeClr val="accent3">
                    <a:lumMod val="60000"/>
                    <a:lumOff val="40000"/>
                  </a:schemeClr>
                </a:solidFill>
              </a:rPr>
              <a:t>-تعريف  المسئولية المدنية -</a:t>
            </a:r>
            <a:endParaRPr lang="en-US" dirty="0">
              <a:solidFill>
                <a:schemeClr val="accent3">
                  <a:lumMod val="60000"/>
                  <a:lumOff val="40000"/>
                </a:schemeClr>
              </a:solidFill>
            </a:endParaRPr>
          </a:p>
        </p:txBody>
      </p:sp>
      <p:pic>
        <p:nvPicPr>
          <p:cNvPr id="15362" name="Picture 2"/>
          <p:cNvPicPr>
            <a:picLocks noGrp="1" noChangeAspect="1" noChangeArrowheads="1"/>
          </p:cNvPicPr>
          <p:nvPr>
            <p:ph idx="1"/>
          </p:nvPr>
        </p:nvPicPr>
        <p:blipFill>
          <a:blip r:embed="rId2"/>
          <a:srcRect/>
          <a:stretch>
            <a:fillRect/>
          </a:stretch>
        </p:blipFill>
        <p:spPr bwMode="auto">
          <a:xfrm>
            <a:off x="571472" y="2500306"/>
            <a:ext cx="8238158" cy="2214578"/>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a:xfrm>
            <a:off x="214282" y="1775191"/>
            <a:ext cx="8786874" cy="5082809"/>
          </a:xfrm>
        </p:spPr>
        <p:style>
          <a:lnRef idx="2">
            <a:schemeClr val="accent4"/>
          </a:lnRef>
          <a:fillRef idx="1">
            <a:schemeClr val="lt1"/>
          </a:fillRef>
          <a:effectRef idx="0">
            <a:schemeClr val="accent4"/>
          </a:effectRef>
          <a:fontRef idx="minor">
            <a:schemeClr val="dk1"/>
          </a:fontRef>
        </p:style>
        <p:txBody>
          <a:bodyPr>
            <a:normAutofit fontScale="32500" lnSpcReduction="20000"/>
          </a:bodyPr>
          <a:lstStyle/>
          <a:p>
            <a:pPr marL="118872" indent="0" algn="r" rtl="1">
              <a:buNone/>
            </a:pPr>
            <a:endParaRPr lang="ar-SA" b="1" dirty="0" smtClean="0"/>
          </a:p>
          <a:p>
            <a:pPr marL="118872" indent="0" algn="r" rtl="1">
              <a:buNone/>
            </a:pPr>
            <a:r>
              <a:rPr lang="ar-SA" sz="5000" b="1" dirty="0" smtClean="0">
                <a:solidFill>
                  <a:srgbClr val="FF0000"/>
                </a:solidFill>
              </a:rPr>
              <a:t/>
            </a:r>
            <a:br>
              <a:rPr lang="ar-SA" sz="5000" b="1" dirty="0" smtClean="0">
                <a:solidFill>
                  <a:srgbClr val="FF0000"/>
                </a:solidFill>
              </a:rPr>
            </a:br>
            <a:r>
              <a:rPr lang="ar-SA" sz="5000" b="1" u="sng" dirty="0" smtClean="0">
                <a:solidFill>
                  <a:srgbClr val="FF0000"/>
                </a:solidFill>
              </a:rPr>
              <a:t>2الفرع الثاني -المسؤولية الجزائية </a:t>
            </a:r>
          </a:p>
          <a:p>
            <a:pPr marL="118872" indent="0" algn="r" rtl="1">
              <a:buNone/>
            </a:pPr>
            <a:endParaRPr lang="ar-SA" sz="4300" b="1" dirty="0" smtClean="0"/>
          </a:p>
          <a:p>
            <a:pPr marL="118872" indent="0" algn="r" rtl="1">
              <a:buNone/>
            </a:pPr>
            <a:r>
              <a:rPr lang="en-US" sz="4300" b="1" dirty="0" smtClean="0"/>
              <a:t>* </a:t>
            </a:r>
            <a:r>
              <a:rPr lang="ar-SA" sz="4300" b="1" dirty="0" smtClean="0"/>
              <a:t>المادة الثامنة والعشرون</a:t>
            </a:r>
            <a:r>
              <a:rPr lang="en-US" sz="4300" b="1" dirty="0" smtClean="0"/>
              <a:t>:</a:t>
            </a:r>
            <a:br>
              <a:rPr lang="en-US" sz="4300" b="1" dirty="0" smtClean="0"/>
            </a:br>
            <a:r>
              <a:rPr lang="en-US" sz="4300" b="1" dirty="0" smtClean="0"/>
              <a:t/>
            </a:r>
            <a:br>
              <a:rPr lang="en-US" sz="4300" b="1" dirty="0" smtClean="0"/>
            </a:br>
            <a:r>
              <a:rPr lang="ar-SA" sz="4300" dirty="0" smtClean="0"/>
              <a:t>مع عدم الإخلال بأي عقوبة أشد منصوص عليها في أنظمة أخرى يعاقب بالسجن مدة لا تتجاوز ستة أشهر وبغرامة لا تزيد عن مائة ألف ريال, أو بإحدى هاتين العقوبتين كل من</a:t>
            </a:r>
            <a:r>
              <a:rPr lang="en-US" sz="4300" dirty="0" smtClean="0"/>
              <a:t>:</a:t>
            </a:r>
          </a:p>
          <a:p>
            <a:pPr marL="1325880" lvl="1" indent="-914400" algn="r" rtl="1">
              <a:buClr>
                <a:srgbClr val="FF0000"/>
              </a:buClr>
              <a:buFont typeface="+mj-lt"/>
              <a:buAutoNum type="arabicParenR"/>
            </a:pPr>
            <a:r>
              <a:rPr lang="ar-SA" sz="5100" dirty="0" smtClean="0">
                <a:solidFill>
                  <a:schemeClr val="tx1"/>
                </a:solidFill>
              </a:rPr>
              <a:t>زاول المهن الصحية دون ترخيص</a:t>
            </a:r>
            <a:r>
              <a:rPr lang="en-US" sz="5100" dirty="0" smtClean="0">
                <a:solidFill>
                  <a:schemeClr val="tx1"/>
                </a:solidFill>
              </a:rPr>
              <a:t>.</a:t>
            </a:r>
          </a:p>
          <a:p>
            <a:pPr marL="1325880" lvl="1" indent="-914400" algn="r" rtl="1">
              <a:buClr>
                <a:srgbClr val="FF0000"/>
              </a:buClr>
              <a:buFont typeface="+mj-lt"/>
              <a:buAutoNum type="arabicParenR"/>
            </a:pPr>
            <a:r>
              <a:rPr lang="ar-SA" sz="5100" dirty="0" smtClean="0">
                <a:solidFill>
                  <a:schemeClr val="tx1"/>
                </a:solidFill>
              </a:rPr>
              <a:t>قدم </a:t>
            </a:r>
            <a:r>
              <a:rPr lang="ar-SA" sz="5100" dirty="0">
                <a:solidFill>
                  <a:schemeClr val="tx1"/>
                </a:solidFill>
              </a:rPr>
              <a:t>بيانات غير مطابقة للحقيقة أو استعمال طرقاً غير مشروعة كان من نتيجتها منحه ترخيصاً بمزاولة المهن الصحية</a:t>
            </a:r>
            <a:r>
              <a:rPr lang="en-US" sz="5100" dirty="0">
                <a:solidFill>
                  <a:schemeClr val="tx1"/>
                </a:solidFill>
              </a:rPr>
              <a:t>.</a:t>
            </a:r>
          </a:p>
          <a:p>
            <a:pPr marL="1325880" lvl="1" indent="-914400" algn="r" rtl="1">
              <a:buClr>
                <a:srgbClr val="FF0000"/>
              </a:buClr>
              <a:buFont typeface="+mj-lt"/>
              <a:buAutoNum type="arabicParenR"/>
            </a:pPr>
            <a:r>
              <a:rPr lang="ar-SA" sz="5100" dirty="0">
                <a:solidFill>
                  <a:schemeClr val="tx1"/>
                </a:solidFill>
              </a:rPr>
              <a:t>استعمال وسيلة من وسائل الدعاية يكون من شأنها حمل الجمهور على الاعتقاد بأحقيته في مزاولة المهن الصحية خلافاً للحقيقة</a:t>
            </a:r>
            <a:r>
              <a:rPr lang="en-US" sz="5100" dirty="0">
                <a:solidFill>
                  <a:schemeClr val="tx1"/>
                </a:solidFill>
              </a:rPr>
              <a:t>.</a:t>
            </a:r>
          </a:p>
          <a:p>
            <a:pPr marL="1325880" lvl="1" indent="-914400" algn="r" rtl="1">
              <a:buClr>
                <a:srgbClr val="FF0000"/>
              </a:buClr>
              <a:buFont typeface="+mj-lt"/>
              <a:buAutoNum type="arabicParenR"/>
            </a:pPr>
            <a:r>
              <a:rPr lang="ar-SA" sz="5100" dirty="0">
                <a:solidFill>
                  <a:schemeClr val="tx1"/>
                </a:solidFill>
              </a:rPr>
              <a:t>انتحل لنفسه لقباً من الألقاب التي تطلق عادة على مزاولي المهن الصحية</a:t>
            </a:r>
            <a:r>
              <a:rPr lang="en-US" sz="5100" dirty="0">
                <a:solidFill>
                  <a:schemeClr val="tx1"/>
                </a:solidFill>
              </a:rPr>
              <a:t>.</a:t>
            </a:r>
          </a:p>
          <a:p>
            <a:pPr marL="1325880" lvl="1" indent="-914400" algn="r" rtl="1">
              <a:buClr>
                <a:srgbClr val="FF0000"/>
              </a:buClr>
              <a:buFont typeface="+mj-lt"/>
              <a:buAutoNum type="arabicParenR"/>
            </a:pPr>
            <a:r>
              <a:rPr lang="ar-SA" sz="5100" dirty="0">
                <a:solidFill>
                  <a:schemeClr val="tx1"/>
                </a:solidFill>
              </a:rPr>
              <a:t>وجدت لدية آلات أو معدات مما يستعمل عادة في مزاولة المهن الصحية دون أن يكون مرخصاً له بمزاولة تلك المهن أو دون أن يتوفر لديه سبب مشروع لحيازتها</a:t>
            </a:r>
            <a:r>
              <a:rPr lang="en-US" sz="5100" dirty="0">
                <a:solidFill>
                  <a:schemeClr val="tx1"/>
                </a:solidFill>
              </a:rPr>
              <a:t>.</a:t>
            </a:r>
          </a:p>
          <a:p>
            <a:pPr marL="1325880" lvl="1" indent="-914400" algn="r" rtl="1">
              <a:buClr>
                <a:srgbClr val="FF0000"/>
              </a:buClr>
              <a:buFont typeface="+mj-lt"/>
              <a:buAutoNum type="arabicParenR"/>
            </a:pPr>
            <a:r>
              <a:rPr lang="ar-SA" sz="5100" dirty="0">
                <a:solidFill>
                  <a:schemeClr val="tx1"/>
                </a:solidFill>
              </a:rPr>
              <a:t>امتنع عن علاج مريض دون سبب مقبول</a:t>
            </a:r>
            <a:r>
              <a:rPr lang="en-US" sz="5100" dirty="0">
                <a:solidFill>
                  <a:schemeClr val="tx1"/>
                </a:solidFill>
              </a:rPr>
              <a:t>.</a:t>
            </a:r>
          </a:p>
          <a:p>
            <a:pPr marL="1325880" lvl="1" indent="-914400" algn="r" rtl="1">
              <a:buClr>
                <a:srgbClr val="FF0000"/>
              </a:buClr>
              <a:buFont typeface="+mj-lt"/>
              <a:buAutoNum type="arabicParenR"/>
            </a:pPr>
            <a:r>
              <a:rPr lang="ar-SA" sz="5100" dirty="0">
                <a:solidFill>
                  <a:schemeClr val="tx1"/>
                </a:solidFill>
              </a:rPr>
              <a:t>خالف أحكام المواد (السابعة) فقرة (ب) و ( التاسعة ) و ( الحادية عشرة ) و( الرابعة عشرة ) الفقرتين( أ , و ) و ( التاسعة عشرة ) و( العشرين ) و</a:t>
            </a:r>
            <a:r>
              <a:rPr lang="en-US" sz="5100" dirty="0">
                <a:solidFill>
                  <a:schemeClr val="tx1"/>
                </a:solidFill>
              </a:rPr>
              <a:t> ( </a:t>
            </a:r>
            <a:r>
              <a:rPr lang="ar-SA" sz="5100" dirty="0">
                <a:solidFill>
                  <a:schemeClr val="tx1"/>
                </a:solidFill>
              </a:rPr>
              <a:t>الثانية والعشرين ) و (الثالثة والعشرين ) و ( الرابعة والعشرين ) و ( السابعة والعشرين ) فقرة (3) من هذا النظام</a:t>
            </a:r>
            <a:r>
              <a:rPr lang="en-US" sz="5100" dirty="0">
                <a:solidFill>
                  <a:schemeClr val="tx1"/>
                </a:solidFill>
              </a:rPr>
              <a:t>.</a:t>
            </a:r>
          </a:p>
          <a:p>
            <a:pPr marL="1325880" lvl="1" indent="-914400" algn="r" rtl="1">
              <a:buClr>
                <a:srgbClr val="FF0000"/>
              </a:buClr>
              <a:buFont typeface="+mj-lt"/>
              <a:buAutoNum type="arabicParenR"/>
            </a:pPr>
            <a:r>
              <a:rPr lang="ar-SA" sz="5100" dirty="0">
                <a:solidFill>
                  <a:schemeClr val="tx1"/>
                </a:solidFill>
              </a:rPr>
              <a:t>تاجر بالأعضاء البشرية أو قام بزراعة عضو بشري مع علمه أنه تم الحصول عليه عن طريق المتاجرة</a:t>
            </a:r>
            <a:r>
              <a:rPr lang="en-US" sz="5100" dirty="0">
                <a:solidFill>
                  <a:schemeClr val="tx1"/>
                </a:solidFill>
              </a:rPr>
              <a:t>.</a:t>
            </a:r>
            <a:br>
              <a:rPr lang="en-US" sz="5100" dirty="0">
                <a:solidFill>
                  <a:schemeClr val="tx1"/>
                </a:solidFill>
              </a:rPr>
            </a:br>
            <a:r>
              <a:rPr lang="en-US" dirty="0"/>
              <a:t/>
            </a:r>
            <a:br>
              <a:rPr lang="en-US" dirty="0"/>
            </a:br>
            <a:endParaRPr lang="en-US" dirty="0"/>
          </a:p>
        </p:txBody>
      </p:sp>
    </p:spTree>
    <p:extLst>
      <p:ext uri="{BB962C8B-B14F-4D97-AF65-F5344CB8AC3E}">
        <p14:creationId xmlns="" xmlns:p14="http://schemas.microsoft.com/office/powerpoint/2010/main" val="14013593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3" name="Content Placeholder 2"/>
          <p:cNvSpPr>
            <a:spLocks noGrp="1"/>
          </p:cNvSpPr>
          <p:nvPr>
            <p:ph idx="1"/>
          </p:nvPr>
        </p:nvSpPr>
        <p:spPr>
          <a:xfrm>
            <a:off x="457200" y="1775191"/>
            <a:ext cx="8229600" cy="4725643"/>
          </a:xfrm>
        </p:spPr>
        <p:style>
          <a:lnRef idx="2">
            <a:schemeClr val="accent4"/>
          </a:lnRef>
          <a:fillRef idx="1">
            <a:schemeClr val="lt1"/>
          </a:fillRef>
          <a:effectRef idx="0">
            <a:schemeClr val="accent4"/>
          </a:effectRef>
          <a:fontRef idx="minor">
            <a:schemeClr val="dk1"/>
          </a:fontRef>
        </p:style>
        <p:txBody>
          <a:bodyPr>
            <a:normAutofit fontScale="55000" lnSpcReduction="20000"/>
          </a:bodyPr>
          <a:lstStyle/>
          <a:p>
            <a:pPr marL="118872" indent="0" algn="r" rtl="1">
              <a:buNone/>
            </a:pPr>
            <a:r>
              <a:rPr lang="ar-SA" sz="4400" b="1" dirty="0" smtClean="0">
                <a:solidFill>
                  <a:srgbClr val="FF0000"/>
                </a:solidFill>
              </a:rPr>
              <a:t/>
            </a:r>
            <a:br>
              <a:rPr lang="ar-SA" sz="4400" b="1" dirty="0" smtClean="0">
                <a:solidFill>
                  <a:srgbClr val="FF0000"/>
                </a:solidFill>
              </a:rPr>
            </a:br>
            <a:r>
              <a:rPr lang="ar-SA" sz="4400" b="1" dirty="0" smtClean="0">
                <a:solidFill>
                  <a:srgbClr val="FF0000"/>
                </a:solidFill>
              </a:rPr>
              <a:t>2-تابع المسؤولية الجزائية </a:t>
            </a:r>
          </a:p>
          <a:p>
            <a:pPr marL="118872" lvl="0" indent="0" algn="r" rtl="1">
              <a:buNone/>
            </a:pPr>
            <a:r>
              <a:rPr lang="en-US" sz="4300" dirty="0"/>
              <a:t/>
            </a:r>
            <a:br>
              <a:rPr lang="en-US" sz="4300" dirty="0"/>
            </a:br>
            <a:r>
              <a:rPr lang="en-US" sz="4300" dirty="0"/>
              <a:t> </a:t>
            </a:r>
          </a:p>
          <a:p>
            <a:pPr marL="118872" indent="0" algn="r" rtl="1">
              <a:buNone/>
            </a:pPr>
            <a:r>
              <a:rPr lang="en-US" sz="4300" b="1" dirty="0"/>
              <a:t>* </a:t>
            </a:r>
            <a:r>
              <a:rPr lang="ar-SA" sz="4300" b="1" dirty="0"/>
              <a:t>المادة التاسعة والعشرون</a:t>
            </a:r>
            <a:r>
              <a:rPr lang="en-US" sz="4300" b="1" dirty="0"/>
              <a:t>:</a:t>
            </a:r>
            <a:br>
              <a:rPr lang="en-US" sz="4300" b="1" dirty="0"/>
            </a:br>
            <a:r>
              <a:rPr lang="en-US" sz="4300" dirty="0"/>
              <a:t/>
            </a:r>
            <a:br>
              <a:rPr lang="en-US" sz="4300" dirty="0"/>
            </a:br>
            <a:r>
              <a:rPr lang="ar-SA" sz="4300" dirty="0"/>
              <a:t>يعاقب بغرامة لا تزيد على</a:t>
            </a:r>
            <a:r>
              <a:rPr lang="en-US" sz="4300" dirty="0"/>
              <a:t> ( 50</a:t>
            </a:r>
            <a:r>
              <a:rPr lang="ar-SA" sz="4300" dirty="0"/>
              <a:t>ألف ريال) كل من خالف أحكام المواد ( العاشرة ) و ( الثانية عشرة ) و ( الثالثة عشرة ) والفقرات ( ب , ج , د, هـ ) من المادة ( الرابعة عشرة ) من هذا النظام</a:t>
            </a:r>
            <a:r>
              <a:rPr lang="en-US" sz="4300" dirty="0"/>
              <a:t>.</a:t>
            </a:r>
            <a:br>
              <a:rPr lang="en-US" sz="4300" dirty="0"/>
            </a:br>
            <a:r>
              <a:rPr lang="en-US" sz="4300" dirty="0"/>
              <a:t/>
            </a:r>
            <a:br>
              <a:rPr lang="en-US" sz="4300" dirty="0"/>
            </a:br>
            <a:r>
              <a:rPr lang="en-US" sz="4300" b="1" dirty="0"/>
              <a:t>* </a:t>
            </a:r>
            <a:r>
              <a:rPr lang="ar-SA" sz="4300" b="1" dirty="0"/>
              <a:t>المادة الثلاثون</a:t>
            </a:r>
            <a:r>
              <a:rPr lang="en-US" sz="4300" b="1" dirty="0"/>
              <a:t>:</a:t>
            </a:r>
            <a:br>
              <a:rPr lang="en-US" sz="4300" b="1" dirty="0"/>
            </a:br>
            <a:r>
              <a:rPr lang="en-US" sz="4300" dirty="0"/>
              <a:t/>
            </a:r>
            <a:br>
              <a:rPr lang="en-US" sz="4300" dirty="0"/>
            </a:br>
            <a:r>
              <a:rPr lang="ar-SA" sz="4300" dirty="0"/>
              <a:t>كل مخالفه لحكام هذا النظام أو لائحته التنفيذية لم يرد نص خاص في هذا النظام على عقوبة لها, يعاقب مرتكبها بغرامة لا تتجاوز ( عشرين ألف ريال</a:t>
            </a:r>
            <a:r>
              <a:rPr lang="en-US" sz="4300" dirty="0"/>
              <a:t> </a:t>
            </a:r>
            <a:r>
              <a:rPr lang="ar-SA" sz="4300" dirty="0" smtClean="0"/>
              <a:t>)</a:t>
            </a:r>
            <a:r>
              <a:rPr lang="en-US" sz="4300" dirty="0" smtClean="0"/>
              <a:t>.</a:t>
            </a:r>
            <a:endParaRPr lang="en-US" sz="4300" dirty="0"/>
          </a:p>
          <a:p>
            <a:pPr marL="118872" indent="0" algn="r">
              <a:buNone/>
            </a:pPr>
            <a:r>
              <a:rPr lang="en-US" dirty="0"/>
              <a:t/>
            </a:r>
            <a:br>
              <a:rPr lang="en-US" dirty="0"/>
            </a:br>
            <a:endParaRPr lang="en-US" dirty="0"/>
          </a:p>
        </p:txBody>
      </p:sp>
    </p:spTree>
    <p:extLst>
      <p:ext uri="{BB962C8B-B14F-4D97-AF65-F5344CB8AC3E}">
        <p14:creationId xmlns="" xmlns:p14="http://schemas.microsoft.com/office/powerpoint/2010/main" val="14013593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ar-SA" dirty="0" smtClean="0">
                <a:solidFill>
                  <a:schemeClr val="accent3">
                    <a:lumMod val="60000"/>
                    <a:lumOff val="40000"/>
                  </a:schemeClr>
                </a:solidFill>
              </a:rPr>
              <a:t>اللائحة التنفيذية لنظام مزاولة المهن الصحية</a:t>
            </a:r>
            <a:br>
              <a:rPr lang="ar-SA" dirty="0" smtClean="0">
                <a:solidFill>
                  <a:schemeClr val="accent3">
                    <a:lumMod val="60000"/>
                    <a:lumOff val="40000"/>
                  </a:schemeClr>
                </a:solidFill>
              </a:rPr>
            </a:br>
            <a:r>
              <a:rPr lang="ar-SA" dirty="0" smtClean="0">
                <a:solidFill>
                  <a:schemeClr val="accent3">
                    <a:lumMod val="60000"/>
                    <a:lumOff val="40000"/>
                  </a:schemeClr>
                </a:solidFill>
              </a:rPr>
              <a:t>-المسئولية الجنائية-</a:t>
            </a:r>
            <a:endParaRPr lang="en-US" dirty="0"/>
          </a:p>
        </p:txBody>
      </p:sp>
      <p:pic>
        <p:nvPicPr>
          <p:cNvPr id="34818" name="Picture 2"/>
          <p:cNvPicPr>
            <a:picLocks noGrp="1" noChangeAspect="1" noChangeArrowheads="1"/>
          </p:cNvPicPr>
          <p:nvPr>
            <p:ph idx="1"/>
          </p:nvPr>
        </p:nvPicPr>
        <p:blipFill>
          <a:blip r:embed="rId2"/>
          <a:srcRect/>
          <a:stretch>
            <a:fillRect/>
          </a:stretch>
        </p:blipFill>
        <p:spPr bwMode="auto">
          <a:xfrm>
            <a:off x="428596" y="3071810"/>
            <a:ext cx="8229600" cy="1365168"/>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ar-SA" dirty="0" smtClean="0">
                <a:solidFill>
                  <a:schemeClr val="accent3">
                    <a:lumMod val="60000"/>
                    <a:lumOff val="40000"/>
                  </a:schemeClr>
                </a:solidFill>
              </a:rPr>
              <a:t>اللائحة التنفيذية لنظام مزاولة المهن الصحية</a:t>
            </a:r>
            <a:br>
              <a:rPr lang="ar-SA" dirty="0" smtClean="0">
                <a:solidFill>
                  <a:schemeClr val="accent3">
                    <a:lumMod val="60000"/>
                    <a:lumOff val="40000"/>
                  </a:schemeClr>
                </a:solidFill>
              </a:rPr>
            </a:br>
            <a:r>
              <a:rPr lang="ar-SA" dirty="0" smtClean="0">
                <a:solidFill>
                  <a:schemeClr val="accent3">
                    <a:lumMod val="60000"/>
                    <a:lumOff val="40000"/>
                  </a:schemeClr>
                </a:solidFill>
              </a:rPr>
              <a:t>-تعريف المسئولية المدنية -</a:t>
            </a:r>
            <a:endParaRPr lang="en-US" dirty="0">
              <a:solidFill>
                <a:schemeClr val="accent3">
                  <a:lumMod val="60000"/>
                  <a:lumOff val="40000"/>
                </a:schemeClr>
              </a:solidFill>
            </a:endParaRPr>
          </a:p>
        </p:txBody>
      </p:sp>
      <p:pic>
        <p:nvPicPr>
          <p:cNvPr id="36866" name="Picture 2"/>
          <p:cNvPicPr>
            <a:picLocks noChangeAspect="1" noChangeArrowheads="1"/>
          </p:cNvPicPr>
          <p:nvPr/>
        </p:nvPicPr>
        <p:blipFill>
          <a:blip r:embed="rId2"/>
          <a:srcRect/>
          <a:stretch>
            <a:fillRect/>
          </a:stretch>
        </p:blipFill>
        <p:spPr bwMode="auto">
          <a:xfrm>
            <a:off x="176213" y="2947988"/>
            <a:ext cx="8791575" cy="1409706"/>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4" name="Content Placeholder 3"/>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a:bodyPr>
          <a:lstStyle/>
          <a:p>
            <a:pPr algn="r" rtl="1"/>
            <a:r>
              <a:rPr lang="ar-SA" dirty="0" smtClean="0">
                <a:solidFill>
                  <a:srgbClr val="FF0000"/>
                </a:solidFill>
              </a:rPr>
              <a:t/>
            </a:r>
            <a:br>
              <a:rPr lang="ar-SA" dirty="0" smtClean="0">
                <a:solidFill>
                  <a:srgbClr val="FF0000"/>
                </a:solidFill>
              </a:rPr>
            </a:br>
            <a:r>
              <a:rPr lang="ar-SA" dirty="0" smtClean="0">
                <a:solidFill>
                  <a:srgbClr val="FF0000"/>
                </a:solidFill>
              </a:rPr>
              <a:t>3- الفرع الثالث :المسؤولية التأديبية </a:t>
            </a:r>
            <a:r>
              <a:rPr lang="ar-SA" dirty="0" smtClean="0"/>
              <a:t/>
            </a:r>
            <a:br>
              <a:rPr lang="ar-SA" dirty="0" smtClean="0"/>
            </a:br>
            <a:r>
              <a:rPr lang="ar-SA" dirty="0" smtClean="0"/>
              <a:t>* </a:t>
            </a:r>
            <a:r>
              <a:rPr lang="ar-SA" u="sng" dirty="0" smtClean="0"/>
              <a:t>المادة الحادية والثلاثون: </a:t>
            </a:r>
            <a:r>
              <a:rPr lang="ar-SA" dirty="0" smtClean="0"/>
              <a:t/>
            </a:r>
            <a:br>
              <a:rPr lang="ar-SA" dirty="0" smtClean="0"/>
            </a:br>
            <a:r>
              <a:rPr lang="ar-SA" dirty="0" smtClean="0"/>
              <a:t>مع عدم الإخلال بأحكام المسؤولية الجزائية أو المدنية، يكون الممارس الصحي محلاً للمساءلة التأديبية، إذا أخل بأحد واجباته المنصوص عليها في هذا النظام، أو خالف أصول مهنته، أو كان في تصرفه ما يعد خروجاً على مقتضيات مهنته أو آدابها. </a:t>
            </a:r>
            <a:br>
              <a:rPr lang="ar-SA" dirty="0" smtClean="0"/>
            </a:br>
            <a:endParaRPr lang="en-US" dirty="0"/>
          </a:p>
        </p:txBody>
      </p:sp>
    </p:spTree>
    <p:extLst>
      <p:ext uri="{BB962C8B-B14F-4D97-AF65-F5344CB8AC3E}">
        <p14:creationId xmlns="" xmlns:p14="http://schemas.microsoft.com/office/powerpoint/2010/main" val="14013593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t>نظام مزاولة المهن الصحية</a:t>
            </a:r>
            <a:br>
              <a:rPr lang="ar-SA" dirty="0"/>
            </a:br>
            <a:r>
              <a:rPr lang="ar-SA" dirty="0"/>
              <a:t>في المملكة العربية السعودية 1426</a:t>
            </a:r>
            <a:endParaRPr lang="en-US" dirty="0"/>
          </a:p>
        </p:txBody>
      </p:sp>
      <p:sp>
        <p:nvSpPr>
          <p:cNvPr id="4" name="Content Placeholder 3"/>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algn="r" rtl="1"/>
            <a:r>
              <a:rPr lang="ar-SA" dirty="0" smtClean="0">
                <a:solidFill>
                  <a:srgbClr val="FF0000"/>
                </a:solidFill>
              </a:rPr>
              <a:t/>
            </a:r>
            <a:br>
              <a:rPr lang="ar-SA" dirty="0" smtClean="0">
                <a:solidFill>
                  <a:srgbClr val="FF0000"/>
                </a:solidFill>
              </a:rPr>
            </a:br>
            <a:r>
              <a:rPr lang="ar-SA" dirty="0" smtClean="0">
                <a:solidFill>
                  <a:srgbClr val="FF0000"/>
                </a:solidFill>
              </a:rPr>
              <a:t>تابع المسؤولية التأديبية </a:t>
            </a:r>
            <a:r>
              <a:rPr lang="ar-SA" dirty="0" smtClean="0"/>
              <a:t/>
            </a:r>
            <a:br>
              <a:rPr lang="ar-SA" dirty="0" smtClean="0"/>
            </a:br>
            <a:r>
              <a:rPr lang="ar-SA" dirty="0" smtClean="0"/>
              <a:t/>
            </a:r>
            <a:br>
              <a:rPr lang="ar-SA" dirty="0" smtClean="0"/>
            </a:br>
            <a:r>
              <a:rPr lang="ar-SA" u="sng" dirty="0" smtClean="0"/>
              <a:t>* المادة الثانية والثلاثون: </a:t>
            </a:r>
            <a:r>
              <a:rPr lang="ar-SA" dirty="0" smtClean="0"/>
              <a:t/>
            </a:r>
            <a:br>
              <a:rPr lang="ar-SA" dirty="0" smtClean="0"/>
            </a:br>
            <a:r>
              <a:rPr lang="ar-SA" dirty="0" smtClean="0"/>
              <a:t>العقوبات التأديبية التي يجوز توقيعها في حالة المخالفات المهنية هي: </a:t>
            </a:r>
            <a:br>
              <a:rPr lang="ar-SA" dirty="0" smtClean="0"/>
            </a:br>
            <a:r>
              <a:rPr lang="ar-SA" dirty="0" smtClean="0"/>
              <a:t>1- الإنذار. </a:t>
            </a:r>
            <a:br>
              <a:rPr lang="ar-SA" dirty="0" smtClean="0"/>
            </a:br>
            <a:r>
              <a:rPr lang="ar-SA" dirty="0" smtClean="0"/>
              <a:t>2- غرامة مالية لا تتجاوز عشرة آلاف ريال. </a:t>
            </a:r>
            <a:br>
              <a:rPr lang="ar-SA" dirty="0" smtClean="0"/>
            </a:br>
            <a:r>
              <a:rPr lang="ar-SA" dirty="0" smtClean="0"/>
              <a:t>3- إلغاء الترخيص بمزاولة المهنة الصحية وشطب الاسم من سجل المرخص لهم. وفي حالة إلغاء الترخيص لا يجوز التقدم بطلب ترخيص جديد إلا بعد انقضاء سنتين على الأقل من تاريخ صدور قرار الإلغاء</a:t>
            </a:r>
            <a:endParaRPr lang="en-US" dirty="0"/>
          </a:p>
        </p:txBody>
      </p:sp>
    </p:spTree>
    <p:extLst>
      <p:ext uri="{BB962C8B-B14F-4D97-AF65-F5344CB8AC3E}">
        <p14:creationId xmlns="" xmlns:p14="http://schemas.microsoft.com/office/powerpoint/2010/main" val="14013593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ar-SA" dirty="0" smtClean="0">
                <a:solidFill>
                  <a:schemeClr val="accent3">
                    <a:lumMod val="60000"/>
                    <a:lumOff val="40000"/>
                  </a:schemeClr>
                </a:solidFill>
              </a:rPr>
              <a:t>اللائحة التنفيذية لنظام مزاولة المهن الصحية</a:t>
            </a:r>
            <a:br>
              <a:rPr lang="ar-SA" dirty="0" smtClean="0">
                <a:solidFill>
                  <a:schemeClr val="accent3">
                    <a:lumMod val="60000"/>
                    <a:lumOff val="40000"/>
                  </a:schemeClr>
                </a:solidFill>
              </a:rPr>
            </a:br>
            <a:r>
              <a:rPr lang="ar-SA" dirty="0" smtClean="0">
                <a:solidFill>
                  <a:schemeClr val="accent3">
                    <a:lumMod val="60000"/>
                    <a:lumOff val="40000"/>
                  </a:schemeClr>
                </a:solidFill>
              </a:rPr>
              <a:t> المسئولية التأديبية</a:t>
            </a:r>
            <a:endParaRPr lang="en-US" dirty="0"/>
          </a:p>
        </p:txBody>
      </p:sp>
      <p:pic>
        <p:nvPicPr>
          <p:cNvPr id="37890" name="Picture 2"/>
          <p:cNvPicPr>
            <a:picLocks noChangeAspect="1" noChangeArrowheads="1"/>
          </p:cNvPicPr>
          <p:nvPr/>
        </p:nvPicPr>
        <p:blipFill>
          <a:blip r:embed="rId2"/>
          <a:srcRect/>
          <a:stretch>
            <a:fillRect/>
          </a:stretch>
        </p:blipFill>
        <p:spPr bwMode="auto">
          <a:xfrm>
            <a:off x="500034" y="3214686"/>
            <a:ext cx="7834336" cy="542925"/>
          </a:xfrm>
          <a:prstGeom prst="rect">
            <a:avLst/>
          </a:prstGeom>
          <a:ln>
            <a:headEnd/>
            <a:tailEnd/>
          </a:ln>
        </p:spPr>
        <p:style>
          <a:lnRef idx="2">
            <a:schemeClr val="accent6"/>
          </a:lnRef>
          <a:fillRef idx="1">
            <a:schemeClr val="lt1"/>
          </a:fillRef>
          <a:effectRef idx="0">
            <a:schemeClr val="accent6"/>
          </a:effectRef>
          <a:fontRef idx="minor">
            <a:schemeClr val="dk1"/>
          </a:fontRef>
        </p:style>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solidFill>
                  <a:schemeClr val="accent3">
                    <a:lumMod val="60000"/>
                    <a:lumOff val="40000"/>
                  </a:schemeClr>
                </a:solidFill>
              </a:rPr>
              <a:t>اللائحة التنفيذية لنظام مزاولة المهن الصحية</a:t>
            </a:r>
            <a:br>
              <a:rPr lang="ar-SA" dirty="0" smtClean="0">
                <a:solidFill>
                  <a:schemeClr val="accent3">
                    <a:lumMod val="60000"/>
                    <a:lumOff val="40000"/>
                  </a:schemeClr>
                </a:solidFill>
              </a:rPr>
            </a:br>
            <a:endParaRPr lang="en-US" dirty="0"/>
          </a:p>
        </p:txBody>
      </p:sp>
      <p:sp>
        <p:nvSpPr>
          <p:cNvPr id="4" name="TextBox 3"/>
          <p:cNvSpPr txBox="1"/>
          <p:nvPr/>
        </p:nvSpPr>
        <p:spPr>
          <a:xfrm>
            <a:off x="714348" y="2428868"/>
            <a:ext cx="7500990" cy="224676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r"/>
            <a:r>
              <a:rPr lang="ar-SA" sz="2800" dirty="0" smtClean="0"/>
              <a:t>بقية اللآئحة :</a:t>
            </a:r>
          </a:p>
          <a:p>
            <a:pPr algn="r" rtl="1">
              <a:buFont typeface="Arial" pitchFamily="34" charset="0"/>
              <a:buChar char="•"/>
            </a:pPr>
            <a:r>
              <a:rPr lang="ar-SA" sz="2800" u="sng" dirty="0" smtClean="0">
                <a:solidFill>
                  <a:srgbClr val="FF0000"/>
                </a:solidFill>
              </a:rPr>
              <a:t>الفصل الرابع </a:t>
            </a:r>
            <a:r>
              <a:rPr lang="ar-SA" sz="2800" dirty="0" smtClean="0"/>
              <a:t>:التفاصيل الإجرائية للتحقيق و المحاكمات بواسطة </a:t>
            </a:r>
            <a:r>
              <a:rPr lang="ar-SA" sz="2800" dirty="0" smtClean="0">
                <a:solidFill>
                  <a:srgbClr val="FF0000"/>
                </a:solidFill>
              </a:rPr>
              <a:t>الهيئة الصحية الشرعية</a:t>
            </a:r>
          </a:p>
          <a:p>
            <a:pPr algn="r" rtl="1">
              <a:buFont typeface="Arial" pitchFamily="34" charset="0"/>
              <a:buChar char="•"/>
            </a:pPr>
            <a:r>
              <a:rPr lang="ar-SA" sz="2800" dirty="0" smtClean="0"/>
              <a:t>التأمين  التعاوني ضد أخطاء المهن الصحية</a:t>
            </a:r>
          </a:p>
          <a:p>
            <a:pPr algn="r" rtl="1">
              <a:buFont typeface="Arial" pitchFamily="34" charset="0"/>
              <a:buChar char="•"/>
            </a:pPr>
            <a:r>
              <a:rPr lang="ar-SA" sz="2800" u="sng" dirty="0" smtClean="0">
                <a:solidFill>
                  <a:srgbClr val="FF0000"/>
                </a:solidFill>
              </a:rPr>
              <a:t>الفصل الخامس </a:t>
            </a:r>
            <a:r>
              <a:rPr lang="ar-SA" sz="2800" dirty="0" smtClean="0"/>
              <a:t>:أحكام ختامية  </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96267" y="0"/>
            <a:ext cx="9340267" cy="6926046"/>
          </a:xfrm>
          <a:prstGeom prst="rect">
            <a:avLst/>
          </a:prstGeom>
          <a:noFill/>
          <a:ln w="9525">
            <a:noFill/>
            <a:miter lim="800000"/>
            <a:headEnd/>
            <a:tailEnd/>
          </a:ln>
        </p:spPr>
      </p:pic>
      <p:sp>
        <p:nvSpPr>
          <p:cNvPr id="3" name="TextBox 2"/>
          <p:cNvSpPr txBox="1"/>
          <p:nvPr/>
        </p:nvSpPr>
        <p:spPr>
          <a:xfrm>
            <a:off x="7929586" y="5572140"/>
            <a:ext cx="1214414" cy="1323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600" i="1" dirty="0" smtClean="0"/>
              <a:t>Ministry of Health Annual report 1431</a:t>
            </a:r>
            <a:endParaRPr lang="en-US" sz="1600" i="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الهيئة الصحية الشرعية </a:t>
            </a:r>
            <a:endParaRPr lang="en-US" dirty="0"/>
          </a:p>
        </p:txBody>
      </p:sp>
      <p:pic>
        <p:nvPicPr>
          <p:cNvPr id="4" name="Content Placeholder 3" descr="VERDICT.jpg"/>
          <p:cNvPicPr>
            <a:picLocks noGrp="1" noChangeAspect="1"/>
          </p:cNvPicPr>
          <p:nvPr>
            <p:ph idx="1"/>
          </p:nvPr>
        </p:nvPicPr>
        <p:blipFill>
          <a:blip r:embed="rId2"/>
          <a:stretch>
            <a:fillRect/>
          </a:stretch>
        </p:blipFill>
        <p:spPr>
          <a:xfrm>
            <a:off x="928662" y="1478590"/>
            <a:ext cx="6917571" cy="5165120"/>
          </a:xfr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Dealing with litigation </a:t>
            </a:r>
            <a:endParaRPr lang="en-US" dirty="0"/>
          </a:p>
        </p:txBody>
      </p:sp>
      <p:sp>
        <p:nvSpPr>
          <p:cNvPr id="3" name="Content Placeholder 2"/>
          <p:cNvSpPr>
            <a:spLocks noGrp="1"/>
          </p:cNvSpPr>
          <p:nvPr>
            <p:ph idx="1"/>
          </p:nvPr>
        </p:nvSpPr>
        <p:spPr>
          <a:xfrm>
            <a:off x="428596" y="1571612"/>
            <a:ext cx="8229600" cy="4786346"/>
          </a:xfrm>
        </p:spPr>
        <p:txBody>
          <a:bodyPr>
            <a:noAutofit/>
          </a:bodyPr>
          <a:lstStyle/>
          <a:p>
            <a:pPr marL="576072" indent="-457200">
              <a:buFont typeface="+mj-lt"/>
              <a:buAutoNum type="arabicPeriod"/>
            </a:pPr>
            <a:r>
              <a:rPr lang="en-US" sz="2000" b="1" dirty="0" smtClean="0"/>
              <a:t>PREVENTION:</a:t>
            </a:r>
          </a:p>
          <a:p>
            <a:pPr marL="868680" lvl="1" indent="-457200">
              <a:buFont typeface="+mj-lt"/>
              <a:buAutoNum type="arabicPeriod"/>
            </a:pPr>
            <a:r>
              <a:rPr lang="en-US" sz="1800" b="1" dirty="0" smtClean="0"/>
              <a:t>Assess the patient as a whole .</a:t>
            </a:r>
          </a:p>
          <a:p>
            <a:pPr marL="868680" lvl="1" indent="-457200">
              <a:buFont typeface="+mj-lt"/>
              <a:buAutoNum type="arabicPeriod"/>
            </a:pPr>
            <a:r>
              <a:rPr lang="en-US" sz="1800" b="1" dirty="0" smtClean="0"/>
              <a:t>Good documentation in patient records.</a:t>
            </a:r>
          </a:p>
          <a:p>
            <a:pPr marL="868680" lvl="1" indent="-457200">
              <a:buFont typeface="+mj-lt"/>
              <a:buAutoNum type="arabicPeriod"/>
            </a:pPr>
            <a:r>
              <a:rPr lang="en-US" sz="1800" b="1" dirty="0" smtClean="0"/>
              <a:t>Don’t leave anything to memory specially in very sick patients</a:t>
            </a:r>
          </a:p>
          <a:p>
            <a:pPr marL="868680" lvl="1" indent="-457200">
              <a:buFont typeface="+mj-lt"/>
              <a:buAutoNum type="arabicPeriod"/>
            </a:pPr>
            <a:r>
              <a:rPr lang="en-US" sz="1800" b="1" dirty="0" smtClean="0"/>
              <a:t>Consult with colleagues in other specialties.</a:t>
            </a:r>
          </a:p>
          <a:p>
            <a:pPr marL="868680" lvl="1" indent="-457200">
              <a:buFont typeface="+mj-lt"/>
              <a:buAutoNum type="arabicPeriod"/>
            </a:pPr>
            <a:r>
              <a:rPr lang="en-US" sz="1800" b="1" dirty="0" smtClean="0"/>
              <a:t>Be current in your knowledge.</a:t>
            </a:r>
          </a:p>
          <a:p>
            <a:pPr marL="868680" lvl="1" indent="-457200">
              <a:buFont typeface="+mj-lt"/>
              <a:buAutoNum type="arabicPeriod"/>
            </a:pPr>
            <a:r>
              <a:rPr lang="en-US" sz="1800" b="1" dirty="0" smtClean="0"/>
              <a:t>Emergency and intensive care : certification in  basic  and advanced cardiac life support (ACLS)</a:t>
            </a:r>
          </a:p>
          <a:p>
            <a:pPr marL="868680" lvl="1" indent="-457200">
              <a:buFont typeface="+mj-lt"/>
              <a:buAutoNum type="arabicPeriod"/>
            </a:pPr>
            <a:r>
              <a:rPr lang="en-US" sz="1800" b="1" dirty="0" smtClean="0"/>
              <a:t>Advanced trauma life support (ATLS) certification for those dealing with trauma.  </a:t>
            </a:r>
          </a:p>
          <a:p>
            <a:pPr marL="868680" lvl="1" indent="-457200">
              <a:buFont typeface="+mj-lt"/>
              <a:buAutoNum type="arabicPeriod"/>
            </a:pPr>
            <a:r>
              <a:rPr lang="en-US" sz="1800" b="1" dirty="0" smtClean="0"/>
              <a:t>If your facility is lacking in equipment then refer the patient and document that.</a:t>
            </a:r>
          </a:p>
          <a:p>
            <a:pPr marL="868680" lvl="1" indent="-457200">
              <a:buFont typeface="+mj-lt"/>
              <a:buAutoNum type="arabicPeriod"/>
            </a:pPr>
            <a:r>
              <a:rPr lang="en-US" sz="1800" b="1" dirty="0" smtClean="0"/>
              <a:t>Before surgery communicate in clear language with  patient/relative  and make sure they understood </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Dealing with litigation </a:t>
            </a:r>
            <a:endParaRPr lang="en-US" dirty="0"/>
          </a:p>
        </p:txBody>
      </p:sp>
      <p:sp>
        <p:nvSpPr>
          <p:cNvPr id="3" name="Content Placeholder 2"/>
          <p:cNvSpPr>
            <a:spLocks noGrp="1"/>
          </p:cNvSpPr>
          <p:nvPr>
            <p:ph idx="1"/>
          </p:nvPr>
        </p:nvSpPr>
        <p:spPr>
          <a:xfrm>
            <a:off x="428596" y="1571612"/>
            <a:ext cx="8229600" cy="4786346"/>
          </a:xfrm>
        </p:spPr>
        <p:txBody>
          <a:bodyPr>
            <a:noAutofit/>
          </a:bodyPr>
          <a:lstStyle/>
          <a:p>
            <a:pPr marL="576072" indent="-457200">
              <a:buNone/>
            </a:pPr>
            <a:r>
              <a:rPr lang="en-US" sz="2000" b="1" dirty="0" smtClean="0"/>
              <a:t>2: WHEN CALLED TO TESTIFY:</a:t>
            </a:r>
          </a:p>
          <a:p>
            <a:pPr marL="576072" indent="-457200">
              <a:lnSpc>
                <a:spcPct val="200000"/>
              </a:lnSpc>
              <a:buFont typeface="+mj-lt"/>
              <a:buAutoNum type="arabicPeriod"/>
            </a:pPr>
            <a:r>
              <a:rPr lang="en-US" sz="2000" b="1" dirty="0" smtClean="0"/>
              <a:t>Review the case records </a:t>
            </a:r>
          </a:p>
          <a:p>
            <a:pPr marL="576072" indent="-457200">
              <a:lnSpc>
                <a:spcPct val="200000"/>
              </a:lnSpc>
              <a:buFont typeface="+mj-lt"/>
              <a:buAutoNum type="arabicPeriod"/>
            </a:pPr>
            <a:r>
              <a:rPr lang="en-US" sz="2000" b="1" dirty="0" smtClean="0"/>
              <a:t>Make notes of the dates and details of your role</a:t>
            </a:r>
          </a:p>
          <a:p>
            <a:pPr marL="576072" indent="-457200">
              <a:lnSpc>
                <a:spcPct val="200000"/>
              </a:lnSpc>
              <a:buFont typeface="+mj-lt"/>
              <a:buAutoNum type="arabicPeriod"/>
            </a:pPr>
            <a:r>
              <a:rPr lang="en-US" sz="2000" b="1" dirty="0" smtClean="0"/>
              <a:t>Consult a lawyer </a:t>
            </a:r>
          </a:p>
          <a:p>
            <a:pPr marL="576072" indent="-457200">
              <a:lnSpc>
                <a:spcPct val="200000"/>
              </a:lnSpc>
              <a:buFont typeface="+mj-lt"/>
              <a:buAutoNum type="arabicPeriod"/>
            </a:pPr>
            <a:r>
              <a:rPr lang="en-US" sz="2000" b="1" dirty="0" smtClean="0"/>
              <a:t>Better to write an affidavit and show it to attorney </a:t>
            </a:r>
          </a:p>
          <a:p>
            <a:pPr marL="576072" indent="-457200">
              <a:lnSpc>
                <a:spcPct val="200000"/>
              </a:lnSpc>
              <a:buFont typeface="+mj-lt"/>
              <a:buAutoNum type="arabicPeriod"/>
            </a:pPr>
            <a:r>
              <a:rPr lang="en-US" sz="2000" b="1" dirty="0" smtClean="0"/>
              <a:t>If necessary bring copies of references mentioned in affidavit.</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4800" dirty="0" smtClean="0">
                <a:solidFill>
                  <a:srgbClr val="FFC000"/>
                </a:solidFill>
              </a:rPr>
              <a:t>الفتاوى المتعلقة بالطب وأحكام المرضى</a:t>
            </a:r>
            <a:endParaRPr lang="en-US" dirty="0">
              <a:solidFill>
                <a:srgbClr val="FFC000"/>
              </a:solidFill>
            </a:endParaRPr>
          </a:p>
        </p:txBody>
      </p:sp>
      <p:sp>
        <p:nvSpPr>
          <p:cNvPr id="4" name="TextBox 3"/>
          <p:cNvSpPr txBox="1"/>
          <p:nvPr/>
        </p:nvSpPr>
        <p:spPr>
          <a:xfrm>
            <a:off x="214282" y="5715016"/>
            <a:ext cx="4286280" cy="369332"/>
          </a:xfrm>
          <a:prstGeom prst="rect">
            <a:avLst/>
          </a:prstGeom>
          <a:noFill/>
        </p:spPr>
        <p:txBody>
          <a:bodyPr wrap="square" rtlCol="0">
            <a:spAutoFit/>
          </a:bodyPr>
          <a:lstStyle/>
          <a:p>
            <a:r>
              <a:rPr lang="en-US" b="1" dirty="0" smtClean="0">
                <a:solidFill>
                  <a:srgbClr val="FF0000"/>
                </a:solidFill>
              </a:rPr>
              <a:t>http://www.alifta.com/default.aspx#1</a:t>
            </a:r>
            <a:endParaRPr lang="en-US" b="1" dirty="0">
              <a:solidFill>
                <a:srgbClr val="FF0000"/>
              </a:solidFill>
            </a:endParaRPr>
          </a:p>
        </p:txBody>
      </p:sp>
      <p:pic>
        <p:nvPicPr>
          <p:cNvPr id="5" name="Picture 4" descr="ifta.jpg"/>
          <p:cNvPicPr>
            <a:picLocks noChangeAspect="1"/>
          </p:cNvPicPr>
          <p:nvPr/>
        </p:nvPicPr>
        <p:blipFill>
          <a:blip r:embed="rId2"/>
          <a:stretch>
            <a:fillRect/>
          </a:stretch>
        </p:blipFill>
        <p:spPr>
          <a:xfrm>
            <a:off x="0" y="1428736"/>
            <a:ext cx="5039674" cy="3571900"/>
          </a:xfrm>
          <a:prstGeom prst="rect">
            <a:avLst/>
          </a:prstGeom>
        </p:spPr>
      </p:pic>
      <p:sp>
        <p:nvSpPr>
          <p:cNvPr id="6" name="Content Placeholder 2"/>
          <p:cNvSpPr txBox="1">
            <a:spLocks/>
          </p:cNvSpPr>
          <p:nvPr/>
        </p:nvSpPr>
        <p:spPr>
          <a:xfrm>
            <a:off x="4643438" y="1428736"/>
            <a:ext cx="3971924" cy="5214974"/>
          </a:xfrm>
          <a:prstGeom prst="rect">
            <a:avLst/>
          </a:prstGeom>
          <a:solidFill>
            <a:schemeClr val="accent4">
              <a:lumMod val="20000"/>
              <a:lumOff val="80000"/>
            </a:schemeClr>
          </a:solidFill>
          <a:ln>
            <a:solidFill>
              <a:schemeClr val="accent1"/>
            </a:solidFill>
          </a:ln>
        </p:spPr>
        <p:txBody>
          <a:bodyPr vert="horz" lIns="54864" tIns="91440" rtlCol="0">
            <a:noAutofit/>
          </a:bodyPr>
          <a:lstStyle/>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None/>
              <a:tabLst/>
              <a:defRPr/>
            </a:pPr>
            <a:r>
              <a:rPr kumimoji="0" lang="ar-SA" sz="1800" b="1" i="0" u="none" strike="noStrike" kern="1200" cap="none" spc="0" normalizeH="0" baseline="0" noProof="0" dirty="0" smtClean="0">
                <a:ln>
                  <a:noFill/>
                </a:ln>
                <a:solidFill>
                  <a:schemeClr val="tx1"/>
                </a:solidFill>
                <a:effectLst/>
                <a:uLnTx/>
                <a:uFillTx/>
                <a:latin typeface="+mn-lt"/>
                <a:ea typeface="+mn-ea"/>
                <a:cs typeface="+mn-cs"/>
              </a:rPr>
              <a:t> ا الفتاوى المتعلقة بالطب وأحكام المرضى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أحكام تتعلق بطهارة المريض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بصلاة المريض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بالزكاة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بالصيام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بالحج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بالتداوي والتطبيب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بالأدوية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بالحجاب والخلوة والاختلاط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بعمليات التجميل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بالختان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بالحمل والإجهاض والخنثى وتحديد النسل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بالأمراض الميئوس منها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بنقل وبيع والتبرع بالأعضاء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بالدم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بالأمراض النفسية والعين والسحر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بالميت والتشريح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بالتأمين الصحي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بفتاوى متنوعة</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3"/>
          <a:srcRect/>
          <a:stretch>
            <a:fillRect/>
          </a:stretch>
        </p:blipFill>
        <p:spPr bwMode="auto">
          <a:xfrm>
            <a:off x="1928794" y="1428736"/>
            <a:ext cx="3394065" cy="1571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smtClean="0"/>
              <a:t>أنواع المخالفات الطبية </a:t>
            </a:r>
            <a:endParaRPr lang="en-US" dirty="0"/>
          </a:p>
        </p:txBody>
      </p:sp>
      <p:sp>
        <p:nvSpPr>
          <p:cNvPr id="5" name="TextBox 4"/>
          <p:cNvSpPr txBox="1"/>
          <p:nvPr/>
        </p:nvSpPr>
        <p:spPr>
          <a:xfrm>
            <a:off x="1000100" y="1714488"/>
            <a:ext cx="7143800" cy="4093428"/>
          </a:xfrm>
          <a:prstGeom prst="rect">
            <a:avLst/>
          </a:prstGeom>
          <a:noFill/>
        </p:spPr>
        <p:txBody>
          <a:bodyPr wrap="square" rtlCol="0">
            <a:spAutoFit/>
          </a:bodyPr>
          <a:lstStyle/>
          <a:p>
            <a:pPr algn="r" rtl="1"/>
            <a:r>
              <a:rPr lang="ar-SA" sz="2800" b="1" dirty="0" smtClean="0">
                <a:solidFill>
                  <a:srgbClr val="FF0000"/>
                </a:solidFill>
              </a:rPr>
              <a:t>المخالفات العادية </a:t>
            </a:r>
            <a:r>
              <a:rPr lang="ar-SA" sz="2800" dirty="0" smtClean="0"/>
              <a:t>: و هي المخالفات النظامية و الشرعية التي لا صلة لها بالأصول الفنية لمهنة الطب  و من ذلك الإجهاض المحرم و الإمتناع عن إسعاف مريض و إفشاء سر المريض و مزاولة المهنة بدون ترخيص .</a:t>
            </a:r>
          </a:p>
          <a:p>
            <a:pPr algn="r" rtl="1"/>
            <a:endParaRPr lang="ar-SA" sz="2800" dirty="0" smtClean="0"/>
          </a:p>
          <a:p>
            <a:pPr algn="r" rtl="1"/>
            <a:endParaRPr lang="ar-SA" sz="2800" dirty="0" smtClean="0"/>
          </a:p>
          <a:p>
            <a:pPr algn="r" rtl="1"/>
            <a:r>
              <a:rPr lang="ar-SA" sz="2800" b="1" dirty="0" smtClean="0">
                <a:solidFill>
                  <a:srgbClr val="FF0000"/>
                </a:solidFill>
              </a:rPr>
              <a:t>المخالفات الفنية </a:t>
            </a:r>
            <a:r>
              <a:rPr lang="ar-SA" sz="2800" dirty="0" smtClean="0"/>
              <a:t>: و هي الأخطاء التي يخرج الطبيب فيها على الأصول و القواعد  الفنية المتعارف عليها بين الأطباء .</a:t>
            </a:r>
          </a:p>
          <a:p>
            <a:pPr algn="r" rtl="1"/>
            <a:endParaRPr lang="ar-SA" dirty="0" smtClean="0"/>
          </a:p>
          <a:p>
            <a:pPr algn="r" rtl="1"/>
            <a:endParaRPr lang="en-US" dirty="0"/>
          </a:p>
        </p:txBody>
      </p:sp>
    </p:spTree>
    <p:extLst>
      <p:ext uri="{BB962C8B-B14F-4D97-AF65-F5344CB8AC3E}">
        <p14:creationId xmlns="" xmlns:p14="http://schemas.microsoft.com/office/powerpoint/2010/main" val="14442625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أنواع المخالفات الطبية </a:t>
            </a:r>
            <a:endParaRPr lang="en-US" dirty="0"/>
          </a:p>
        </p:txBody>
      </p:sp>
      <p:sp>
        <p:nvSpPr>
          <p:cNvPr id="4" name="Rectangle 3"/>
          <p:cNvSpPr/>
          <p:nvPr/>
        </p:nvSpPr>
        <p:spPr>
          <a:xfrm>
            <a:off x="785786" y="2136339"/>
            <a:ext cx="7643866" cy="1685846"/>
          </a:xfrm>
          <a:prstGeom prst="rect">
            <a:avLst/>
          </a:prstGeom>
        </p:spPr>
        <p:txBody>
          <a:bodyPr wrap="square">
            <a:spAutoFit/>
          </a:bodyPr>
          <a:lstStyle/>
          <a:p>
            <a:pPr algn="r" rtl="1">
              <a:lnSpc>
                <a:spcPct val="150000"/>
              </a:lnSpc>
            </a:pPr>
            <a:r>
              <a:rPr lang="en-US" sz="2400" dirty="0" err="1" smtClean="0"/>
              <a:t>والخطأ</a:t>
            </a:r>
            <a:r>
              <a:rPr lang="en-US" sz="2400" dirty="0" smtClean="0"/>
              <a:t> </a:t>
            </a:r>
            <a:r>
              <a:rPr lang="ar-SA" sz="2400" dirty="0" smtClean="0"/>
              <a:t>الفني </a:t>
            </a:r>
            <a:r>
              <a:rPr lang="en-US" sz="2400" dirty="0" err="1" smtClean="0"/>
              <a:t>هو</a:t>
            </a:r>
            <a:r>
              <a:rPr lang="en-US" sz="2400" dirty="0" smtClean="0"/>
              <a:t> </a:t>
            </a:r>
            <a:r>
              <a:rPr lang="en-US" sz="2400" dirty="0" err="1" smtClean="0"/>
              <a:t>الذي</a:t>
            </a:r>
            <a:r>
              <a:rPr lang="en-US" sz="2400" dirty="0" smtClean="0"/>
              <a:t> </a:t>
            </a:r>
            <a:r>
              <a:rPr lang="en-US" sz="2400" dirty="0" err="1" smtClean="0"/>
              <a:t>لا</a:t>
            </a:r>
            <a:r>
              <a:rPr lang="en-US" sz="2400" dirty="0" smtClean="0"/>
              <a:t> </a:t>
            </a:r>
            <a:r>
              <a:rPr lang="en-US" sz="2400" dirty="0" err="1" smtClean="0"/>
              <a:t>يمكن</a:t>
            </a:r>
            <a:r>
              <a:rPr lang="en-US" sz="2400" dirty="0" smtClean="0"/>
              <a:t> </a:t>
            </a:r>
            <a:r>
              <a:rPr lang="en-US" sz="2400" dirty="0" err="1" smtClean="0"/>
              <a:t>أن</a:t>
            </a:r>
            <a:r>
              <a:rPr lang="en-US" sz="2400" dirty="0" smtClean="0"/>
              <a:t> </a:t>
            </a:r>
            <a:r>
              <a:rPr lang="en-US" sz="2400" dirty="0" err="1" smtClean="0"/>
              <a:t>يقع</a:t>
            </a:r>
            <a:r>
              <a:rPr lang="en-US" sz="2400" dirty="0" smtClean="0"/>
              <a:t> </a:t>
            </a:r>
            <a:r>
              <a:rPr lang="en-US" sz="2400" dirty="0" err="1" smtClean="0"/>
              <a:t>فيه</a:t>
            </a:r>
            <a:r>
              <a:rPr lang="en-US" sz="2400" dirty="0" smtClean="0"/>
              <a:t> </a:t>
            </a:r>
            <a:r>
              <a:rPr lang="en-US" sz="2400" dirty="0" err="1" smtClean="0"/>
              <a:t>طبيب</a:t>
            </a:r>
            <a:r>
              <a:rPr lang="en-US" sz="2400" dirty="0" smtClean="0"/>
              <a:t> </a:t>
            </a:r>
            <a:r>
              <a:rPr lang="en-US" sz="2400" dirty="0" err="1" smtClean="0"/>
              <a:t>أو</a:t>
            </a:r>
            <a:r>
              <a:rPr lang="en-US" sz="2400" dirty="0" smtClean="0"/>
              <a:t> </a:t>
            </a:r>
            <a:r>
              <a:rPr lang="en-US" sz="2400" dirty="0" err="1" smtClean="0"/>
              <a:t>جراح</a:t>
            </a:r>
            <a:r>
              <a:rPr lang="en-US" sz="2400" dirty="0" smtClean="0"/>
              <a:t> </a:t>
            </a:r>
            <a:r>
              <a:rPr lang="en-US" sz="2400" dirty="0" err="1" smtClean="0"/>
              <a:t>مماثل</a:t>
            </a:r>
            <a:r>
              <a:rPr lang="en-US" sz="2400" dirty="0" smtClean="0"/>
              <a:t>. </a:t>
            </a:r>
            <a:r>
              <a:rPr lang="en-US" sz="2400" dirty="0" err="1" smtClean="0"/>
              <a:t>فإذا</a:t>
            </a:r>
            <a:r>
              <a:rPr lang="en-US" sz="2400" dirty="0" smtClean="0"/>
              <a:t> </a:t>
            </a:r>
            <a:r>
              <a:rPr lang="en-US" sz="2400" dirty="0" err="1" smtClean="0"/>
              <a:t>فعل</a:t>
            </a:r>
            <a:r>
              <a:rPr lang="en-US" sz="2400" dirty="0" smtClean="0"/>
              <a:t> </a:t>
            </a:r>
            <a:r>
              <a:rPr lang="en-US" sz="2400" dirty="0" err="1" smtClean="0"/>
              <a:t>الطبيب</a:t>
            </a:r>
            <a:r>
              <a:rPr lang="en-US" sz="2400" dirty="0" smtClean="0"/>
              <a:t> </a:t>
            </a:r>
            <a:r>
              <a:rPr lang="en-US" sz="2400" dirty="0" err="1" smtClean="0"/>
              <a:t>المعالج</a:t>
            </a:r>
            <a:r>
              <a:rPr lang="en-US" sz="2400" dirty="0" smtClean="0"/>
              <a:t> </a:t>
            </a:r>
            <a:r>
              <a:rPr lang="en-US" sz="2400" dirty="0" err="1" smtClean="0"/>
              <a:t>ما</a:t>
            </a:r>
            <a:r>
              <a:rPr lang="en-US" sz="2400" dirty="0" smtClean="0"/>
              <a:t> </a:t>
            </a:r>
            <a:r>
              <a:rPr lang="en-US" sz="2400" dirty="0" err="1" smtClean="0"/>
              <a:t>يفعله</a:t>
            </a:r>
            <a:r>
              <a:rPr lang="en-US" sz="2400" dirty="0" smtClean="0"/>
              <a:t> </a:t>
            </a:r>
            <a:r>
              <a:rPr lang="en-US" sz="2400" dirty="0" err="1" smtClean="0"/>
              <a:t>طبيب</a:t>
            </a:r>
            <a:r>
              <a:rPr lang="en-US" sz="2400" dirty="0" smtClean="0"/>
              <a:t> </a:t>
            </a:r>
            <a:r>
              <a:rPr lang="en-US" sz="2400" dirty="0" err="1" smtClean="0"/>
              <a:t>متوسط</a:t>
            </a:r>
            <a:r>
              <a:rPr lang="en-US" sz="2400" dirty="0" smtClean="0"/>
              <a:t> </a:t>
            </a:r>
            <a:r>
              <a:rPr lang="en-US" sz="2400" dirty="0" err="1" smtClean="0"/>
              <a:t>في</a:t>
            </a:r>
            <a:r>
              <a:rPr lang="en-US" sz="2400" dirty="0" smtClean="0"/>
              <a:t> </a:t>
            </a:r>
            <a:r>
              <a:rPr lang="en-US" sz="2400" dirty="0" err="1" smtClean="0"/>
              <a:t>نفس</a:t>
            </a:r>
            <a:r>
              <a:rPr lang="en-US" sz="2400" dirty="0" smtClean="0"/>
              <a:t> </a:t>
            </a:r>
            <a:r>
              <a:rPr lang="en-US" sz="2400" dirty="0" err="1" smtClean="0"/>
              <a:t>المهنة</a:t>
            </a:r>
            <a:r>
              <a:rPr lang="en-US" sz="2400" dirty="0" smtClean="0"/>
              <a:t> </a:t>
            </a:r>
            <a:r>
              <a:rPr lang="en-US" sz="2400" dirty="0" err="1" smtClean="0"/>
              <a:t>والمستوى</a:t>
            </a:r>
            <a:r>
              <a:rPr lang="en-US" sz="2400" dirty="0" smtClean="0"/>
              <a:t> </a:t>
            </a:r>
            <a:r>
              <a:rPr lang="en-US" sz="2400" dirty="0" err="1" smtClean="0"/>
              <a:t>في</a:t>
            </a:r>
            <a:r>
              <a:rPr lang="en-US" sz="2400" dirty="0" smtClean="0"/>
              <a:t> </a:t>
            </a:r>
            <a:r>
              <a:rPr lang="en-US" sz="2400" dirty="0" err="1" smtClean="0"/>
              <a:t>نفس</a:t>
            </a:r>
            <a:r>
              <a:rPr lang="en-US" sz="2400" dirty="0" smtClean="0"/>
              <a:t> </a:t>
            </a:r>
            <a:r>
              <a:rPr lang="en-US" sz="2400" dirty="0" err="1" smtClean="0"/>
              <a:t>الظروف</a:t>
            </a:r>
            <a:r>
              <a:rPr lang="en-US" sz="2400" dirty="0" smtClean="0"/>
              <a:t> </a:t>
            </a:r>
            <a:r>
              <a:rPr lang="en-US" sz="2400" dirty="0" err="1" smtClean="0"/>
              <a:t>فإنه</a:t>
            </a:r>
            <a:r>
              <a:rPr lang="en-US" sz="2400" dirty="0" smtClean="0"/>
              <a:t> </a:t>
            </a:r>
            <a:r>
              <a:rPr lang="en-US" sz="2400" dirty="0" err="1" smtClean="0"/>
              <a:t>سلوكه</a:t>
            </a:r>
            <a:r>
              <a:rPr lang="en-US" sz="2400" dirty="0" smtClean="0"/>
              <a:t> </a:t>
            </a:r>
            <a:r>
              <a:rPr lang="en-US" sz="2400" dirty="0" err="1" smtClean="0"/>
              <a:t>لا</a:t>
            </a:r>
            <a:r>
              <a:rPr lang="en-US" sz="2400" dirty="0" smtClean="0"/>
              <a:t> </a:t>
            </a:r>
            <a:r>
              <a:rPr lang="en-US" sz="2400" dirty="0" err="1" smtClean="0"/>
              <a:t>يوصف</a:t>
            </a:r>
            <a:r>
              <a:rPr lang="en-US" sz="2400" dirty="0" smtClean="0"/>
              <a:t> </a:t>
            </a:r>
            <a:r>
              <a:rPr lang="en-US" sz="2400" dirty="0" err="1" smtClean="0"/>
              <a:t>بالخطأ</a:t>
            </a:r>
            <a:r>
              <a:rPr lang="en-US" sz="2400" dirty="0" smtClean="0"/>
              <a:t>. </a:t>
            </a:r>
            <a:endParaRPr lang="ar-SA" sz="2400" dirty="0" smtClean="0"/>
          </a:p>
        </p:txBody>
      </p:sp>
    </p:spTree>
    <p:extLst>
      <p:ext uri="{BB962C8B-B14F-4D97-AF65-F5344CB8AC3E}">
        <p14:creationId xmlns="" xmlns:p14="http://schemas.microsoft.com/office/powerpoint/2010/main" val="64746269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ar-SA" dirty="0" smtClean="0"/>
              <a:t/>
            </a:r>
            <a:br>
              <a:rPr lang="ar-SA" dirty="0" smtClean="0"/>
            </a:br>
            <a:r>
              <a:rPr lang="ar-SA" dirty="0" smtClean="0"/>
              <a:t/>
            </a:r>
            <a:br>
              <a:rPr lang="ar-SA" dirty="0" smtClean="0"/>
            </a:br>
            <a:r>
              <a:rPr lang="ar-SA" dirty="0" smtClean="0"/>
              <a:t>كيفية الإثبات في قضايا المخالفات الطبية </a:t>
            </a:r>
            <a:br>
              <a:rPr lang="ar-SA" dirty="0" smtClean="0"/>
            </a:br>
            <a:r>
              <a:rPr lang="ar-SA" dirty="0" smtClean="0"/>
              <a:t/>
            </a:r>
            <a:br>
              <a:rPr lang="ar-SA" dirty="0" smtClean="0"/>
            </a:br>
            <a:endParaRPr lang="en-US" dirty="0"/>
          </a:p>
        </p:txBody>
      </p:sp>
      <p:sp>
        <p:nvSpPr>
          <p:cNvPr id="3" name="Content Placeholder 2"/>
          <p:cNvSpPr>
            <a:spLocks noGrp="1"/>
          </p:cNvSpPr>
          <p:nvPr>
            <p:ph idx="1"/>
          </p:nvPr>
        </p:nvSpPr>
        <p:spPr/>
        <p:txBody>
          <a:bodyPr>
            <a:normAutofit/>
          </a:bodyPr>
          <a:lstStyle/>
          <a:p>
            <a:pPr algn="r" rtl="1"/>
            <a:r>
              <a:rPr lang="ar-SA" dirty="0" smtClean="0"/>
              <a:t>يعتمد القاضي في إثبات موجب المسؤولية على أدلة الإثبات الشرعية التي منها:</a:t>
            </a:r>
          </a:p>
          <a:p>
            <a:pPr algn="r" rtl="1"/>
            <a:r>
              <a:rPr lang="ar-SA" dirty="0" smtClean="0"/>
              <a:t>1) الإقرار وهو أقوى الأدلة.</a:t>
            </a:r>
          </a:p>
          <a:p>
            <a:pPr algn="r" rtl="1"/>
            <a:r>
              <a:rPr lang="ar-SA" dirty="0" smtClean="0"/>
              <a:t>2) والشهادة مثل شهادة طبيب آخر أو ممرض أو مساعد لإثبات واقعة .</a:t>
            </a:r>
          </a:p>
          <a:p>
            <a:pPr algn="r" rtl="1"/>
            <a:r>
              <a:rPr lang="ar-SA" dirty="0" smtClean="0"/>
              <a:t> </a:t>
            </a:r>
            <a:r>
              <a:rPr lang="ar-SA" dirty="0" smtClean="0">
                <a:solidFill>
                  <a:srgbClr val="FF0000"/>
                </a:solidFill>
              </a:rPr>
              <a:t>أما التقصير في الإجراء أو مخالفة الأصول العلميّة فهذا لا يقبل إلا من أهل خبرة و اختصاص</a:t>
            </a:r>
            <a:r>
              <a:rPr lang="ar-SA" dirty="0" smtClean="0"/>
              <a:t>.</a:t>
            </a:r>
          </a:p>
          <a:p>
            <a:pPr algn="r" rtl="1"/>
            <a:r>
              <a:rPr lang="ar-SA" dirty="0" smtClean="0"/>
              <a:t>3) المستندات الخطية والتقارير الموجودة في سجلات المستشفيات.</a:t>
            </a:r>
          </a:p>
          <a:p>
            <a:pPr algn="r" rtl="1"/>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a:bodyPr>
          <a:lstStyle/>
          <a:p>
            <a:pPr algn="r" rtl="1"/>
            <a:r>
              <a:rPr lang="ar-SA" dirty="0" smtClean="0"/>
              <a:t>أمثلة لبعض قرارات الهيئة الصحية الشرعية</a:t>
            </a:r>
            <a:r>
              <a:rPr lang="en-US" dirty="0" smtClean="0"/>
              <a:t> </a:t>
            </a:r>
            <a:r>
              <a:rPr lang="ar-SA" dirty="0" smtClean="0"/>
              <a:t>(1)</a:t>
            </a:r>
            <a:endParaRPr lang="en-US" dirty="0"/>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7544" y="1988840"/>
            <a:ext cx="8039100" cy="3514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4282" y="6143644"/>
            <a:ext cx="3929090" cy="369332"/>
          </a:xfrm>
          <a:prstGeom prst="rect">
            <a:avLst/>
          </a:prstGeom>
        </p:spPr>
        <p:txBody>
          <a:bodyPr wrap="square">
            <a:spAutoFit/>
          </a:bodyPr>
          <a:lstStyle/>
          <a:p>
            <a:pPr algn="r" rtl="1"/>
            <a:r>
              <a:rPr lang="ar-SA" dirty="0" smtClean="0">
                <a:solidFill>
                  <a:srgbClr val="2B11C9"/>
                </a:solidFill>
              </a:rPr>
              <a:t>الشيخ هاني بن عبد الله بن محمد الجبير: مجلة العدل  </a:t>
            </a:r>
            <a:endParaRPr lang="en-US" dirty="0">
              <a:solidFill>
                <a:srgbClr val="2B11C9"/>
              </a:solidFill>
            </a:endParaRPr>
          </a:p>
        </p:txBody>
      </p:sp>
    </p:spTree>
    <p:extLst>
      <p:ext uri="{BB962C8B-B14F-4D97-AF65-F5344CB8AC3E}">
        <p14:creationId xmlns="" xmlns:p14="http://schemas.microsoft.com/office/powerpoint/2010/main" val="33716853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55448"/>
            <a:ext cx="9001156" cy="1252728"/>
          </a:xfrm>
        </p:spPr>
        <p:txBody>
          <a:bodyPr>
            <a:normAutofit fontScale="90000"/>
          </a:bodyPr>
          <a:lstStyle/>
          <a:p>
            <a:r>
              <a:rPr lang="ar-SA" dirty="0"/>
              <a:t>أمثلة لبعض قرارات </a:t>
            </a:r>
            <a:r>
              <a:rPr lang="ar-SA" dirty="0" smtClean="0"/>
              <a:t>الهيئة الصحية الشرعية (1)</a:t>
            </a:r>
            <a:endParaRPr lang="en-US"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2960" y="2147174"/>
            <a:ext cx="8382000" cy="3000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97285" y="2492896"/>
            <a:ext cx="7753350" cy="542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036776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001156" cy="1252728"/>
          </a:xfrm>
        </p:spPr>
        <p:txBody>
          <a:bodyPr>
            <a:normAutofit fontScale="90000"/>
          </a:bodyPr>
          <a:lstStyle/>
          <a:p>
            <a:pPr algn="r" rtl="1"/>
            <a:r>
              <a:rPr lang="ar-SA" dirty="0" smtClean="0"/>
              <a:t>أمثلة </a:t>
            </a:r>
            <a:r>
              <a:rPr lang="ar-SA" dirty="0"/>
              <a:t>لبعض قرارات </a:t>
            </a:r>
            <a:r>
              <a:rPr lang="ar-SA" dirty="0" smtClean="0"/>
              <a:t>الهيئة الصحية الشرعية (1) </a:t>
            </a:r>
            <a:endParaRPr lang="en-US"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57224" y="1785926"/>
            <a:ext cx="7643866" cy="401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3" descr="sharman.gif"/>
          <p:cNvPicPr>
            <a:picLocks noChangeAspect="1"/>
          </p:cNvPicPr>
          <p:nvPr/>
        </p:nvPicPr>
        <p:blipFill>
          <a:blip r:embed="rId3"/>
          <a:stretch>
            <a:fillRect/>
          </a:stretch>
        </p:blipFill>
        <p:spPr>
          <a:xfrm>
            <a:off x="1142977" y="5719568"/>
            <a:ext cx="1714512" cy="804689"/>
          </a:xfrm>
          <a:prstGeom prst="rect">
            <a:avLst/>
          </a:prstGeom>
        </p:spPr>
      </p:pic>
      <p:pic>
        <p:nvPicPr>
          <p:cNvPr id="5" name="Picture 4" descr="endometrialbiopsy.jpg"/>
          <p:cNvPicPr>
            <a:picLocks noChangeAspect="1"/>
          </p:cNvPicPr>
          <p:nvPr/>
        </p:nvPicPr>
        <p:blipFill>
          <a:blip r:embed="rId4"/>
          <a:stretch>
            <a:fillRect/>
          </a:stretch>
        </p:blipFill>
        <p:spPr>
          <a:xfrm>
            <a:off x="3428992" y="5357826"/>
            <a:ext cx="1071570" cy="1290373"/>
          </a:xfrm>
          <a:prstGeom prst="rect">
            <a:avLst/>
          </a:prstGeom>
        </p:spPr>
      </p:pic>
    </p:spTree>
    <p:extLst>
      <p:ext uri="{BB962C8B-B14F-4D97-AF65-F5344CB8AC3E}">
        <p14:creationId xmlns="" xmlns:p14="http://schemas.microsoft.com/office/powerpoint/2010/main" val="2031701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t>Medical Liability Claims in Saudi Arabia</a:t>
            </a:r>
            <a:endParaRPr lang="en-US" dirty="0"/>
          </a:p>
        </p:txBody>
      </p:sp>
      <p:sp>
        <p:nvSpPr>
          <p:cNvPr id="3" name="Content Placeholder 2"/>
          <p:cNvSpPr>
            <a:spLocks noGrp="1"/>
          </p:cNvSpPr>
          <p:nvPr>
            <p:ph idx="1"/>
          </p:nvPr>
        </p:nvSpPr>
        <p:spPr/>
        <p:txBody>
          <a:bodyPr>
            <a:normAutofit/>
          </a:bodyPr>
          <a:lstStyle/>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dirty="0" smtClean="0"/>
          </a:p>
          <a:p>
            <a:r>
              <a:rPr lang="en-US" sz="1500" dirty="0" smtClean="0"/>
              <a:t>Al-</a:t>
            </a:r>
            <a:r>
              <a:rPr lang="en-US" sz="1500" dirty="0" err="1" smtClean="0"/>
              <a:t>Saeed</a:t>
            </a:r>
            <a:r>
              <a:rPr lang="en-US" sz="1500" dirty="0" smtClean="0"/>
              <a:t> A. Status of medical liability claims in Saudi Arabia. Saudi J </a:t>
            </a:r>
            <a:r>
              <a:rPr lang="en-US" sz="1500" dirty="0" err="1" smtClean="0"/>
              <a:t>Anaesth</a:t>
            </a:r>
            <a:r>
              <a:rPr lang="en-US" sz="1500" dirty="0" smtClean="0"/>
              <a:t> 2007;1:4</a:t>
            </a:r>
            <a:endParaRPr lang="en-US" sz="1500" dirty="0"/>
          </a:p>
        </p:txBody>
      </p:sp>
      <p:pic>
        <p:nvPicPr>
          <p:cNvPr id="4" name="Picture 3" descr="SaudiJAnaesh_2007_1_1_4_56262_u2.jpg"/>
          <p:cNvPicPr>
            <a:picLocks noChangeAspect="1"/>
          </p:cNvPicPr>
          <p:nvPr/>
        </p:nvPicPr>
        <p:blipFill>
          <a:blip r:embed="rId2"/>
          <a:stretch>
            <a:fillRect/>
          </a:stretch>
        </p:blipFill>
        <p:spPr>
          <a:xfrm>
            <a:off x="1142976" y="2000240"/>
            <a:ext cx="6976872" cy="3236976"/>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a:bodyPr>
          <a:lstStyle/>
          <a:p>
            <a:pPr algn="r" rtl="1"/>
            <a:r>
              <a:rPr lang="ar-SA" sz="4000" dirty="0"/>
              <a:t>أمثلة </a:t>
            </a:r>
            <a:r>
              <a:rPr lang="ar-SA" sz="4000" dirty="0" smtClean="0"/>
              <a:t>لبعض قرارات  الهيئة الصحية الشرعية</a:t>
            </a:r>
            <a:r>
              <a:rPr lang="en-US" sz="4000" dirty="0" smtClean="0"/>
              <a:t>   ( 1 ) </a:t>
            </a:r>
            <a:endParaRPr lang="en-US" sz="4000" dirty="0"/>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28596" y="2357430"/>
            <a:ext cx="8058150" cy="2705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907704" y="2031577"/>
            <a:ext cx="5610225"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57224" y="6215082"/>
            <a:ext cx="4051109" cy="369332"/>
          </a:xfrm>
          <a:prstGeom prst="rect">
            <a:avLst/>
          </a:prstGeom>
        </p:spPr>
        <p:txBody>
          <a:bodyPr wrap="none">
            <a:spAutoFit/>
          </a:bodyPr>
          <a:lstStyle/>
          <a:p>
            <a:pPr algn="r" rtl="1"/>
            <a:r>
              <a:rPr lang="ar-SA" dirty="0" smtClean="0">
                <a:solidFill>
                  <a:srgbClr val="2B11C9"/>
                </a:solidFill>
              </a:rPr>
              <a:t>الشيخ هاني بن عبد الله بن محمد الجبير: مجلة العدل  </a:t>
            </a:r>
            <a:endParaRPr lang="en-US" dirty="0">
              <a:solidFill>
                <a:srgbClr val="2B11C9"/>
              </a:solidFill>
            </a:endParaRPr>
          </a:p>
        </p:txBody>
      </p:sp>
    </p:spTree>
    <p:extLst>
      <p:ext uri="{BB962C8B-B14F-4D97-AF65-F5344CB8AC3E}">
        <p14:creationId xmlns="" xmlns:p14="http://schemas.microsoft.com/office/powerpoint/2010/main" val="228979306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normAutofit fontScale="90000"/>
          </a:bodyPr>
          <a:lstStyle/>
          <a:p>
            <a:r>
              <a:rPr lang="ar-SA" dirty="0" smtClean="0"/>
              <a:t>أمثلة لبعض قرارات  الهيئة الصحية الشرعية (2)</a:t>
            </a:r>
            <a:endParaRPr lang="en-US" dirty="0"/>
          </a:p>
        </p:txBody>
      </p:sp>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11560" y="1700808"/>
            <a:ext cx="7403356" cy="46626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5035414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fontScale="90000"/>
          </a:bodyPr>
          <a:lstStyle/>
          <a:p>
            <a:pPr algn="r" rtl="1"/>
            <a:r>
              <a:rPr lang="ar-SA" dirty="0" smtClean="0"/>
              <a:t>أمثلة لبعض قرارات  الهيئة الصحية الشرعية (2)</a:t>
            </a:r>
            <a:endParaRPr lang="en-US" dirty="0"/>
          </a:p>
        </p:txBody>
      </p:sp>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99592" y="2060848"/>
            <a:ext cx="7515579" cy="41501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85786" y="6143644"/>
            <a:ext cx="4051109" cy="369332"/>
          </a:xfrm>
          <a:prstGeom prst="rect">
            <a:avLst/>
          </a:prstGeom>
        </p:spPr>
        <p:txBody>
          <a:bodyPr wrap="none">
            <a:spAutoFit/>
          </a:bodyPr>
          <a:lstStyle/>
          <a:p>
            <a:pPr algn="r" rtl="1"/>
            <a:r>
              <a:rPr lang="ar-SA" dirty="0" smtClean="0">
                <a:solidFill>
                  <a:srgbClr val="2B11C9"/>
                </a:solidFill>
              </a:rPr>
              <a:t>الشيخ هاني بن عبد الله بن محمد الجبير: مجلة العدل  </a:t>
            </a:r>
            <a:endParaRPr lang="en-US" dirty="0">
              <a:solidFill>
                <a:srgbClr val="2B11C9"/>
              </a:solidFill>
            </a:endParaRPr>
          </a:p>
        </p:txBody>
      </p:sp>
    </p:spTree>
    <p:extLst>
      <p:ext uri="{BB962C8B-B14F-4D97-AF65-F5344CB8AC3E}">
        <p14:creationId xmlns="" xmlns:p14="http://schemas.microsoft.com/office/powerpoint/2010/main" val="304823184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dirty="0" smtClean="0"/>
              <a:t>أمثلة لبعض قرارات الهيئة الصحية الشرعية(3)</a:t>
            </a:r>
            <a:endParaRPr lang="en-US" dirty="0"/>
          </a:p>
        </p:txBody>
      </p:sp>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11560" y="2204231"/>
            <a:ext cx="7992888" cy="35960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6635177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normAutofit fontScale="90000"/>
          </a:bodyPr>
          <a:lstStyle/>
          <a:p>
            <a:r>
              <a:rPr lang="ar-SA" dirty="0" smtClean="0"/>
              <a:t>أمثلة لبعض قرارات الهيئة الصحية الشرعية(3) </a:t>
            </a:r>
            <a:endParaRPr lang="en-US" dirty="0"/>
          </a:p>
        </p:txBody>
      </p:sp>
      <p:pic>
        <p:nvPicPr>
          <p:cNvPr id="81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28596" y="2143116"/>
            <a:ext cx="7319166" cy="37560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22358" y="1557298"/>
            <a:ext cx="4164707" cy="3595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85786" y="6072206"/>
            <a:ext cx="4051109" cy="369332"/>
          </a:xfrm>
          <a:prstGeom prst="rect">
            <a:avLst/>
          </a:prstGeom>
        </p:spPr>
        <p:txBody>
          <a:bodyPr wrap="none">
            <a:spAutoFit/>
          </a:bodyPr>
          <a:lstStyle/>
          <a:p>
            <a:pPr algn="r" rtl="1"/>
            <a:r>
              <a:rPr lang="ar-SA" dirty="0" smtClean="0">
                <a:solidFill>
                  <a:srgbClr val="2B11C9"/>
                </a:solidFill>
              </a:rPr>
              <a:t>الشيخ هاني بن عبد الله بن محمد الجبير: مجلة العدل  </a:t>
            </a:r>
            <a:endParaRPr lang="en-US" dirty="0">
              <a:solidFill>
                <a:srgbClr val="2B11C9"/>
              </a:solidFill>
            </a:endParaRPr>
          </a:p>
        </p:txBody>
      </p:sp>
    </p:spTree>
    <p:extLst>
      <p:ext uri="{BB962C8B-B14F-4D97-AF65-F5344CB8AC3E}">
        <p14:creationId xmlns="" xmlns:p14="http://schemas.microsoft.com/office/powerpoint/2010/main" val="126376254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أمثلة لبعض قرارات الهيئة الصحية الشرعية(3) </a:t>
            </a:r>
            <a:endParaRPr lang="en-US" dirty="0"/>
          </a:p>
        </p:txBody>
      </p:sp>
      <p:pic>
        <p:nvPicPr>
          <p:cNvPr id="921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9552" y="2225364"/>
            <a:ext cx="8129704" cy="2571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3" descr="lapa.gif"/>
          <p:cNvPicPr>
            <a:picLocks noChangeAspect="1"/>
          </p:cNvPicPr>
          <p:nvPr/>
        </p:nvPicPr>
        <p:blipFill>
          <a:blip r:embed="rId3"/>
          <a:stretch>
            <a:fillRect/>
          </a:stretch>
        </p:blipFill>
        <p:spPr>
          <a:xfrm>
            <a:off x="6000760" y="4786322"/>
            <a:ext cx="2103434" cy="1785935"/>
          </a:xfrm>
          <a:prstGeom prst="rect">
            <a:avLst/>
          </a:prstGeom>
        </p:spPr>
      </p:pic>
      <p:pic>
        <p:nvPicPr>
          <p:cNvPr id="5" name="Picture 4" descr="inferior_vena_cava.jpg"/>
          <p:cNvPicPr>
            <a:picLocks noChangeAspect="1"/>
          </p:cNvPicPr>
          <p:nvPr/>
        </p:nvPicPr>
        <p:blipFill>
          <a:blip r:embed="rId4" cstate="print"/>
          <a:stretch>
            <a:fillRect/>
          </a:stretch>
        </p:blipFill>
        <p:spPr>
          <a:xfrm>
            <a:off x="1714480" y="4929198"/>
            <a:ext cx="1428760" cy="1635136"/>
          </a:xfrm>
          <a:prstGeom prst="rect">
            <a:avLst/>
          </a:prstGeom>
        </p:spPr>
      </p:pic>
    </p:spTree>
    <p:extLst>
      <p:ext uri="{BB962C8B-B14F-4D97-AF65-F5344CB8AC3E}">
        <p14:creationId xmlns="" xmlns:p14="http://schemas.microsoft.com/office/powerpoint/2010/main" val="299165618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a:bodyPr>
          <a:lstStyle/>
          <a:p>
            <a:pPr algn="r" rtl="1"/>
            <a:r>
              <a:rPr lang="ar-SA" dirty="0" smtClean="0"/>
              <a:t>أمثلة لبعض قرارات الهيئة الصحية الشرعية (4)</a:t>
            </a:r>
            <a:endParaRPr lang="en-US"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4282" y="2428868"/>
            <a:ext cx="8669643" cy="28257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28662" y="6072206"/>
            <a:ext cx="4051109" cy="369332"/>
          </a:xfrm>
          <a:prstGeom prst="rect">
            <a:avLst/>
          </a:prstGeom>
        </p:spPr>
        <p:txBody>
          <a:bodyPr wrap="none">
            <a:spAutoFit/>
          </a:bodyPr>
          <a:lstStyle/>
          <a:p>
            <a:pPr algn="r" rtl="1"/>
            <a:r>
              <a:rPr lang="ar-SA" dirty="0" smtClean="0">
                <a:solidFill>
                  <a:srgbClr val="2B11C9"/>
                </a:solidFill>
              </a:rPr>
              <a:t>الشيخ هاني بن عبد الله بن محمد الجبير: مجلة العدل  </a:t>
            </a:r>
            <a:endParaRPr lang="en-US" dirty="0">
              <a:solidFill>
                <a:srgbClr val="2B11C9"/>
              </a:solidFill>
            </a:endParaRPr>
          </a:p>
        </p:txBody>
      </p:sp>
    </p:spTree>
    <p:extLst>
      <p:ext uri="{BB962C8B-B14F-4D97-AF65-F5344CB8AC3E}">
        <p14:creationId xmlns="" xmlns:p14="http://schemas.microsoft.com/office/powerpoint/2010/main" val="259217081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أمثلة لبعض قرارات الهيئة الصحية الشرعية(5)</a:t>
            </a:r>
            <a:endParaRPr lang="en-US" dirty="0"/>
          </a:p>
        </p:txBody>
      </p:sp>
      <p:sp>
        <p:nvSpPr>
          <p:cNvPr id="3" name="Content Placeholder 2"/>
          <p:cNvSpPr>
            <a:spLocks noGrp="1"/>
          </p:cNvSpPr>
          <p:nvPr>
            <p:ph idx="1"/>
          </p:nvPr>
        </p:nvSpPr>
        <p:spPr/>
        <p:txBody>
          <a:bodyPr>
            <a:normAutofit fontScale="62500" lnSpcReduction="20000"/>
          </a:bodyPr>
          <a:lstStyle/>
          <a:p>
            <a:pPr algn="r" rtl="1">
              <a:lnSpc>
                <a:spcPct val="120000"/>
              </a:lnSpc>
            </a:pPr>
            <a:r>
              <a:rPr lang="en-US" b="1" dirty="0" smtClean="0"/>
              <a:t>07/05/2012</a:t>
            </a:r>
            <a:endParaRPr lang="en-US" dirty="0" smtClean="0"/>
          </a:p>
          <a:p>
            <a:pPr algn="r" rtl="1">
              <a:lnSpc>
                <a:spcPct val="120000"/>
              </a:lnSpc>
            </a:pPr>
            <a:r>
              <a:rPr lang="en-US" b="1" dirty="0" err="1" smtClean="0"/>
              <a:t>أيدت</a:t>
            </a:r>
            <a:r>
              <a:rPr lang="en-US" b="1" dirty="0" smtClean="0"/>
              <a:t> </a:t>
            </a:r>
            <a:r>
              <a:rPr lang="en-US" b="1" dirty="0" err="1" smtClean="0"/>
              <a:t>الدائرة</a:t>
            </a:r>
            <a:r>
              <a:rPr lang="en-US" b="1" dirty="0" smtClean="0"/>
              <a:t> </a:t>
            </a:r>
            <a:r>
              <a:rPr lang="en-US" b="1" dirty="0" err="1" smtClean="0"/>
              <a:t>الخامسة</a:t>
            </a:r>
            <a:r>
              <a:rPr lang="en-US" b="1" dirty="0" smtClean="0"/>
              <a:t> </a:t>
            </a:r>
            <a:r>
              <a:rPr lang="en-US" b="1" dirty="0" err="1" smtClean="0"/>
              <a:t>بمحكمة</a:t>
            </a:r>
            <a:r>
              <a:rPr lang="en-US" b="1" dirty="0" smtClean="0"/>
              <a:t> </a:t>
            </a:r>
            <a:r>
              <a:rPr lang="en-US" b="1" dirty="0" err="1" smtClean="0"/>
              <a:t>الاستئناف</a:t>
            </a:r>
            <a:r>
              <a:rPr lang="en-US" b="1" dirty="0" smtClean="0"/>
              <a:t> </a:t>
            </a:r>
            <a:r>
              <a:rPr lang="en-US" b="1" dirty="0" err="1" smtClean="0"/>
              <a:t>الإدارية</a:t>
            </a:r>
            <a:r>
              <a:rPr lang="en-US" b="1" dirty="0" smtClean="0"/>
              <a:t> </a:t>
            </a:r>
            <a:r>
              <a:rPr lang="en-US" b="1" dirty="0" err="1" smtClean="0"/>
              <a:t>بالرياض</a:t>
            </a:r>
            <a:r>
              <a:rPr lang="en-US" b="1" dirty="0" smtClean="0"/>
              <a:t> </a:t>
            </a:r>
            <a:r>
              <a:rPr lang="en-US" b="1" dirty="0" err="1" smtClean="0"/>
              <a:t>حكم</a:t>
            </a:r>
            <a:r>
              <a:rPr lang="en-US" b="1" dirty="0" smtClean="0"/>
              <a:t> </a:t>
            </a:r>
            <a:r>
              <a:rPr lang="en-US" b="1" dirty="0" err="1" smtClean="0"/>
              <a:t>الهيئة</a:t>
            </a:r>
            <a:r>
              <a:rPr lang="en-US" b="1" dirty="0" smtClean="0"/>
              <a:t> </a:t>
            </a:r>
            <a:r>
              <a:rPr lang="en-US" b="1" dirty="0" err="1" smtClean="0"/>
              <a:t>الشرعية</a:t>
            </a:r>
            <a:r>
              <a:rPr lang="en-US" b="1" dirty="0" smtClean="0"/>
              <a:t> </a:t>
            </a:r>
            <a:r>
              <a:rPr lang="en-US" b="1" dirty="0" err="1" smtClean="0"/>
              <a:t>الصحية</a:t>
            </a:r>
            <a:r>
              <a:rPr lang="en-US" b="1" dirty="0" smtClean="0"/>
              <a:t> </a:t>
            </a:r>
            <a:r>
              <a:rPr lang="en-US" b="1" dirty="0" err="1" smtClean="0"/>
              <a:t>الأساسية</a:t>
            </a:r>
            <a:r>
              <a:rPr lang="en-US" b="1" dirty="0" smtClean="0"/>
              <a:t> </a:t>
            </a:r>
            <a:r>
              <a:rPr lang="en-US" b="1" dirty="0" err="1" smtClean="0"/>
              <a:t>بجدة،والقاضي</a:t>
            </a:r>
            <a:r>
              <a:rPr lang="en-US" b="1" dirty="0" smtClean="0"/>
              <a:t> </a:t>
            </a:r>
            <a:r>
              <a:rPr lang="en-US" b="1" dirty="0" err="1" smtClean="0">
                <a:solidFill>
                  <a:srgbClr val="FF0000"/>
                </a:solidFill>
              </a:rPr>
              <a:t>بسجن</a:t>
            </a:r>
            <a:r>
              <a:rPr lang="en-US" b="1" dirty="0" smtClean="0">
                <a:solidFill>
                  <a:srgbClr val="FF0000"/>
                </a:solidFill>
              </a:rPr>
              <a:t> </a:t>
            </a:r>
            <a:r>
              <a:rPr lang="en-US" b="1" dirty="0" err="1" smtClean="0">
                <a:solidFill>
                  <a:srgbClr val="FF0000"/>
                </a:solidFill>
              </a:rPr>
              <a:t>كل</a:t>
            </a:r>
            <a:r>
              <a:rPr lang="en-US" b="1" dirty="0" smtClean="0">
                <a:solidFill>
                  <a:srgbClr val="FF0000"/>
                </a:solidFill>
              </a:rPr>
              <a:t> </a:t>
            </a:r>
            <a:r>
              <a:rPr lang="en-US" b="1" dirty="0" err="1" smtClean="0">
                <a:solidFill>
                  <a:srgbClr val="FF0000"/>
                </a:solidFill>
              </a:rPr>
              <a:t>من</a:t>
            </a:r>
            <a:r>
              <a:rPr lang="en-US" b="1" dirty="0" smtClean="0">
                <a:solidFill>
                  <a:srgbClr val="FF0000"/>
                </a:solidFill>
              </a:rPr>
              <a:t> </a:t>
            </a:r>
            <a:r>
              <a:rPr lang="en-US" b="1" dirty="0" err="1" smtClean="0">
                <a:solidFill>
                  <a:srgbClr val="FF0000"/>
                </a:solidFill>
              </a:rPr>
              <a:t>رئيس</a:t>
            </a:r>
            <a:r>
              <a:rPr lang="en-US" b="1" dirty="0" smtClean="0">
                <a:solidFill>
                  <a:srgbClr val="FF0000"/>
                </a:solidFill>
              </a:rPr>
              <a:t> </a:t>
            </a:r>
            <a:r>
              <a:rPr lang="en-US" b="1" dirty="0" err="1" smtClean="0">
                <a:solidFill>
                  <a:srgbClr val="FF0000"/>
                </a:solidFill>
              </a:rPr>
              <a:t>مستشفى</a:t>
            </a:r>
            <a:r>
              <a:rPr lang="en-US" b="1" dirty="0" smtClean="0">
                <a:solidFill>
                  <a:srgbClr val="FF0000"/>
                </a:solidFill>
              </a:rPr>
              <a:t> </a:t>
            </a:r>
            <a:r>
              <a:rPr lang="en-US" b="1" dirty="0" err="1" smtClean="0">
                <a:solidFill>
                  <a:srgbClr val="FF0000"/>
                </a:solidFill>
              </a:rPr>
              <a:t>خاص</a:t>
            </a:r>
            <a:r>
              <a:rPr lang="en-US" b="1" dirty="0" smtClean="0">
                <a:solidFill>
                  <a:srgbClr val="FF0000"/>
                </a:solidFill>
              </a:rPr>
              <a:t> </a:t>
            </a:r>
            <a:r>
              <a:rPr lang="en-US" b="1" dirty="0" err="1" smtClean="0">
                <a:solidFill>
                  <a:srgbClr val="FF0000"/>
                </a:solidFill>
              </a:rPr>
              <a:t>بجدة</a:t>
            </a:r>
            <a:r>
              <a:rPr lang="en-US" b="1" dirty="0" smtClean="0">
                <a:solidFill>
                  <a:srgbClr val="FF0000"/>
                </a:solidFill>
              </a:rPr>
              <a:t> </a:t>
            </a:r>
            <a:r>
              <a:rPr lang="en-US" b="1" dirty="0" err="1" smtClean="0">
                <a:solidFill>
                  <a:srgbClr val="FF0000"/>
                </a:solidFill>
              </a:rPr>
              <a:t>وطبيبة</a:t>
            </a:r>
            <a:r>
              <a:rPr lang="en-US" b="1" dirty="0" smtClean="0">
                <a:solidFill>
                  <a:srgbClr val="FF0000"/>
                </a:solidFill>
              </a:rPr>
              <a:t> </a:t>
            </a:r>
            <a:r>
              <a:rPr lang="en-US" b="1" dirty="0" err="1" smtClean="0">
                <a:solidFill>
                  <a:srgbClr val="FF0000"/>
                </a:solidFill>
              </a:rPr>
              <a:t>التخدير</a:t>
            </a:r>
            <a:r>
              <a:rPr lang="en-US" b="1" dirty="0" smtClean="0">
                <a:solidFill>
                  <a:srgbClr val="FF0000"/>
                </a:solidFill>
              </a:rPr>
              <a:t> </a:t>
            </a:r>
            <a:r>
              <a:rPr lang="en-US" b="1" dirty="0" err="1" smtClean="0">
                <a:solidFill>
                  <a:srgbClr val="FF0000"/>
                </a:solidFill>
              </a:rPr>
              <a:t>بالمستشفى</a:t>
            </a:r>
            <a:r>
              <a:rPr lang="en-US" b="1" dirty="0" smtClean="0">
                <a:solidFill>
                  <a:srgbClr val="FF0000"/>
                </a:solidFill>
              </a:rPr>
              <a:t> </a:t>
            </a:r>
            <a:r>
              <a:rPr lang="en-US" b="1" dirty="0" err="1" smtClean="0">
                <a:solidFill>
                  <a:srgbClr val="FF0000"/>
                </a:solidFill>
              </a:rPr>
              <a:t>على</a:t>
            </a:r>
            <a:r>
              <a:rPr lang="en-US" b="1" dirty="0" smtClean="0">
                <a:solidFill>
                  <a:srgbClr val="FF0000"/>
                </a:solidFill>
              </a:rPr>
              <a:t> </a:t>
            </a:r>
            <a:r>
              <a:rPr lang="en-US" b="1" dirty="0" err="1" smtClean="0">
                <a:solidFill>
                  <a:srgbClr val="FF0000"/>
                </a:solidFill>
              </a:rPr>
              <a:t>خلفية</a:t>
            </a:r>
            <a:r>
              <a:rPr lang="en-US" b="1" dirty="0" smtClean="0">
                <a:solidFill>
                  <a:srgbClr val="FF0000"/>
                </a:solidFill>
              </a:rPr>
              <a:t> </a:t>
            </a:r>
            <a:r>
              <a:rPr lang="en-US" b="1" dirty="0" err="1" smtClean="0">
                <a:solidFill>
                  <a:srgbClr val="FF0000"/>
                </a:solidFill>
              </a:rPr>
              <a:t>ضلوعهما</a:t>
            </a:r>
            <a:r>
              <a:rPr lang="en-US" b="1" dirty="0" smtClean="0">
                <a:solidFill>
                  <a:srgbClr val="FF0000"/>
                </a:solidFill>
              </a:rPr>
              <a:t> </a:t>
            </a:r>
            <a:r>
              <a:rPr lang="en-US" b="1" dirty="0" err="1" smtClean="0">
                <a:solidFill>
                  <a:srgbClr val="FF0000"/>
                </a:solidFill>
              </a:rPr>
              <a:t>في</a:t>
            </a:r>
            <a:r>
              <a:rPr lang="en-US" b="1" dirty="0" smtClean="0">
                <a:solidFill>
                  <a:srgbClr val="FF0000"/>
                </a:solidFill>
              </a:rPr>
              <a:t> </a:t>
            </a:r>
            <a:r>
              <a:rPr lang="en-US" b="1" dirty="0" err="1" smtClean="0">
                <a:solidFill>
                  <a:srgbClr val="FF0000"/>
                </a:solidFill>
              </a:rPr>
              <a:t>خطأ</a:t>
            </a:r>
            <a:r>
              <a:rPr lang="en-US" b="1" dirty="0" smtClean="0">
                <a:solidFill>
                  <a:srgbClr val="FF0000"/>
                </a:solidFill>
              </a:rPr>
              <a:t> </a:t>
            </a:r>
            <a:r>
              <a:rPr lang="en-US" b="1" dirty="0" err="1" smtClean="0">
                <a:solidFill>
                  <a:srgbClr val="FF0000"/>
                </a:solidFill>
              </a:rPr>
              <a:t>طبي</a:t>
            </a:r>
            <a:r>
              <a:rPr lang="en-US" b="1" dirty="0" smtClean="0">
                <a:solidFill>
                  <a:srgbClr val="FF0000"/>
                </a:solidFill>
              </a:rPr>
              <a:t> </a:t>
            </a:r>
            <a:r>
              <a:rPr lang="en-US" b="1" dirty="0" err="1" smtClean="0"/>
              <a:t>أدى</a:t>
            </a:r>
            <a:r>
              <a:rPr lang="en-US" b="1" dirty="0" smtClean="0"/>
              <a:t> </a:t>
            </a:r>
            <a:r>
              <a:rPr lang="en-US" b="1" dirty="0" err="1" smtClean="0"/>
              <a:t>إلى</a:t>
            </a:r>
            <a:r>
              <a:rPr lang="en-US" b="1" dirty="0" smtClean="0"/>
              <a:t> </a:t>
            </a:r>
            <a:r>
              <a:rPr lang="en-US" b="1" dirty="0" err="1" smtClean="0"/>
              <a:t>وفاة</a:t>
            </a:r>
            <a:r>
              <a:rPr lang="en-US" b="1" dirty="0" smtClean="0"/>
              <a:t> </a:t>
            </a:r>
            <a:r>
              <a:rPr lang="en-US" b="1" dirty="0" err="1" smtClean="0"/>
              <a:t>الدكتور</a:t>
            </a:r>
            <a:r>
              <a:rPr lang="en-US" b="1" dirty="0" smtClean="0"/>
              <a:t> </a:t>
            </a:r>
            <a:r>
              <a:rPr lang="en-US" b="1" dirty="0" err="1" smtClean="0"/>
              <a:t>طارق</a:t>
            </a:r>
            <a:r>
              <a:rPr lang="en-US" b="1" dirty="0" smtClean="0"/>
              <a:t> </a:t>
            </a:r>
            <a:r>
              <a:rPr lang="en-US" b="1" dirty="0" err="1" smtClean="0"/>
              <a:t>بن</a:t>
            </a:r>
            <a:r>
              <a:rPr lang="en-US" b="1" dirty="0" smtClean="0"/>
              <a:t> </a:t>
            </a:r>
            <a:r>
              <a:rPr lang="en-US" b="1" dirty="0" err="1" smtClean="0"/>
              <a:t>سلمان</a:t>
            </a:r>
            <a:r>
              <a:rPr lang="en-US" b="1" dirty="0" smtClean="0"/>
              <a:t> </a:t>
            </a:r>
            <a:r>
              <a:rPr lang="en-US" b="1" dirty="0" err="1" smtClean="0"/>
              <a:t>الجهني</a:t>
            </a:r>
            <a:r>
              <a:rPr lang="en-US" b="1" dirty="0" smtClean="0"/>
              <a:t>، </a:t>
            </a:r>
            <a:r>
              <a:rPr lang="en-US" b="1" dirty="0" err="1" smtClean="0"/>
              <a:t>فيما</a:t>
            </a:r>
            <a:r>
              <a:rPr lang="en-US" b="1" dirty="0" smtClean="0"/>
              <a:t> </a:t>
            </a:r>
            <a:r>
              <a:rPr lang="en-US" b="1" dirty="0" err="1" smtClean="0"/>
              <a:t>رفضت</a:t>
            </a:r>
            <a:r>
              <a:rPr lang="en-US" b="1" dirty="0" smtClean="0"/>
              <a:t> </a:t>
            </a:r>
            <a:r>
              <a:rPr lang="en-US" b="1" dirty="0" err="1" smtClean="0"/>
              <a:t>المحكمة</a:t>
            </a:r>
            <a:r>
              <a:rPr lang="en-US" b="1" dirty="0" smtClean="0"/>
              <a:t> </a:t>
            </a:r>
            <a:r>
              <a:rPr lang="en-US" b="1" dirty="0" err="1" smtClean="0"/>
              <a:t>قرار</a:t>
            </a:r>
            <a:r>
              <a:rPr lang="en-US" b="1" dirty="0" smtClean="0"/>
              <a:t> </a:t>
            </a:r>
            <a:r>
              <a:rPr lang="en-US" b="1" dirty="0" err="1" smtClean="0"/>
              <a:t>الهيئة</a:t>
            </a:r>
            <a:r>
              <a:rPr lang="en-US" b="1" dirty="0" smtClean="0"/>
              <a:t> </a:t>
            </a:r>
            <a:r>
              <a:rPr lang="en-US" b="1" dirty="0" err="1" smtClean="0"/>
              <a:t>القاضي</a:t>
            </a:r>
            <a:r>
              <a:rPr lang="en-US" b="1" dirty="0" smtClean="0"/>
              <a:t> </a:t>
            </a:r>
            <a:r>
              <a:rPr lang="en-US" b="1" dirty="0" err="1" smtClean="0"/>
              <a:t>بتغريم</a:t>
            </a:r>
            <a:r>
              <a:rPr lang="en-US" b="1" dirty="0" smtClean="0"/>
              <a:t> </a:t>
            </a:r>
            <a:r>
              <a:rPr lang="en-US" b="1" dirty="0" err="1" smtClean="0"/>
              <a:t>المستشفى</a:t>
            </a:r>
            <a:r>
              <a:rPr lang="en-US" b="1" dirty="0" smtClean="0"/>
              <a:t> 260 </a:t>
            </a:r>
            <a:r>
              <a:rPr lang="en-US" b="1" dirty="0" err="1" smtClean="0"/>
              <a:t>ألف</a:t>
            </a:r>
            <a:r>
              <a:rPr lang="en-US" b="1" dirty="0" smtClean="0"/>
              <a:t> </a:t>
            </a:r>
            <a:r>
              <a:rPr lang="en-US" b="1" dirty="0" err="1" smtClean="0"/>
              <a:t>ريال</a:t>
            </a:r>
            <a:r>
              <a:rPr lang="en-US" b="1" dirty="0" smtClean="0"/>
              <a:t> </a:t>
            </a:r>
            <a:r>
              <a:rPr lang="en-US" b="1" dirty="0" err="1" smtClean="0"/>
              <a:t>كحق</a:t>
            </a:r>
            <a:r>
              <a:rPr lang="en-US" b="1" dirty="0" smtClean="0"/>
              <a:t> </a:t>
            </a:r>
            <a:r>
              <a:rPr lang="en-US" b="1" dirty="0" err="1" smtClean="0"/>
              <a:t>عام</a:t>
            </a:r>
            <a:r>
              <a:rPr lang="en-US" b="1" dirty="0" smtClean="0"/>
              <a:t>.</a:t>
            </a:r>
            <a:br>
              <a:rPr lang="en-US" b="1" dirty="0" smtClean="0"/>
            </a:br>
            <a:r>
              <a:rPr lang="en-US" b="1" dirty="0" err="1" smtClean="0"/>
              <a:t>وأوضح</a:t>
            </a:r>
            <a:r>
              <a:rPr lang="en-US" b="1" dirty="0" smtClean="0"/>
              <a:t> </a:t>
            </a:r>
            <a:r>
              <a:rPr lang="en-US" b="1" dirty="0" err="1" smtClean="0"/>
              <a:t>نائب</a:t>
            </a:r>
            <a:r>
              <a:rPr lang="en-US" b="1" dirty="0" smtClean="0"/>
              <a:t> </a:t>
            </a:r>
            <a:r>
              <a:rPr lang="en-US" b="1" dirty="0" err="1" smtClean="0"/>
              <a:t>رئيس</a:t>
            </a:r>
            <a:r>
              <a:rPr lang="en-US" b="1" dirty="0" smtClean="0"/>
              <a:t> </a:t>
            </a:r>
            <a:r>
              <a:rPr lang="en-US" b="1" dirty="0" err="1" smtClean="0"/>
              <a:t>الهيئة</a:t>
            </a:r>
            <a:r>
              <a:rPr lang="en-US" b="1" dirty="0" smtClean="0"/>
              <a:t> </a:t>
            </a:r>
            <a:r>
              <a:rPr lang="en-US" b="1" dirty="0" err="1" smtClean="0"/>
              <a:t>الصحية</a:t>
            </a:r>
            <a:r>
              <a:rPr lang="en-US" b="1" dirty="0" smtClean="0"/>
              <a:t> </a:t>
            </a:r>
            <a:r>
              <a:rPr lang="en-US" b="1" dirty="0" err="1" smtClean="0"/>
              <a:t>الشرعية</a:t>
            </a:r>
            <a:r>
              <a:rPr lang="en-US" b="1" dirty="0" smtClean="0"/>
              <a:t> </a:t>
            </a:r>
            <a:r>
              <a:rPr lang="en-US" b="1" dirty="0" err="1" smtClean="0"/>
              <a:t>الأساسية</a:t>
            </a:r>
            <a:r>
              <a:rPr lang="en-US" b="1" dirty="0" smtClean="0"/>
              <a:t> </a:t>
            </a:r>
            <a:r>
              <a:rPr lang="en-US" b="1" dirty="0" err="1" smtClean="0"/>
              <a:t>بجدة</a:t>
            </a:r>
            <a:r>
              <a:rPr lang="en-US" b="1" dirty="0" smtClean="0"/>
              <a:t> </a:t>
            </a:r>
            <a:r>
              <a:rPr lang="en-US" b="1" dirty="0" err="1" smtClean="0"/>
              <a:t>قاضي</a:t>
            </a:r>
            <a:r>
              <a:rPr lang="en-US" b="1" dirty="0" smtClean="0"/>
              <a:t> </a:t>
            </a:r>
            <a:r>
              <a:rPr lang="en-US" b="1" dirty="0" err="1" smtClean="0"/>
              <a:t>الاستئناف</a:t>
            </a:r>
            <a:r>
              <a:rPr lang="en-US" b="1" dirty="0" smtClean="0"/>
              <a:t> </a:t>
            </a:r>
            <a:r>
              <a:rPr lang="en-US" b="1" dirty="0" err="1" smtClean="0"/>
              <a:t>عبدالرحمن</a:t>
            </a:r>
            <a:r>
              <a:rPr lang="en-US" b="1" dirty="0" smtClean="0"/>
              <a:t> </a:t>
            </a:r>
            <a:r>
              <a:rPr lang="en-US" b="1" dirty="0" err="1" smtClean="0"/>
              <a:t>العجيري</a:t>
            </a:r>
            <a:r>
              <a:rPr lang="en-US" b="1" dirty="0" smtClean="0"/>
              <a:t> </a:t>
            </a:r>
            <a:r>
              <a:rPr lang="en-US" b="1" dirty="0" err="1" smtClean="0"/>
              <a:t>أن</a:t>
            </a:r>
            <a:r>
              <a:rPr lang="en-US" b="1" dirty="0" smtClean="0"/>
              <a:t> </a:t>
            </a:r>
            <a:r>
              <a:rPr lang="en-US" b="1" dirty="0" err="1" smtClean="0"/>
              <a:t>الحكم</a:t>
            </a:r>
            <a:r>
              <a:rPr lang="en-US" b="1" dirty="0" smtClean="0"/>
              <a:t> </a:t>
            </a:r>
            <a:r>
              <a:rPr lang="en-US" b="1" dirty="0" err="1" smtClean="0"/>
              <a:t>جاهز</a:t>
            </a:r>
            <a:r>
              <a:rPr lang="en-US" b="1" dirty="0" smtClean="0"/>
              <a:t> </a:t>
            </a:r>
            <a:r>
              <a:rPr lang="en-US" b="1" dirty="0" err="1" smtClean="0"/>
              <a:t>للتنفيذ</a:t>
            </a:r>
            <a:r>
              <a:rPr lang="en-US" b="1" dirty="0" smtClean="0"/>
              <a:t> </a:t>
            </a:r>
            <a:r>
              <a:rPr lang="en-US" b="1" dirty="0" err="1" smtClean="0"/>
              <a:t>لأنه</a:t>
            </a:r>
            <a:r>
              <a:rPr lang="en-US" b="1" dirty="0" smtClean="0"/>
              <a:t> </a:t>
            </a:r>
            <a:r>
              <a:rPr lang="en-US" b="1" dirty="0" err="1" smtClean="0"/>
              <a:t>مكتسب</a:t>
            </a:r>
            <a:r>
              <a:rPr lang="en-US" b="1" dirty="0" smtClean="0"/>
              <a:t> </a:t>
            </a:r>
            <a:r>
              <a:rPr lang="en-US" b="1" dirty="0" err="1" smtClean="0"/>
              <a:t>القطعية</a:t>
            </a:r>
            <a:r>
              <a:rPr lang="en-US" b="1" dirty="0" smtClean="0"/>
              <a:t>. </a:t>
            </a:r>
            <a:r>
              <a:rPr lang="en-US" b="1" dirty="0" err="1" smtClean="0"/>
              <a:t>وبين</a:t>
            </a:r>
            <a:r>
              <a:rPr lang="en-US" b="1" dirty="0" smtClean="0"/>
              <a:t> </a:t>
            </a:r>
            <a:r>
              <a:rPr lang="en-US" b="1" dirty="0" err="1" smtClean="0"/>
              <a:t>قاضي</a:t>
            </a:r>
            <a:r>
              <a:rPr lang="en-US" b="1" dirty="0" smtClean="0"/>
              <a:t> </a:t>
            </a:r>
            <a:r>
              <a:rPr lang="en-US" b="1" dirty="0" err="1" smtClean="0"/>
              <a:t>الاستئناف</a:t>
            </a:r>
            <a:r>
              <a:rPr lang="en-US" b="1" dirty="0" smtClean="0"/>
              <a:t> </a:t>
            </a:r>
            <a:r>
              <a:rPr lang="en-US" b="1" dirty="0" err="1" smtClean="0"/>
              <a:t>العجيري</a:t>
            </a:r>
            <a:r>
              <a:rPr lang="en-US" b="1" dirty="0" smtClean="0"/>
              <a:t> </a:t>
            </a:r>
            <a:r>
              <a:rPr lang="en-US" b="1" dirty="0" err="1" smtClean="0"/>
              <a:t>أن</a:t>
            </a:r>
            <a:r>
              <a:rPr lang="en-US" b="1" dirty="0" smtClean="0"/>
              <a:t> </a:t>
            </a:r>
            <a:r>
              <a:rPr lang="en-US" b="1" dirty="0" err="1" smtClean="0"/>
              <a:t>الخطأ</a:t>
            </a:r>
            <a:r>
              <a:rPr lang="en-US" b="1" dirty="0" smtClean="0"/>
              <a:t> </a:t>
            </a:r>
            <a:r>
              <a:rPr lang="en-US" b="1" dirty="0" err="1" smtClean="0"/>
              <a:t>الطبي</a:t>
            </a:r>
            <a:r>
              <a:rPr lang="en-US" b="1" dirty="0" smtClean="0"/>
              <a:t> </a:t>
            </a:r>
            <a:r>
              <a:rPr lang="en-US" b="1" dirty="0" err="1" smtClean="0"/>
              <a:t>ناتج</a:t>
            </a:r>
            <a:r>
              <a:rPr lang="en-US" b="1" dirty="0" smtClean="0"/>
              <a:t> </a:t>
            </a:r>
            <a:r>
              <a:rPr lang="en-US" b="1" dirty="0" err="1" smtClean="0"/>
              <a:t>عن</a:t>
            </a:r>
            <a:r>
              <a:rPr lang="en-US" b="1" dirty="0" smtClean="0"/>
              <a:t> </a:t>
            </a:r>
            <a:r>
              <a:rPr lang="en-US" b="1" dirty="0" err="1" smtClean="0"/>
              <a:t>عملية</a:t>
            </a:r>
            <a:r>
              <a:rPr lang="en-US" b="1" dirty="0" smtClean="0"/>
              <a:t> </a:t>
            </a:r>
            <a:r>
              <a:rPr lang="en-US" b="1" dirty="0" err="1" smtClean="0"/>
              <a:t>تغيير</a:t>
            </a:r>
            <a:r>
              <a:rPr lang="en-US" b="1" dirty="0" smtClean="0"/>
              <a:t> </a:t>
            </a:r>
            <a:r>
              <a:rPr lang="en-US" b="1" dirty="0" err="1" smtClean="0"/>
              <a:t>مسار</a:t>
            </a:r>
            <a:r>
              <a:rPr lang="en-US" b="1" dirty="0" smtClean="0"/>
              <a:t> </a:t>
            </a:r>
            <a:r>
              <a:rPr lang="en-US" b="1" dirty="0" err="1" smtClean="0"/>
              <a:t>المعدة</a:t>
            </a:r>
            <a:r>
              <a:rPr lang="en-US" b="1" dirty="0" smtClean="0"/>
              <a:t> </a:t>
            </a:r>
            <a:r>
              <a:rPr lang="en-US" b="1" dirty="0" err="1" smtClean="0"/>
              <a:t>الجراحية</a:t>
            </a:r>
            <a:r>
              <a:rPr lang="en-US" b="1" dirty="0" smtClean="0"/>
              <a:t> </a:t>
            </a:r>
            <a:r>
              <a:rPr lang="en-US" b="1" dirty="0" err="1" smtClean="0"/>
              <a:t>للدكتور</a:t>
            </a:r>
            <a:r>
              <a:rPr lang="en-US" b="1" dirty="0" smtClean="0"/>
              <a:t> </a:t>
            </a:r>
            <a:r>
              <a:rPr lang="en-US" b="1" dirty="0" err="1" smtClean="0"/>
              <a:t>الراحل</a:t>
            </a:r>
            <a:r>
              <a:rPr lang="en-US" b="1" dirty="0" smtClean="0"/>
              <a:t>، </a:t>
            </a:r>
            <a:r>
              <a:rPr lang="en-US" b="1" dirty="0" err="1" smtClean="0"/>
              <a:t>خلال</a:t>
            </a:r>
            <a:r>
              <a:rPr lang="en-US" b="1" dirty="0" smtClean="0"/>
              <a:t> </a:t>
            </a:r>
            <a:r>
              <a:rPr lang="en-US" b="1" dirty="0" err="1" smtClean="0"/>
              <a:t>عملية</a:t>
            </a:r>
            <a:r>
              <a:rPr lang="en-US" b="1" dirty="0" smtClean="0"/>
              <a:t> </a:t>
            </a:r>
            <a:r>
              <a:rPr lang="en-US" b="1" dirty="0" err="1" smtClean="0"/>
              <a:t>التخدير</a:t>
            </a:r>
            <a:r>
              <a:rPr lang="en-US" b="1" dirty="0" smtClean="0"/>
              <a:t> </a:t>
            </a:r>
            <a:r>
              <a:rPr lang="en-US" b="1" dirty="0" err="1" smtClean="0"/>
              <a:t>حيث</a:t>
            </a:r>
            <a:r>
              <a:rPr lang="en-US" b="1" dirty="0" smtClean="0"/>
              <a:t> </a:t>
            </a:r>
            <a:r>
              <a:rPr lang="en-US" b="1" dirty="0" err="1" smtClean="0"/>
              <a:t>تسبب</a:t>
            </a:r>
            <a:r>
              <a:rPr lang="en-US" b="1" dirty="0" smtClean="0"/>
              <a:t> </a:t>
            </a:r>
            <a:r>
              <a:rPr lang="en-US" b="1" dirty="0" err="1" smtClean="0"/>
              <a:t>سوء</a:t>
            </a:r>
            <a:r>
              <a:rPr lang="en-US" b="1" dirty="0" smtClean="0"/>
              <a:t> </a:t>
            </a:r>
            <a:r>
              <a:rPr lang="en-US" b="1" dirty="0" err="1" smtClean="0"/>
              <a:t>إدخال</a:t>
            </a:r>
            <a:r>
              <a:rPr lang="en-US" b="1" dirty="0" smtClean="0"/>
              <a:t> </a:t>
            </a:r>
            <a:r>
              <a:rPr lang="en-US" b="1" dirty="0" err="1" smtClean="0"/>
              <a:t>أنبوب</a:t>
            </a:r>
            <a:r>
              <a:rPr lang="en-US" b="1" dirty="0" smtClean="0"/>
              <a:t> </a:t>
            </a:r>
            <a:r>
              <a:rPr lang="en-US" b="1" dirty="0" err="1" smtClean="0"/>
              <a:t>التنفس</a:t>
            </a:r>
            <a:r>
              <a:rPr lang="en-US" b="1" dirty="0" smtClean="0"/>
              <a:t> </a:t>
            </a:r>
            <a:r>
              <a:rPr lang="en-US" b="1" dirty="0" err="1" smtClean="0"/>
              <a:t>في</a:t>
            </a:r>
            <a:r>
              <a:rPr lang="en-US" b="1" dirty="0" smtClean="0"/>
              <a:t> </a:t>
            </a:r>
            <a:r>
              <a:rPr lang="en-US" b="1" dirty="0" err="1" smtClean="0"/>
              <a:t>عدم</a:t>
            </a:r>
            <a:r>
              <a:rPr lang="en-US" b="1" dirty="0" smtClean="0"/>
              <a:t> </a:t>
            </a:r>
            <a:r>
              <a:rPr lang="en-US" b="1" dirty="0" err="1" smtClean="0"/>
              <a:t>وصوله</a:t>
            </a:r>
            <a:r>
              <a:rPr lang="en-US" b="1" dirty="0" smtClean="0"/>
              <a:t> </a:t>
            </a:r>
            <a:r>
              <a:rPr lang="en-US" b="1" dirty="0" err="1" smtClean="0"/>
              <a:t>إلى</a:t>
            </a:r>
            <a:r>
              <a:rPr lang="en-US" b="1" dirty="0" smtClean="0"/>
              <a:t> </a:t>
            </a:r>
            <a:r>
              <a:rPr lang="en-US" b="1" dirty="0" err="1" smtClean="0"/>
              <a:t>القصبة</a:t>
            </a:r>
            <a:r>
              <a:rPr lang="en-US" b="1" dirty="0" smtClean="0"/>
              <a:t> </a:t>
            </a:r>
            <a:r>
              <a:rPr lang="en-US" b="1" dirty="0" err="1" smtClean="0"/>
              <a:t>الهوائية</a:t>
            </a:r>
            <a:r>
              <a:rPr lang="en-US" b="1" dirty="0" smtClean="0"/>
              <a:t> </a:t>
            </a:r>
            <a:r>
              <a:rPr lang="en-US" b="1" dirty="0" err="1" smtClean="0"/>
              <a:t>وحجب</a:t>
            </a:r>
            <a:r>
              <a:rPr lang="en-US" b="1" dirty="0" smtClean="0"/>
              <a:t> </a:t>
            </a:r>
            <a:r>
              <a:rPr lang="en-US" b="1" dirty="0" err="1" smtClean="0"/>
              <a:t>الأكسجين</a:t>
            </a:r>
            <a:r>
              <a:rPr lang="en-US" b="1" dirty="0" smtClean="0"/>
              <a:t> </a:t>
            </a:r>
            <a:r>
              <a:rPr lang="en-US" b="1" dirty="0" err="1" smtClean="0"/>
              <a:t>عن</a:t>
            </a:r>
            <a:r>
              <a:rPr lang="en-US" b="1" dirty="0" smtClean="0"/>
              <a:t> </a:t>
            </a:r>
            <a:r>
              <a:rPr lang="en-US" b="1" dirty="0" err="1" smtClean="0"/>
              <a:t>المخ</a:t>
            </a:r>
            <a:r>
              <a:rPr lang="en-US" b="1" dirty="0" smtClean="0"/>
              <a:t> </a:t>
            </a:r>
            <a:r>
              <a:rPr lang="en-US" b="1" dirty="0" err="1" smtClean="0"/>
              <a:t>مما</a:t>
            </a:r>
            <a:r>
              <a:rPr lang="en-US" b="1" dirty="0" smtClean="0"/>
              <a:t> </a:t>
            </a:r>
            <a:r>
              <a:rPr lang="en-US" b="1" dirty="0" err="1" smtClean="0"/>
              <a:t>أدى</a:t>
            </a:r>
            <a:r>
              <a:rPr lang="en-US" b="1" dirty="0" smtClean="0"/>
              <a:t> </a:t>
            </a:r>
            <a:r>
              <a:rPr lang="en-US" b="1" dirty="0" err="1" smtClean="0"/>
              <a:t>إلى</a:t>
            </a:r>
            <a:r>
              <a:rPr lang="en-US" b="1" dirty="0" smtClean="0"/>
              <a:t> </a:t>
            </a:r>
            <a:r>
              <a:rPr lang="en-US" b="1" dirty="0" err="1" smtClean="0"/>
              <a:t>حدوث</a:t>
            </a:r>
            <a:r>
              <a:rPr lang="en-US" b="1" dirty="0" smtClean="0"/>
              <a:t> </a:t>
            </a:r>
            <a:r>
              <a:rPr lang="en-US" b="1" dirty="0" err="1" smtClean="0"/>
              <a:t>سكتة</a:t>
            </a:r>
            <a:r>
              <a:rPr lang="en-US" b="1" dirty="0" smtClean="0"/>
              <a:t> </a:t>
            </a:r>
            <a:r>
              <a:rPr lang="en-US" b="1" dirty="0" err="1" smtClean="0"/>
              <a:t>دماغية</a:t>
            </a:r>
            <a:r>
              <a:rPr lang="en-US" b="1" dirty="0" smtClean="0"/>
              <a:t> </a:t>
            </a:r>
            <a:r>
              <a:rPr lang="en-US" b="1" dirty="0" err="1" smtClean="0"/>
              <a:t>أدت</a:t>
            </a:r>
            <a:r>
              <a:rPr lang="en-US" b="1" dirty="0" smtClean="0"/>
              <a:t> </a:t>
            </a:r>
            <a:r>
              <a:rPr lang="en-US" b="1" dirty="0" err="1" smtClean="0"/>
              <a:t>إلى</a:t>
            </a:r>
            <a:r>
              <a:rPr lang="en-US" b="1" dirty="0" smtClean="0"/>
              <a:t> </a:t>
            </a:r>
            <a:r>
              <a:rPr lang="en-US" b="1" dirty="0" err="1" smtClean="0"/>
              <a:t>الوفاة</a:t>
            </a:r>
            <a:r>
              <a:rPr lang="en-US" b="1" dirty="0" smtClean="0"/>
              <a:t>. </a:t>
            </a:r>
            <a:r>
              <a:rPr lang="en-US" b="1" dirty="0" err="1" smtClean="0"/>
              <a:t>وأضاف</a:t>
            </a:r>
            <a:r>
              <a:rPr lang="en-US" b="1" dirty="0" smtClean="0"/>
              <a:t>:»</a:t>
            </a:r>
            <a:r>
              <a:rPr lang="en-US" b="1" dirty="0" err="1" smtClean="0"/>
              <a:t>إن</a:t>
            </a:r>
            <a:r>
              <a:rPr lang="en-US" b="1" dirty="0" smtClean="0"/>
              <a:t> </a:t>
            </a:r>
            <a:r>
              <a:rPr lang="en-US" b="1" dirty="0" err="1" smtClean="0"/>
              <a:t>المستشفى</a:t>
            </a:r>
            <a:r>
              <a:rPr lang="en-US" b="1" dirty="0" smtClean="0"/>
              <a:t> </a:t>
            </a:r>
            <a:r>
              <a:rPr lang="en-US" b="1" dirty="0" err="1" smtClean="0"/>
              <a:t>الخاص</a:t>
            </a:r>
            <a:r>
              <a:rPr lang="en-US" b="1" dirty="0" smtClean="0"/>
              <a:t> </a:t>
            </a:r>
            <a:r>
              <a:rPr lang="en-US" b="1" dirty="0" err="1" smtClean="0"/>
              <a:t>عليه</a:t>
            </a:r>
            <a:r>
              <a:rPr lang="en-US" b="1" dirty="0" smtClean="0"/>
              <a:t> </a:t>
            </a:r>
            <a:r>
              <a:rPr lang="en-US" b="1" dirty="0" err="1" smtClean="0"/>
              <a:t>مخالفات</a:t>
            </a:r>
            <a:r>
              <a:rPr lang="en-US" b="1" dirty="0" smtClean="0"/>
              <a:t> </a:t>
            </a:r>
            <a:r>
              <a:rPr lang="en-US" b="1" dirty="0" err="1" smtClean="0"/>
              <a:t>عديدة</a:t>
            </a:r>
            <a:r>
              <a:rPr lang="en-US" b="1" dirty="0" smtClean="0"/>
              <a:t> </a:t>
            </a:r>
            <a:r>
              <a:rPr lang="en-US" b="1" dirty="0" err="1" smtClean="0"/>
              <a:t>منها</a:t>
            </a:r>
            <a:r>
              <a:rPr lang="en-US" b="1" dirty="0" smtClean="0"/>
              <a:t> </a:t>
            </a:r>
            <a:r>
              <a:rPr lang="en-US" b="1" dirty="0" err="1" smtClean="0"/>
              <a:t>تشغيله</a:t>
            </a:r>
            <a:r>
              <a:rPr lang="en-US" b="1" dirty="0" smtClean="0"/>
              <a:t> </a:t>
            </a:r>
            <a:r>
              <a:rPr lang="en-US" b="1" dirty="0" err="1" smtClean="0"/>
              <a:t>رئيس</a:t>
            </a:r>
            <a:r>
              <a:rPr lang="en-US" b="1" dirty="0" smtClean="0"/>
              <a:t> </a:t>
            </a:r>
            <a:r>
              <a:rPr lang="en-US" b="1" dirty="0" err="1" smtClean="0"/>
              <a:t>التخدير</a:t>
            </a:r>
            <a:r>
              <a:rPr lang="en-US" b="1" dirty="0" smtClean="0"/>
              <a:t> </a:t>
            </a:r>
            <a:r>
              <a:rPr lang="en-US" b="1" dirty="0" err="1" smtClean="0"/>
              <a:t>وطبيبة</a:t>
            </a:r>
            <a:r>
              <a:rPr lang="en-US" b="1" dirty="0" smtClean="0"/>
              <a:t> </a:t>
            </a:r>
            <a:r>
              <a:rPr lang="en-US" b="1" dirty="0" err="1" smtClean="0"/>
              <a:t>التخدير</a:t>
            </a:r>
            <a:r>
              <a:rPr lang="en-US" b="1" dirty="0" smtClean="0"/>
              <a:t> </a:t>
            </a:r>
            <a:r>
              <a:rPr lang="en-US" b="1" dirty="0" err="1" smtClean="0"/>
              <a:t>والجراح</a:t>
            </a:r>
            <a:r>
              <a:rPr lang="en-US" b="1" dirty="0" smtClean="0"/>
              <a:t> </a:t>
            </a:r>
            <a:r>
              <a:rPr lang="en-US" b="1" dirty="0" err="1" smtClean="0"/>
              <a:t>بدون</a:t>
            </a:r>
            <a:r>
              <a:rPr lang="en-US" b="1" dirty="0" smtClean="0"/>
              <a:t> </a:t>
            </a:r>
            <a:r>
              <a:rPr lang="en-US" b="1" dirty="0" err="1" smtClean="0"/>
              <a:t>ترخيص</a:t>
            </a:r>
            <a:r>
              <a:rPr lang="en-US" b="1" dirty="0" smtClean="0"/>
              <a:t>». </a:t>
            </a:r>
            <a:endParaRPr lang="en-US" dirty="0" smtClean="0"/>
          </a:p>
          <a:p>
            <a:pPr lvl="8" algn="r" rtl="1">
              <a:lnSpc>
                <a:spcPct val="120000"/>
              </a:lnSpc>
            </a:pPr>
            <a:r>
              <a:rPr lang="en-US" b="1" dirty="0" smtClean="0"/>
              <a:t>http://www.al-madina.com/node/376088</a:t>
            </a:r>
            <a:endParaRPr lang="en-US" dirty="0" smtClean="0"/>
          </a:p>
          <a:p>
            <a:pPr algn="r">
              <a:lnSpc>
                <a:spcPct val="120000"/>
              </a:lnSpc>
            </a:pPr>
            <a:endParaRPr lang="en-US" dirty="0"/>
          </a:p>
        </p:txBody>
      </p:sp>
      <p:pic>
        <p:nvPicPr>
          <p:cNvPr id="4" name="Picture 3" descr="Intubation-300x235.jpg"/>
          <p:cNvPicPr>
            <a:picLocks noChangeAspect="1"/>
          </p:cNvPicPr>
          <p:nvPr/>
        </p:nvPicPr>
        <p:blipFill>
          <a:blip r:embed="rId2"/>
          <a:stretch>
            <a:fillRect/>
          </a:stretch>
        </p:blipFill>
        <p:spPr>
          <a:xfrm>
            <a:off x="6500826" y="5347087"/>
            <a:ext cx="1928826" cy="1510913"/>
          </a:xfrm>
          <a:prstGeom prst="rect">
            <a:avLst/>
          </a:prstGeo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أمثلة لبعض قرارات الهيئة الصحية الشرعية(6)</a:t>
            </a:r>
            <a:endParaRPr lang="en-US" dirty="0"/>
          </a:p>
        </p:txBody>
      </p:sp>
      <p:sp>
        <p:nvSpPr>
          <p:cNvPr id="3" name="Content Placeholder 2"/>
          <p:cNvSpPr>
            <a:spLocks noGrp="1"/>
          </p:cNvSpPr>
          <p:nvPr>
            <p:ph idx="1"/>
          </p:nvPr>
        </p:nvSpPr>
        <p:spPr>
          <a:xfrm>
            <a:off x="1000100" y="1775191"/>
            <a:ext cx="7686700" cy="4082701"/>
          </a:xfrm>
        </p:spPr>
        <p:txBody>
          <a:bodyPr>
            <a:normAutofit fontScale="62500" lnSpcReduction="20000"/>
          </a:bodyPr>
          <a:lstStyle/>
          <a:p>
            <a:pPr algn="r" rtl="1"/>
            <a:r>
              <a:rPr lang="ar-SA" dirty="0" smtClean="0"/>
              <a:t>قال المدعي أنه قبل إجراء العملية كان يسير بخطوات عادية أثناء المشي وباتزان.</a:t>
            </a:r>
            <a:br>
              <a:rPr lang="ar-SA" dirty="0" smtClean="0"/>
            </a:br>
            <a:r>
              <a:rPr lang="ar-SA" dirty="0" smtClean="0"/>
              <a:t>وي أنه بعد إجراء العملية بـ 3 أشهر أصبح غير قادر على المشي بشكل طبيعي وأصبحت حركة القدمين ثقيلة، وليس بالإمكان وضع القدمين بشكل صحيح على الأرض للسير، حيث فقد نسبة الاتزان مما شكل له إعاقة أثناء المشي وزادت حالته سوءا. </a:t>
            </a:r>
            <a:br>
              <a:rPr lang="ar-SA" dirty="0" smtClean="0"/>
            </a:br>
            <a:r>
              <a:rPr lang="ar-SA" dirty="0" smtClean="0"/>
              <a:t/>
            </a:r>
            <a:br>
              <a:rPr lang="ar-SA" dirty="0" smtClean="0"/>
            </a:br>
            <a:r>
              <a:rPr lang="ar-SA" dirty="0" smtClean="0"/>
              <a:t>الهيئة الصحية الشرعية الأساسية، وبعد دراسة الحالة  ومناقشة جميع جوانبها مع أعضاء الهيئة، وبعد الاطلاع على كافة التقارير الطبية التي تقدم بها المريض، وجدت أن المريض تعرض لخطأ طبي أثناء إجراء العملية الجراحية في قناة النخاع الشوكي، حيث لم يقم الطبيب بإجراء توسعة للقناة أثناء العملية بل قام بتضييقها مما تسبب في فقد منفعة عامة موضحـا أن المـريض فقد المقدرة على المشي الطبيعي، وبدأ يشعر بثقل أثناء السير.</a:t>
            </a:r>
            <a:br>
              <a:rPr lang="ar-SA" dirty="0" smtClean="0"/>
            </a:br>
            <a:r>
              <a:rPr lang="ar-SA" dirty="0" smtClean="0">
                <a:solidFill>
                  <a:srgbClr val="CC00FF"/>
                </a:solidFill>
              </a:rPr>
              <a:t>الهيئة الصحية الشرعية الأساسية أصدرت حكمها في الحق الخاص والعام، متضمنا إدانة المدعى عليه وتكليفه بدفع دية وقدرها خمسون ألف ريال تعويضا عن فقد المريض منفعة عامه وهي عدم مقدرته على السير وهذا يمثل الـحق الـخاص، أما الـحق العام فقد تم فرض غرامة مالية على الطبيب قدرها خمسة آلاف ريال، لعدم قيامه بإجراء العملية بالشكل الصحيح.</a:t>
            </a:r>
          </a:p>
          <a:p>
            <a:pPr algn="r" rtl="1"/>
            <a:r>
              <a:rPr lang="en-US" sz="1900" dirty="0" smtClean="0"/>
              <a:t>http://www.alwatan.com.sa/nation/News_Detail.aspx?ArticleID=100045&amp;CategoryID=3</a:t>
            </a:r>
            <a:endParaRPr lang="ar-SA" sz="1900" dirty="0" smtClean="0"/>
          </a:p>
          <a:p>
            <a:pPr algn="r" rtl="1"/>
            <a:endParaRPr lang="ar-SA" dirty="0" smtClean="0"/>
          </a:p>
          <a:p>
            <a:pPr algn="r" rtl="1"/>
            <a:endParaRPr lang="en-US" dirty="0"/>
          </a:p>
        </p:txBody>
      </p:sp>
      <p:pic>
        <p:nvPicPr>
          <p:cNvPr id="4" name="Picture 3" descr="spinal stenosis.jpg"/>
          <p:cNvPicPr>
            <a:picLocks noChangeAspect="1"/>
          </p:cNvPicPr>
          <p:nvPr/>
        </p:nvPicPr>
        <p:blipFill>
          <a:blip r:embed="rId2"/>
          <a:stretch>
            <a:fillRect/>
          </a:stretch>
        </p:blipFill>
        <p:spPr>
          <a:xfrm>
            <a:off x="571472" y="5357826"/>
            <a:ext cx="1643074" cy="1150152"/>
          </a:xfrm>
          <a:prstGeom prst="rect">
            <a:avLst/>
          </a:prstGeo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t>Medical Liability Claims in </a:t>
            </a:r>
            <a:br>
              <a:rPr lang="en-US" sz="4400" dirty="0" smtClean="0"/>
            </a:br>
            <a:r>
              <a:rPr lang="en-US" sz="4400" dirty="0" smtClean="0"/>
              <a:t>Saudi Arabia</a:t>
            </a:r>
            <a:endParaRPr lang="en-US" dirty="0"/>
          </a:p>
        </p:txBody>
      </p:sp>
      <p:pic>
        <p:nvPicPr>
          <p:cNvPr id="38914" name="Picture 2"/>
          <p:cNvPicPr>
            <a:picLocks noGrp="1" noChangeAspect="1" noChangeArrowheads="1"/>
          </p:cNvPicPr>
          <p:nvPr>
            <p:ph idx="1"/>
          </p:nvPr>
        </p:nvPicPr>
        <p:blipFill>
          <a:blip r:embed="rId2"/>
          <a:srcRect/>
          <a:stretch>
            <a:fillRect/>
          </a:stretch>
        </p:blipFill>
        <p:spPr bwMode="auto">
          <a:xfrm>
            <a:off x="1357290" y="1714488"/>
            <a:ext cx="5643602" cy="4291713"/>
          </a:xfrm>
          <a:prstGeom prst="rect">
            <a:avLst/>
          </a:prstGeom>
          <a:noFill/>
          <a:ln w="9525">
            <a:noFill/>
            <a:miter lim="800000"/>
            <a:headEnd/>
            <a:tailEnd/>
          </a:ln>
          <a:effectLst/>
        </p:spPr>
      </p:pic>
      <p:sp>
        <p:nvSpPr>
          <p:cNvPr id="5" name="Rectangle 4"/>
          <p:cNvSpPr/>
          <p:nvPr/>
        </p:nvSpPr>
        <p:spPr>
          <a:xfrm>
            <a:off x="428596" y="5934670"/>
            <a:ext cx="8501122" cy="646331"/>
          </a:xfrm>
          <a:prstGeom prst="rect">
            <a:avLst/>
          </a:prstGeom>
        </p:spPr>
        <p:txBody>
          <a:bodyPr wrap="square">
            <a:spAutoFit/>
          </a:bodyPr>
          <a:lstStyle/>
          <a:p>
            <a:r>
              <a:rPr lang="en-US" i="1" dirty="0" smtClean="0"/>
              <a:t>Al-</a:t>
            </a:r>
            <a:r>
              <a:rPr lang="en-US" i="1" dirty="0" err="1" smtClean="0"/>
              <a:t>Saddique</a:t>
            </a:r>
            <a:r>
              <a:rPr lang="en-US" i="1" dirty="0" smtClean="0"/>
              <a:t> AA: Medical liability, the dilemma of litigations. Saudi Medical Journal 2004; </a:t>
            </a:r>
            <a:r>
              <a:rPr lang="en-US" i="1" dirty="0" err="1" smtClean="0"/>
              <a:t>Vol</a:t>
            </a:r>
            <a:r>
              <a:rPr lang="en-US" i="1" dirty="0" smtClean="0"/>
              <a:t> 25 (7): 901-906.</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17018</TotalTime>
  <Words>1652</Words>
  <Application>Microsoft Office PowerPoint</Application>
  <PresentationFormat>On-screen Show (4:3)</PresentationFormat>
  <Paragraphs>307</Paragraphs>
  <Slides>89</Slides>
  <Notes>3</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Module</vt:lpstr>
      <vt:lpstr>  </vt:lpstr>
      <vt:lpstr>Objectives</vt:lpstr>
      <vt:lpstr>Medical errors الأخطاء الطبية</vt:lpstr>
      <vt:lpstr>Medical errors الأخطاء الطبية   </vt:lpstr>
      <vt:lpstr>Medical errors الأخطاء الطبية </vt:lpstr>
      <vt:lpstr>Aspects of professional liability</vt:lpstr>
      <vt:lpstr>Slide 7</vt:lpstr>
      <vt:lpstr>Medical Liability Claims in Saudi Arabia</vt:lpstr>
      <vt:lpstr>Medical Liability Claims in  Saudi Arabia</vt:lpstr>
      <vt:lpstr>Medical Liability Claims  in Saudi Arabia</vt:lpstr>
      <vt:lpstr>Medical Liability Claims  in Saudi Arabia</vt:lpstr>
      <vt:lpstr>Medical Liability Claims  in Saudi Arabia</vt:lpstr>
      <vt:lpstr>Slide 13</vt:lpstr>
      <vt:lpstr>Slide 14</vt:lpstr>
      <vt:lpstr>تعريف النصوص القانونية</vt:lpstr>
      <vt:lpstr>نظام مزاولة المهن الصحية </vt:lpstr>
      <vt:lpstr>العلاقة بين نظام مزاولة المهن الصحية  و اللآئحة التنفيذية </vt:lpstr>
      <vt:lpstr>نظام مزاولة المهن الصحية في المملكة العربية السعودية 1426</vt:lpstr>
      <vt:lpstr>نظام مزاولة المهن الصحية في المملكة العربية السعودية 1426</vt:lpstr>
      <vt:lpstr>نظام مزاولة المهن الصحية في المملكة العربية السعودية 1426</vt:lpstr>
      <vt:lpstr>نظام مزاولة المهن الصحية في المملكة العربية السعودية 1426</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 </vt:lpstr>
      <vt:lpstr>نظام مزاولة المهن الصحية في المملكة العربية السعودية 1426</vt:lpstr>
      <vt:lpstr>اللائحة التنفيذية لنظام مزاولة المهن الصحية</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vt:lpstr>
      <vt:lpstr>نظام مزاولة المهن الصحية في المملكة العربية السعودية 1426</vt:lpstr>
      <vt:lpstr>اللائحة التنفيذية لنظام مزاولة المهن الصحية -تعريف الخطأ الطبي-</vt:lpstr>
      <vt:lpstr>اللائحة التنفيذية لنظام مزاولة المهن الصحية -تعريف  المسئولية المدنية -</vt:lpstr>
      <vt:lpstr>نظام مزاولة المهن الصحية في المملكة العربية السعودية 1426</vt:lpstr>
      <vt:lpstr>نظام مزاولة المهن الصحية في المملكة العربية السعودية 1426</vt:lpstr>
      <vt:lpstr>اللائحة التنفيذية لنظام مزاولة المهن الصحية -المسئولية الجنائية-</vt:lpstr>
      <vt:lpstr>اللائحة التنفيذية لنظام مزاولة المهن الصحية -تعريف المسئولية المدنية -</vt:lpstr>
      <vt:lpstr>نظام مزاولة المهن الصحية في المملكة العربية السعودية 1426</vt:lpstr>
      <vt:lpstr>نظام مزاولة المهن الصحية في المملكة العربية السعودية 1426</vt:lpstr>
      <vt:lpstr>اللائحة التنفيذية لنظام مزاولة المهن الصحية  المسئولية التأديبية</vt:lpstr>
      <vt:lpstr>اللائحة التنفيذية لنظام مزاولة المهن الصحية </vt:lpstr>
      <vt:lpstr>الهيئة الصحية الشرعية </vt:lpstr>
      <vt:lpstr>Dealing with litigation </vt:lpstr>
      <vt:lpstr>Dealing with litigation </vt:lpstr>
      <vt:lpstr>الفتاوى المتعلقة بالطب وأحكام المرضى</vt:lpstr>
      <vt:lpstr>أنواع المخالفات الطبية </vt:lpstr>
      <vt:lpstr>أنواع المخالفات الطبية </vt:lpstr>
      <vt:lpstr>  كيفية الإثبات في قضايا المخالفات الطبية   </vt:lpstr>
      <vt:lpstr>أمثلة لبعض قرارات الهيئة الصحية الشرعية (1)</vt:lpstr>
      <vt:lpstr>أمثلة لبعض قرارات الهيئة الصحية الشرعية (1)</vt:lpstr>
      <vt:lpstr>أمثلة لبعض قرارات الهيئة الصحية الشرعية (1) </vt:lpstr>
      <vt:lpstr>أمثلة لبعض قرارات  الهيئة الصحية الشرعية   ( 1 ) </vt:lpstr>
      <vt:lpstr>أمثلة لبعض قرارات  الهيئة الصحية الشرعية (2)</vt:lpstr>
      <vt:lpstr>أمثلة لبعض قرارات  الهيئة الصحية الشرعية (2)</vt:lpstr>
      <vt:lpstr>أمثلة لبعض قرارات الهيئة الصحية الشرعية(3)</vt:lpstr>
      <vt:lpstr>أمثلة لبعض قرارات الهيئة الصحية الشرعية(3) </vt:lpstr>
      <vt:lpstr>أمثلة لبعض قرارات الهيئة الصحية الشرعية(3) </vt:lpstr>
      <vt:lpstr>أمثلة لبعض قرارات الهيئة الصحية الشرعية (4)</vt:lpstr>
      <vt:lpstr>أمثلة لبعض قرارات الهيئة الصحية الشرعية(5)</vt:lpstr>
      <vt:lpstr>أمثلة لبعض قرارات الهيئة الصحية الشرعية(6)</vt:lpstr>
      <vt:lpstr>Slide 89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Initiative, integrity, trustworthiness</dc:title>
  <dc:creator>Dr.Hannan</dc:creator>
  <cp:lastModifiedBy>Ahmed</cp:lastModifiedBy>
  <cp:revision>394</cp:revision>
  <dcterms:created xsi:type="dcterms:W3CDTF">2010-08-16T07:25:26Z</dcterms:created>
  <dcterms:modified xsi:type="dcterms:W3CDTF">2014-12-06T12:00:10Z</dcterms:modified>
</cp:coreProperties>
</file>