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0"/>
  </p:notesMasterIdLst>
  <p:sldIdLst>
    <p:sldId id="256" r:id="rId2"/>
    <p:sldId id="279" r:id="rId3"/>
    <p:sldId id="285" r:id="rId4"/>
    <p:sldId id="286" r:id="rId5"/>
    <p:sldId id="318" r:id="rId6"/>
    <p:sldId id="309" r:id="rId7"/>
    <p:sldId id="287" r:id="rId8"/>
    <p:sldId id="315" r:id="rId9"/>
    <p:sldId id="317" r:id="rId10"/>
    <p:sldId id="281" r:id="rId11"/>
    <p:sldId id="310" r:id="rId12"/>
    <p:sldId id="312" r:id="rId13"/>
    <p:sldId id="314" r:id="rId14"/>
    <p:sldId id="316" r:id="rId15"/>
    <p:sldId id="278" r:id="rId16"/>
    <p:sldId id="257" r:id="rId17"/>
    <p:sldId id="258" r:id="rId18"/>
    <p:sldId id="311" r:id="rId19"/>
    <p:sldId id="276" r:id="rId20"/>
    <p:sldId id="319" r:id="rId21"/>
    <p:sldId id="277" r:id="rId22"/>
    <p:sldId id="259" r:id="rId23"/>
    <p:sldId id="273" r:id="rId24"/>
    <p:sldId id="289" r:id="rId25"/>
    <p:sldId id="275" r:id="rId26"/>
    <p:sldId id="260" r:id="rId27"/>
    <p:sldId id="308" r:id="rId28"/>
    <p:sldId id="295" r:id="rId29"/>
    <p:sldId id="263" r:id="rId30"/>
    <p:sldId id="264" r:id="rId31"/>
    <p:sldId id="297" r:id="rId32"/>
    <p:sldId id="265" r:id="rId33"/>
    <p:sldId id="266" r:id="rId34"/>
    <p:sldId id="267" r:id="rId35"/>
    <p:sldId id="269" r:id="rId36"/>
    <p:sldId id="270" r:id="rId37"/>
    <p:sldId id="271" r:id="rId38"/>
    <p:sldId id="320" r:id="rId39"/>
    <p:sldId id="325" r:id="rId40"/>
    <p:sldId id="321" r:id="rId41"/>
    <p:sldId id="323" r:id="rId42"/>
    <p:sldId id="301" r:id="rId43"/>
    <p:sldId id="303" r:id="rId44"/>
    <p:sldId id="306" r:id="rId45"/>
    <p:sldId id="283" r:id="rId46"/>
    <p:sldId id="282" r:id="rId47"/>
    <p:sldId id="294" r:id="rId48"/>
    <p:sldId id="28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9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-184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AB03-1123-4D9A-A235-0110D9E8966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850C-6F10-4794-8BBA-3EFA81CFA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</a:t>
            </a:r>
            <a:r>
              <a:rPr lang="en-US" b="1" baseline="0" dirty="0" smtClean="0"/>
              <a:t> SOME MORE( TIME MANAGEMENT SKILLS ) POINTS HERE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 SOME EXAMPLES , e.g.</a:t>
            </a:r>
            <a:r>
              <a:rPr lang="en-US" b="1" baseline="0" dirty="0" smtClean="0"/>
              <a:t> HOW TO MAINTAIN A POSITIVE ATTITUDE 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850C-6F10-4794-8BBA-3EFA81CFA0A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B2C8CD-E62D-4880-B525-1DB1E529A804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asnailpace.com/blog/wp-content/uploads/2007/07/ps-calendar-template-july-2008-cover.jpg&amp;imgrefurl=http://asnailpace.com/blog/147/&amp;usg=__nEr92Bhb7V7XxG_WGAbr8ou5_q4=&amp;h=468&amp;w=310&amp;sz=101&amp;hl=en&amp;start=8&amp;tbnid=OtmKFkW_2RAtYM:&amp;tbnh=128&amp;tbnw=85&amp;prev=/images?q=CALENDAR&amp;hl=en&amp;safe=active&amp;gbv=2&amp;tbs=isch:1&amp;itbs=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12%20-%20Above%20all,%20Professionalism1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9249"/>
            <a:ext cx="8763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Professionalism </a:t>
            </a:r>
            <a:br>
              <a:rPr lang="en-US" sz="6000" dirty="0" smtClean="0"/>
            </a:br>
            <a:r>
              <a:rPr lang="en-US" sz="6000" dirty="0" smtClean="0"/>
              <a:t>Introduction &amp; Key </a:t>
            </a:r>
            <a:r>
              <a:rPr lang="en-US" sz="6000" dirty="0" smtClean="0"/>
              <a:t>Elements</a:t>
            </a:r>
          </a:p>
          <a:p>
            <a:endParaRPr lang="en-US" sz="6000" dirty="0" smtClean="0"/>
          </a:p>
          <a:p>
            <a:r>
              <a:rPr lang="en-US" sz="3600" dirty="0" smtClean="0"/>
              <a:t>Prof Hanan </a:t>
            </a:r>
            <a:r>
              <a:rPr lang="en-US" sz="3600" dirty="0" err="1" smtClean="0"/>
              <a:t>Habib</a:t>
            </a:r>
            <a:r>
              <a:rPr lang="en-US" sz="3600" dirty="0" smtClean="0"/>
              <a:t> </a:t>
            </a:r>
            <a:r>
              <a:rPr lang="en-US" sz="3600" dirty="0" smtClean="0"/>
              <a:t>&amp;</a:t>
            </a:r>
            <a:r>
              <a:rPr lang="en-US" sz="3600" dirty="0" smtClean="0"/>
              <a:t> </a:t>
            </a:r>
            <a:r>
              <a:rPr lang="en-US" sz="3600" dirty="0" smtClean="0"/>
              <a:t>Dr. Kamran Sattar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endParaRPr lang="en-US" dirty="0"/>
          </a:p>
        </p:txBody>
      </p:sp>
      <p:pic>
        <p:nvPicPr>
          <p:cNvPr id="1026" name="Picture 2" descr="C:\Users\Kamran\imag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925" y="0"/>
            <a:ext cx="2505075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92D050"/>
                </a:solidFill>
              </a:rPr>
              <a:t>TEACHING STRATEGY</a:t>
            </a:r>
            <a:endParaRPr lang="en-US" sz="41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LEARNING ACTIVITIES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INTERACTIVE LECTURES ( integrated with all 4 blocks) 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STUDENTS’ FULL INVOLVEMENT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" name="Picture 6" descr="C:\Users\Kamran\Pictures\LECTUR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amran\Pictures\imag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609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r>
              <a:rPr lang="en-US" sz="8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Continuous Assessment</a:t>
            </a: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( Mid Term) 			</a:t>
            </a:r>
            <a:r>
              <a:rPr lang="en-US" b="1" dirty="0" smtClean="0"/>
              <a:t> 	30 %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b="1" dirty="0" smtClean="0">
              <a:solidFill>
                <a:srgbClr val="92D05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End of year exam</a:t>
            </a: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 (Final)				</a:t>
            </a:r>
            <a:r>
              <a:rPr lang="en-US" b="1" dirty="0" smtClean="0"/>
              <a:t>60 %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100" b="1" dirty="0" smtClean="0">
                <a:solidFill>
                  <a:srgbClr val="92D050"/>
                </a:solidFill>
              </a:rPr>
              <a:t>Professional Conduct 		</a:t>
            </a:r>
            <a:r>
              <a:rPr lang="en-US" sz="3100" b="1" dirty="0" smtClean="0"/>
              <a:t>10%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	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/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Continuous exam	</a:t>
            </a:r>
            <a:r>
              <a:rPr lang="en-US" sz="3600" b="1" dirty="0" smtClean="0"/>
              <a:t>Total </a:t>
            </a:r>
            <a:r>
              <a:rPr lang="en-US" sz="3600" b="1" dirty="0" smtClean="0">
                <a:solidFill>
                  <a:srgbClr val="FFFF00"/>
                </a:solidFill>
              </a:rPr>
              <a:t>30</a:t>
            </a:r>
            <a:r>
              <a:rPr lang="en-US" sz="3600" b="1" dirty="0" smtClean="0"/>
              <a:t> marks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lnSpc>
                <a:spcPct val="250000"/>
              </a:lnSpc>
              <a:buNone/>
            </a:pPr>
            <a:r>
              <a:rPr lang="en-US" dirty="0" smtClean="0"/>
              <a:t>During lecture, students will be given </a:t>
            </a:r>
            <a:r>
              <a:rPr lang="en-US" b="1" dirty="0" smtClean="0">
                <a:solidFill>
                  <a:srgbClr val="FFFF00"/>
                </a:solidFill>
              </a:rPr>
              <a:t>3-4</a:t>
            </a:r>
            <a:r>
              <a:rPr lang="en-US" b="1" dirty="0" smtClean="0"/>
              <a:t> short </a:t>
            </a:r>
          </a:p>
          <a:p>
            <a:pPr algn="ctr">
              <a:lnSpc>
                <a:spcPct val="250000"/>
              </a:lnSpc>
              <a:buNone/>
            </a:pPr>
            <a:r>
              <a:rPr lang="en-US" b="1" dirty="0" smtClean="0"/>
              <a:t>answer questions</a:t>
            </a:r>
            <a:r>
              <a:rPr lang="en-US" dirty="0" smtClean="0"/>
              <a:t> (based on the current lecture)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92D050"/>
                </a:solidFill>
              </a:rPr>
              <a:t/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End of year exam </a:t>
            </a:r>
            <a:r>
              <a:rPr lang="en-US" b="1" dirty="0" smtClean="0"/>
              <a:t>Total </a:t>
            </a:r>
            <a:r>
              <a:rPr lang="en-US" b="1" dirty="0" smtClean="0">
                <a:solidFill>
                  <a:srgbClr val="FFFF00"/>
                </a:solidFill>
              </a:rPr>
              <a:t>60</a:t>
            </a:r>
            <a:r>
              <a:rPr lang="en-US" b="1" dirty="0" smtClean="0"/>
              <a:t> marks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068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lnSpc>
                <a:spcPct val="250000"/>
              </a:lnSpc>
              <a:buNone/>
            </a:pPr>
            <a:r>
              <a:rPr lang="en-US" dirty="0" smtClean="0"/>
              <a:t>End of  academic year there will be an exam consisting of </a:t>
            </a:r>
            <a:r>
              <a:rPr lang="en-US" b="1" dirty="0" smtClean="0">
                <a:solidFill>
                  <a:srgbClr val="FFFF00"/>
                </a:solidFill>
              </a:rPr>
              <a:t>60-100 Multiple Choice Questions (MCQs)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Professional conduct  </a:t>
            </a:r>
            <a:r>
              <a:rPr lang="en-US" b="1" dirty="0" smtClean="0">
                <a:solidFill>
                  <a:srgbClr val="FFFF00"/>
                </a:solidFill>
              </a:rPr>
              <a:t>10</a:t>
            </a:r>
            <a:r>
              <a:rPr lang="en-US" dirty="0" smtClean="0"/>
              <a:t> 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638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Interaction during lecture</a:t>
            </a:r>
            <a:br>
              <a:rPr lang="en-US" dirty="0" smtClean="0"/>
            </a:br>
            <a:r>
              <a:rPr lang="en-US" dirty="0" smtClean="0"/>
              <a:t>Professional conduct, punctuality , communication, etc</a:t>
            </a:r>
            <a:br>
              <a:rPr lang="en-US" dirty="0" smtClean="0"/>
            </a:br>
            <a:r>
              <a:rPr lang="en-US" dirty="0" smtClean="0"/>
              <a:t>with avoidance of unprofessional attitude and behavior , e.g. Inattentiveness, sleep during lecture , apparent disobedience etc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PROFESSIONALISM COURSE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791200"/>
          </a:xfrm>
        </p:spPr>
        <p:txBody>
          <a:bodyPr/>
          <a:lstStyle/>
          <a:p>
            <a:r>
              <a:rPr lang="en-US" dirty="0" smtClean="0"/>
              <a:t>DO WE REALLY NEED THIS COURSE?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YES ………WHY?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NO…………WHY ?</a:t>
            </a:r>
          </a:p>
          <a:p>
            <a:endParaRPr lang="en-US" dirty="0"/>
          </a:p>
        </p:txBody>
      </p:sp>
      <p:pic>
        <p:nvPicPr>
          <p:cNvPr id="205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867400"/>
            <a:ext cx="2438400" cy="99060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24384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Profession</a:t>
            </a:r>
            <a:r>
              <a:rPr lang="en-US" dirty="0" smtClean="0"/>
              <a:t> is an occupation whose core element is work, based on the mastery of a complex body of knowledge and skills  . </a:t>
            </a:r>
          </a:p>
          <a:p>
            <a:pPr algn="r">
              <a:buNone/>
            </a:pPr>
            <a:r>
              <a:rPr lang="en-US" dirty="0" smtClean="0"/>
              <a:t> </a:t>
            </a:r>
            <a:r>
              <a:rPr lang="en-US" sz="1400" i="1" dirty="0" smtClean="0">
                <a:solidFill>
                  <a:schemeClr val="accent1"/>
                </a:solidFill>
              </a:rPr>
              <a:t>Oxford English Dictionary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Profession</a:t>
            </a:r>
            <a:r>
              <a:rPr lang="en-US" dirty="0" smtClean="0"/>
              <a:t> is a vocation requiring knowledge of some department of learning or science.</a:t>
            </a:r>
          </a:p>
          <a:p>
            <a:pPr algn="r">
              <a:buNone/>
            </a:pPr>
            <a:r>
              <a:rPr lang="en-US" sz="1400" i="1" dirty="0" smtClean="0">
                <a:solidFill>
                  <a:schemeClr val="accent1"/>
                </a:solidFill>
              </a:rPr>
              <a:t>American College Dictionary</a:t>
            </a:r>
            <a:endParaRPr lang="en-US" sz="1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Definitions-cont.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Professionalism</a:t>
            </a:r>
            <a:r>
              <a:rPr lang="en-US" dirty="0" smtClean="0"/>
              <a:t> “constituting those </a:t>
            </a:r>
            <a:r>
              <a:rPr lang="en-US" i="1" dirty="0" smtClean="0"/>
              <a:t>attitude</a:t>
            </a:r>
            <a:r>
              <a:rPr lang="en-US" dirty="0" smtClean="0"/>
              <a:t> and </a:t>
            </a:r>
            <a:r>
              <a:rPr lang="en-US" i="1" dirty="0" smtClean="0"/>
              <a:t>behaviors</a:t>
            </a:r>
            <a:r>
              <a:rPr lang="en-US" dirty="0" smtClean="0"/>
              <a:t> that serve to maintain patient interest above physician self-interest. </a:t>
            </a:r>
          </a:p>
          <a:p>
            <a:pPr algn="r">
              <a:buNone/>
            </a:pPr>
            <a:r>
              <a:rPr lang="en-US" sz="1600" i="1" dirty="0" smtClean="0">
                <a:solidFill>
                  <a:schemeClr val="accent1"/>
                </a:solidFill>
              </a:rPr>
              <a:t>American Board of Internal Medicine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Professionalism</a:t>
            </a:r>
            <a:r>
              <a:rPr lang="en-US" dirty="0" smtClean="0"/>
              <a:t> is exhibited by one of the ‘</a:t>
            </a:r>
            <a:r>
              <a:rPr lang="en-US" i="1" dirty="0" smtClean="0"/>
              <a:t>’professional character, spirit  or methods</a:t>
            </a:r>
            <a:r>
              <a:rPr lang="en-US" dirty="0" smtClean="0"/>
              <a:t>’’ or the ‘’standing, practice ,or methods of a professional as distinguished from an amateur</a:t>
            </a:r>
            <a:r>
              <a:rPr lang="en-US" i="1" dirty="0" smtClean="0"/>
              <a:t>’’.                                        </a:t>
            </a:r>
            <a:r>
              <a:rPr lang="en-US" sz="1600" i="1" dirty="0" smtClean="0">
                <a:solidFill>
                  <a:schemeClr val="accent1"/>
                </a:solidFill>
              </a:rPr>
              <a:t>American College Dictionary</a:t>
            </a:r>
            <a:endParaRPr lang="en-US" sz="1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Definitions-cont. Ottawa conference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Professionalism is intrinsically related to the social responsibility of the medical profession.</a:t>
            </a:r>
          </a:p>
          <a:p>
            <a:pPr algn="ctr">
              <a:buNone/>
            </a:pPr>
            <a:r>
              <a:rPr lang="en-US" dirty="0" smtClean="0"/>
              <a:t>Professionalism has 3 main Discourses/characteristics </a:t>
            </a:r>
          </a:p>
          <a:p>
            <a:pPr marL="550926" indent="-51435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Individual </a:t>
            </a:r>
          </a:p>
          <a:p>
            <a:pPr marL="550926" indent="-51435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Interpersonal </a:t>
            </a:r>
          </a:p>
          <a:p>
            <a:pPr marL="550926" indent="-51435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Societal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MEDICINE</a:t>
            </a:r>
            <a:r>
              <a:rPr lang="en-US" dirty="0" smtClean="0"/>
              <a:t> is a vocation in which a doctor’s knowledge, clinical skills ,and judgment are put in the service of protecting and restoring human well-being.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purpose is realized through a partnership between a patient and doctor, one based on mutual respect ,individual responsibility and appropriate accountability.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PROFESSIONALISM COURSE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Dear Students </a:t>
            </a:r>
          </a:p>
          <a:p>
            <a:pPr algn="ctr">
              <a:buNone/>
            </a:pPr>
            <a:r>
              <a:rPr lang="en-US" sz="4000" dirty="0" smtClean="0"/>
              <a:t>WELCOME</a:t>
            </a:r>
            <a:endParaRPr lang="en-US" sz="4000" b="1" dirty="0" smtClean="0"/>
          </a:p>
          <a:p>
            <a:pPr>
              <a:buNone/>
            </a:pPr>
            <a:endParaRPr lang="en-US" sz="36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USEFUL </a:t>
            </a:r>
            <a:endParaRPr lang="en-US" dirty="0" smtClean="0"/>
          </a:p>
          <a:p>
            <a:pPr>
              <a:buNone/>
            </a:pPr>
            <a:endParaRPr lang="en-US" sz="36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92D050"/>
                </a:solidFill>
              </a:rPr>
              <a:t>ENJOYABLE </a:t>
            </a:r>
          </a:p>
          <a:p>
            <a:pPr algn="ctr">
              <a:buNone/>
            </a:pPr>
            <a:endParaRPr lang="en-US" sz="3600" b="1" dirty="0" smtClean="0">
              <a:solidFill>
                <a:srgbClr val="92D050"/>
              </a:solidFill>
            </a:endParaRPr>
          </a:p>
          <a:p>
            <a:pPr algn="ctr">
              <a:buNone/>
            </a:pPr>
            <a:endParaRPr lang="en-US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holy </a:t>
            </a:r>
            <a:r>
              <a:rPr lang="en-US" b="1" dirty="0" err="1" smtClean="0">
                <a:solidFill>
                  <a:srgbClr val="FFFF00"/>
                </a:solidFill>
              </a:rPr>
              <a:t>Qura’an</a:t>
            </a:r>
            <a:r>
              <a:rPr lang="en-US" b="1" dirty="0" smtClean="0">
                <a:solidFill>
                  <a:srgbClr val="FFFF00"/>
                </a:solidFill>
              </a:rPr>
              <a:t> and Al-</a:t>
            </a:r>
            <a:r>
              <a:rPr lang="en-US" b="1" dirty="0" err="1" smtClean="0">
                <a:solidFill>
                  <a:srgbClr val="FFFF00"/>
                </a:solidFill>
              </a:rPr>
              <a:t>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holy </a:t>
            </a:r>
            <a:r>
              <a:rPr lang="en-US" b="1" dirty="0" err="1" smtClean="0">
                <a:solidFill>
                  <a:srgbClr val="FFFF00"/>
                </a:solidFill>
              </a:rPr>
              <a:t>Qura’an</a:t>
            </a:r>
            <a:r>
              <a:rPr lang="en-US" b="1" dirty="0" smtClean="0">
                <a:solidFill>
                  <a:srgbClr val="FFFF00"/>
                </a:solidFill>
              </a:rPr>
              <a:t> and Al-</a:t>
            </a:r>
            <a:r>
              <a:rPr lang="en-US" b="1" dirty="0" err="1" smtClean="0">
                <a:solidFill>
                  <a:srgbClr val="FFFF00"/>
                </a:solidFill>
              </a:rPr>
              <a:t>Hadith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have stated that Muslims has duty to care for the sick and this often referred to  ‘‘</a:t>
            </a:r>
            <a:r>
              <a:rPr lang="en-US" b="1" dirty="0" smtClean="0">
                <a:solidFill>
                  <a:srgbClr val="C00000"/>
                </a:solidFill>
              </a:rPr>
              <a:t>Medicine of Prophet</a:t>
            </a:r>
            <a:r>
              <a:rPr lang="en-US" b="1" dirty="0" smtClean="0"/>
              <a:t>’.</a:t>
            </a:r>
          </a:p>
          <a:p>
            <a:r>
              <a:rPr lang="en-US" dirty="0" smtClean="0"/>
              <a:t>According to the sayings of the Prophet Mohamed’ </a:t>
            </a:r>
            <a:r>
              <a:rPr lang="en-US" i="1" dirty="0" smtClean="0"/>
              <a:t>peace be upon him</a:t>
            </a:r>
            <a:r>
              <a:rPr lang="en-US" dirty="0" smtClean="0"/>
              <a:t>’ that ‘Allah has sent a cure for aliment and that it was the duty of Muslim to care of the body and spirit.</a:t>
            </a:r>
          </a:p>
          <a:p>
            <a:r>
              <a:rPr lang="en-US" b="1" dirty="0" smtClean="0"/>
              <a:t>This includes improving the quality of care and ensures access of healthcare to every body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Doctors are committed to: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</a:p>
          <a:p>
            <a:r>
              <a:rPr lang="en-US" dirty="0" smtClean="0"/>
              <a:t>Compassion</a:t>
            </a:r>
          </a:p>
          <a:p>
            <a:r>
              <a:rPr lang="en-US" dirty="0" smtClean="0"/>
              <a:t>Altruism</a:t>
            </a:r>
          </a:p>
          <a:p>
            <a:r>
              <a:rPr lang="en-US" dirty="0" smtClean="0"/>
              <a:t>Continuous improvement</a:t>
            </a:r>
          </a:p>
          <a:p>
            <a:r>
              <a:rPr lang="en-US" dirty="0" smtClean="0"/>
              <a:t>Excellence</a:t>
            </a:r>
          </a:p>
          <a:p>
            <a:r>
              <a:rPr lang="en-US" dirty="0" smtClean="0"/>
              <a:t>Working in partnership with members of the other health care teams.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differences between vocation and profession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Vocation considered a profession if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en-US" dirty="0" smtClean="0"/>
              <a:t>  </a:t>
            </a:r>
            <a:r>
              <a:rPr lang="en-US" sz="2800" dirty="0" smtClean="0"/>
              <a:t>Practicing requires formal education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r>
              <a:rPr lang="en-US" sz="2800" dirty="0" smtClean="0"/>
              <a:t> its members enjoy control over their own training standards.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r>
              <a:rPr lang="en-US" sz="2800" dirty="0" smtClean="0"/>
              <a:t> There is a scholarly journal devoted to its standards.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r>
              <a:rPr lang="en-US" sz="2800" dirty="0" smtClean="0"/>
              <a:t> Its practitioners enjoy relatively high social status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r>
              <a:rPr lang="en-US" sz="2800" dirty="0" smtClean="0"/>
              <a:t> Its practitioners have secured protection from state regulation as well as from market pressures.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Concepts of Professionalism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Professionals </a:t>
            </a:r>
            <a:r>
              <a:rPr lang="en-US" dirty="0" smtClean="0">
                <a:solidFill>
                  <a:srgbClr val="FFC000"/>
                </a:solidFill>
              </a:rPr>
              <a:t> have codes, guidelines, creeds, oaths, commitments statements, belief statement such as statement on ethics .</a:t>
            </a:r>
          </a:p>
          <a:p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Professionals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in many professions are licensed, certified and specific initial and advanced education, many require both initial and ongoing testing for admission and maintaining membership.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Support and development outside work environment.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Q: How to get this certificate ?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Kamran\Pictures\imagesCA74GCT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153400" cy="5105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Elements of a Professional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Ethical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Responsible				Altruistic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Professional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Theoretical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   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		      </a:t>
            </a:r>
            <a:r>
              <a:rPr lang="en-US" sz="2800" b="1" dirty="0" smtClean="0">
                <a:solidFill>
                  <a:srgbClr val="FFFF00"/>
                </a:solidFill>
              </a:rPr>
              <a:t>Committed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en-US" sz="2800" b="1" dirty="0" smtClean="0">
                <a:solidFill>
                  <a:srgbClr val="FFFF00"/>
                </a:solidFill>
              </a:rPr>
              <a:t>Intellectual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en-US" dirty="0" smtClean="0"/>
              <a:t>           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15000" y="45720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514600" y="4267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963194" y="48760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800600" y="3124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3352800" y="3048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3924300" y="3086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Key Elements of Professionalism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Respect of self and others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Punctuality / Time management</a:t>
            </a:r>
          </a:p>
          <a:p>
            <a:r>
              <a:rPr lang="en-US" dirty="0" smtClean="0"/>
              <a:t>Humanism / very positive attitude 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Maintaining competence / life long learning</a:t>
            </a:r>
          </a:p>
          <a:p>
            <a:r>
              <a:rPr lang="en-US" dirty="0" smtClean="0"/>
              <a:t>Commitment to life-long learning</a:t>
            </a:r>
          </a:p>
          <a:p>
            <a:r>
              <a:rPr lang="en-US" dirty="0" smtClean="0"/>
              <a:t>Knows the language /culture of work</a:t>
            </a:r>
          </a:p>
          <a:p>
            <a:r>
              <a:rPr lang="en-US" dirty="0" smtClean="0"/>
              <a:t>Accountability  / Accept responsibility </a:t>
            </a:r>
          </a:p>
          <a:p>
            <a:pPr lvl="0"/>
            <a:r>
              <a:rPr lang="en-US" dirty="0" smtClean="0"/>
              <a:t>Team work</a:t>
            </a:r>
          </a:p>
          <a:p>
            <a:pPr lvl="0"/>
            <a:r>
              <a:rPr lang="en-US" dirty="0" smtClean="0"/>
              <a:t>Initiative</a:t>
            </a:r>
          </a:p>
          <a:p>
            <a:pPr lvl="0"/>
            <a:r>
              <a:rPr lang="en-US" dirty="0" smtClean="0"/>
              <a:t>Self awareness</a:t>
            </a:r>
          </a:p>
          <a:p>
            <a:pPr lvl="0"/>
            <a:r>
              <a:rPr lang="en-US" dirty="0" smtClean="0"/>
              <a:t>Integrity</a:t>
            </a:r>
          </a:p>
          <a:p>
            <a:pPr lvl="0"/>
            <a:r>
              <a:rPr lang="en-US" dirty="0" smtClean="0"/>
              <a:t>Trust worthiness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Key Elements of Professionalism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Respect of self and others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Confidentiality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Punctuality / Time management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Humanism / very positive attitude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Confidentiality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Time management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Maintaining competence / life long learning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Commitment to life-long learning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Knows the language /culture of work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Accountability  / Accept responsibility </a:t>
            </a:r>
          </a:p>
          <a:p>
            <a:pPr lvl="0"/>
            <a:r>
              <a:rPr lang="en-US" dirty="0" smtClean="0"/>
              <a:t>Team work</a:t>
            </a:r>
          </a:p>
          <a:p>
            <a:pPr lvl="0"/>
            <a:r>
              <a:rPr lang="en-US" dirty="0" smtClean="0"/>
              <a:t>Initiative</a:t>
            </a:r>
          </a:p>
          <a:p>
            <a:pPr lvl="0"/>
            <a:r>
              <a:rPr lang="en-US" dirty="0" smtClean="0"/>
              <a:t>Self awareness</a:t>
            </a:r>
          </a:p>
          <a:p>
            <a:pPr lvl="0"/>
            <a:r>
              <a:rPr lang="en-US" dirty="0" smtClean="0"/>
              <a:t>Integrity</a:t>
            </a:r>
          </a:p>
          <a:p>
            <a:pPr lvl="0"/>
            <a:r>
              <a:rPr lang="en-US" dirty="0" smtClean="0"/>
              <a:t>Trust worthiness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B0F0"/>
                </a:solidFill>
              </a:rPr>
              <a:t>Respect of self and others</a:t>
            </a:r>
          </a:p>
        </p:txBody>
      </p:sp>
      <p:pic>
        <p:nvPicPr>
          <p:cNvPr id="10242" name="Picture 2" descr="C:\Users\Kamran\Pictures\imagesCA58OCN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7696199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B0F0"/>
                </a:solidFill>
              </a:rPr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barrier to building and maintaining relationships is violating trust.</a:t>
            </a:r>
          </a:p>
          <a:p>
            <a:r>
              <a:rPr lang="en-US" dirty="0" smtClean="0"/>
              <a:t>You must disclose if someone has committed a crime or is planning to hurt themselves or somebody else.</a:t>
            </a:r>
          </a:p>
          <a:p>
            <a:r>
              <a:rPr lang="en-US" dirty="0" smtClean="0"/>
              <a:t>Must develop the ability to keep a confidence.</a:t>
            </a:r>
          </a:p>
          <a:p>
            <a:r>
              <a:rPr lang="en-US" dirty="0" smtClean="0"/>
              <a:t>Do not discuss client information  </a:t>
            </a:r>
            <a:r>
              <a:rPr lang="en-US" dirty="0" smtClean="0">
                <a:solidFill>
                  <a:srgbClr val="FF0000"/>
                </a:solidFill>
              </a:rPr>
              <a:t>except with relevant  health care staff in charge of  the patient’s treatment.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92D050"/>
                </a:solidFill>
              </a:rPr>
              <a:t>PROFESSIONALISM COURSE</a:t>
            </a:r>
            <a:endParaRPr lang="en-US" sz="41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</a:rPr>
              <a:t>COURSE TITLE</a:t>
            </a:r>
            <a:r>
              <a:rPr lang="en-US" dirty="0" smtClean="0"/>
              <a:t> 		PROFESSIONALISM </a:t>
            </a:r>
            <a:r>
              <a:rPr lang="en-US" dirty="0" smtClean="0">
                <a:solidFill>
                  <a:srgbClr val="92D050"/>
                </a:solidFill>
              </a:rPr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</a:rPr>
              <a:t>CODE &amp; NUMBER			</a:t>
            </a:r>
            <a:r>
              <a:rPr lang="en-US" dirty="0" smtClean="0"/>
              <a:t>SKL </a:t>
            </a:r>
            <a:r>
              <a:rPr lang="en-US" dirty="0" smtClean="0"/>
              <a:t>221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</a:rPr>
              <a:t>TARGET AUDIENCE		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</a:rPr>
              <a:t> COURSE DURATION 		</a:t>
            </a:r>
            <a:r>
              <a:rPr lang="en-US" dirty="0" smtClean="0"/>
              <a:t>1 Year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92D050"/>
                </a:solidFill>
              </a:rPr>
              <a:t>CREDIT HOURS			</a:t>
            </a:r>
            <a:r>
              <a:rPr lang="en-US" dirty="0" smtClean="0"/>
              <a:t>6 Hours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Punctuality /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on time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not procrastinate- do  tough, important tasks now.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a to-do list and use it to prioritize your work.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Punctuality / Time management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Kamran\Pictures\imagesCAN1TRG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752600"/>
            <a:ext cx="59436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Punctuality / Time management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Time Management Tools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Planner or calendar</a:t>
            </a:r>
          </a:p>
          <a:p>
            <a:r>
              <a:rPr lang="en-US" dirty="0" smtClean="0"/>
              <a:t>Task lists for special projects.</a:t>
            </a:r>
          </a:p>
          <a:p>
            <a:r>
              <a:rPr lang="en-US" dirty="0" smtClean="0"/>
              <a:t>Reminders-setting alarms, written notes, etc.</a:t>
            </a:r>
          </a:p>
          <a:p>
            <a:r>
              <a:rPr lang="en-US" dirty="0" smtClean="0"/>
              <a:t>Scheduling sufficient time to complete tasks</a:t>
            </a:r>
          </a:p>
          <a:p>
            <a:r>
              <a:rPr lang="en-US" dirty="0" smtClean="0"/>
              <a:t>Self-discipline</a:t>
            </a:r>
          </a:p>
          <a:p>
            <a:r>
              <a:rPr lang="en-US" dirty="0" smtClean="0"/>
              <a:t>Review task lists/calendars daily </a:t>
            </a:r>
            <a:endParaRPr lang="en-US" dirty="0"/>
          </a:p>
        </p:txBody>
      </p:sp>
      <p:pic>
        <p:nvPicPr>
          <p:cNvPr id="8196" name="Picture 4" descr="http://t2.gstatic.com/images?q=tbn:OtmKFkW_2RAtYM:http://asnailpace.com/blog/wp-content/uploads/2007/07/ps-calendar-template-july-2008-co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95800"/>
            <a:ext cx="11430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Punctuality / Time management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Time Management Skills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manage multiple projects and responsibilities is essential for professional success.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Employers look for excellent time management skills when hiring.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Humanism / very positive Attitude </a:t>
            </a:r>
            <a:br>
              <a:rPr lang="en-US" sz="4800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 positive attitude about work, co-workers, and clients.</a:t>
            </a:r>
          </a:p>
          <a:p>
            <a:endParaRPr lang="en-US" dirty="0" smtClean="0"/>
          </a:p>
          <a:p>
            <a:r>
              <a:rPr lang="en-US" dirty="0" smtClean="0"/>
              <a:t>Altruistic: behave unselfishly.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polite: say , ’’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en-US" dirty="0" smtClean="0"/>
              <a:t>’’, ’’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r>
              <a:rPr lang="en-US" dirty="0" smtClean="0"/>
              <a:t>‘’, and ‘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’excuse me </a:t>
            </a:r>
            <a:r>
              <a:rPr lang="en-US" dirty="0" smtClean="0"/>
              <a:t>‘’ a lot.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Maintaining competence / life long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supervisor’s constructive criticism.</a:t>
            </a:r>
          </a:p>
          <a:p>
            <a:r>
              <a:rPr lang="en-US" dirty="0" smtClean="0"/>
              <a:t>The best supervisor  honestly shares your strengths and weakness with you via performance appraisals.</a:t>
            </a:r>
          </a:p>
          <a:p>
            <a:r>
              <a:rPr lang="en-US" dirty="0" smtClean="0"/>
              <a:t>Must see performance appraisals as an opportunity to learn and grow as professionals.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Accountability  / Accept responsibility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 the ability to accept responsibility (blame) and to share credit.</a:t>
            </a:r>
          </a:p>
          <a:p>
            <a:r>
              <a:rPr lang="en-US" dirty="0" smtClean="0"/>
              <a:t>Honoring the patient/physician relationship</a:t>
            </a:r>
          </a:p>
          <a:p>
            <a:r>
              <a:rPr lang="en-US" dirty="0" smtClean="0"/>
              <a:t>Addressing the health needs of the public</a:t>
            </a:r>
          </a:p>
          <a:p>
            <a:r>
              <a:rPr lang="en-US" dirty="0" smtClean="0"/>
              <a:t>Adhering to medicine’s precepts.</a:t>
            </a:r>
          </a:p>
          <a:p>
            <a:r>
              <a:rPr lang="en-US" dirty="0" smtClean="0"/>
              <a:t>Share credit and your co-workers will be endeared to you.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Knowing the language /culture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 and follow your schools’ and institutes’ policies and procedures.</a:t>
            </a:r>
          </a:p>
          <a:p>
            <a:r>
              <a:rPr lang="en-US" dirty="0" smtClean="0"/>
              <a:t>Know the pronunciation, spellings and their usage e.g.: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1"/>
                </a:solidFill>
              </a:rPr>
              <a:t>Volunteer or members-not employee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service-not job or work.</a:t>
            </a:r>
          </a:p>
          <a:p>
            <a:r>
              <a:rPr lang="en-US" dirty="0" smtClean="0"/>
              <a:t>Guard your tongue</a:t>
            </a:r>
          </a:p>
          <a:p>
            <a:r>
              <a:rPr lang="en-US" dirty="0" smtClean="0"/>
              <a:t>Only use emails ( and internet) for </a:t>
            </a:r>
            <a:r>
              <a:rPr lang="en-US" dirty="0" smtClean="0">
                <a:solidFill>
                  <a:srgbClr val="FF0000"/>
                </a:solidFill>
              </a:rPr>
              <a:t>relevant work.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You research for defining professionalism by using a number of textbooks. You were astonished to find out that there are several differences in the definitions provided.”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-What could possibly be the cause for these differences?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take home message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</a:rPr>
              <a:t>Although there are common key elements in the definition of professionalism that must be fulfilled, the definition might varies depending on culture, law, and community need</a:t>
            </a:r>
            <a:r>
              <a:rPr lang="en-GB" sz="2800" dirty="0" smtClean="0">
                <a:latin typeface="Times New Roman" pitchFamily="18" charset="0"/>
              </a:rPr>
              <a:t>s.</a:t>
            </a:r>
            <a:endParaRPr lang="en-GB" sz="4000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92D050"/>
                </a:solidFill>
              </a:rPr>
              <a:t>PROFESSIONALISM COURSE</a:t>
            </a:r>
            <a:endParaRPr lang="en-US" sz="41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FACULTY &amp; COMMITTEE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92D050"/>
                </a:solidFill>
              </a:rPr>
              <a:t>CHAIRMAN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400" dirty="0" smtClean="0"/>
              <a:t>Prof . HANAN HABIB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92D050"/>
                </a:solidFill>
              </a:rPr>
              <a:t>CO- CHAIRMAN</a:t>
            </a:r>
          </a:p>
          <a:p>
            <a:pPr>
              <a:buNone/>
            </a:pPr>
            <a:r>
              <a:rPr lang="en-US" sz="2400" dirty="0" smtClean="0"/>
              <a:t>DR. KAMRAN SATTAR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92D050"/>
                </a:solidFill>
              </a:rPr>
              <a:t>COMMITTEE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DR. HALA KFOURY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DR. ALI MOHAMMAD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You are invited to join a national committee responsible for defining professionalism.  There are two students on that committee and you are representing King Saud University.”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How would you approach this task ?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What resources would you use to help you in identifying the definition of professionalism?.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take home message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3200" dirty="0" smtClean="0">
                <a:latin typeface="Times New Roman" pitchFamily="18" charset="0"/>
              </a:rPr>
              <a:t>Sources for defining professionalism might include: literature, published research papers, legal and ethical documents, as well as disciplinary action documents in the hospital, and workplace.  These documents are confidential.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Knowing the language /culture of work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DIFFERENT CULTURAL CONTEXTS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Kamran\Pictures\article-page-main_ehow_images_a06_4u_as_difference-between-american-chinese-culture-800x8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5438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Knowing the language /culture of work</a:t>
            </a:r>
            <a:r>
              <a:rPr lang="en-US" sz="3200" b="1" dirty="0" smtClean="0">
                <a:solidFill>
                  <a:srgbClr val="FFFF00"/>
                </a:solidFill>
              </a:rPr>
              <a:t/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Professionalism in difference cultural contexts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Kamran\Pictures\hands shake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C:\Users\Kamran\Pictures\hands shak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025" y="2566988"/>
            <a:ext cx="2647950" cy="1928812"/>
          </a:xfrm>
          <a:prstGeom prst="rect">
            <a:avLst/>
          </a:prstGeom>
          <a:noFill/>
        </p:spPr>
      </p:pic>
      <p:pic>
        <p:nvPicPr>
          <p:cNvPr id="1028" name="Picture 4" descr="C:\Users\Kamran\Pictures\handsha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91000"/>
            <a:ext cx="2819400" cy="22193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amran\Pictures\imagesCA7NQ0X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2590800" cy="2209800"/>
          </a:xfrm>
          <a:prstGeom prst="rect">
            <a:avLst/>
          </a:prstGeom>
          <a:noFill/>
        </p:spPr>
      </p:pic>
      <p:pic>
        <p:nvPicPr>
          <p:cNvPr id="2051" name="Picture 3" descr="C:\Users\Kamran\Pictures\imagesCAXAZW0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038600"/>
            <a:ext cx="3124200" cy="2619375"/>
          </a:xfrm>
          <a:prstGeom prst="rect">
            <a:avLst/>
          </a:prstGeom>
          <a:noFill/>
        </p:spPr>
      </p:pic>
      <p:pic>
        <p:nvPicPr>
          <p:cNvPr id="2052" name="Picture 4" descr="C:\Users\Kamran\Pictures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429000"/>
            <a:ext cx="1619250" cy="14573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HOW TO LEARN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C:\Users\Kamran\Pictures\imagesCA5O0JF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Kamran\Pictures\imagesCAVUHZ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376331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Kamran\Pictures\imagesCARXZE6K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495800"/>
            <a:ext cx="358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amran\Pictures\imagesCA045TUQ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4196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FOR YOUR READING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u="sng" dirty="0" smtClean="0"/>
              <a:t>Prescribed textbook:</a:t>
            </a:r>
          </a:p>
          <a:p>
            <a:pPr algn="ctr">
              <a:buNone/>
            </a:pPr>
            <a:endParaRPr lang="en-US" u="sng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sz="2800" dirty="0" smtClean="0"/>
              <a:t>Feldman MD, Christensen JF (2007). Behavioural Medicine. A Guide for Clinical Practice. McGraw-Hill Lange, UK.</a:t>
            </a:r>
          </a:p>
          <a:p>
            <a:endParaRPr lang="en-US" sz="2800" dirty="0" smtClean="0"/>
          </a:p>
          <a:p>
            <a:r>
              <a:rPr lang="en-US" sz="2800" dirty="0" smtClean="0"/>
              <a:t>Stern DT (2005). Measuring Medical Professionalism. Oxford University Press, UK.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Spandorfer J, Pohl CA, Rattner SL, Nasca TJ, (2010). Professionalism in Medicine. A Case-Based Guide for Medical Students. Cambridge University Press, UK. ISBN: 978-0-521-70492-2 PAPER BACK</a:t>
            </a:r>
          </a:p>
          <a:p>
            <a:endParaRPr lang="en-US" dirty="0"/>
          </a:p>
        </p:txBody>
      </p:sp>
      <p:pic>
        <p:nvPicPr>
          <p:cNvPr id="2050" name="Picture 2" descr="C:\Users\Kamran\Desktop\profession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DO NOT MISS THE NEXT LECTURE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8194" name="Picture 2" descr="C:\Users\Kamran\Pictures\00003kg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600200"/>
            <a:ext cx="76200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THANK YOU VERY MUCH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</a:t>
            </a:r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6000" dirty="0" smtClean="0"/>
              <a:t> &amp;             </a:t>
            </a:r>
            <a:r>
              <a:rPr lang="en-US" sz="6000" dirty="0" smtClean="0">
                <a:solidFill>
                  <a:srgbClr val="FFFF00"/>
                </a:solidFill>
              </a:rPr>
              <a:t>&amp;</a:t>
            </a:r>
          </a:p>
          <a:p>
            <a:pPr lvl="8">
              <a:buNone/>
            </a:pPr>
            <a:r>
              <a:rPr lang="en-US" sz="4600" dirty="0" smtClean="0"/>
              <a:t>            </a:t>
            </a:r>
            <a:r>
              <a:rPr lang="en-US" dirty="0" smtClean="0"/>
              <a:t> </a:t>
            </a:r>
          </a:p>
        </p:txBody>
      </p:sp>
      <p:pic>
        <p:nvPicPr>
          <p:cNvPr id="4" name="rg_hi" descr="http://t0.gstatic.com/images?q=tbn:ANd9GcQtZVqWJQm8I5qn16DBMp1tM_xSAGaLvtiRqXen13CAGRTwGzXB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:\Users\Kamran\Pictures\imagesCAXJJY1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382905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92D050"/>
                </a:solidFill>
              </a:rPr>
              <a:t> TODAY’S OBJECTIVES</a:t>
            </a:r>
            <a:endParaRPr lang="en-US" sz="4100" b="1" dirty="0" smtClean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of the course</a:t>
            </a:r>
          </a:p>
          <a:p>
            <a:r>
              <a:rPr lang="en-US" dirty="0" smtClean="0"/>
              <a:t>Contents of the course</a:t>
            </a:r>
          </a:p>
          <a:p>
            <a:r>
              <a:rPr lang="en-US" dirty="0" smtClean="0"/>
              <a:t>Teaching strategy and course evaluation</a:t>
            </a:r>
          </a:p>
          <a:p>
            <a:r>
              <a:rPr lang="en-US" dirty="0" smtClean="0"/>
              <a:t>Overview about professionalism  </a:t>
            </a:r>
          </a:p>
          <a:p>
            <a:r>
              <a:rPr lang="en-US" dirty="0" smtClean="0"/>
              <a:t>Reference material.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100" b="1" dirty="0" smtClean="0">
                <a:solidFill>
                  <a:srgbClr val="92D050"/>
                </a:solidFill>
              </a:rPr>
              <a:t>OBJECTIVES OF THE PROFESSIONALISM COURSE </a:t>
            </a:r>
            <a:endParaRPr lang="en-US" sz="41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467600" cy="48307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92D050"/>
                </a:solidFill>
              </a:rPr>
              <a:t>INSPIRATION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To inspire the students to grasp the professionalism concept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92D050"/>
                </a:solidFill>
              </a:rPr>
              <a:t>MOTIVATION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To motivate the students into acquiring and understanding the values /attributes of professionalism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92D050"/>
                </a:solidFill>
              </a:rPr>
              <a:t>GUIDANCE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To guide the students into acting along the professionalism guidelines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92D050"/>
                </a:solidFill>
              </a:rPr>
              <a:t>REFINEMENT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To refine the different skills and reach highest standards of professionalism.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92D050"/>
                </a:solidFill>
              </a:rPr>
              <a:t>COURSE CONTENTS</a:t>
            </a:r>
            <a:endParaRPr lang="en-US" sz="41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CORE ELEMENTS OF PROFESSION &amp; PROFESSIONALISM</a:t>
            </a:r>
          </a:p>
          <a:p>
            <a:r>
              <a:rPr lang="en-US" sz="2400" dirty="0" smtClean="0"/>
              <a:t>MEDICAL PROFESSIONAL ATTRIBUTES</a:t>
            </a:r>
          </a:p>
          <a:p>
            <a:r>
              <a:rPr lang="en-US" sz="2400" dirty="0" smtClean="0"/>
              <a:t>EVOLUTION OF PROFESSIONAL STANDARDS</a:t>
            </a:r>
          </a:p>
          <a:p>
            <a:r>
              <a:rPr lang="en-US" sz="2400" dirty="0" smtClean="0"/>
              <a:t>ISLAMIC VALUES AND PROFESSIONALISM</a:t>
            </a:r>
          </a:p>
          <a:p>
            <a:r>
              <a:rPr lang="en-US" sz="2400" dirty="0" smtClean="0"/>
              <a:t>PROFESSIONAL MEDICAL STUDENT</a:t>
            </a:r>
          </a:p>
          <a:p>
            <a:r>
              <a:rPr lang="en-US" sz="2400" dirty="0" smtClean="0"/>
              <a:t>UNPROFESSIONAL BEHAVIOUR</a:t>
            </a:r>
          </a:p>
          <a:p>
            <a:r>
              <a:rPr lang="en-US" sz="2400" dirty="0" smtClean="0"/>
              <a:t>PROFESSIONALISM IN DIFFERENT CULTURAL CONTEXTS</a:t>
            </a:r>
          </a:p>
          <a:p>
            <a:r>
              <a:rPr lang="en-US" sz="2400" dirty="0" smtClean="0"/>
              <a:t>THE ROLE OF NATIONAL MEDICAL BODIES</a:t>
            </a:r>
          </a:p>
          <a:p>
            <a:r>
              <a:rPr lang="en-US" sz="2400" dirty="0" smtClean="0"/>
              <a:t>PSYCHOLOGY IN PHYSICAL ILLNESS</a:t>
            </a:r>
          </a:p>
          <a:p>
            <a:r>
              <a:rPr lang="en-US" sz="2400" dirty="0" smtClean="0"/>
              <a:t>COMMUNICATION SKILLS </a:t>
            </a:r>
          </a:p>
          <a:p>
            <a:r>
              <a:rPr lang="en-US" sz="2400" dirty="0" smtClean="0"/>
              <a:t>CONSULTATION SKILLS </a:t>
            </a:r>
          </a:p>
          <a:p>
            <a:r>
              <a:rPr lang="en-US" sz="2400" dirty="0" smtClean="0"/>
              <a:t>INTERPROFESSIONAL RELATIONSHIP</a:t>
            </a:r>
          </a:p>
          <a:p>
            <a:r>
              <a:rPr lang="en-US" sz="2400" dirty="0" smtClean="0"/>
              <a:t>LEGAL ASPECT OF MEDICAL PRACTICE.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12 - Above all, Professionalism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ABOVE ALL PROFESSIONALISM </a:t>
            </a:r>
          </a:p>
          <a:p>
            <a:endParaRPr lang="en-US" dirty="0" smtClean="0"/>
          </a:p>
          <a:p>
            <a:r>
              <a:rPr lang="en-US" dirty="0" smtClean="0"/>
              <a:t>Video clip </a:t>
            </a:r>
          </a:p>
          <a:p>
            <a:endParaRPr lang="en-US" dirty="0" smtClean="0"/>
          </a:p>
          <a:p>
            <a:r>
              <a:rPr lang="en-US" dirty="0" smtClean="0"/>
              <a:t>Benson </a:t>
            </a:r>
            <a:r>
              <a:rPr lang="en-US" dirty="0" err="1" smtClean="0"/>
              <a:t>Yeh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977</TotalTime>
  <Words>1443</Words>
  <Application>Microsoft Office PowerPoint</Application>
  <PresentationFormat>On-screen Show (4:3)</PresentationFormat>
  <Paragraphs>283</Paragraphs>
  <Slides>48</Slides>
  <Notes>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Technic</vt:lpstr>
      <vt:lpstr>Slide 1</vt:lpstr>
      <vt:lpstr>PROFESSIONALISM COURSE </vt:lpstr>
      <vt:lpstr>PROFESSIONALISM COURSE</vt:lpstr>
      <vt:lpstr>PROFESSIONALISM COURSE</vt:lpstr>
      <vt:lpstr> TODAY’S OBJECTIVES</vt:lpstr>
      <vt:lpstr>OBJECTIVES OF THE PROFESSIONALISM COURSE </vt:lpstr>
      <vt:lpstr>COURSE CONTENTS</vt:lpstr>
      <vt:lpstr>Slide 8</vt:lpstr>
      <vt:lpstr>Slide 9</vt:lpstr>
      <vt:lpstr>TEACHING STRATEGY</vt:lpstr>
      <vt:lpstr>Assessment  </vt:lpstr>
      <vt:lpstr> Continuous exam Total 30 marks </vt:lpstr>
      <vt:lpstr> End of year exam Total 60 marks   </vt:lpstr>
      <vt:lpstr>Professional conduct  10 Marks </vt:lpstr>
      <vt:lpstr>PROFESSIONALISM COURSE</vt:lpstr>
      <vt:lpstr>Definitions</vt:lpstr>
      <vt:lpstr>Definitions-cont.</vt:lpstr>
      <vt:lpstr>Definitions-cont. Ottawa conference  </vt:lpstr>
      <vt:lpstr>Definitions-cont.</vt:lpstr>
      <vt:lpstr>The holy Qura’an and Al-Hadith</vt:lpstr>
      <vt:lpstr>Doctors are committed to:</vt:lpstr>
      <vt:lpstr>The differences between vocation and profession</vt:lpstr>
      <vt:lpstr>Concepts of Professionalism</vt:lpstr>
      <vt:lpstr>Q: How to get this certificate ?</vt:lpstr>
      <vt:lpstr>Elements of a Professional</vt:lpstr>
      <vt:lpstr>Key Elements of Professionalism</vt:lpstr>
      <vt:lpstr>Key Elements of Professionalism</vt:lpstr>
      <vt:lpstr>Respect of self and others</vt:lpstr>
      <vt:lpstr>Confidentiality</vt:lpstr>
      <vt:lpstr>Punctuality / Time management</vt:lpstr>
      <vt:lpstr>Punctuality / Time management</vt:lpstr>
      <vt:lpstr>Punctuality / Time management Time Management Tools</vt:lpstr>
      <vt:lpstr>Punctuality / Time management Time Management Skills</vt:lpstr>
      <vt:lpstr>Humanism / very positive Attitude  </vt:lpstr>
      <vt:lpstr>Maintaining competence / life long learning</vt:lpstr>
      <vt:lpstr>Accountability  / Accept responsibility </vt:lpstr>
      <vt:lpstr>Knowing the language /culture of work</vt:lpstr>
      <vt:lpstr>Task 1 </vt:lpstr>
      <vt:lpstr>Task 1 take home message </vt:lpstr>
      <vt:lpstr>Task 2 </vt:lpstr>
      <vt:lpstr>Task 2 take home message </vt:lpstr>
      <vt:lpstr>Knowing the language /culture of work DIFFERENT CULTURAL CONTEXTS</vt:lpstr>
      <vt:lpstr>Knowing the language /culture of work Professionalism in difference cultural contexts </vt:lpstr>
      <vt:lpstr>Slide 44</vt:lpstr>
      <vt:lpstr>HOW TO LEARN </vt:lpstr>
      <vt:lpstr>FOR YOUR READING </vt:lpstr>
      <vt:lpstr>DO NOT MISS THE NEXT LECTURE</vt:lpstr>
      <vt:lpstr>THANK YOU VERY MUCH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</dc:title>
  <dc:creator>Dr.Hannan</dc:creator>
  <cp:lastModifiedBy>Dr. Kamran</cp:lastModifiedBy>
  <cp:revision>146</cp:revision>
  <dcterms:created xsi:type="dcterms:W3CDTF">2010-08-08T09:51:51Z</dcterms:created>
  <dcterms:modified xsi:type="dcterms:W3CDTF">2014-09-16T06:39:00Z</dcterms:modified>
</cp:coreProperties>
</file>