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4" r:id="rId3"/>
    <p:sldId id="265" r:id="rId4"/>
    <p:sldId id="258" r:id="rId5"/>
    <p:sldId id="268" r:id="rId6"/>
    <p:sldId id="271" r:id="rId7"/>
    <p:sldId id="259" r:id="rId8"/>
    <p:sldId id="272" r:id="rId9"/>
    <p:sldId id="273" r:id="rId10"/>
    <p:sldId id="267" r:id="rId11"/>
    <p:sldId id="261" r:id="rId12"/>
    <p:sldId id="269" r:id="rId13"/>
    <p:sldId id="279" r:id="rId14"/>
    <p:sldId id="275" r:id="rId15"/>
    <p:sldId id="276" r:id="rId16"/>
    <p:sldId id="281" r:id="rId17"/>
    <p:sldId id="277" r:id="rId18"/>
    <p:sldId id="278" r:id="rId19"/>
    <p:sldId id="280" r:id="rId20"/>
    <p:sldId id="274" r:id="rId21"/>
    <p:sldId id="262" r:id="rId22"/>
    <p:sldId id="27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5BA4"/>
    <a:srgbClr val="EF99D0"/>
    <a:srgbClr val="10CF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58208E-5352-4B59-A866-539AE0409ED4}" type="doc">
      <dgm:prSet loTypeId="urn:microsoft.com/office/officeart/2005/8/layout/default#1" loCatId="list" qsTypeId="urn:microsoft.com/office/officeart/2005/8/quickstyle/3d3" qsCatId="3D" csTypeId="urn:microsoft.com/office/officeart/2005/8/colors/colorful3" csCatId="colorful" phldr="1"/>
      <dgm:spPr/>
      <dgm:t>
        <a:bodyPr/>
        <a:lstStyle/>
        <a:p>
          <a:endParaRPr lang="en-GB"/>
        </a:p>
      </dgm:t>
    </dgm:pt>
    <dgm:pt modelId="{ECBB067C-2D87-4D7F-A9CF-CD18C1CD30DD}">
      <dgm:prSet phldrT="[Text]" custT="1"/>
      <dgm:spPr/>
      <dgm:t>
        <a:bodyPr/>
        <a:lstStyle/>
        <a:p>
          <a:r>
            <a:rPr lang="en-GB" sz="6000" dirty="0" smtClean="0"/>
            <a:t>safe</a:t>
          </a:r>
          <a:endParaRPr lang="en-GB" sz="6000" dirty="0"/>
        </a:p>
      </dgm:t>
    </dgm:pt>
    <dgm:pt modelId="{45677C37-1C48-4666-ADF4-325ED25B6B76}" type="parTrans" cxnId="{E62D5598-C65E-4651-8633-EF052645057D}">
      <dgm:prSet/>
      <dgm:spPr/>
      <dgm:t>
        <a:bodyPr/>
        <a:lstStyle/>
        <a:p>
          <a:endParaRPr lang="en-GB"/>
        </a:p>
      </dgm:t>
    </dgm:pt>
    <dgm:pt modelId="{9799E288-AE8E-4245-87A1-47A6DEAAAD7F}" type="sibTrans" cxnId="{E62D5598-C65E-4651-8633-EF052645057D}">
      <dgm:prSet/>
      <dgm:spPr/>
      <dgm:t>
        <a:bodyPr/>
        <a:lstStyle/>
        <a:p>
          <a:endParaRPr lang="en-GB"/>
        </a:p>
      </dgm:t>
    </dgm:pt>
    <dgm:pt modelId="{042F9B96-E148-41EF-9333-E32261887F65}">
      <dgm:prSet phldrT="[Text]" custT="1"/>
      <dgm:spPr/>
      <dgm:t>
        <a:bodyPr/>
        <a:lstStyle/>
        <a:p>
          <a:r>
            <a:rPr lang="en-GB" sz="4400" dirty="0" smtClean="0"/>
            <a:t>Effective</a:t>
          </a:r>
          <a:endParaRPr lang="en-GB" sz="4400" dirty="0"/>
        </a:p>
      </dgm:t>
    </dgm:pt>
    <dgm:pt modelId="{9EF03832-2C49-41A1-B4E2-2637F01D4B34}" type="parTrans" cxnId="{1C09DA00-A333-42A2-B157-DB7A1D6B14AF}">
      <dgm:prSet/>
      <dgm:spPr/>
      <dgm:t>
        <a:bodyPr/>
        <a:lstStyle/>
        <a:p>
          <a:endParaRPr lang="en-GB"/>
        </a:p>
      </dgm:t>
    </dgm:pt>
    <dgm:pt modelId="{C5490871-41D4-4173-999A-D91483B72CF3}" type="sibTrans" cxnId="{1C09DA00-A333-42A2-B157-DB7A1D6B14AF}">
      <dgm:prSet/>
      <dgm:spPr/>
      <dgm:t>
        <a:bodyPr/>
        <a:lstStyle/>
        <a:p>
          <a:endParaRPr lang="en-GB"/>
        </a:p>
      </dgm:t>
    </dgm:pt>
    <dgm:pt modelId="{16F5CDD0-67F8-493E-B478-7A43E23C2240}">
      <dgm:prSet phldrT="[Text]" custT="1"/>
      <dgm:spPr/>
      <dgm:t>
        <a:bodyPr/>
        <a:lstStyle/>
        <a:p>
          <a:r>
            <a:rPr lang="en-GB" sz="3600" dirty="0" smtClean="0"/>
            <a:t>Patient-</a:t>
          </a:r>
          <a:r>
            <a:rPr lang="en-GB" sz="3600" dirty="0" err="1" smtClean="0"/>
            <a:t>Centered</a:t>
          </a:r>
          <a:endParaRPr lang="en-GB" sz="3600" dirty="0"/>
        </a:p>
      </dgm:t>
    </dgm:pt>
    <dgm:pt modelId="{1B11121B-5620-4DBD-A4A5-E7C4D502797E}" type="parTrans" cxnId="{8167A05E-EE69-4FA4-9C6F-03536AAFF92B}">
      <dgm:prSet/>
      <dgm:spPr/>
      <dgm:t>
        <a:bodyPr/>
        <a:lstStyle/>
        <a:p>
          <a:endParaRPr lang="en-GB"/>
        </a:p>
      </dgm:t>
    </dgm:pt>
    <dgm:pt modelId="{D255A9A6-7609-402C-A158-4D85EE326ADA}" type="sibTrans" cxnId="{8167A05E-EE69-4FA4-9C6F-03536AAFF92B}">
      <dgm:prSet/>
      <dgm:spPr/>
      <dgm:t>
        <a:bodyPr/>
        <a:lstStyle/>
        <a:p>
          <a:endParaRPr lang="en-GB"/>
        </a:p>
      </dgm:t>
    </dgm:pt>
    <dgm:pt modelId="{CAFF9A46-9A5F-4A6B-B0EF-895E2C5EB37E}">
      <dgm:prSet phldrT="[Text]" custT="1"/>
      <dgm:spPr/>
      <dgm:t>
        <a:bodyPr/>
        <a:lstStyle/>
        <a:p>
          <a:r>
            <a:rPr lang="en-GB" sz="4400" dirty="0" smtClean="0"/>
            <a:t>Efficient</a:t>
          </a:r>
          <a:r>
            <a:rPr lang="en-GB" sz="3600" dirty="0" smtClean="0"/>
            <a:t> </a:t>
          </a:r>
          <a:endParaRPr lang="en-GB" sz="3600" dirty="0"/>
        </a:p>
      </dgm:t>
    </dgm:pt>
    <dgm:pt modelId="{6B4FBFDC-F0CA-4211-8F55-E006C0ADDF8F}" type="parTrans" cxnId="{41389050-FFDF-432B-976D-6529F9BE90DF}">
      <dgm:prSet/>
      <dgm:spPr/>
      <dgm:t>
        <a:bodyPr/>
        <a:lstStyle/>
        <a:p>
          <a:endParaRPr lang="en-GB"/>
        </a:p>
      </dgm:t>
    </dgm:pt>
    <dgm:pt modelId="{5107281F-99D8-4CCD-83F7-AF71AEEC2FBB}" type="sibTrans" cxnId="{41389050-FFDF-432B-976D-6529F9BE90DF}">
      <dgm:prSet/>
      <dgm:spPr/>
      <dgm:t>
        <a:bodyPr/>
        <a:lstStyle/>
        <a:p>
          <a:endParaRPr lang="en-GB"/>
        </a:p>
      </dgm:t>
    </dgm:pt>
    <dgm:pt modelId="{C0EB9113-AB6C-4D4C-A99C-1B20222BC511}">
      <dgm:prSet phldrT="[Text]" custT="1"/>
      <dgm:spPr/>
      <dgm:t>
        <a:bodyPr/>
        <a:lstStyle/>
        <a:p>
          <a:r>
            <a:rPr lang="en-GB" sz="4000" dirty="0" smtClean="0"/>
            <a:t>Equitable</a:t>
          </a:r>
          <a:endParaRPr lang="en-GB" sz="4000" dirty="0"/>
        </a:p>
      </dgm:t>
    </dgm:pt>
    <dgm:pt modelId="{EAC215AD-2099-40C8-8892-16E2E886460A}" type="parTrans" cxnId="{6665F9D5-FD98-43A3-A021-A88F2E842FA3}">
      <dgm:prSet/>
      <dgm:spPr/>
      <dgm:t>
        <a:bodyPr/>
        <a:lstStyle/>
        <a:p>
          <a:endParaRPr lang="en-GB"/>
        </a:p>
      </dgm:t>
    </dgm:pt>
    <dgm:pt modelId="{E8493B5E-767A-476A-BE6F-1A68C625C5CF}" type="sibTrans" cxnId="{6665F9D5-FD98-43A3-A021-A88F2E842FA3}">
      <dgm:prSet/>
      <dgm:spPr/>
      <dgm:t>
        <a:bodyPr/>
        <a:lstStyle/>
        <a:p>
          <a:endParaRPr lang="en-GB"/>
        </a:p>
      </dgm:t>
    </dgm:pt>
    <dgm:pt modelId="{96030467-AA29-482B-B8D9-671C3122401E}">
      <dgm:prSet custT="1"/>
      <dgm:spPr/>
      <dgm:t>
        <a:bodyPr/>
        <a:lstStyle/>
        <a:p>
          <a:r>
            <a:rPr lang="en-GB" sz="4400" dirty="0" smtClean="0"/>
            <a:t>Timely</a:t>
          </a:r>
          <a:endParaRPr lang="en-GB" sz="4400" dirty="0"/>
        </a:p>
      </dgm:t>
    </dgm:pt>
    <dgm:pt modelId="{BD68202A-967B-4BBE-9BA0-FD6BD65538A7}" type="parTrans" cxnId="{0878A5F7-223F-4B7E-A086-852CD1B5897C}">
      <dgm:prSet/>
      <dgm:spPr/>
      <dgm:t>
        <a:bodyPr/>
        <a:lstStyle/>
        <a:p>
          <a:endParaRPr lang="en-GB"/>
        </a:p>
      </dgm:t>
    </dgm:pt>
    <dgm:pt modelId="{14394F9A-0D68-4B99-B3BE-F117FC268953}" type="sibTrans" cxnId="{0878A5F7-223F-4B7E-A086-852CD1B5897C}">
      <dgm:prSet/>
      <dgm:spPr/>
      <dgm:t>
        <a:bodyPr/>
        <a:lstStyle/>
        <a:p>
          <a:endParaRPr lang="en-GB"/>
        </a:p>
      </dgm:t>
    </dgm:pt>
    <dgm:pt modelId="{3232CC73-65F7-49F7-888C-DECBA8A1FC93}" type="pres">
      <dgm:prSet presAssocID="{6F58208E-5352-4B59-A866-539AE0409ED4}" presName="diagram" presStyleCnt="0">
        <dgm:presLayoutVars>
          <dgm:dir/>
          <dgm:resizeHandles val="exact"/>
        </dgm:presLayoutVars>
      </dgm:prSet>
      <dgm:spPr/>
      <dgm:t>
        <a:bodyPr/>
        <a:lstStyle/>
        <a:p>
          <a:endParaRPr lang="en-US"/>
        </a:p>
      </dgm:t>
    </dgm:pt>
    <dgm:pt modelId="{8529556E-5FD7-4042-A342-D5434A8ED612}" type="pres">
      <dgm:prSet presAssocID="{ECBB067C-2D87-4D7F-A9CF-CD18C1CD30DD}" presName="node" presStyleLbl="node1" presStyleIdx="0" presStyleCnt="6">
        <dgm:presLayoutVars>
          <dgm:bulletEnabled val="1"/>
        </dgm:presLayoutVars>
      </dgm:prSet>
      <dgm:spPr/>
      <dgm:t>
        <a:bodyPr/>
        <a:lstStyle/>
        <a:p>
          <a:endParaRPr lang="en-US"/>
        </a:p>
      </dgm:t>
    </dgm:pt>
    <dgm:pt modelId="{194C7C08-D38C-4522-A56A-B14ABB0E9B79}" type="pres">
      <dgm:prSet presAssocID="{9799E288-AE8E-4245-87A1-47A6DEAAAD7F}" presName="sibTrans" presStyleCnt="0"/>
      <dgm:spPr/>
    </dgm:pt>
    <dgm:pt modelId="{32967811-9263-4AE5-BBFF-A7D0F7E832C1}" type="pres">
      <dgm:prSet presAssocID="{042F9B96-E148-41EF-9333-E32261887F65}" presName="node" presStyleLbl="node1" presStyleIdx="1" presStyleCnt="6">
        <dgm:presLayoutVars>
          <dgm:bulletEnabled val="1"/>
        </dgm:presLayoutVars>
      </dgm:prSet>
      <dgm:spPr/>
      <dgm:t>
        <a:bodyPr/>
        <a:lstStyle/>
        <a:p>
          <a:endParaRPr lang="en-GB"/>
        </a:p>
      </dgm:t>
    </dgm:pt>
    <dgm:pt modelId="{C3CF2A45-21CD-447C-913B-9CDD7F70063B}" type="pres">
      <dgm:prSet presAssocID="{C5490871-41D4-4173-999A-D91483B72CF3}" presName="sibTrans" presStyleCnt="0"/>
      <dgm:spPr/>
    </dgm:pt>
    <dgm:pt modelId="{6E9BE791-652A-443C-983F-AB5E2BE0CBCB}" type="pres">
      <dgm:prSet presAssocID="{16F5CDD0-67F8-493E-B478-7A43E23C2240}" presName="node" presStyleLbl="node1" presStyleIdx="2" presStyleCnt="6">
        <dgm:presLayoutVars>
          <dgm:bulletEnabled val="1"/>
        </dgm:presLayoutVars>
      </dgm:prSet>
      <dgm:spPr/>
      <dgm:t>
        <a:bodyPr/>
        <a:lstStyle/>
        <a:p>
          <a:endParaRPr lang="en-GB"/>
        </a:p>
      </dgm:t>
    </dgm:pt>
    <dgm:pt modelId="{71E53F71-305B-481F-A56E-1B936727566A}" type="pres">
      <dgm:prSet presAssocID="{D255A9A6-7609-402C-A158-4D85EE326ADA}" presName="sibTrans" presStyleCnt="0"/>
      <dgm:spPr/>
    </dgm:pt>
    <dgm:pt modelId="{8149A99D-3EBE-4FDE-AE1D-F0679AA9E186}" type="pres">
      <dgm:prSet presAssocID="{CAFF9A46-9A5F-4A6B-B0EF-895E2C5EB37E}" presName="node" presStyleLbl="node1" presStyleIdx="3" presStyleCnt="6" custLinFactNeighborX="-3115" custLinFactNeighborY="-857">
        <dgm:presLayoutVars>
          <dgm:bulletEnabled val="1"/>
        </dgm:presLayoutVars>
      </dgm:prSet>
      <dgm:spPr/>
      <dgm:t>
        <a:bodyPr/>
        <a:lstStyle/>
        <a:p>
          <a:endParaRPr lang="en-GB"/>
        </a:p>
      </dgm:t>
    </dgm:pt>
    <dgm:pt modelId="{2E809819-89FD-430A-A2B9-886B3D75DD75}" type="pres">
      <dgm:prSet presAssocID="{5107281F-99D8-4CCD-83F7-AF71AEEC2FBB}" presName="sibTrans" presStyleCnt="0"/>
      <dgm:spPr/>
    </dgm:pt>
    <dgm:pt modelId="{F011BE1B-46DF-417A-94EB-D8289D987E50}" type="pres">
      <dgm:prSet presAssocID="{96030467-AA29-482B-B8D9-671C3122401E}" presName="node" presStyleLbl="node1" presStyleIdx="4" presStyleCnt="6">
        <dgm:presLayoutVars>
          <dgm:bulletEnabled val="1"/>
        </dgm:presLayoutVars>
      </dgm:prSet>
      <dgm:spPr/>
      <dgm:t>
        <a:bodyPr/>
        <a:lstStyle/>
        <a:p>
          <a:endParaRPr lang="en-US"/>
        </a:p>
      </dgm:t>
    </dgm:pt>
    <dgm:pt modelId="{F1A45C6E-24B6-49CA-8BC7-D56D40CEEF31}" type="pres">
      <dgm:prSet presAssocID="{14394F9A-0D68-4B99-B3BE-F117FC268953}" presName="sibTrans" presStyleCnt="0"/>
      <dgm:spPr/>
    </dgm:pt>
    <dgm:pt modelId="{FEACDAD9-AE0B-44DC-BAB7-811607C01AF9}" type="pres">
      <dgm:prSet presAssocID="{C0EB9113-AB6C-4D4C-A99C-1B20222BC511}" presName="node" presStyleLbl="node1" presStyleIdx="5" presStyleCnt="6">
        <dgm:presLayoutVars>
          <dgm:bulletEnabled val="1"/>
        </dgm:presLayoutVars>
      </dgm:prSet>
      <dgm:spPr/>
      <dgm:t>
        <a:bodyPr/>
        <a:lstStyle/>
        <a:p>
          <a:endParaRPr lang="en-GB"/>
        </a:p>
      </dgm:t>
    </dgm:pt>
  </dgm:ptLst>
  <dgm:cxnLst>
    <dgm:cxn modelId="{6C1F764E-DE1D-4DE9-B119-6D35DC6BA658}" type="presOf" srcId="{6F58208E-5352-4B59-A866-539AE0409ED4}" destId="{3232CC73-65F7-49F7-888C-DECBA8A1FC93}" srcOrd="0" destOrd="0" presId="urn:microsoft.com/office/officeart/2005/8/layout/default#1"/>
    <dgm:cxn modelId="{41389050-FFDF-432B-976D-6529F9BE90DF}" srcId="{6F58208E-5352-4B59-A866-539AE0409ED4}" destId="{CAFF9A46-9A5F-4A6B-B0EF-895E2C5EB37E}" srcOrd="3" destOrd="0" parTransId="{6B4FBFDC-F0CA-4211-8F55-E006C0ADDF8F}" sibTransId="{5107281F-99D8-4CCD-83F7-AF71AEEC2FBB}"/>
    <dgm:cxn modelId="{8167A05E-EE69-4FA4-9C6F-03536AAFF92B}" srcId="{6F58208E-5352-4B59-A866-539AE0409ED4}" destId="{16F5CDD0-67F8-493E-B478-7A43E23C2240}" srcOrd="2" destOrd="0" parTransId="{1B11121B-5620-4DBD-A4A5-E7C4D502797E}" sibTransId="{D255A9A6-7609-402C-A158-4D85EE326ADA}"/>
    <dgm:cxn modelId="{1B5471A6-AD6D-4DE0-84BC-01F59A059453}" type="presOf" srcId="{96030467-AA29-482B-B8D9-671C3122401E}" destId="{F011BE1B-46DF-417A-94EB-D8289D987E50}" srcOrd="0" destOrd="0" presId="urn:microsoft.com/office/officeart/2005/8/layout/default#1"/>
    <dgm:cxn modelId="{23F6E21A-B4A3-45F4-BA4F-243CEF7C689A}" type="presOf" srcId="{CAFF9A46-9A5F-4A6B-B0EF-895E2C5EB37E}" destId="{8149A99D-3EBE-4FDE-AE1D-F0679AA9E186}" srcOrd="0" destOrd="0" presId="urn:microsoft.com/office/officeart/2005/8/layout/default#1"/>
    <dgm:cxn modelId="{1C09DA00-A333-42A2-B157-DB7A1D6B14AF}" srcId="{6F58208E-5352-4B59-A866-539AE0409ED4}" destId="{042F9B96-E148-41EF-9333-E32261887F65}" srcOrd="1" destOrd="0" parTransId="{9EF03832-2C49-41A1-B4E2-2637F01D4B34}" sibTransId="{C5490871-41D4-4173-999A-D91483B72CF3}"/>
    <dgm:cxn modelId="{5DBFA9DB-134E-4D7F-976D-6121F747FEB4}" type="presOf" srcId="{ECBB067C-2D87-4D7F-A9CF-CD18C1CD30DD}" destId="{8529556E-5FD7-4042-A342-D5434A8ED612}" srcOrd="0" destOrd="0" presId="urn:microsoft.com/office/officeart/2005/8/layout/default#1"/>
    <dgm:cxn modelId="{7DBB3E14-BE27-4D3D-B66A-BFB277DB0628}" type="presOf" srcId="{16F5CDD0-67F8-493E-B478-7A43E23C2240}" destId="{6E9BE791-652A-443C-983F-AB5E2BE0CBCB}" srcOrd="0" destOrd="0" presId="urn:microsoft.com/office/officeart/2005/8/layout/default#1"/>
    <dgm:cxn modelId="{0878A5F7-223F-4B7E-A086-852CD1B5897C}" srcId="{6F58208E-5352-4B59-A866-539AE0409ED4}" destId="{96030467-AA29-482B-B8D9-671C3122401E}" srcOrd="4" destOrd="0" parTransId="{BD68202A-967B-4BBE-9BA0-FD6BD65538A7}" sibTransId="{14394F9A-0D68-4B99-B3BE-F117FC268953}"/>
    <dgm:cxn modelId="{6665F9D5-FD98-43A3-A021-A88F2E842FA3}" srcId="{6F58208E-5352-4B59-A866-539AE0409ED4}" destId="{C0EB9113-AB6C-4D4C-A99C-1B20222BC511}" srcOrd="5" destOrd="0" parTransId="{EAC215AD-2099-40C8-8892-16E2E886460A}" sibTransId="{E8493B5E-767A-476A-BE6F-1A68C625C5CF}"/>
    <dgm:cxn modelId="{17F1F937-A76F-493C-B24F-8B48A0881956}" type="presOf" srcId="{042F9B96-E148-41EF-9333-E32261887F65}" destId="{32967811-9263-4AE5-BBFF-A7D0F7E832C1}" srcOrd="0" destOrd="0" presId="urn:microsoft.com/office/officeart/2005/8/layout/default#1"/>
    <dgm:cxn modelId="{6D23B0B2-2ADF-4CE6-A8BE-154BEC4EF04A}" type="presOf" srcId="{C0EB9113-AB6C-4D4C-A99C-1B20222BC511}" destId="{FEACDAD9-AE0B-44DC-BAB7-811607C01AF9}" srcOrd="0" destOrd="0" presId="urn:microsoft.com/office/officeart/2005/8/layout/default#1"/>
    <dgm:cxn modelId="{E62D5598-C65E-4651-8633-EF052645057D}" srcId="{6F58208E-5352-4B59-A866-539AE0409ED4}" destId="{ECBB067C-2D87-4D7F-A9CF-CD18C1CD30DD}" srcOrd="0" destOrd="0" parTransId="{45677C37-1C48-4666-ADF4-325ED25B6B76}" sibTransId="{9799E288-AE8E-4245-87A1-47A6DEAAAD7F}"/>
    <dgm:cxn modelId="{9C541DEB-E53B-4277-92A1-CAC2E965DA06}" type="presParOf" srcId="{3232CC73-65F7-49F7-888C-DECBA8A1FC93}" destId="{8529556E-5FD7-4042-A342-D5434A8ED612}" srcOrd="0" destOrd="0" presId="urn:microsoft.com/office/officeart/2005/8/layout/default#1"/>
    <dgm:cxn modelId="{224FD3C8-BE0C-464D-8BA8-3D1C18AEC258}" type="presParOf" srcId="{3232CC73-65F7-49F7-888C-DECBA8A1FC93}" destId="{194C7C08-D38C-4522-A56A-B14ABB0E9B79}" srcOrd="1" destOrd="0" presId="urn:microsoft.com/office/officeart/2005/8/layout/default#1"/>
    <dgm:cxn modelId="{46F07CD1-0971-4A69-9BD3-79FF080463F9}" type="presParOf" srcId="{3232CC73-65F7-49F7-888C-DECBA8A1FC93}" destId="{32967811-9263-4AE5-BBFF-A7D0F7E832C1}" srcOrd="2" destOrd="0" presId="urn:microsoft.com/office/officeart/2005/8/layout/default#1"/>
    <dgm:cxn modelId="{A4FAA548-44C6-474C-BC47-23F5F6BC5EEE}" type="presParOf" srcId="{3232CC73-65F7-49F7-888C-DECBA8A1FC93}" destId="{C3CF2A45-21CD-447C-913B-9CDD7F70063B}" srcOrd="3" destOrd="0" presId="urn:microsoft.com/office/officeart/2005/8/layout/default#1"/>
    <dgm:cxn modelId="{D4B6A3FF-3E60-4FAE-B8F8-9606E1CD1815}" type="presParOf" srcId="{3232CC73-65F7-49F7-888C-DECBA8A1FC93}" destId="{6E9BE791-652A-443C-983F-AB5E2BE0CBCB}" srcOrd="4" destOrd="0" presId="urn:microsoft.com/office/officeart/2005/8/layout/default#1"/>
    <dgm:cxn modelId="{75C73018-6657-4236-ADDF-8B54C3AD7C3E}" type="presParOf" srcId="{3232CC73-65F7-49F7-888C-DECBA8A1FC93}" destId="{71E53F71-305B-481F-A56E-1B936727566A}" srcOrd="5" destOrd="0" presId="urn:microsoft.com/office/officeart/2005/8/layout/default#1"/>
    <dgm:cxn modelId="{345D4744-9507-4FAD-8E82-8E911F223228}" type="presParOf" srcId="{3232CC73-65F7-49F7-888C-DECBA8A1FC93}" destId="{8149A99D-3EBE-4FDE-AE1D-F0679AA9E186}" srcOrd="6" destOrd="0" presId="urn:microsoft.com/office/officeart/2005/8/layout/default#1"/>
    <dgm:cxn modelId="{72A1089F-3E2B-4B35-80D3-2745EBA4176A}" type="presParOf" srcId="{3232CC73-65F7-49F7-888C-DECBA8A1FC93}" destId="{2E809819-89FD-430A-A2B9-886B3D75DD75}" srcOrd="7" destOrd="0" presId="urn:microsoft.com/office/officeart/2005/8/layout/default#1"/>
    <dgm:cxn modelId="{3D17F1EF-242A-4E04-A136-417032A8C677}" type="presParOf" srcId="{3232CC73-65F7-49F7-888C-DECBA8A1FC93}" destId="{F011BE1B-46DF-417A-94EB-D8289D987E50}" srcOrd="8" destOrd="0" presId="urn:microsoft.com/office/officeart/2005/8/layout/default#1"/>
    <dgm:cxn modelId="{157B5DBF-0623-4860-AD3D-CC98A994CBC8}" type="presParOf" srcId="{3232CC73-65F7-49F7-888C-DECBA8A1FC93}" destId="{F1A45C6E-24B6-49CA-8BC7-D56D40CEEF31}" srcOrd="9" destOrd="0" presId="urn:microsoft.com/office/officeart/2005/8/layout/default#1"/>
    <dgm:cxn modelId="{6B8363E9-B09D-4722-B0EE-8751F57C7FBF}" type="presParOf" srcId="{3232CC73-65F7-49F7-888C-DECBA8A1FC93}" destId="{FEACDAD9-AE0B-44DC-BAB7-811607C01AF9}" srcOrd="10"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A9786B-D9F2-4F47-AA00-3C8B85D8E491}" type="doc">
      <dgm:prSet loTypeId="urn:microsoft.com/office/officeart/2005/8/layout/default#2" loCatId="list" qsTypeId="urn:microsoft.com/office/officeart/2005/8/quickstyle/3d3" qsCatId="3D" csTypeId="urn:microsoft.com/office/officeart/2005/8/colors/colorful3" csCatId="colorful" phldr="1"/>
      <dgm:spPr/>
      <dgm:t>
        <a:bodyPr/>
        <a:lstStyle/>
        <a:p>
          <a:endParaRPr lang="en-GB"/>
        </a:p>
      </dgm:t>
    </dgm:pt>
    <dgm:pt modelId="{B6D09749-FFD3-4CE7-B041-831A0C53D11A}">
      <dgm:prSet phldrT="[Text]" custT="1"/>
      <dgm:spPr/>
      <dgm:t>
        <a:bodyPr/>
        <a:lstStyle/>
        <a:p>
          <a:r>
            <a:rPr lang="en-GB" sz="2800" dirty="0" smtClean="0"/>
            <a:t>Leadership</a:t>
          </a:r>
          <a:endParaRPr lang="en-GB" sz="2800" dirty="0"/>
        </a:p>
      </dgm:t>
    </dgm:pt>
    <dgm:pt modelId="{9719FAA1-D1A5-454F-AC6B-BCA22B347742}" type="parTrans" cxnId="{2365EE3C-73F7-4589-BC4F-92B108648CC4}">
      <dgm:prSet/>
      <dgm:spPr/>
      <dgm:t>
        <a:bodyPr/>
        <a:lstStyle/>
        <a:p>
          <a:endParaRPr lang="en-GB"/>
        </a:p>
      </dgm:t>
    </dgm:pt>
    <dgm:pt modelId="{BFCFDD16-C4D1-4AD3-A853-15DBF56CCDDE}" type="sibTrans" cxnId="{2365EE3C-73F7-4589-BC4F-92B108648CC4}">
      <dgm:prSet/>
      <dgm:spPr/>
      <dgm:t>
        <a:bodyPr/>
        <a:lstStyle/>
        <a:p>
          <a:endParaRPr lang="en-GB"/>
        </a:p>
      </dgm:t>
    </dgm:pt>
    <dgm:pt modelId="{7BD68CF5-B385-4EF1-A643-185B6DA23160}">
      <dgm:prSet phldrT="[Text]" custT="1"/>
      <dgm:spPr/>
      <dgm:t>
        <a:bodyPr/>
        <a:lstStyle/>
        <a:p>
          <a:r>
            <a:rPr lang="en-GB" sz="2800" dirty="0" smtClean="0"/>
            <a:t>Teamwork</a:t>
          </a:r>
          <a:endParaRPr lang="en-GB" sz="2800" dirty="0"/>
        </a:p>
      </dgm:t>
    </dgm:pt>
    <dgm:pt modelId="{D9C68BCF-89B8-47A1-85C1-9D65A941DDE9}" type="parTrans" cxnId="{DDCF7A3F-4F14-43E5-A3A3-1B3D8DF5CEA6}">
      <dgm:prSet/>
      <dgm:spPr/>
      <dgm:t>
        <a:bodyPr/>
        <a:lstStyle/>
        <a:p>
          <a:endParaRPr lang="en-GB"/>
        </a:p>
      </dgm:t>
    </dgm:pt>
    <dgm:pt modelId="{1C93DCD6-422C-4E11-BF49-147C68B8B513}" type="sibTrans" cxnId="{DDCF7A3F-4F14-43E5-A3A3-1B3D8DF5CEA6}">
      <dgm:prSet/>
      <dgm:spPr/>
      <dgm:t>
        <a:bodyPr/>
        <a:lstStyle/>
        <a:p>
          <a:endParaRPr lang="en-GB"/>
        </a:p>
      </dgm:t>
    </dgm:pt>
    <dgm:pt modelId="{4B659E2C-7111-46EA-A64E-7D9200AC1A39}">
      <dgm:prSet phldrT="[Text]" custT="1"/>
      <dgm:spPr/>
      <dgm:t>
        <a:bodyPr/>
        <a:lstStyle/>
        <a:p>
          <a:r>
            <a:rPr lang="en-GB" sz="2800" dirty="0" smtClean="0"/>
            <a:t>Evidenced based</a:t>
          </a:r>
          <a:endParaRPr lang="en-GB" sz="2800" dirty="0"/>
        </a:p>
      </dgm:t>
    </dgm:pt>
    <dgm:pt modelId="{B997D132-5D74-4428-8914-1D5B71FCCFBF}" type="parTrans" cxnId="{177B60AA-C3BD-4E14-A37A-B84837F380CC}">
      <dgm:prSet/>
      <dgm:spPr/>
      <dgm:t>
        <a:bodyPr/>
        <a:lstStyle/>
        <a:p>
          <a:endParaRPr lang="en-GB"/>
        </a:p>
      </dgm:t>
    </dgm:pt>
    <dgm:pt modelId="{5007B624-76F7-42EF-9735-7E4ECB254455}" type="sibTrans" cxnId="{177B60AA-C3BD-4E14-A37A-B84837F380CC}">
      <dgm:prSet/>
      <dgm:spPr/>
      <dgm:t>
        <a:bodyPr/>
        <a:lstStyle/>
        <a:p>
          <a:endParaRPr lang="en-GB"/>
        </a:p>
      </dgm:t>
    </dgm:pt>
    <dgm:pt modelId="{977D187F-53C9-4E94-82ED-CE961CF8B011}">
      <dgm:prSet phldrT="[Text]" custT="1"/>
      <dgm:spPr/>
      <dgm:t>
        <a:bodyPr/>
        <a:lstStyle/>
        <a:p>
          <a:r>
            <a:rPr lang="en-GB" sz="2800" dirty="0" smtClean="0"/>
            <a:t>Communication</a:t>
          </a:r>
          <a:endParaRPr lang="en-GB" sz="2800" dirty="0"/>
        </a:p>
      </dgm:t>
    </dgm:pt>
    <dgm:pt modelId="{89DD1891-4DC5-4979-9932-36545D9C0286}" type="parTrans" cxnId="{C7B2572D-CC45-403E-8540-D4648C6E4BB7}">
      <dgm:prSet/>
      <dgm:spPr/>
      <dgm:t>
        <a:bodyPr/>
        <a:lstStyle/>
        <a:p>
          <a:endParaRPr lang="en-GB"/>
        </a:p>
      </dgm:t>
    </dgm:pt>
    <dgm:pt modelId="{09B90145-C9D1-4A4E-8A18-B798ADDD7FFF}" type="sibTrans" cxnId="{C7B2572D-CC45-403E-8540-D4648C6E4BB7}">
      <dgm:prSet/>
      <dgm:spPr/>
      <dgm:t>
        <a:bodyPr/>
        <a:lstStyle/>
        <a:p>
          <a:endParaRPr lang="en-GB"/>
        </a:p>
      </dgm:t>
    </dgm:pt>
    <dgm:pt modelId="{C5681CAA-EB1A-4C4D-A804-9E078749A1AD}">
      <dgm:prSet phldrT="[Text]" custT="1"/>
      <dgm:spPr/>
      <dgm:t>
        <a:bodyPr/>
        <a:lstStyle/>
        <a:p>
          <a:r>
            <a:rPr lang="en-GB" sz="2800" dirty="0" smtClean="0"/>
            <a:t>Learning</a:t>
          </a:r>
          <a:endParaRPr lang="en-GB" sz="2800" dirty="0"/>
        </a:p>
      </dgm:t>
    </dgm:pt>
    <dgm:pt modelId="{CBB78007-62DE-4B88-9DBE-4402DC39632A}" type="parTrans" cxnId="{50FCB378-AF82-46A9-A0DE-B8A953E1C4BE}">
      <dgm:prSet/>
      <dgm:spPr/>
      <dgm:t>
        <a:bodyPr/>
        <a:lstStyle/>
        <a:p>
          <a:endParaRPr lang="en-GB"/>
        </a:p>
      </dgm:t>
    </dgm:pt>
    <dgm:pt modelId="{8AC67935-885A-4466-921B-6065FC1D9E9C}" type="sibTrans" cxnId="{50FCB378-AF82-46A9-A0DE-B8A953E1C4BE}">
      <dgm:prSet/>
      <dgm:spPr/>
      <dgm:t>
        <a:bodyPr/>
        <a:lstStyle/>
        <a:p>
          <a:endParaRPr lang="en-GB"/>
        </a:p>
      </dgm:t>
    </dgm:pt>
    <dgm:pt modelId="{4AD46725-53B1-43A6-8531-45AF929EC6E9}">
      <dgm:prSet phldrT="[Text]" custT="1"/>
      <dgm:spPr/>
      <dgm:t>
        <a:bodyPr/>
        <a:lstStyle/>
        <a:p>
          <a:r>
            <a:rPr lang="en-GB" sz="2800" dirty="0" smtClean="0"/>
            <a:t>Just a culture</a:t>
          </a:r>
          <a:endParaRPr lang="en-GB" sz="2800" dirty="0"/>
        </a:p>
      </dgm:t>
    </dgm:pt>
    <dgm:pt modelId="{5FB73503-007E-4702-B6D9-6D49CD1976F9}" type="parTrans" cxnId="{23C6CFA5-6303-467C-BC07-94C53DB5022F}">
      <dgm:prSet/>
      <dgm:spPr/>
      <dgm:t>
        <a:bodyPr/>
        <a:lstStyle/>
        <a:p>
          <a:endParaRPr lang="en-GB"/>
        </a:p>
      </dgm:t>
    </dgm:pt>
    <dgm:pt modelId="{9EE611E4-FB31-4382-A518-F4E5D84AED88}" type="sibTrans" cxnId="{23C6CFA5-6303-467C-BC07-94C53DB5022F}">
      <dgm:prSet/>
      <dgm:spPr/>
      <dgm:t>
        <a:bodyPr/>
        <a:lstStyle/>
        <a:p>
          <a:endParaRPr lang="en-GB"/>
        </a:p>
      </dgm:t>
    </dgm:pt>
    <dgm:pt modelId="{9D7E4B3F-5218-4B0B-95F5-5A677300E697}">
      <dgm:prSet phldrT="[Text]" custT="1"/>
      <dgm:spPr/>
      <dgm:t>
        <a:bodyPr/>
        <a:lstStyle/>
        <a:p>
          <a:r>
            <a:rPr lang="en-GB" sz="2800" smtClean="0"/>
            <a:t>Patient centred</a:t>
          </a:r>
          <a:endParaRPr lang="en-GB" sz="2800" dirty="0"/>
        </a:p>
      </dgm:t>
    </dgm:pt>
    <dgm:pt modelId="{14DA5094-4E86-49AF-8216-733838B5D98F}" type="parTrans" cxnId="{1D6CAFCB-5CEE-45E4-8A86-6317E87F52A0}">
      <dgm:prSet/>
      <dgm:spPr/>
      <dgm:t>
        <a:bodyPr/>
        <a:lstStyle/>
        <a:p>
          <a:endParaRPr lang="en-GB"/>
        </a:p>
      </dgm:t>
    </dgm:pt>
    <dgm:pt modelId="{99B0947E-CB8A-4594-AEB5-12D252E2734F}" type="sibTrans" cxnId="{1D6CAFCB-5CEE-45E4-8A86-6317E87F52A0}">
      <dgm:prSet/>
      <dgm:spPr/>
      <dgm:t>
        <a:bodyPr/>
        <a:lstStyle/>
        <a:p>
          <a:endParaRPr lang="en-GB"/>
        </a:p>
      </dgm:t>
    </dgm:pt>
    <dgm:pt modelId="{EC514F56-DB90-40AF-A536-8D222D9F2C68}" type="pres">
      <dgm:prSet presAssocID="{FDA9786B-D9F2-4F47-AA00-3C8B85D8E491}" presName="diagram" presStyleCnt="0">
        <dgm:presLayoutVars>
          <dgm:dir/>
          <dgm:resizeHandles val="exact"/>
        </dgm:presLayoutVars>
      </dgm:prSet>
      <dgm:spPr/>
      <dgm:t>
        <a:bodyPr/>
        <a:lstStyle/>
        <a:p>
          <a:endParaRPr lang="en-US"/>
        </a:p>
      </dgm:t>
    </dgm:pt>
    <dgm:pt modelId="{772F77E9-86BE-4E40-BB7A-B58DD4A7566B}" type="pres">
      <dgm:prSet presAssocID="{B6D09749-FFD3-4CE7-B041-831A0C53D11A}" presName="node" presStyleLbl="node1" presStyleIdx="0" presStyleCnt="7">
        <dgm:presLayoutVars>
          <dgm:bulletEnabled val="1"/>
        </dgm:presLayoutVars>
      </dgm:prSet>
      <dgm:spPr/>
      <dgm:t>
        <a:bodyPr/>
        <a:lstStyle/>
        <a:p>
          <a:endParaRPr lang="en-GB"/>
        </a:p>
      </dgm:t>
    </dgm:pt>
    <dgm:pt modelId="{E7996F1A-C7E5-44C4-A361-1087136FEC07}" type="pres">
      <dgm:prSet presAssocID="{BFCFDD16-C4D1-4AD3-A853-15DBF56CCDDE}" presName="sibTrans" presStyleCnt="0"/>
      <dgm:spPr/>
    </dgm:pt>
    <dgm:pt modelId="{EF1A7197-AF2C-4C44-B803-54864EFA57D6}" type="pres">
      <dgm:prSet presAssocID="{7BD68CF5-B385-4EF1-A643-185B6DA23160}" presName="node" presStyleLbl="node1" presStyleIdx="1" presStyleCnt="7">
        <dgm:presLayoutVars>
          <dgm:bulletEnabled val="1"/>
        </dgm:presLayoutVars>
      </dgm:prSet>
      <dgm:spPr/>
      <dgm:t>
        <a:bodyPr/>
        <a:lstStyle/>
        <a:p>
          <a:endParaRPr lang="en-GB"/>
        </a:p>
      </dgm:t>
    </dgm:pt>
    <dgm:pt modelId="{D6740997-5AB2-4E47-9ABC-C3F4EC32ED16}" type="pres">
      <dgm:prSet presAssocID="{1C93DCD6-422C-4E11-BF49-147C68B8B513}" presName="sibTrans" presStyleCnt="0"/>
      <dgm:spPr/>
    </dgm:pt>
    <dgm:pt modelId="{C7152B6B-35AE-4407-B6F1-B4075C38E9F7}" type="pres">
      <dgm:prSet presAssocID="{4B659E2C-7111-46EA-A64E-7D9200AC1A39}" presName="node" presStyleLbl="node1" presStyleIdx="2" presStyleCnt="7">
        <dgm:presLayoutVars>
          <dgm:bulletEnabled val="1"/>
        </dgm:presLayoutVars>
      </dgm:prSet>
      <dgm:spPr/>
      <dgm:t>
        <a:bodyPr/>
        <a:lstStyle/>
        <a:p>
          <a:endParaRPr lang="en-US"/>
        </a:p>
      </dgm:t>
    </dgm:pt>
    <dgm:pt modelId="{BEE954D0-079B-49C9-AE98-2FEAAF3772CD}" type="pres">
      <dgm:prSet presAssocID="{5007B624-76F7-42EF-9735-7E4ECB254455}" presName="sibTrans" presStyleCnt="0"/>
      <dgm:spPr/>
    </dgm:pt>
    <dgm:pt modelId="{7CC53567-5C1C-4633-8A5C-6E02429E16C1}" type="pres">
      <dgm:prSet presAssocID="{977D187F-53C9-4E94-82ED-CE961CF8B011}" presName="node" presStyleLbl="node1" presStyleIdx="3" presStyleCnt="7" custScaleX="110528">
        <dgm:presLayoutVars>
          <dgm:bulletEnabled val="1"/>
        </dgm:presLayoutVars>
      </dgm:prSet>
      <dgm:spPr/>
      <dgm:t>
        <a:bodyPr/>
        <a:lstStyle/>
        <a:p>
          <a:endParaRPr lang="en-US"/>
        </a:p>
      </dgm:t>
    </dgm:pt>
    <dgm:pt modelId="{A5308F9D-2F48-4A8B-B80C-A021C54CEF0E}" type="pres">
      <dgm:prSet presAssocID="{09B90145-C9D1-4A4E-8A18-B798ADDD7FFF}" presName="sibTrans" presStyleCnt="0"/>
      <dgm:spPr/>
    </dgm:pt>
    <dgm:pt modelId="{573B73C2-9931-483B-BC10-94B2CAF7368D}" type="pres">
      <dgm:prSet presAssocID="{C5681CAA-EB1A-4C4D-A804-9E078749A1AD}" presName="node" presStyleLbl="node1" presStyleIdx="4" presStyleCnt="7">
        <dgm:presLayoutVars>
          <dgm:bulletEnabled val="1"/>
        </dgm:presLayoutVars>
      </dgm:prSet>
      <dgm:spPr/>
      <dgm:t>
        <a:bodyPr/>
        <a:lstStyle/>
        <a:p>
          <a:endParaRPr lang="en-GB"/>
        </a:p>
      </dgm:t>
    </dgm:pt>
    <dgm:pt modelId="{744DC521-85B2-43B0-90D6-F6632F8BDE61}" type="pres">
      <dgm:prSet presAssocID="{8AC67935-885A-4466-921B-6065FC1D9E9C}" presName="sibTrans" presStyleCnt="0"/>
      <dgm:spPr/>
    </dgm:pt>
    <dgm:pt modelId="{B49006A9-7454-4E01-A7EF-52D0425E7BFB}" type="pres">
      <dgm:prSet presAssocID="{4AD46725-53B1-43A6-8531-45AF929EC6E9}" presName="node" presStyleLbl="node1" presStyleIdx="5" presStyleCnt="7">
        <dgm:presLayoutVars>
          <dgm:bulletEnabled val="1"/>
        </dgm:presLayoutVars>
      </dgm:prSet>
      <dgm:spPr/>
      <dgm:t>
        <a:bodyPr/>
        <a:lstStyle/>
        <a:p>
          <a:endParaRPr lang="en-GB"/>
        </a:p>
      </dgm:t>
    </dgm:pt>
    <dgm:pt modelId="{A7C76B83-03DD-4DA9-9E43-7586EF3DDCC6}" type="pres">
      <dgm:prSet presAssocID="{9EE611E4-FB31-4382-A518-F4E5D84AED88}" presName="sibTrans" presStyleCnt="0"/>
      <dgm:spPr/>
    </dgm:pt>
    <dgm:pt modelId="{51A71ED2-BFD8-4B44-9D22-A5BC4FB1FEB0}" type="pres">
      <dgm:prSet presAssocID="{9D7E4B3F-5218-4B0B-95F5-5A677300E697}" presName="node" presStyleLbl="node1" presStyleIdx="6" presStyleCnt="7">
        <dgm:presLayoutVars>
          <dgm:bulletEnabled val="1"/>
        </dgm:presLayoutVars>
      </dgm:prSet>
      <dgm:spPr/>
      <dgm:t>
        <a:bodyPr/>
        <a:lstStyle/>
        <a:p>
          <a:endParaRPr lang="en-US"/>
        </a:p>
      </dgm:t>
    </dgm:pt>
  </dgm:ptLst>
  <dgm:cxnLst>
    <dgm:cxn modelId="{50FCB378-AF82-46A9-A0DE-B8A953E1C4BE}" srcId="{FDA9786B-D9F2-4F47-AA00-3C8B85D8E491}" destId="{C5681CAA-EB1A-4C4D-A804-9E078749A1AD}" srcOrd="4" destOrd="0" parTransId="{CBB78007-62DE-4B88-9DBE-4402DC39632A}" sibTransId="{8AC67935-885A-4466-921B-6065FC1D9E9C}"/>
    <dgm:cxn modelId="{23C6CFA5-6303-467C-BC07-94C53DB5022F}" srcId="{FDA9786B-D9F2-4F47-AA00-3C8B85D8E491}" destId="{4AD46725-53B1-43A6-8531-45AF929EC6E9}" srcOrd="5" destOrd="0" parTransId="{5FB73503-007E-4702-B6D9-6D49CD1976F9}" sibTransId="{9EE611E4-FB31-4382-A518-F4E5D84AED88}"/>
    <dgm:cxn modelId="{2365EE3C-73F7-4589-BC4F-92B108648CC4}" srcId="{FDA9786B-D9F2-4F47-AA00-3C8B85D8E491}" destId="{B6D09749-FFD3-4CE7-B041-831A0C53D11A}" srcOrd="0" destOrd="0" parTransId="{9719FAA1-D1A5-454F-AC6B-BCA22B347742}" sibTransId="{BFCFDD16-C4D1-4AD3-A853-15DBF56CCDDE}"/>
    <dgm:cxn modelId="{1D6CAFCB-5CEE-45E4-8A86-6317E87F52A0}" srcId="{FDA9786B-D9F2-4F47-AA00-3C8B85D8E491}" destId="{9D7E4B3F-5218-4B0B-95F5-5A677300E697}" srcOrd="6" destOrd="0" parTransId="{14DA5094-4E86-49AF-8216-733838B5D98F}" sibTransId="{99B0947E-CB8A-4594-AEB5-12D252E2734F}"/>
    <dgm:cxn modelId="{17E09572-FEF2-4ED3-90A5-4FEFFAF32577}" type="presOf" srcId="{7BD68CF5-B385-4EF1-A643-185B6DA23160}" destId="{EF1A7197-AF2C-4C44-B803-54864EFA57D6}" srcOrd="0" destOrd="0" presId="urn:microsoft.com/office/officeart/2005/8/layout/default#2"/>
    <dgm:cxn modelId="{D2D7FC2E-BC6A-4144-89EB-D9F5C7DCB357}" type="presOf" srcId="{C5681CAA-EB1A-4C4D-A804-9E078749A1AD}" destId="{573B73C2-9931-483B-BC10-94B2CAF7368D}" srcOrd="0" destOrd="0" presId="urn:microsoft.com/office/officeart/2005/8/layout/default#2"/>
    <dgm:cxn modelId="{F44F5971-14DA-4E0B-85A6-D9F0125B6CEB}" type="presOf" srcId="{4AD46725-53B1-43A6-8531-45AF929EC6E9}" destId="{B49006A9-7454-4E01-A7EF-52D0425E7BFB}" srcOrd="0" destOrd="0" presId="urn:microsoft.com/office/officeart/2005/8/layout/default#2"/>
    <dgm:cxn modelId="{E4F11515-726B-4283-8797-4C6FF4EAB0F8}" type="presOf" srcId="{9D7E4B3F-5218-4B0B-95F5-5A677300E697}" destId="{51A71ED2-BFD8-4B44-9D22-A5BC4FB1FEB0}" srcOrd="0" destOrd="0" presId="urn:microsoft.com/office/officeart/2005/8/layout/default#2"/>
    <dgm:cxn modelId="{C7B2572D-CC45-403E-8540-D4648C6E4BB7}" srcId="{FDA9786B-D9F2-4F47-AA00-3C8B85D8E491}" destId="{977D187F-53C9-4E94-82ED-CE961CF8B011}" srcOrd="3" destOrd="0" parTransId="{89DD1891-4DC5-4979-9932-36545D9C0286}" sibTransId="{09B90145-C9D1-4A4E-8A18-B798ADDD7FFF}"/>
    <dgm:cxn modelId="{0939DB32-8664-447C-AF33-E9B735EDDC7D}" type="presOf" srcId="{FDA9786B-D9F2-4F47-AA00-3C8B85D8E491}" destId="{EC514F56-DB90-40AF-A536-8D222D9F2C68}" srcOrd="0" destOrd="0" presId="urn:microsoft.com/office/officeart/2005/8/layout/default#2"/>
    <dgm:cxn modelId="{177B60AA-C3BD-4E14-A37A-B84837F380CC}" srcId="{FDA9786B-D9F2-4F47-AA00-3C8B85D8E491}" destId="{4B659E2C-7111-46EA-A64E-7D9200AC1A39}" srcOrd="2" destOrd="0" parTransId="{B997D132-5D74-4428-8914-1D5B71FCCFBF}" sibTransId="{5007B624-76F7-42EF-9735-7E4ECB254455}"/>
    <dgm:cxn modelId="{92DEEEEB-8B70-4E0C-919F-B390C985EB5E}" type="presOf" srcId="{977D187F-53C9-4E94-82ED-CE961CF8B011}" destId="{7CC53567-5C1C-4633-8A5C-6E02429E16C1}" srcOrd="0" destOrd="0" presId="urn:microsoft.com/office/officeart/2005/8/layout/default#2"/>
    <dgm:cxn modelId="{F8737043-8BDA-4B29-B0AE-8E67630E28DD}" type="presOf" srcId="{B6D09749-FFD3-4CE7-B041-831A0C53D11A}" destId="{772F77E9-86BE-4E40-BB7A-B58DD4A7566B}" srcOrd="0" destOrd="0" presId="urn:microsoft.com/office/officeart/2005/8/layout/default#2"/>
    <dgm:cxn modelId="{DDCF7A3F-4F14-43E5-A3A3-1B3D8DF5CEA6}" srcId="{FDA9786B-D9F2-4F47-AA00-3C8B85D8E491}" destId="{7BD68CF5-B385-4EF1-A643-185B6DA23160}" srcOrd="1" destOrd="0" parTransId="{D9C68BCF-89B8-47A1-85C1-9D65A941DDE9}" sibTransId="{1C93DCD6-422C-4E11-BF49-147C68B8B513}"/>
    <dgm:cxn modelId="{F22F92E7-5A2B-4966-93F6-E9C49E7207AC}" type="presOf" srcId="{4B659E2C-7111-46EA-A64E-7D9200AC1A39}" destId="{C7152B6B-35AE-4407-B6F1-B4075C38E9F7}" srcOrd="0" destOrd="0" presId="urn:microsoft.com/office/officeart/2005/8/layout/default#2"/>
    <dgm:cxn modelId="{78C22370-9C6E-4AD0-8546-1A152340EFD1}" type="presParOf" srcId="{EC514F56-DB90-40AF-A536-8D222D9F2C68}" destId="{772F77E9-86BE-4E40-BB7A-B58DD4A7566B}" srcOrd="0" destOrd="0" presId="urn:microsoft.com/office/officeart/2005/8/layout/default#2"/>
    <dgm:cxn modelId="{0FCB3050-170D-4EC3-B47B-204B0DBCC017}" type="presParOf" srcId="{EC514F56-DB90-40AF-A536-8D222D9F2C68}" destId="{E7996F1A-C7E5-44C4-A361-1087136FEC07}" srcOrd="1" destOrd="0" presId="urn:microsoft.com/office/officeart/2005/8/layout/default#2"/>
    <dgm:cxn modelId="{124543DB-EBD5-4357-BCEE-C01C75741D40}" type="presParOf" srcId="{EC514F56-DB90-40AF-A536-8D222D9F2C68}" destId="{EF1A7197-AF2C-4C44-B803-54864EFA57D6}" srcOrd="2" destOrd="0" presId="urn:microsoft.com/office/officeart/2005/8/layout/default#2"/>
    <dgm:cxn modelId="{DD94B9CD-2B89-4C97-9584-A2113B1F01B5}" type="presParOf" srcId="{EC514F56-DB90-40AF-A536-8D222D9F2C68}" destId="{D6740997-5AB2-4E47-9ABC-C3F4EC32ED16}" srcOrd="3" destOrd="0" presId="urn:microsoft.com/office/officeart/2005/8/layout/default#2"/>
    <dgm:cxn modelId="{185AEFD8-DED1-4906-9913-73BE75904C07}" type="presParOf" srcId="{EC514F56-DB90-40AF-A536-8D222D9F2C68}" destId="{C7152B6B-35AE-4407-B6F1-B4075C38E9F7}" srcOrd="4" destOrd="0" presId="urn:microsoft.com/office/officeart/2005/8/layout/default#2"/>
    <dgm:cxn modelId="{55BFFB0E-AD4D-44C8-9714-00C697A85EB3}" type="presParOf" srcId="{EC514F56-DB90-40AF-A536-8D222D9F2C68}" destId="{BEE954D0-079B-49C9-AE98-2FEAAF3772CD}" srcOrd="5" destOrd="0" presId="urn:microsoft.com/office/officeart/2005/8/layout/default#2"/>
    <dgm:cxn modelId="{6182FE10-B670-4DCD-9B65-ADB97ABF99AE}" type="presParOf" srcId="{EC514F56-DB90-40AF-A536-8D222D9F2C68}" destId="{7CC53567-5C1C-4633-8A5C-6E02429E16C1}" srcOrd="6" destOrd="0" presId="urn:microsoft.com/office/officeart/2005/8/layout/default#2"/>
    <dgm:cxn modelId="{2B6F3FC2-324A-4668-B241-1BFB8FBFAE32}" type="presParOf" srcId="{EC514F56-DB90-40AF-A536-8D222D9F2C68}" destId="{A5308F9D-2F48-4A8B-B80C-A021C54CEF0E}" srcOrd="7" destOrd="0" presId="urn:microsoft.com/office/officeart/2005/8/layout/default#2"/>
    <dgm:cxn modelId="{84F5098D-BF4E-4DDF-A445-F96CC7617A1E}" type="presParOf" srcId="{EC514F56-DB90-40AF-A536-8D222D9F2C68}" destId="{573B73C2-9931-483B-BC10-94B2CAF7368D}" srcOrd="8" destOrd="0" presId="urn:microsoft.com/office/officeart/2005/8/layout/default#2"/>
    <dgm:cxn modelId="{B0088FBD-334A-4FC1-962A-DBE3B81D4F6E}" type="presParOf" srcId="{EC514F56-DB90-40AF-A536-8D222D9F2C68}" destId="{744DC521-85B2-43B0-90D6-F6632F8BDE61}" srcOrd="9" destOrd="0" presId="urn:microsoft.com/office/officeart/2005/8/layout/default#2"/>
    <dgm:cxn modelId="{1C8B0505-18AB-4ECD-A565-5BA25FF960D9}" type="presParOf" srcId="{EC514F56-DB90-40AF-A536-8D222D9F2C68}" destId="{B49006A9-7454-4E01-A7EF-52D0425E7BFB}" srcOrd="10" destOrd="0" presId="urn:microsoft.com/office/officeart/2005/8/layout/default#2"/>
    <dgm:cxn modelId="{3037ED93-EE8C-4680-A2A7-33CAC52F6B62}" type="presParOf" srcId="{EC514F56-DB90-40AF-A536-8D222D9F2C68}" destId="{A7C76B83-03DD-4DA9-9E43-7586EF3DDCC6}" srcOrd="11" destOrd="0" presId="urn:microsoft.com/office/officeart/2005/8/layout/default#2"/>
    <dgm:cxn modelId="{A4FECD42-1919-41F1-AFB1-0D358F77FA32}" type="presParOf" srcId="{EC514F56-DB90-40AF-A536-8D222D9F2C68}" destId="{51A71ED2-BFD8-4B44-9D22-A5BC4FB1FEB0}" srcOrd="12"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29556E-5FD7-4042-A342-D5434A8ED612}">
      <dsp:nvSpPr>
        <dsp:cNvPr id="0" name=""/>
        <dsp:cNvSpPr/>
      </dsp:nvSpPr>
      <dsp:spPr>
        <a:xfrm>
          <a:off x="0" y="523080"/>
          <a:ext cx="2571749" cy="1543050"/>
        </a:xfrm>
        <a:prstGeom prst="rect">
          <a:avLst/>
        </a:prstGeom>
        <a:solidFill>
          <a:schemeClr val="accent3">
            <a:hueOff val="0"/>
            <a:satOff val="0"/>
            <a:lumOff val="0"/>
            <a:alphaOff val="0"/>
          </a:schemeClr>
        </a:solidFill>
        <a:ln>
          <a:noFill/>
        </a:ln>
        <a:effectLst>
          <a:outerShdw blurRad="57150" dist="38100" dir="5400000" algn="ctr" rotWithShape="0">
            <a:schemeClr val="accent3">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en-GB" sz="6000" kern="1200" dirty="0" smtClean="0"/>
            <a:t>safe</a:t>
          </a:r>
          <a:endParaRPr lang="en-GB" sz="6000" kern="1200" dirty="0"/>
        </a:p>
      </dsp:txBody>
      <dsp:txXfrm>
        <a:off x="0" y="523080"/>
        <a:ext cx="2571749" cy="1543050"/>
      </dsp:txXfrm>
    </dsp:sp>
    <dsp:sp modelId="{32967811-9263-4AE5-BBFF-A7D0F7E832C1}">
      <dsp:nvSpPr>
        <dsp:cNvPr id="0" name=""/>
        <dsp:cNvSpPr/>
      </dsp:nvSpPr>
      <dsp:spPr>
        <a:xfrm>
          <a:off x="2828925" y="523080"/>
          <a:ext cx="2571749" cy="1543050"/>
        </a:xfrm>
        <a:prstGeom prst="rect">
          <a:avLst/>
        </a:prstGeom>
        <a:solidFill>
          <a:schemeClr val="accent3">
            <a:hueOff val="-227471"/>
            <a:satOff val="-938"/>
            <a:lumOff val="-197"/>
            <a:alphaOff val="0"/>
          </a:schemeClr>
        </a:solidFill>
        <a:ln>
          <a:noFill/>
        </a:ln>
        <a:effectLst>
          <a:outerShdw blurRad="57150" dist="38100" dir="5400000" algn="ctr" rotWithShape="0">
            <a:schemeClr val="accent3">
              <a:hueOff val="-227471"/>
              <a:satOff val="-938"/>
              <a:lumOff val="-197"/>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GB" sz="4400" kern="1200" dirty="0" smtClean="0"/>
            <a:t>Effective</a:t>
          </a:r>
          <a:endParaRPr lang="en-GB" sz="4400" kern="1200" dirty="0"/>
        </a:p>
      </dsp:txBody>
      <dsp:txXfrm>
        <a:off x="2828925" y="523080"/>
        <a:ext cx="2571749" cy="1543050"/>
      </dsp:txXfrm>
    </dsp:sp>
    <dsp:sp modelId="{6E9BE791-652A-443C-983F-AB5E2BE0CBCB}">
      <dsp:nvSpPr>
        <dsp:cNvPr id="0" name=""/>
        <dsp:cNvSpPr/>
      </dsp:nvSpPr>
      <dsp:spPr>
        <a:xfrm>
          <a:off x="5657849" y="523080"/>
          <a:ext cx="2571749" cy="1543050"/>
        </a:xfrm>
        <a:prstGeom prst="rect">
          <a:avLst/>
        </a:prstGeom>
        <a:solidFill>
          <a:schemeClr val="accent3">
            <a:hueOff val="-454943"/>
            <a:satOff val="-1876"/>
            <a:lumOff val="-393"/>
            <a:alphaOff val="0"/>
          </a:schemeClr>
        </a:solidFill>
        <a:ln>
          <a:noFill/>
        </a:ln>
        <a:effectLst>
          <a:outerShdw blurRad="57150" dist="38100" dir="5400000" algn="ctr" rotWithShape="0">
            <a:schemeClr val="accent3">
              <a:hueOff val="-454943"/>
              <a:satOff val="-1876"/>
              <a:lumOff val="-393"/>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GB" sz="3600" kern="1200" dirty="0" smtClean="0"/>
            <a:t>Patient-</a:t>
          </a:r>
          <a:r>
            <a:rPr lang="en-GB" sz="3600" kern="1200" dirty="0" err="1" smtClean="0"/>
            <a:t>Centered</a:t>
          </a:r>
          <a:endParaRPr lang="en-GB" sz="3600" kern="1200" dirty="0"/>
        </a:p>
      </dsp:txBody>
      <dsp:txXfrm>
        <a:off x="5657849" y="523080"/>
        <a:ext cx="2571749" cy="1543050"/>
      </dsp:txXfrm>
    </dsp:sp>
    <dsp:sp modelId="{8149A99D-3EBE-4FDE-AE1D-F0679AA9E186}">
      <dsp:nvSpPr>
        <dsp:cNvPr id="0" name=""/>
        <dsp:cNvSpPr/>
      </dsp:nvSpPr>
      <dsp:spPr>
        <a:xfrm>
          <a:off x="0" y="2310082"/>
          <a:ext cx="2571749" cy="1543050"/>
        </a:xfrm>
        <a:prstGeom prst="rect">
          <a:avLst/>
        </a:prstGeom>
        <a:solidFill>
          <a:schemeClr val="accent3">
            <a:hueOff val="-682414"/>
            <a:satOff val="-2813"/>
            <a:lumOff val="-590"/>
            <a:alphaOff val="0"/>
          </a:schemeClr>
        </a:solidFill>
        <a:ln>
          <a:noFill/>
        </a:ln>
        <a:effectLst>
          <a:outerShdw blurRad="57150" dist="38100" dir="5400000" algn="ctr" rotWithShape="0">
            <a:schemeClr val="accent3">
              <a:hueOff val="-682414"/>
              <a:satOff val="-2813"/>
              <a:lumOff val="-59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GB" sz="4400" kern="1200" dirty="0" smtClean="0"/>
            <a:t>Efficient</a:t>
          </a:r>
          <a:r>
            <a:rPr lang="en-GB" sz="3600" kern="1200" dirty="0" smtClean="0"/>
            <a:t> </a:t>
          </a:r>
          <a:endParaRPr lang="en-GB" sz="3600" kern="1200" dirty="0"/>
        </a:p>
      </dsp:txBody>
      <dsp:txXfrm>
        <a:off x="0" y="2310082"/>
        <a:ext cx="2571749" cy="1543050"/>
      </dsp:txXfrm>
    </dsp:sp>
    <dsp:sp modelId="{F011BE1B-46DF-417A-94EB-D8289D987E50}">
      <dsp:nvSpPr>
        <dsp:cNvPr id="0" name=""/>
        <dsp:cNvSpPr/>
      </dsp:nvSpPr>
      <dsp:spPr>
        <a:xfrm>
          <a:off x="2828925" y="2323305"/>
          <a:ext cx="2571749" cy="1543050"/>
        </a:xfrm>
        <a:prstGeom prst="rect">
          <a:avLst/>
        </a:prstGeom>
        <a:solidFill>
          <a:schemeClr val="accent3">
            <a:hueOff val="-909886"/>
            <a:satOff val="-3751"/>
            <a:lumOff val="-786"/>
            <a:alphaOff val="0"/>
          </a:schemeClr>
        </a:solidFill>
        <a:ln>
          <a:noFill/>
        </a:ln>
        <a:effectLst>
          <a:outerShdw blurRad="57150" dist="38100" dir="5400000" algn="ctr" rotWithShape="0">
            <a:schemeClr val="accent3">
              <a:hueOff val="-909886"/>
              <a:satOff val="-3751"/>
              <a:lumOff val="-786"/>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GB" sz="4400" kern="1200" dirty="0" smtClean="0"/>
            <a:t>Timely</a:t>
          </a:r>
          <a:endParaRPr lang="en-GB" sz="4400" kern="1200" dirty="0"/>
        </a:p>
      </dsp:txBody>
      <dsp:txXfrm>
        <a:off x="2828925" y="2323305"/>
        <a:ext cx="2571749" cy="1543050"/>
      </dsp:txXfrm>
    </dsp:sp>
    <dsp:sp modelId="{FEACDAD9-AE0B-44DC-BAB7-811607C01AF9}">
      <dsp:nvSpPr>
        <dsp:cNvPr id="0" name=""/>
        <dsp:cNvSpPr/>
      </dsp:nvSpPr>
      <dsp:spPr>
        <a:xfrm>
          <a:off x="5657849" y="2323305"/>
          <a:ext cx="2571749" cy="1543050"/>
        </a:xfrm>
        <a:prstGeom prst="rect">
          <a:avLst/>
        </a:prstGeom>
        <a:solidFill>
          <a:schemeClr val="accent3">
            <a:hueOff val="-1137357"/>
            <a:satOff val="-4689"/>
            <a:lumOff val="-983"/>
            <a:alphaOff val="0"/>
          </a:schemeClr>
        </a:solidFill>
        <a:ln>
          <a:noFill/>
        </a:ln>
        <a:effectLst>
          <a:outerShdw blurRad="57150" dist="38100" dir="5400000" algn="ctr" rotWithShape="0">
            <a:schemeClr val="accent3">
              <a:hueOff val="-1137357"/>
              <a:satOff val="-4689"/>
              <a:lumOff val="-983"/>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GB" sz="4000" kern="1200" dirty="0" smtClean="0"/>
            <a:t>Equitable</a:t>
          </a:r>
          <a:endParaRPr lang="en-GB" sz="4000" kern="1200" dirty="0"/>
        </a:p>
      </dsp:txBody>
      <dsp:txXfrm>
        <a:off x="5657849" y="2323305"/>
        <a:ext cx="2571749" cy="1543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2F77E9-86BE-4E40-BB7A-B58DD4A7566B}">
      <dsp:nvSpPr>
        <dsp:cNvPr id="0" name=""/>
        <dsp:cNvSpPr/>
      </dsp:nvSpPr>
      <dsp:spPr>
        <a:xfrm>
          <a:off x="428624" y="1190"/>
          <a:ext cx="2589609" cy="1553765"/>
        </a:xfrm>
        <a:prstGeom prst="rect">
          <a:avLst/>
        </a:prstGeom>
        <a:solidFill>
          <a:schemeClr val="accent3">
            <a:hueOff val="0"/>
            <a:satOff val="0"/>
            <a:lumOff val="0"/>
            <a:alphaOff val="0"/>
          </a:schemeClr>
        </a:solidFill>
        <a:ln>
          <a:noFill/>
        </a:ln>
        <a:effectLst>
          <a:outerShdw blurRad="57150" dist="38100" dir="5400000" algn="ctr" rotWithShape="0">
            <a:schemeClr val="accent3">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dirty="0" smtClean="0"/>
            <a:t>Leadership</a:t>
          </a:r>
          <a:endParaRPr lang="en-GB" sz="2800" kern="1200" dirty="0"/>
        </a:p>
      </dsp:txBody>
      <dsp:txXfrm>
        <a:off x="428624" y="1190"/>
        <a:ext cx="2589609" cy="1553765"/>
      </dsp:txXfrm>
    </dsp:sp>
    <dsp:sp modelId="{EF1A7197-AF2C-4C44-B803-54864EFA57D6}">
      <dsp:nvSpPr>
        <dsp:cNvPr id="0" name=""/>
        <dsp:cNvSpPr/>
      </dsp:nvSpPr>
      <dsp:spPr>
        <a:xfrm>
          <a:off x="3277195" y="1190"/>
          <a:ext cx="2589609" cy="1553765"/>
        </a:xfrm>
        <a:prstGeom prst="rect">
          <a:avLst/>
        </a:prstGeom>
        <a:solidFill>
          <a:schemeClr val="accent3">
            <a:hueOff val="-189559"/>
            <a:satOff val="-781"/>
            <a:lumOff val="-164"/>
            <a:alphaOff val="0"/>
          </a:schemeClr>
        </a:solidFill>
        <a:ln>
          <a:noFill/>
        </a:ln>
        <a:effectLst>
          <a:outerShdw blurRad="57150" dist="38100" dir="5400000" algn="ctr" rotWithShape="0">
            <a:schemeClr val="accent3">
              <a:hueOff val="-189559"/>
              <a:satOff val="-781"/>
              <a:lumOff val="-164"/>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dirty="0" smtClean="0"/>
            <a:t>Teamwork</a:t>
          </a:r>
          <a:endParaRPr lang="en-GB" sz="2800" kern="1200" dirty="0"/>
        </a:p>
      </dsp:txBody>
      <dsp:txXfrm>
        <a:off x="3277195" y="1190"/>
        <a:ext cx="2589609" cy="1553765"/>
      </dsp:txXfrm>
    </dsp:sp>
    <dsp:sp modelId="{C7152B6B-35AE-4407-B6F1-B4075C38E9F7}">
      <dsp:nvSpPr>
        <dsp:cNvPr id="0" name=""/>
        <dsp:cNvSpPr/>
      </dsp:nvSpPr>
      <dsp:spPr>
        <a:xfrm>
          <a:off x="6125765" y="1190"/>
          <a:ext cx="2589609" cy="1553765"/>
        </a:xfrm>
        <a:prstGeom prst="rect">
          <a:avLst/>
        </a:prstGeom>
        <a:solidFill>
          <a:schemeClr val="accent3">
            <a:hueOff val="-379119"/>
            <a:satOff val="-1563"/>
            <a:lumOff val="-328"/>
            <a:alphaOff val="0"/>
          </a:schemeClr>
        </a:solidFill>
        <a:ln>
          <a:noFill/>
        </a:ln>
        <a:effectLst>
          <a:outerShdw blurRad="57150" dist="38100" dir="5400000" algn="ctr" rotWithShape="0">
            <a:schemeClr val="accent3">
              <a:hueOff val="-379119"/>
              <a:satOff val="-1563"/>
              <a:lumOff val="-328"/>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dirty="0" smtClean="0"/>
            <a:t>Evidenced based</a:t>
          </a:r>
          <a:endParaRPr lang="en-GB" sz="2800" kern="1200" dirty="0"/>
        </a:p>
      </dsp:txBody>
      <dsp:txXfrm>
        <a:off x="6125765" y="1190"/>
        <a:ext cx="2589609" cy="1553765"/>
      </dsp:txXfrm>
    </dsp:sp>
    <dsp:sp modelId="{7CC53567-5C1C-4633-8A5C-6E02429E16C1}">
      <dsp:nvSpPr>
        <dsp:cNvPr id="0" name=""/>
        <dsp:cNvSpPr/>
      </dsp:nvSpPr>
      <dsp:spPr>
        <a:xfrm>
          <a:off x="292307" y="1813917"/>
          <a:ext cx="2862243" cy="1553765"/>
        </a:xfrm>
        <a:prstGeom prst="rect">
          <a:avLst/>
        </a:prstGeom>
        <a:solidFill>
          <a:schemeClr val="accent3">
            <a:hueOff val="-568678"/>
            <a:satOff val="-2344"/>
            <a:lumOff val="-491"/>
            <a:alphaOff val="0"/>
          </a:schemeClr>
        </a:solidFill>
        <a:ln>
          <a:noFill/>
        </a:ln>
        <a:effectLst>
          <a:outerShdw blurRad="57150" dist="38100" dir="5400000" algn="ctr" rotWithShape="0">
            <a:schemeClr val="accent3">
              <a:hueOff val="-568678"/>
              <a:satOff val="-2344"/>
              <a:lumOff val="-491"/>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dirty="0" smtClean="0"/>
            <a:t>Communication</a:t>
          </a:r>
          <a:endParaRPr lang="en-GB" sz="2800" kern="1200" dirty="0"/>
        </a:p>
      </dsp:txBody>
      <dsp:txXfrm>
        <a:off x="292307" y="1813917"/>
        <a:ext cx="2862243" cy="1553765"/>
      </dsp:txXfrm>
    </dsp:sp>
    <dsp:sp modelId="{573B73C2-9931-483B-BC10-94B2CAF7368D}">
      <dsp:nvSpPr>
        <dsp:cNvPr id="0" name=""/>
        <dsp:cNvSpPr/>
      </dsp:nvSpPr>
      <dsp:spPr>
        <a:xfrm>
          <a:off x="3413512" y="1813917"/>
          <a:ext cx="2589609" cy="1553765"/>
        </a:xfrm>
        <a:prstGeom prst="rect">
          <a:avLst/>
        </a:prstGeom>
        <a:solidFill>
          <a:schemeClr val="accent3">
            <a:hueOff val="-758238"/>
            <a:satOff val="-3126"/>
            <a:lumOff val="-655"/>
            <a:alphaOff val="0"/>
          </a:schemeClr>
        </a:solidFill>
        <a:ln>
          <a:noFill/>
        </a:ln>
        <a:effectLst>
          <a:outerShdw blurRad="57150" dist="38100" dir="5400000" algn="ctr" rotWithShape="0">
            <a:schemeClr val="accent3">
              <a:hueOff val="-758238"/>
              <a:satOff val="-3126"/>
              <a:lumOff val="-655"/>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dirty="0" smtClean="0"/>
            <a:t>Learning</a:t>
          </a:r>
          <a:endParaRPr lang="en-GB" sz="2800" kern="1200" dirty="0"/>
        </a:p>
      </dsp:txBody>
      <dsp:txXfrm>
        <a:off x="3413512" y="1813917"/>
        <a:ext cx="2589609" cy="1553765"/>
      </dsp:txXfrm>
    </dsp:sp>
    <dsp:sp modelId="{B49006A9-7454-4E01-A7EF-52D0425E7BFB}">
      <dsp:nvSpPr>
        <dsp:cNvPr id="0" name=""/>
        <dsp:cNvSpPr/>
      </dsp:nvSpPr>
      <dsp:spPr>
        <a:xfrm>
          <a:off x="6262082" y="1813917"/>
          <a:ext cx="2589609" cy="1553765"/>
        </a:xfrm>
        <a:prstGeom prst="rect">
          <a:avLst/>
        </a:prstGeom>
        <a:solidFill>
          <a:schemeClr val="accent3">
            <a:hueOff val="-947797"/>
            <a:satOff val="-3907"/>
            <a:lumOff val="-819"/>
            <a:alphaOff val="0"/>
          </a:schemeClr>
        </a:solidFill>
        <a:ln>
          <a:noFill/>
        </a:ln>
        <a:effectLst>
          <a:outerShdw blurRad="57150" dist="38100" dir="5400000" algn="ctr" rotWithShape="0">
            <a:schemeClr val="accent3">
              <a:hueOff val="-947797"/>
              <a:satOff val="-3907"/>
              <a:lumOff val="-819"/>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dirty="0" smtClean="0"/>
            <a:t>Just a culture</a:t>
          </a:r>
          <a:endParaRPr lang="en-GB" sz="2800" kern="1200" dirty="0"/>
        </a:p>
      </dsp:txBody>
      <dsp:txXfrm>
        <a:off x="6262082" y="1813917"/>
        <a:ext cx="2589609" cy="1553765"/>
      </dsp:txXfrm>
    </dsp:sp>
    <dsp:sp modelId="{51A71ED2-BFD8-4B44-9D22-A5BC4FB1FEB0}">
      <dsp:nvSpPr>
        <dsp:cNvPr id="0" name=""/>
        <dsp:cNvSpPr/>
      </dsp:nvSpPr>
      <dsp:spPr>
        <a:xfrm>
          <a:off x="3277195" y="3626643"/>
          <a:ext cx="2589609" cy="1553765"/>
        </a:xfrm>
        <a:prstGeom prst="rect">
          <a:avLst/>
        </a:prstGeom>
        <a:solidFill>
          <a:schemeClr val="accent3">
            <a:hueOff val="-1137357"/>
            <a:satOff val="-4689"/>
            <a:lumOff val="-983"/>
            <a:alphaOff val="0"/>
          </a:schemeClr>
        </a:solidFill>
        <a:ln>
          <a:noFill/>
        </a:ln>
        <a:effectLst>
          <a:outerShdw blurRad="57150" dist="38100" dir="5400000" algn="ctr" rotWithShape="0">
            <a:schemeClr val="accent3">
              <a:hueOff val="-1137357"/>
              <a:satOff val="-4689"/>
              <a:lumOff val="-983"/>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smtClean="0"/>
            <a:t>Patient centred</a:t>
          </a:r>
          <a:endParaRPr lang="en-GB" sz="2800" kern="1200" dirty="0"/>
        </a:p>
      </dsp:txBody>
      <dsp:txXfrm>
        <a:off x="3277195" y="3626643"/>
        <a:ext cx="2589609" cy="1553765"/>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D3F43C5-0E0D-4680-AC1A-4C3391C7BB0A}" type="datetimeFigureOut">
              <a:rPr lang="en-US" smtClean="0"/>
              <a:pPr/>
              <a:t>10/14/2014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7B11745-16CA-47F1-8872-A0C9241DF51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3F43C5-0E0D-4680-AC1A-4C3391C7BB0A}"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B11745-16CA-47F1-8872-A0C9241DF515}"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3F43C5-0E0D-4680-AC1A-4C3391C7BB0A}"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B11745-16CA-47F1-8872-A0C9241DF515}"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3F43C5-0E0D-4680-AC1A-4C3391C7BB0A}"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B11745-16CA-47F1-8872-A0C9241DF515}"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D3F43C5-0E0D-4680-AC1A-4C3391C7BB0A}"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B11745-16CA-47F1-8872-A0C9241DF51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3F43C5-0E0D-4680-AC1A-4C3391C7BB0A}" type="datetimeFigureOut">
              <a:rPr lang="en-US" smtClean="0"/>
              <a:pPr/>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B11745-16CA-47F1-8872-A0C9241DF515}"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D3F43C5-0E0D-4680-AC1A-4C3391C7BB0A}" type="datetimeFigureOut">
              <a:rPr lang="en-US" smtClean="0"/>
              <a:pPr/>
              <a:t>10/14/2014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B11745-16CA-47F1-8872-A0C9241DF515}"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D3F43C5-0E0D-4680-AC1A-4C3391C7BB0A}" type="datetimeFigureOut">
              <a:rPr lang="en-US" smtClean="0"/>
              <a:pPr/>
              <a:t>10/14/2014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B11745-16CA-47F1-8872-A0C9241DF515}"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3F43C5-0E0D-4680-AC1A-4C3391C7BB0A}" type="datetimeFigureOut">
              <a:rPr lang="en-US" smtClean="0"/>
              <a:pPr/>
              <a:t>10/14/2014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B11745-16CA-47F1-8872-A0C9241DF515}"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3F43C5-0E0D-4680-AC1A-4C3391C7BB0A}" type="datetimeFigureOut">
              <a:rPr lang="en-US" smtClean="0"/>
              <a:pPr/>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B11745-16CA-47F1-8872-A0C9241DF515}"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D3F43C5-0E0D-4680-AC1A-4C3391C7BB0A}" type="datetimeFigureOut">
              <a:rPr lang="en-US" smtClean="0"/>
              <a:pPr/>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7B11745-16CA-47F1-8872-A0C9241DF51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D3F43C5-0E0D-4680-AC1A-4C3391C7BB0A}" type="datetimeFigureOut">
              <a:rPr lang="en-US" smtClean="0"/>
              <a:pPr/>
              <a:t>10/14/2014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7B11745-16CA-47F1-8872-A0C9241DF51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dissolv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0"/>
            <a:ext cx="6477000" cy="1143000"/>
          </a:xfrm>
        </p:spPr>
        <p:txBody>
          <a:bodyPr>
            <a:normAutofit fontScale="90000"/>
          </a:bodyPr>
          <a:lstStyle/>
          <a:p>
            <a:r>
              <a:rPr lang="en-US" dirty="0" smtClean="0"/>
              <a:t>What is patient safety ? </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153400" cy="990600"/>
          </a:xfrm>
        </p:spPr>
        <p:txBody>
          <a:bodyPr>
            <a:noAutofit/>
          </a:bodyPr>
          <a:lstStyle/>
          <a:p>
            <a:r>
              <a:rPr lang="en-US" sz="3200" u="sng" dirty="0" smtClean="0">
                <a:solidFill>
                  <a:schemeClr val="bg2">
                    <a:lumMod val="25000"/>
                  </a:schemeClr>
                </a:solidFill>
              </a:rPr>
              <a:t>Safety culture divided into seven subcultures and defined as</a:t>
            </a:r>
            <a:r>
              <a:rPr lang="en-US" sz="3200" u="sng" dirty="0" smtClean="0">
                <a:solidFill>
                  <a:srgbClr val="0070C0"/>
                </a:solidFill>
              </a:rPr>
              <a:t>:</a:t>
            </a:r>
            <a:r>
              <a:rPr lang="en-US" sz="3200" dirty="0" smtClean="0">
                <a:solidFill>
                  <a:schemeClr val="accent2">
                    <a:lumMod val="75000"/>
                  </a:schemeClr>
                </a:solidFill>
              </a:rPr>
              <a:t/>
            </a:r>
            <a:br>
              <a:rPr lang="en-US" sz="3200" dirty="0" smtClean="0">
                <a:solidFill>
                  <a:schemeClr val="accent2">
                    <a:lumMod val="75000"/>
                  </a:schemeClr>
                </a:solidFill>
              </a:rPr>
            </a:br>
            <a:endParaRPr lang="en-US" sz="3200" dirty="0"/>
          </a:p>
        </p:txBody>
      </p:sp>
      <p:sp>
        <p:nvSpPr>
          <p:cNvPr id="3" name="Content Placeholder 2"/>
          <p:cNvSpPr>
            <a:spLocks noGrp="1"/>
          </p:cNvSpPr>
          <p:nvPr>
            <p:ph idx="1"/>
          </p:nvPr>
        </p:nvSpPr>
        <p:spPr>
          <a:xfrm>
            <a:off x="533400" y="1524000"/>
            <a:ext cx="8153400" cy="4953000"/>
          </a:xfrm>
        </p:spPr>
        <p:txBody>
          <a:bodyPr>
            <a:normAutofit/>
          </a:bodyPr>
          <a:lstStyle/>
          <a:p>
            <a:pPr>
              <a:buNone/>
            </a:pPr>
            <a:r>
              <a:rPr lang="en-US" dirty="0" smtClean="0"/>
              <a:t> </a:t>
            </a:r>
            <a:endParaRPr lang="en-US" dirty="0">
              <a:solidFill>
                <a:schemeClr val="accent2">
                  <a:lumMod val="75000"/>
                </a:schemeClr>
              </a:solidFill>
            </a:endParaRPr>
          </a:p>
        </p:txBody>
      </p:sp>
      <p:graphicFrame>
        <p:nvGraphicFramePr>
          <p:cNvPr id="5" name="Diagram 4"/>
          <p:cNvGraphicFramePr/>
          <p:nvPr/>
        </p:nvGraphicFramePr>
        <p:xfrm>
          <a:off x="0" y="1676400"/>
          <a:ext cx="91440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8153400" cy="381000"/>
          </a:xfrm>
        </p:spPr>
        <p:txBody>
          <a:bodyPr>
            <a:normAutofit fontScale="90000"/>
          </a:bodyPr>
          <a:lstStyle/>
          <a:p>
            <a:r>
              <a:rPr lang="en-US" dirty="0" smtClean="0"/>
              <a:t/>
            </a:r>
            <a:br>
              <a:rPr lang="en-US" dirty="0" smtClean="0"/>
            </a:br>
            <a:r>
              <a:rPr lang="en-US" dirty="0" smtClean="0"/>
              <a:t/>
            </a:r>
            <a:br>
              <a:rPr lang="en-US" dirty="0" smtClean="0"/>
            </a:br>
            <a:r>
              <a:rPr lang="en-US" sz="5400" dirty="0" smtClean="0"/>
              <a:t> </a:t>
            </a:r>
            <a:r>
              <a:rPr lang="en-US" sz="4000" dirty="0" smtClean="0"/>
              <a:t>Seven steps for patient safety culture</a:t>
            </a:r>
            <a:endParaRPr lang="en-US" sz="4000" dirty="0"/>
          </a:p>
        </p:txBody>
      </p:sp>
      <p:sp>
        <p:nvSpPr>
          <p:cNvPr id="3" name="Content Placeholder 2"/>
          <p:cNvSpPr>
            <a:spLocks noGrp="1"/>
          </p:cNvSpPr>
          <p:nvPr>
            <p:ph idx="1"/>
          </p:nvPr>
        </p:nvSpPr>
        <p:spPr>
          <a:xfrm>
            <a:off x="-228600" y="1676400"/>
            <a:ext cx="8766048" cy="5181600"/>
          </a:xfrm>
        </p:spPr>
        <p:txBody>
          <a:bodyPr>
            <a:normAutofit/>
          </a:bodyPr>
          <a:lstStyle/>
          <a:p>
            <a:r>
              <a:rPr lang="en-GB" sz="2000" b="1" u="sng" dirty="0" smtClean="0">
                <a:solidFill>
                  <a:schemeClr val="accent3">
                    <a:lumMod val="75000"/>
                  </a:schemeClr>
                </a:solidFill>
              </a:rPr>
              <a:t>1) Build a safety culture</a:t>
            </a:r>
            <a:r>
              <a:rPr lang="en-GB" sz="2000" dirty="0" smtClean="0"/>
              <a:t>: Create a culture that is open and fair</a:t>
            </a:r>
          </a:p>
          <a:p>
            <a:endParaRPr lang="en-GB" sz="2000" dirty="0" smtClean="0"/>
          </a:p>
          <a:p>
            <a:r>
              <a:rPr lang="en-GB" sz="2000" b="1" u="sng" dirty="0" smtClean="0">
                <a:solidFill>
                  <a:schemeClr val="accent3">
                    <a:lumMod val="75000"/>
                  </a:schemeClr>
                </a:solidFill>
              </a:rPr>
              <a:t>2) Lead and support your staff: </a:t>
            </a:r>
            <a:r>
              <a:rPr lang="en-GB" sz="2000" dirty="0" smtClean="0"/>
              <a:t>Establish a clear and be focus on patient safety throughout your organization</a:t>
            </a:r>
          </a:p>
          <a:p>
            <a:endParaRPr lang="en-GB" sz="2000" dirty="0" smtClean="0"/>
          </a:p>
          <a:p>
            <a:r>
              <a:rPr lang="en-GB" sz="2000" b="1" u="sng" dirty="0" smtClean="0">
                <a:solidFill>
                  <a:schemeClr val="accent3">
                    <a:lumMod val="75000"/>
                  </a:schemeClr>
                </a:solidFill>
              </a:rPr>
              <a:t>3) Integrate your risk management activity: </a:t>
            </a:r>
            <a:r>
              <a:rPr lang="en-GB" sz="2000" dirty="0" smtClean="0"/>
              <a:t>Develop systems and processes to manage your risks and identify and assess things that could go wrong</a:t>
            </a:r>
          </a:p>
          <a:p>
            <a:endParaRPr lang="en-GB" sz="2000" dirty="0" smtClean="0"/>
          </a:p>
          <a:p>
            <a:r>
              <a:rPr lang="en-GB" sz="2000" b="1" u="sng" dirty="0" smtClean="0">
                <a:solidFill>
                  <a:schemeClr val="accent3">
                    <a:lumMod val="75000"/>
                  </a:schemeClr>
                </a:solidFill>
              </a:rPr>
              <a:t>4) Promote reporting: </a:t>
            </a:r>
            <a:r>
              <a:rPr lang="en-GB" sz="2000" dirty="0" smtClean="0"/>
              <a:t>Ensure your staff can easily report incidents locally and nationally</a:t>
            </a:r>
            <a:endParaRPr lang="en-US" sz="2000" dirty="0"/>
          </a:p>
        </p:txBody>
      </p:sp>
      <p:pic>
        <p:nvPicPr>
          <p:cNvPr id="12" name="Picture 11" descr="7steps.png"/>
          <p:cNvPicPr>
            <a:picLocks noChangeAspect="1"/>
          </p:cNvPicPr>
          <p:nvPr/>
        </p:nvPicPr>
        <p:blipFill>
          <a:blip r:embed="rId2" cstate="print"/>
          <a:stretch>
            <a:fillRect/>
          </a:stretch>
        </p:blipFill>
        <p:spPr>
          <a:xfrm>
            <a:off x="7602316" y="228600"/>
            <a:ext cx="1541684" cy="1246542"/>
          </a:xfrm>
          <a:prstGeom prst="rect">
            <a:avLst/>
          </a:prstGeom>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81000" y="1752600"/>
            <a:ext cx="8153400" cy="4495800"/>
          </a:xfrm>
        </p:spPr>
        <p:txBody>
          <a:bodyPr>
            <a:normAutofit/>
          </a:bodyPr>
          <a:lstStyle/>
          <a:p>
            <a:r>
              <a:rPr lang="en-GB" sz="2000" b="1" u="sng" dirty="0" smtClean="0">
                <a:solidFill>
                  <a:schemeClr val="accent3">
                    <a:lumMod val="75000"/>
                  </a:schemeClr>
                </a:solidFill>
              </a:rPr>
              <a:t>5) Involve and communicate with patients and the public: </a:t>
            </a:r>
            <a:r>
              <a:rPr lang="en-GB" sz="2000" dirty="0" smtClean="0"/>
              <a:t>Develop ways to communicate openly with and listen to patients</a:t>
            </a:r>
          </a:p>
          <a:p>
            <a:endParaRPr lang="en-GB" sz="2000" b="1" u="sng" dirty="0" smtClean="0">
              <a:solidFill>
                <a:schemeClr val="accent3">
                  <a:lumMod val="75000"/>
                </a:schemeClr>
              </a:solidFill>
            </a:endParaRPr>
          </a:p>
          <a:p>
            <a:r>
              <a:rPr lang="en-GB" sz="2000" b="1" u="sng" dirty="0" smtClean="0">
                <a:solidFill>
                  <a:schemeClr val="accent3">
                    <a:lumMod val="75000"/>
                  </a:schemeClr>
                </a:solidFill>
              </a:rPr>
              <a:t>6) Learn and share safety lessons: </a:t>
            </a:r>
            <a:r>
              <a:rPr lang="en-GB" sz="2000" dirty="0" smtClean="0"/>
              <a:t>Encourage staff to use root cause analysis to learn how and why incidents happen</a:t>
            </a:r>
          </a:p>
          <a:p>
            <a:endParaRPr lang="en-GB" sz="2000" u="sng" dirty="0" smtClean="0"/>
          </a:p>
          <a:p>
            <a:r>
              <a:rPr lang="en-GB" sz="2000" b="1" u="sng" dirty="0" smtClean="0">
                <a:solidFill>
                  <a:schemeClr val="accent3">
                    <a:lumMod val="75000"/>
                  </a:schemeClr>
                </a:solidFill>
              </a:rPr>
              <a:t>7) Implement solutions to prevent harm: </a:t>
            </a:r>
            <a:r>
              <a:rPr lang="en-GB" sz="2000" dirty="0" smtClean="0"/>
              <a:t>Embed lessons through changes to practice, processes or systems </a:t>
            </a:r>
          </a:p>
          <a:p>
            <a:endParaRPr lang="en-US" dirty="0" smtClean="0"/>
          </a:p>
          <a:p>
            <a:endParaRPr lang="en-GB"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Approaching patient safety within an Organization requires a review in six key areas:</a:t>
            </a:r>
            <a:endParaRPr lang="en-US" sz="2800" b="1" dirty="0"/>
          </a:p>
        </p:txBody>
      </p:sp>
      <p:sp>
        <p:nvSpPr>
          <p:cNvPr id="3" name="Content Placeholder 2"/>
          <p:cNvSpPr>
            <a:spLocks noGrp="1"/>
          </p:cNvSpPr>
          <p:nvPr>
            <p:ph idx="1"/>
          </p:nvPr>
        </p:nvSpPr>
        <p:spPr>
          <a:xfrm>
            <a:off x="457200" y="1935480"/>
            <a:ext cx="8229600" cy="4922520"/>
          </a:xfrm>
        </p:spPr>
        <p:txBody>
          <a:bodyPr>
            <a:normAutofit fontScale="85000" lnSpcReduction="20000"/>
          </a:bodyPr>
          <a:lstStyle/>
          <a:p>
            <a:pPr marL="514350" lvl="0" indent="-514350">
              <a:buFont typeface="+mj-lt"/>
              <a:buAutoNum type="arabicPeriod"/>
            </a:pPr>
            <a:r>
              <a:rPr lang="en-US" b="1" dirty="0" smtClean="0"/>
              <a:t>Safe </a:t>
            </a:r>
            <a:r>
              <a:rPr lang="en-US" b="1" dirty="0"/>
              <a:t>Structure </a:t>
            </a:r>
            <a:r>
              <a:rPr lang="en-US" dirty="0"/>
              <a:t>: involves reviewing whether the facilities are designed to promote </a:t>
            </a:r>
            <a:r>
              <a:rPr lang="en-US" dirty="0" smtClean="0"/>
              <a:t>safety ,i.e. </a:t>
            </a:r>
            <a:r>
              <a:rPr lang="en-US" dirty="0"/>
              <a:t>right </a:t>
            </a:r>
            <a:r>
              <a:rPr lang="en-US" dirty="0" smtClean="0"/>
              <a:t>supplies.</a:t>
            </a:r>
          </a:p>
          <a:p>
            <a:pPr marL="514350" lvl="0" indent="-514350">
              <a:buFont typeface="+mj-lt"/>
              <a:buAutoNum type="arabicPeriod"/>
            </a:pPr>
            <a:r>
              <a:rPr lang="en-US" b="1" dirty="0" smtClean="0"/>
              <a:t>Safe </a:t>
            </a:r>
            <a:r>
              <a:rPr lang="en-US" b="1" dirty="0"/>
              <a:t>Environment </a:t>
            </a:r>
            <a:r>
              <a:rPr lang="en-US" dirty="0"/>
              <a:t>: include an assessment of lighting, </a:t>
            </a:r>
            <a:r>
              <a:rPr lang="en-US" dirty="0" smtClean="0"/>
              <a:t>temperature </a:t>
            </a:r>
            <a:r>
              <a:rPr lang="en-US" dirty="0"/>
              <a:t>and noise </a:t>
            </a:r>
            <a:r>
              <a:rPr lang="en-US" dirty="0" smtClean="0"/>
              <a:t>level.</a:t>
            </a:r>
          </a:p>
          <a:p>
            <a:pPr marL="514350" lvl="0" indent="-514350">
              <a:buFont typeface="+mj-lt"/>
              <a:buAutoNum type="arabicPeriod"/>
            </a:pPr>
            <a:r>
              <a:rPr lang="en-US" b="1" dirty="0" smtClean="0"/>
              <a:t>Safe </a:t>
            </a:r>
            <a:r>
              <a:rPr lang="en-US" b="1" dirty="0"/>
              <a:t>Equipment/technologies </a:t>
            </a:r>
            <a:r>
              <a:rPr lang="en-US" dirty="0"/>
              <a:t>: include an examination of labels, instruction and safety </a:t>
            </a:r>
            <a:r>
              <a:rPr lang="en-US" dirty="0" smtClean="0"/>
              <a:t>features </a:t>
            </a:r>
            <a:r>
              <a:rPr lang="en-US" dirty="0"/>
              <a:t>when using various </a:t>
            </a:r>
            <a:r>
              <a:rPr lang="en-US" dirty="0" smtClean="0"/>
              <a:t>devices.</a:t>
            </a:r>
          </a:p>
          <a:p>
            <a:pPr marL="514350" lvl="0" indent="-514350">
              <a:buFont typeface="+mj-lt"/>
              <a:buAutoNum type="arabicPeriod"/>
            </a:pPr>
            <a:r>
              <a:rPr lang="en-US" b="1" dirty="0" smtClean="0"/>
              <a:t>Safe </a:t>
            </a:r>
            <a:r>
              <a:rPr lang="en-US" b="1" dirty="0"/>
              <a:t>Process </a:t>
            </a:r>
            <a:r>
              <a:rPr lang="en-US" dirty="0"/>
              <a:t>: include an assessment of whether redesign would improve safety by looking at some factors i.e. complexity </a:t>
            </a:r>
            <a:endParaRPr lang="en-US" dirty="0" smtClean="0"/>
          </a:p>
          <a:p>
            <a:pPr marL="514350" lvl="0" indent="-514350">
              <a:buFont typeface="+mj-lt"/>
              <a:buAutoNum type="arabicPeriod"/>
            </a:pPr>
            <a:r>
              <a:rPr lang="en-US" b="1" dirty="0" smtClean="0"/>
              <a:t>The </a:t>
            </a:r>
            <a:r>
              <a:rPr lang="en-US" b="1" dirty="0"/>
              <a:t>effect of </a:t>
            </a:r>
            <a:r>
              <a:rPr lang="en-US" b="1" dirty="0" smtClean="0"/>
              <a:t>people : </a:t>
            </a:r>
            <a:r>
              <a:rPr lang="en-US" dirty="0" smtClean="0"/>
              <a:t>(i.e. Staff) </a:t>
            </a:r>
            <a:r>
              <a:rPr lang="en-US" dirty="0"/>
              <a:t>include attitude, motivation ,health education and </a:t>
            </a:r>
            <a:r>
              <a:rPr lang="en-US" dirty="0" smtClean="0"/>
              <a:t>training.</a:t>
            </a:r>
          </a:p>
          <a:p>
            <a:pPr marL="514350" lvl="0" indent="-514350">
              <a:buFont typeface="+mj-lt"/>
              <a:buAutoNum type="arabicPeriod"/>
            </a:pPr>
            <a:r>
              <a:rPr lang="en-US" b="1" dirty="0" smtClean="0"/>
              <a:t>The </a:t>
            </a:r>
            <a:r>
              <a:rPr lang="en-US" b="1" dirty="0"/>
              <a:t>leadership/culture </a:t>
            </a:r>
            <a:r>
              <a:rPr lang="en-US" dirty="0"/>
              <a:t>: can drive safety issues when there is a willingness to allocate appropriate resources </a:t>
            </a:r>
            <a:r>
              <a:rPr lang="en-US" dirty="0" smtClean="0"/>
              <a:t>(i.e. equipment).</a:t>
            </a:r>
            <a:endParaRPr lang="en-US" dirty="0"/>
          </a:p>
          <a:p>
            <a:endParaRPr lang="en-US" dirty="0"/>
          </a:p>
        </p:txBody>
      </p:sp>
    </p:spTree>
    <p:extLst>
      <p:ext uri="{BB962C8B-B14F-4D97-AF65-F5344CB8AC3E}">
        <p14:creationId xmlns:p14="http://schemas.microsoft.com/office/powerpoint/2010/main" val="156005252"/>
      </p:ext>
    </p:extLst>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Patient Safety Goals – Required Organizational Practices (ROPs)</a:t>
            </a:r>
            <a:endParaRPr lang="en-US" dirty="0"/>
          </a:p>
        </p:txBody>
      </p:sp>
      <p:sp>
        <p:nvSpPr>
          <p:cNvPr id="3" name="Content Placeholder 2"/>
          <p:cNvSpPr>
            <a:spLocks noGrp="1"/>
          </p:cNvSpPr>
          <p:nvPr>
            <p:ph idx="1"/>
          </p:nvPr>
        </p:nvSpPr>
        <p:spPr>
          <a:xfrm>
            <a:off x="457200" y="1935480"/>
            <a:ext cx="8229600" cy="4617720"/>
          </a:xfrm>
        </p:spPr>
        <p:txBody>
          <a:bodyPr/>
          <a:lstStyle/>
          <a:p>
            <a:pPr marL="0" indent="0" algn="ctr">
              <a:buNone/>
            </a:pPr>
            <a:r>
              <a:rPr lang="en-US" sz="3200" b="1" dirty="0">
                <a:solidFill>
                  <a:schemeClr val="bg2">
                    <a:lumMod val="50000"/>
                  </a:schemeClr>
                </a:solidFill>
              </a:rPr>
              <a:t>Communication </a:t>
            </a:r>
          </a:p>
          <a:p>
            <a:pPr lvl="0">
              <a:buClr>
                <a:srgbClr val="FEB80A"/>
              </a:buClr>
            </a:pPr>
            <a:r>
              <a:rPr lang="en-US" sz="2400" dirty="0">
                <a:solidFill>
                  <a:srgbClr val="FF0000"/>
                </a:solidFill>
                <a:latin typeface="Rockwell"/>
              </a:rPr>
              <a:t>1-Verification</a:t>
            </a:r>
          </a:p>
          <a:p>
            <a:pPr lvl="0">
              <a:buClr>
                <a:srgbClr val="FEB80A"/>
              </a:buClr>
            </a:pPr>
            <a:r>
              <a:rPr lang="en-US" sz="2400" dirty="0">
                <a:solidFill>
                  <a:prstClr val="black"/>
                </a:solidFill>
                <a:latin typeface="Rockwell"/>
              </a:rPr>
              <a:t>Client  identification methods</a:t>
            </a:r>
          </a:p>
          <a:p>
            <a:pPr lvl="0">
              <a:buClr>
                <a:srgbClr val="FEB80A"/>
              </a:buClr>
            </a:pPr>
            <a:r>
              <a:rPr lang="en-US" sz="2400" dirty="0">
                <a:solidFill>
                  <a:prstClr val="black"/>
                </a:solidFill>
                <a:latin typeface="Rockwell"/>
              </a:rPr>
              <a:t>At least 2 identifiers </a:t>
            </a:r>
          </a:p>
          <a:p>
            <a:pPr lvl="0">
              <a:buClr>
                <a:srgbClr val="FEB80A"/>
              </a:buClr>
            </a:pPr>
            <a:r>
              <a:rPr lang="en-US" sz="2400" dirty="0">
                <a:solidFill>
                  <a:srgbClr val="FF0000"/>
                </a:solidFill>
                <a:latin typeface="Rockwell"/>
              </a:rPr>
              <a:t>2-Transfer of client information</a:t>
            </a:r>
          </a:p>
          <a:p>
            <a:pPr lvl="0">
              <a:buClr>
                <a:srgbClr val="FEB80A"/>
              </a:buClr>
            </a:pPr>
            <a:r>
              <a:rPr lang="en-US" sz="2400" dirty="0">
                <a:solidFill>
                  <a:prstClr val="black"/>
                </a:solidFill>
                <a:latin typeface="Rockwell"/>
              </a:rPr>
              <a:t>Read  back technique </a:t>
            </a:r>
          </a:p>
          <a:p>
            <a:pPr lvl="0">
              <a:buClr>
                <a:srgbClr val="FEB80A"/>
              </a:buClr>
            </a:pPr>
            <a:r>
              <a:rPr lang="en-US" sz="2400" dirty="0">
                <a:solidFill>
                  <a:prstClr val="black"/>
                </a:solidFill>
                <a:latin typeface="Rockwell"/>
              </a:rPr>
              <a:t>SBAR</a:t>
            </a:r>
          </a:p>
          <a:p>
            <a:pPr lvl="0">
              <a:buClr>
                <a:srgbClr val="FEB80A"/>
              </a:buClr>
            </a:pPr>
            <a:r>
              <a:rPr lang="en-US" sz="2400" dirty="0">
                <a:solidFill>
                  <a:prstClr val="black"/>
                </a:solidFill>
                <a:latin typeface="Rockwell"/>
              </a:rPr>
              <a:t>e-Medical Records</a:t>
            </a:r>
          </a:p>
          <a:p>
            <a:pPr lvl="0">
              <a:buClr>
                <a:srgbClr val="FEB80A"/>
              </a:buClr>
            </a:pPr>
            <a:r>
              <a:rPr lang="en-US" sz="2400" dirty="0">
                <a:solidFill>
                  <a:prstClr val="black"/>
                </a:solidFill>
                <a:latin typeface="Rockwell"/>
              </a:rPr>
              <a:t>Transfer forms /Check list</a:t>
            </a:r>
            <a:endParaRPr lang="en-US" sz="2400" dirty="0"/>
          </a:p>
        </p:txBody>
      </p:sp>
    </p:spTree>
    <p:extLst>
      <p:ext uri="{BB962C8B-B14F-4D97-AF65-F5344CB8AC3E}">
        <p14:creationId xmlns:p14="http://schemas.microsoft.com/office/powerpoint/2010/main" val="3373680787"/>
      </p:ext>
    </p:extLst>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3200" b="1" dirty="0">
                <a:solidFill>
                  <a:schemeClr val="bg2">
                    <a:lumMod val="50000"/>
                  </a:schemeClr>
                </a:solidFill>
              </a:rPr>
              <a:t>Communication </a:t>
            </a:r>
          </a:p>
          <a:p>
            <a:pPr lvl="0">
              <a:buClr>
                <a:srgbClr val="FEB80A"/>
              </a:buClr>
            </a:pPr>
            <a:r>
              <a:rPr lang="en-US" sz="2400" dirty="0">
                <a:solidFill>
                  <a:srgbClr val="FF0000"/>
                </a:solidFill>
                <a:latin typeface="Rockwell"/>
              </a:rPr>
              <a:t>3-Medication reconciliation</a:t>
            </a:r>
          </a:p>
          <a:p>
            <a:pPr lvl="0">
              <a:buClr>
                <a:srgbClr val="FEB80A"/>
              </a:buClr>
            </a:pPr>
            <a:r>
              <a:rPr lang="en-US" sz="2400" dirty="0">
                <a:solidFill>
                  <a:prstClr val="black"/>
                </a:solidFill>
                <a:latin typeface="Rockwell"/>
              </a:rPr>
              <a:t>At admission, transfer and discharge </a:t>
            </a:r>
          </a:p>
          <a:p>
            <a:pPr lvl="0">
              <a:buClr>
                <a:srgbClr val="FEB80A"/>
              </a:buClr>
            </a:pPr>
            <a:r>
              <a:rPr lang="en-US" sz="2400" dirty="0">
                <a:solidFill>
                  <a:srgbClr val="FF0000"/>
                </a:solidFill>
                <a:latin typeface="Rockwell"/>
              </a:rPr>
              <a:t>4- Safe surgical practice</a:t>
            </a:r>
          </a:p>
          <a:p>
            <a:pPr lvl="0">
              <a:lnSpc>
                <a:spcPct val="80000"/>
              </a:lnSpc>
              <a:buClr>
                <a:srgbClr val="FEB80A"/>
              </a:buClr>
            </a:pPr>
            <a:r>
              <a:rPr lang="en-US" sz="2400" dirty="0">
                <a:solidFill>
                  <a:prstClr val="black"/>
                </a:solidFill>
                <a:latin typeface="Rockwell"/>
              </a:rPr>
              <a:t>Surgical safety check list</a:t>
            </a:r>
          </a:p>
          <a:p>
            <a:pPr lvl="0">
              <a:lnSpc>
                <a:spcPct val="80000"/>
              </a:lnSpc>
              <a:buClr>
                <a:srgbClr val="FEB80A"/>
              </a:buClr>
            </a:pPr>
            <a:r>
              <a:rPr lang="en-US" sz="2400" dirty="0">
                <a:solidFill>
                  <a:prstClr val="black"/>
                </a:solidFill>
                <a:latin typeface="Rockwell"/>
              </a:rPr>
              <a:t>Pre-operative verification</a:t>
            </a:r>
          </a:p>
          <a:p>
            <a:pPr lvl="0">
              <a:lnSpc>
                <a:spcPct val="80000"/>
              </a:lnSpc>
              <a:buClr>
                <a:srgbClr val="FEB80A"/>
              </a:buClr>
            </a:pPr>
            <a:r>
              <a:rPr lang="en-US" sz="2400" dirty="0">
                <a:solidFill>
                  <a:prstClr val="black"/>
                </a:solidFill>
                <a:latin typeface="Rockwell"/>
              </a:rPr>
              <a:t>Pre- operative marking</a:t>
            </a:r>
          </a:p>
          <a:p>
            <a:pPr lvl="0">
              <a:lnSpc>
                <a:spcPct val="80000"/>
              </a:lnSpc>
              <a:buClr>
                <a:srgbClr val="FEB80A"/>
              </a:buClr>
            </a:pPr>
            <a:r>
              <a:rPr lang="en-US" sz="2400" dirty="0">
                <a:solidFill>
                  <a:prstClr val="black"/>
                </a:solidFill>
                <a:latin typeface="Rockwell"/>
              </a:rPr>
              <a:t>Time out prior to procedure  </a:t>
            </a:r>
          </a:p>
          <a:p>
            <a:pPr marL="0" indent="0">
              <a:buNone/>
            </a:pPr>
            <a:r>
              <a:rPr lang="en-US" sz="2400" dirty="0" smtClean="0">
                <a:solidFill>
                  <a:srgbClr val="FF0000"/>
                </a:solidFill>
                <a:latin typeface="Rockwell" panose="02060603020205020403" pitchFamily="18" charset="0"/>
              </a:rPr>
              <a:t>    5-</a:t>
            </a:r>
            <a:r>
              <a:rPr lang="en-CA" sz="2400" dirty="0">
                <a:solidFill>
                  <a:srgbClr val="FF0000"/>
                </a:solidFill>
                <a:latin typeface="Rockwell" panose="02060603020205020403" pitchFamily="18" charset="0"/>
                <a:ea typeface="Calibri"/>
                <a:cs typeface="Calibri" pitchFamily="34" charset="0"/>
              </a:rPr>
              <a:t>Dangerous abbreviations </a:t>
            </a:r>
            <a:r>
              <a:rPr lang="en-CA" sz="2400" dirty="0" smtClean="0">
                <a:solidFill>
                  <a:srgbClr val="FF0000"/>
                </a:solidFill>
                <a:latin typeface="Rockwell" panose="02060603020205020403" pitchFamily="18" charset="0"/>
                <a:ea typeface="Calibri"/>
                <a:cs typeface="Calibri" pitchFamily="34" charset="0"/>
              </a:rPr>
              <a:t>- </a:t>
            </a:r>
            <a:r>
              <a:rPr lang="en-CA" sz="1200" dirty="0" smtClean="0">
                <a:solidFill>
                  <a:srgbClr val="FF0000"/>
                </a:solidFill>
                <a:latin typeface="Rockwell" panose="02060603020205020403" pitchFamily="18" charset="0"/>
                <a:ea typeface="Calibri"/>
                <a:cs typeface="Calibri" pitchFamily="34" charset="0"/>
              </a:rPr>
              <a:t>New</a:t>
            </a:r>
            <a:endParaRPr lang="en-US" sz="1200" dirty="0">
              <a:solidFill>
                <a:srgbClr val="FF0000"/>
              </a:solidFill>
              <a:latin typeface="Rockwell" panose="02060603020205020403" pitchFamily="18" charset="0"/>
            </a:endParaRPr>
          </a:p>
        </p:txBody>
      </p:sp>
    </p:spTree>
    <p:extLst>
      <p:ext uri="{BB962C8B-B14F-4D97-AF65-F5344CB8AC3E}">
        <p14:creationId xmlns:p14="http://schemas.microsoft.com/office/powerpoint/2010/main" val="1146519640"/>
      </p:ext>
    </p:extLst>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p:cNvPicPr>
            <a:picLocks noGrp="1" noChangeAspect="1" noChangeArrowheads="1"/>
          </p:cNvPicPr>
          <p:nvPr>
            <p:ph idx="1"/>
          </p:nvPr>
        </p:nvPicPr>
        <p:blipFill>
          <a:blip r:embed="rId2" cstate="print"/>
          <a:srcRect/>
          <a:stretch>
            <a:fillRect/>
          </a:stretch>
        </p:blipFill>
        <p:spPr bwMode="auto">
          <a:xfrm>
            <a:off x="0" y="704088"/>
            <a:ext cx="9144000" cy="6153912"/>
          </a:xfrm>
          <a:prstGeom prst="rect">
            <a:avLst/>
          </a:prstGeom>
          <a:noFill/>
          <a:ln w="9525">
            <a:noFill/>
            <a:miter lim="800000"/>
            <a:headEnd/>
            <a:tailEnd/>
          </a:ln>
        </p:spPr>
      </p:pic>
    </p:spTree>
    <p:extLst>
      <p:ext uri="{BB962C8B-B14F-4D97-AF65-F5344CB8AC3E}">
        <p14:creationId xmlns:p14="http://schemas.microsoft.com/office/powerpoint/2010/main" val="4215798741"/>
      </p:ext>
    </p:extLst>
  </p:cSld>
  <p:clrMapOvr>
    <a:masterClrMapping/>
  </p:clrMapOvr>
  <p:transition spd="slow">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04088"/>
            <a:ext cx="8686800" cy="6382512"/>
          </a:xfrm>
        </p:spPr>
        <p:txBody>
          <a:bodyPr>
            <a:normAutofit/>
          </a:bodyPr>
          <a:lstStyle/>
          <a:p>
            <a:pPr marL="0" indent="0">
              <a:buNone/>
            </a:pPr>
            <a:endParaRPr lang="en-US" sz="2800" b="1" dirty="0">
              <a:solidFill>
                <a:schemeClr val="bg2">
                  <a:lumMod val="50000"/>
                </a:schemeClr>
              </a:solidFill>
            </a:endParaRPr>
          </a:p>
          <a:p>
            <a:pPr marL="0" indent="0" algn="ctr">
              <a:buNone/>
            </a:pPr>
            <a:r>
              <a:rPr lang="en-US" sz="3200" b="1" dirty="0" smtClean="0">
                <a:solidFill>
                  <a:schemeClr val="bg2">
                    <a:lumMod val="50000"/>
                  </a:schemeClr>
                </a:solidFill>
              </a:rPr>
              <a:t>Medication </a:t>
            </a:r>
            <a:r>
              <a:rPr lang="en-US" sz="3200" b="1" dirty="0">
                <a:solidFill>
                  <a:schemeClr val="bg2">
                    <a:lumMod val="50000"/>
                  </a:schemeClr>
                </a:solidFill>
              </a:rPr>
              <a:t>Use</a:t>
            </a:r>
          </a:p>
          <a:p>
            <a:pPr lvl="0">
              <a:buClr>
                <a:srgbClr val="FEB80A"/>
              </a:buClr>
            </a:pPr>
            <a:r>
              <a:rPr lang="en-US" sz="2000" dirty="0" smtClean="0">
                <a:solidFill>
                  <a:srgbClr val="FF0000"/>
                </a:solidFill>
                <a:latin typeface="Rockwell"/>
              </a:rPr>
              <a:t>6-Control </a:t>
            </a:r>
            <a:r>
              <a:rPr lang="en-US" sz="2000" dirty="0">
                <a:solidFill>
                  <a:srgbClr val="FF0000"/>
                </a:solidFill>
                <a:latin typeface="Rockwell"/>
              </a:rPr>
              <a:t>of Concentrated </a:t>
            </a:r>
            <a:r>
              <a:rPr lang="en-US" sz="2000" dirty="0" smtClean="0">
                <a:solidFill>
                  <a:srgbClr val="FF0000"/>
                </a:solidFill>
                <a:latin typeface="Rockwell"/>
              </a:rPr>
              <a:t>electrolytes</a:t>
            </a:r>
          </a:p>
          <a:p>
            <a:pPr lvl="0">
              <a:buClr>
                <a:srgbClr val="FEB80A"/>
              </a:buClr>
            </a:pPr>
            <a:r>
              <a:rPr lang="en-US" sz="2000" dirty="0">
                <a:solidFill>
                  <a:srgbClr val="FF0000"/>
                </a:solidFill>
                <a:latin typeface="Rockwell" panose="02060603020205020403" pitchFamily="18" charset="0"/>
              </a:rPr>
              <a:t>7</a:t>
            </a:r>
            <a:r>
              <a:rPr lang="en-US" sz="2000" dirty="0" smtClean="0">
                <a:solidFill>
                  <a:srgbClr val="FF0000"/>
                </a:solidFill>
                <a:latin typeface="Rockwell" panose="02060603020205020403" pitchFamily="18" charset="0"/>
              </a:rPr>
              <a:t>-</a:t>
            </a:r>
            <a:r>
              <a:rPr lang="en-CA" sz="2000" dirty="0">
                <a:solidFill>
                  <a:srgbClr val="FF0000"/>
                </a:solidFill>
                <a:latin typeface="Rockwell" panose="02060603020205020403" pitchFamily="18" charset="0"/>
                <a:ea typeface="Calibri"/>
                <a:cs typeface="Calibri" pitchFamily="34" charset="0"/>
              </a:rPr>
              <a:t>High alert medications (includes former drug </a:t>
            </a:r>
            <a:r>
              <a:rPr lang="en-CA" sz="2000" dirty="0" smtClean="0">
                <a:solidFill>
                  <a:srgbClr val="FF0000"/>
                </a:solidFill>
                <a:latin typeface="Rockwell" panose="02060603020205020403" pitchFamily="18" charset="0"/>
                <a:ea typeface="Calibri"/>
                <a:cs typeface="Calibri" pitchFamily="34" charset="0"/>
              </a:rPr>
              <a:t>concentrations)-New</a:t>
            </a:r>
          </a:p>
          <a:p>
            <a:pPr lvl="0">
              <a:buClr>
                <a:srgbClr val="FEB80A"/>
              </a:buClr>
            </a:pPr>
            <a:r>
              <a:rPr lang="en-CA" sz="2000" dirty="0">
                <a:solidFill>
                  <a:srgbClr val="FF0000"/>
                </a:solidFill>
                <a:latin typeface="Rockwell" panose="02060603020205020403" pitchFamily="18" charset="0"/>
              </a:rPr>
              <a:t>8</a:t>
            </a:r>
            <a:r>
              <a:rPr lang="en-CA" sz="2000" dirty="0" smtClean="0">
                <a:solidFill>
                  <a:srgbClr val="FF0000"/>
                </a:solidFill>
                <a:latin typeface="Rockwell" panose="02060603020205020403" pitchFamily="18" charset="0"/>
              </a:rPr>
              <a:t>-</a:t>
            </a:r>
            <a:r>
              <a:rPr lang="en-CA" sz="2000" dirty="0" smtClean="0">
                <a:solidFill>
                  <a:srgbClr val="FF0000"/>
                </a:solidFill>
                <a:latin typeface="Rockwell" panose="02060603020205020403" pitchFamily="18" charset="0"/>
                <a:ea typeface="Calibri"/>
                <a:cs typeface="Calibri" pitchFamily="34" charset="0"/>
              </a:rPr>
              <a:t>Infusion </a:t>
            </a:r>
            <a:r>
              <a:rPr lang="en-CA" sz="2000" dirty="0">
                <a:solidFill>
                  <a:srgbClr val="FF0000"/>
                </a:solidFill>
                <a:latin typeface="Rockwell" panose="02060603020205020403" pitchFamily="18" charset="0"/>
                <a:ea typeface="Calibri"/>
                <a:cs typeface="Calibri" pitchFamily="34" charset="0"/>
              </a:rPr>
              <a:t>pump training </a:t>
            </a:r>
            <a:r>
              <a:rPr lang="en-CA" sz="2000" dirty="0" smtClean="0">
                <a:solidFill>
                  <a:srgbClr val="FF0000"/>
                </a:solidFill>
                <a:latin typeface="Rockwell" panose="02060603020205020403" pitchFamily="18" charset="0"/>
                <a:ea typeface="Calibri"/>
                <a:cs typeface="Calibri" pitchFamily="34" charset="0"/>
              </a:rPr>
              <a:t>- </a:t>
            </a:r>
            <a:r>
              <a:rPr lang="en-CA" sz="1200" dirty="0" smtClean="0">
                <a:solidFill>
                  <a:srgbClr val="FF0000"/>
                </a:solidFill>
                <a:latin typeface="Rockwell" panose="02060603020205020403" pitchFamily="18" charset="0"/>
                <a:ea typeface="Calibri"/>
                <a:cs typeface="Calibri" pitchFamily="34" charset="0"/>
              </a:rPr>
              <a:t>New</a:t>
            </a:r>
            <a:endParaRPr lang="en-US" sz="1200" dirty="0">
              <a:solidFill>
                <a:srgbClr val="FF0000"/>
              </a:solidFill>
              <a:latin typeface="Rockwell" panose="02060603020205020403" pitchFamily="18" charset="0"/>
            </a:endParaRPr>
          </a:p>
          <a:p>
            <a:pPr marL="0" indent="0" algn="ctr">
              <a:buNone/>
            </a:pPr>
            <a:r>
              <a:rPr lang="en-US" sz="3200" b="1" dirty="0">
                <a:solidFill>
                  <a:schemeClr val="bg2">
                    <a:lumMod val="50000"/>
                  </a:schemeClr>
                </a:solidFill>
              </a:rPr>
              <a:t>Work </a:t>
            </a:r>
            <a:r>
              <a:rPr lang="en-US" sz="3200" b="1" dirty="0" smtClean="0">
                <a:solidFill>
                  <a:schemeClr val="bg2">
                    <a:lumMod val="50000"/>
                  </a:schemeClr>
                </a:solidFill>
              </a:rPr>
              <a:t>life</a:t>
            </a:r>
          </a:p>
          <a:p>
            <a:pPr lvl="0">
              <a:buClr>
                <a:srgbClr val="FEB80A"/>
              </a:buClr>
            </a:pPr>
            <a:r>
              <a:rPr lang="en-US" sz="2000" dirty="0" smtClean="0">
                <a:solidFill>
                  <a:srgbClr val="FF0000"/>
                </a:solidFill>
                <a:latin typeface="Rockwell"/>
              </a:rPr>
              <a:t>9- </a:t>
            </a:r>
            <a:r>
              <a:rPr lang="en-US" sz="2000" dirty="0">
                <a:solidFill>
                  <a:srgbClr val="FF0000"/>
                </a:solidFill>
                <a:latin typeface="Rockwell"/>
              </a:rPr>
              <a:t>Training on patient </a:t>
            </a:r>
            <a:r>
              <a:rPr lang="en-US" sz="2000" dirty="0" smtClean="0">
                <a:solidFill>
                  <a:srgbClr val="FF0000"/>
                </a:solidFill>
                <a:latin typeface="Rockwell"/>
              </a:rPr>
              <a:t>safety</a:t>
            </a:r>
          </a:p>
          <a:p>
            <a:pPr lvl="0">
              <a:buClr>
                <a:srgbClr val="FEB80A"/>
              </a:buClr>
            </a:pPr>
            <a:r>
              <a:rPr lang="en-CA" sz="2000" dirty="0" smtClean="0">
                <a:solidFill>
                  <a:srgbClr val="FF0000"/>
                </a:solidFill>
                <a:latin typeface="Rockwell" panose="02060603020205020403" pitchFamily="18" charset="0"/>
                <a:ea typeface="Calibri"/>
                <a:cs typeface="Calibri" pitchFamily="34" charset="0"/>
              </a:rPr>
              <a:t>10-Preventive </a:t>
            </a:r>
            <a:r>
              <a:rPr lang="en-CA" sz="2000" dirty="0">
                <a:solidFill>
                  <a:srgbClr val="FF0000"/>
                </a:solidFill>
                <a:latin typeface="Rockwell" panose="02060603020205020403" pitchFamily="18" charset="0"/>
                <a:ea typeface="Calibri"/>
                <a:cs typeface="Calibri" pitchFamily="34" charset="0"/>
              </a:rPr>
              <a:t>maintenance program </a:t>
            </a:r>
            <a:r>
              <a:rPr lang="en-CA" sz="2000" dirty="0" smtClean="0">
                <a:solidFill>
                  <a:srgbClr val="FF0000"/>
                </a:solidFill>
                <a:latin typeface="Rockwell" panose="02060603020205020403" pitchFamily="18" charset="0"/>
                <a:ea typeface="Calibri"/>
                <a:cs typeface="Calibri" pitchFamily="34" charset="0"/>
              </a:rPr>
              <a:t>- </a:t>
            </a:r>
            <a:r>
              <a:rPr lang="en-CA" sz="1200" dirty="0" smtClean="0">
                <a:solidFill>
                  <a:srgbClr val="FF0000"/>
                </a:solidFill>
                <a:latin typeface="Rockwell" panose="02060603020205020403" pitchFamily="18" charset="0"/>
                <a:ea typeface="Calibri"/>
                <a:cs typeface="Calibri" pitchFamily="34" charset="0"/>
              </a:rPr>
              <a:t>New</a:t>
            </a:r>
            <a:endParaRPr lang="en-US" sz="1200" dirty="0">
              <a:solidFill>
                <a:srgbClr val="FF0000"/>
              </a:solidFill>
              <a:latin typeface="Rockwell" panose="02060603020205020403" pitchFamily="18" charset="0"/>
            </a:endParaRPr>
          </a:p>
          <a:p>
            <a:pPr marL="0" indent="0" algn="ctr">
              <a:buNone/>
            </a:pPr>
            <a:r>
              <a:rPr lang="en-US" sz="3200" b="1" dirty="0">
                <a:solidFill>
                  <a:schemeClr val="bg2">
                    <a:lumMod val="50000"/>
                  </a:schemeClr>
                </a:solidFill>
              </a:rPr>
              <a:t>Infection Control</a:t>
            </a:r>
          </a:p>
          <a:p>
            <a:pPr lvl="0">
              <a:buClr>
                <a:srgbClr val="FEB80A"/>
              </a:buClr>
            </a:pPr>
            <a:r>
              <a:rPr lang="en-US" sz="2000" dirty="0" smtClean="0">
                <a:solidFill>
                  <a:srgbClr val="FF0000"/>
                </a:solidFill>
                <a:latin typeface="Rockwell"/>
              </a:rPr>
              <a:t>11-Hand </a:t>
            </a:r>
            <a:r>
              <a:rPr lang="en-US" sz="2000" dirty="0">
                <a:solidFill>
                  <a:srgbClr val="FF0000"/>
                </a:solidFill>
                <a:latin typeface="Rockwell"/>
              </a:rPr>
              <a:t>hygiene </a:t>
            </a:r>
          </a:p>
          <a:p>
            <a:pPr lvl="0">
              <a:buClr>
                <a:srgbClr val="FEB80A"/>
              </a:buClr>
            </a:pPr>
            <a:r>
              <a:rPr lang="en-US" sz="2000" dirty="0" smtClean="0">
                <a:solidFill>
                  <a:srgbClr val="FF0000"/>
                </a:solidFill>
                <a:latin typeface="Rockwell"/>
              </a:rPr>
              <a:t>12-Prophylactic </a:t>
            </a:r>
            <a:r>
              <a:rPr lang="en-US" sz="2000" dirty="0">
                <a:solidFill>
                  <a:srgbClr val="FF0000"/>
                </a:solidFill>
                <a:latin typeface="Rockwell"/>
              </a:rPr>
              <a:t>antibiotics</a:t>
            </a:r>
          </a:p>
          <a:p>
            <a:pPr lvl="0">
              <a:buClr>
                <a:srgbClr val="FEB80A"/>
              </a:buClr>
            </a:pPr>
            <a:r>
              <a:rPr lang="en-US" sz="2000" dirty="0" smtClean="0">
                <a:solidFill>
                  <a:srgbClr val="FF0000"/>
                </a:solidFill>
                <a:latin typeface="Rockwell"/>
              </a:rPr>
              <a:t>13- </a:t>
            </a:r>
            <a:r>
              <a:rPr lang="en-US" sz="2000" dirty="0">
                <a:solidFill>
                  <a:srgbClr val="FF0000"/>
                </a:solidFill>
                <a:latin typeface="Rockwell"/>
              </a:rPr>
              <a:t>Safe injection </a:t>
            </a:r>
            <a:r>
              <a:rPr lang="en-US" sz="2000" dirty="0" smtClean="0">
                <a:solidFill>
                  <a:srgbClr val="FF0000"/>
                </a:solidFill>
                <a:latin typeface="Rockwell"/>
              </a:rPr>
              <a:t>practices  </a:t>
            </a:r>
          </a:p>
          <a:p>
            <a:pPr lvl="0">
              <a:buClr>
                <a:srgbClr val="FEB80A"/>
              </a:buClr>
            </a:pPr>
            <a:endParaRPr lang="en-US" sz="2000" dirty="0">
              <a:solidFill>
                <a:srgbClr val="FF0000"/>
              </a:solidFill>
              <a:latin typeface="Rockwell" panose="02060603020205020403" pitchFamily="18" charset="0"/>
            </a:endParaRPr>
          </a:p>
          <a:p>
            <a:pPr lvl="0">
              <a:buClr>
                <a:srgbClr val="FEB80A"/>
              </a:buClr>
            </a:pPr>
            <a:endParaRPr lang="en-US" sz="1300" dirty="0">
              <a:solidFill>
                <a:prstClr val="black"/>
              </a:solidFill>
              <a:latin typeface="Rockwell"/>
            </a:endParaRPr>
          </a:p>
          <a:p>
            <a:endParaRPr lang="en-US" dirty="0"/>
          </a:p>
        </p:txBody>
      </p:sp>
    </p:spTree>
    <p:extLst>
      <p:ext uri="{BB962C8B-B14F-4D97-AF65-F5344CB8AC3E}">
        <p14:creationId xmlns:p14="http://schemas.microsoft.com/office/powerpoint/2010/main" val="976113139"/>
      </p:ext>
    </p:extLst>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04088"/>
            <a:ext cx="8229600" cy="5620512"/>
          </a:xfrm>
        </p:spPr>
        <p:txBody>
          <a:bodyPr/>
          <a:lstStyle/>
          <a:p>
            <a:endParaRPr lang="en-US" sz="2400" b="1" dirty="0" smtClean="0">
              <a:solidFill>
                <a:schemeClr val="bg2">
                  <a:lumMod val="50000"/>
                </a:schemeClr>
              </a:solidFill>
            </a:endParaRPr>
          </a:p>
          <a:p>
            <a:endParaRPr lang="en-US" sz="2400" b="1" dirty="0">
              <a:solidFill>
                <a:schemeClr val="bg2">
                  <a:lumMod val="50000"/>
                </a:schemeClr>
              </a:solidFill>
            </a:endParaRPr>
          </a:p>
          <a:p>
            <a:endParaRPr lang="en-US" sz="2400" b="1" dirty="0" smtClean="0">
              <a:solidFill>
                <a:schemeClr val="bg2">
                  <a:lumMod val="50000"/>
                </a:schemeClr>
              </a:solidFill>
            </a:endParaRPr>
          </a:p>
          <a:p>
            <a:pPr marL="0" indent="0" algn="ctr">
              <a:buNone/>
            </a:pPr>
            <a:r>
              <a:rPr lang="en-US" sz="2800" b="1" dirty="0" smtClean="0">
                <a:solidFill>
                  <a:schemeClr val="bg2">
                    <a:lumMod val="50000"/>
                  </a:schemeClr>
                </a:solidFill>
              </a:rPr>
              <a:t>Safety Culture</a:t>
            </a:r>
            <a:endParaRPr lang="en-US" sz="2800" b="1" dirty="0">
              <a:solidFill>
                <a:schemeClr val="bg2">
                  <a:lumMod val="50000"/>
                </a:schemeClr>
              </a:solidFill>
            </a:endParaRPr>
          </a:p>
          <a:p>
            <a:pPr marL="0" indent="0">
              <a:buNone/>
            </a:pPr>
            <a:r>
              <a:rPr lang="en-US" sz="2000" dirty="0" smtClean="0">
                <a:solidFill>
                  <a:srgbClr val="FF0000"/>
                </a:solidFill>
                <a:latin typeface="Rockwell" panose="02060603020205020403" pitchFamily="18" charset="0"/>
              </a:rPr>
              <a:t>14-Adverse Event Reporting </a:t>
            </a:r>
            <a:r>
              <a:rPr lang="en-US" dirty="0" smtClean="0">
                <a:solidFill>
                  <a:srgbClr val="FF0000"/>
                </a:solidFill>
              </a:rPr>
              <a:t>- </a:t>
            </a:r>
            <a:r>
              <a:rPr lang="en-US" sz="1200" dirty="0" smtClean="0">
                <a:solidFill>
                  <a:srgbClr val="FF0000"/>
                </a:solidFill>
              </a:rPr>
              <a:t>New</a:t>
            </a:r>
          </a:p>
          <a:p>
            <a:pPr marL="0" indent="0" algn="ctr">
              <a:buNone/>
            </a:pPr>
            <a:r>
              <a:rPr lang="en-US" sz="2800" b="1" dirty="0" smtClean="0">
                <a:solidFill>
                  <a:schemeClr val="bg2">
                    <a:lumMod val="50000"/>
                  </a:schemeClr>
                </a:solidFill>
              </a:rPr>
              <a:t>Risk Assessment</a:t>
            </a:r>
            <a:endParaRPr lang="en-US" sz="2800" b="1" dirty="0">
              <a:solidFill>
                <a:schemeClr val="bg2">
                  <a:lumMod val="50000"/>
                </a:schemeClr>
              </a:solidFill>
            </a:endParaRPr>
          </a:p>
          <a:p>
            <a:pPr marL="0" lvl="0" indent="0">
              <a:buClr>
                <a:srgbClr val="0BD0D9"/>
              </a:buClr>
              <a:buNone/>
            </a:pPr>
            <a:r>
              <a:rPr lang="en-CA" sz="2000" dirty="0" smtClean="0">
                <a:solidFill>
                  <a:srgbClr val="FF0000"/>
                </a:solidFill>
                <a:latin typeface="Rockwell" panose="02060603020205020403" pitchFamily="18" charset="0"/>
                <a:ea typeface="Calibri"/>
                <a:cs typeface="Calibri" pitchFamily="34" charset="0"/>
              </a:rPr>
              <a:t>15-Pressure </a:t>
            </a:r>
            <a:r>
              <a:rPr lang="en-CA" sz="2000" dirty="0">
                <a:solidFill>
                  <a:srgbClr val="FF0000"/>
                </a:solidFill>
                <a:latin typeface="Rockwell" panose="02060603020205020403" pitchFamily="18" charset="0"/>
                <a:ea typeface="Calibri"/>
                <a:cs typeface="Calibri" pitchFamily="34" charset="0"/>
              </a:rPr>
              <a:t>ulcer </a:t>
            </a:r>
            <a:r>
              <a:rPr lang="en-CA" sz="2000" dirty="0" smtClean="0">
                <a:solidFill>
                  <a:srgbClr val="FF0000"/>
                </a:solidFill>
                <a:latin typeface="Rockwell" panose="02060603020205020403" pitchFamily="18" charset="0"/>
                <a:ea typeface="Calibri"/>
                <a:cs typeface="Calibri" pitchFamily="34" charset="0"/>
              </a:rPr>
              <a:t>prevention</a:t>
            </a:r>
            <a:r>
              <a:rPr lang="en-US" dirty="0">
                <a:solidFill>
                  <a:srgbClr val="FF0000"/>
                </a:solidFill>
              </a:rPr>
              <a:t>- </a:t>
            </a:r>
            <a:r>
              <a:rPr lang="en-US" sz="1200" dirty="0">
                <a:solidFill>
                  <a:srgbClr val="FF0000"/>
                </a:solidFill>
              </a:rPr>
              <a:t>New</a:t>
            </a:r>
          </a:p>
          <a:p>
            <a:pPr marL="0" lvl="0" indent="0">
              <a:spcBef>
                <a:spcPts val="0"/>
              </a:spcBef>
              <a:buClrTx/>
              <a:buSzTx/>
              <a:buNone/>
            </a:pPr>
            <a:endParaRPr lang="en-CA" sz="2400" dirty="0">
              <a:solidFill>
                <a:srgbClr val="FF0000"/>
              </a:solidFill>
              <a:latin typeface="Rockwell" panose="02060603020205020403" pitchFamily="18" charset="0"/>
              <a:ea typeface="Times New Roman"/>
              <a:cs typeface="Calibri" pitchFamily="34" charset="0"/>
            </a:endParaRPr>
          </a:p>
          <a:p>
            <a:pPr marL="0" lvl="0" indent="0">
              <a:buClr>
                <a:srgbClr val="0BD0D9"/>
              </a:buClr>
              <a:buNone/>
            </a:pPr>
            <a:r>
              <a:rPr lang="en-CA" sz="2000" dirty="0" smtClean="0">
                <a:solidFill>
                  <a:srgbClr val="FF0000"/>
                </a:solidFill>
                <a:latin typeface="Rockwell" panose="02060603020205020403" pitchFamily="18" charset="0"/>
                <a:ea typeface="Calibri"/>
                <a:cs typeface="Calibri" pitchFamily="34" charset="0"/>
              </a:rPr>
              <a:t>16-Falls </a:t>
            </a:r>
            <a:r>
              <a:rPr lang="en-CA" sz="2000" dirty="0">
                <a:solidFill>
                  <a:srgbClr val="FF0000"/>
                </a:solidFill>
                <a:latin typeface="Rockwell" panose="02060603020205020403" pitchFamily="18" charset="0"/>
                <a:ea typeface="Calibri"/>
                <a:cs typeface="Calibri" pitchFamily="34" charset="0"/>
              </a:rPr>
              <a:t>prevention </a:t>
            </a:r>
            <a:r>
              <a:rPr lang="en-US" dirty="0">
                <a:solidFill>
                  <a:srgbClr val="FF0000"/>
                </a:solidFill>
              </a:rPr>
              <a:t>- </a:t>
            </a:r>
            <a:r>
              <a:rPr lang="en-US" sz="1200" dirty="0">
                <a:solidFill>
                  <a:srgbClr val="FF0000"/>
                </a:solidFill>
              </a:rPr>
              <a:t>New</a:t>
            </a:r>
          </a:p>
          <a:p>
            <a:pPr marL="0" lvl="0" indent="0">
              <a:spcBef>
                <a:spcPts val="0"/>
              </a:spcBef>
              <a:buClrTx/>
              <a:buSzTx/>
              <a:buNone/>
            </a:pPr>
            <a:endParaRPr lang="en-CA" sz="2400" dirty="0">
              <a:solidFill>
                <a:srgbClr val="FF0000"/>
              </a:solidFill>
              <a:latin typeface="Rockwell" panose="02060603020205020403" pitchFamily="18" charset="0"/>
              <a:ea typeface="Times New Roman"/>
              <a:cs typeface="Calibri" pitchFamily="34" charset="0"/>
            </a:endParaRPr>
          </a:p>
          <a:p>
            <a:pPr marL="0" lvl="0" indent="0">
              <a:buClr>
                <a:srgbClr val="0BD0D9"/>
              </a:buClr>
              <a:buNone/>
            </a:pPr>
            <a:r>
              <a:rPr lang="en-CA" sz="2000" smtClean="0">
                <a:solidFill>
                  <a:srgbClr val="FF0000"/>
                </a:solidFill>
                <a:latin typeface="Rockwell" panose="02060603020205020403" pitchFamily="18" charset="0"/>
                <a:ea typeface="Calibri"/>
                <a:cs typeface="Calibri" pitchFamily="34" charset="0"/>
              </a:rPr>
              <a:t>17-Venous </a:t>
            </a:r>
            <a:r>
              <a:rPr lang="en-CA" sz="2000" dirty="0">
                <a:solidFill>
                  <a:srgbClr val="FF0000"/>
                </a:solidFill>
                <a:latin typeface="Rockwell" panose="02060603020205020403" pitchFamily="18" charset="0"/>
                <a:ea typeface="Calibri"/>
                <a:cs typeface="Calibri" pitchFamily="34" charset="0"/>
              </a:rPr>
              <a:t>thromboembolism </a:t>
            </a:r>
            <a:r>
              <a:rPr lang="en-CA" sz="2000" dirty="0" smtClean="0">
                <a:solidFill>
                  <a:srgbClr val="FF0000"/>
                </a:solidFill>
                <a:latin typeface="Rockwell" panose="02060603020205020403" pitchFamily="18" charset="0"/>
                <a:ea typeface="Calibri"/>
                <a:cs typeface="Calibri" pitchFamily="34" charset="0"/>
              </a:rPr>
              <a:t>prophylaxis</a:t>
            </a:r>
            <a:r>
              <a:rPr lang="en-US" dirty="0">
                <a:solidFill>
                  <a:srgbClr val="FF0000"/>
                </a:solidFill>
              </a:rPr>
              <a:t>- </a:t>
            </a:r>
            <a:r>
              <a:rPr lang="en-US" sz="1200" dirty="0">
                <a:solidFill>
                  <a:srgbClr val="FF0000"/>
                </a:solidFill>
              </a:rPr>
              <a:t>New</a:t>
            </a:r>
          </a:p>
          <a:p>
            <a:pPr marL="0" lvl="0" indent="0">
              <a:spcBef>
                <a:spcPts val="0"/>
              </a:spcBef>
              <a:buClrTx/>
              <a:buSzTx/>
              <a:buNone/>
            </a:pPr>
            <a:endParaRPr lang="en-US" sz="2400" dirty="0">
              <a:solidFill>
                <a:srgbClr val="FF0000"/>
              </a:solidFill>
              <a:latin typeface="Rockwell" panose="02060603020205020403" pitchFamily="18" charset="0"/>
            </a:endParaRPr>
          </a:p>
        </p:txBody>
      </p:sp>
    </p:spTree>
    <p:extLst>
      <p:ext uri="{BB962C8B-B14F-4D97-AF65-F5344CB8AC3E}">
        <p14:creationId xmlns:p14="http://schemas.microsoft.com/office/powerpoint/2010/main" val="1939830983"/>
      </p:ext>
    </p:extLst>
  </p:cSld>
  <p:clrMapOvr>
    <a:masterClrMapping/>
  </p:clrMapOvr>
  <p:transition spd="slow">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a:bodyPr>
          <a:lstStyle/>
          <a:p>
            <a:r>
              <a:rPr lang="en-US" sz="4000" b="1" dirty="0" smtClean="0"/>
              <a:t>Clinical Patient Safety Performance Measures :</a:t>
            </a:r>
            <a:endParaRPr lang="en-US" sz="4000"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Number of Sentinel events</a:t>
            </a:r>
          </a:p>
          <a:p>
            <a:pPr marL="514350" indent="-514350">
              <a:buFont typeface="+mj-lt"/>
              <a:buAutoNum type="arabicPeriod"/>
            </a:pPr>
            <a:r>
              <a:rPr lang="en-US" dirty="0" smtClean="0"/>
              <a:t>Number of repeated Sentinel events</a:t>
            </a:r>
          </a:p>
          <a:p>
            <a:pPr marL="514350" indent="-514350">
              <a:buFont typeface="+mj-lt"/>
              <a:buAutoNum type="arabicPeriod"/>
            </a:pPr>
            <a:r>
              <a:rPr lang="en-US" dirty="0" smtClean="0"/>
              <a:t>Reported significant of Medication errors</a:t>
            </a:r>
          </a:p>
          <a:p>
            <a:pPr marL="514350" indent="-514350">
              <a:buFont typeface="+mj-lt"/>
              <a:buAutoNum type="arabicPeriod"/>
            </a:pPr>
            <a:r>
              <a:rPr lang="en-US" dirty="0" smtClean="0"/>
              <a:t>Patient fall with injury rate</a:t>
            </a:r>
          </a:p>
          <a:p>
            <a:pPr marL="514350" indent="-514350">
              <a:buFont typeface="+mj-lt"/>
              <a:buAutoNum type="arabicPeriod"/>
            </a:pPr>
            <a:r>
              <a:rPr lang="en-US" dirty="0" smtClean="0"/>
              <a:t>Number of serious injury/death associated with device</a:t>
            </a:r>
          </a:p>
          <a:p>
            <a:pPr marL="514350" indent="-514350">
              <a:buFont typeface="+mj-lt"/>
              <a:buAutoNum type="arabicPeriod"/>
            </a:pPr>
            <a:r>
              <a:rPr lang="en-US" dirty="0" smtClean="0"/>
              <a:t>Devise associated bloodstream infection rate</a:t>
            </a:r>
          </a:p>
          <a:p>
            <a:pPr marL="514350" indent="-514350">
              <a:buFont typeface="+mj-lt"/>
              <a:buAutoNum type="arabicPeriod"/>
            </a:pPr>
            <a:r>
              <a:rPr lang="en-US" dirty="0" smtClean="0"/>
              <a:t>Nosocomial respiratory infection rate</a:t>
            </a:r>
            <a:endParaRPr lang="en-US" dirty="0"/>
          </a:p>
        </p:txBody>
      </p:sp>
    </p:spTree>
    <p:extLst>
      <p:ext uri="{BB962C8B-B14F-4D97-AF65-F5344CB8AC3E}">
        <p14:creationId xmlns:p14="http://schemas.microsoft.com/office/powerpoint/2010/main" val="3437874772"/>
      </p:ext>
    </p:extLst>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153400" cy="990600"/>
          </a:xfrm>
        </p:spPr>
        <p:txBody>
          <a:bodyPr/>
          <a:lstStyle/>
          <a:p>
            <a:r>
              <a:rPr lang="en-US" sz="3200" dirty="0" smtClean="0"/>
              <a:t>History of patient safety :</a:t>
            </a:r>
            <a:endParaRPr lang="en-GB" u="sng" dirty="0"/>
          </a:p>
        </p:txBody>
      </p:sp>
      <p:sp>
        <p:nvSpPr>
          <p:cNvPr id="3" name="Content Placeholder 2"/>
          <p:cNvSpPr>
            <a:spLocks noGrp="1"/>
          </p:cNvSpPr>
          <p:nvPr>
            <p:ph idx="1"/>
          </p:nvPr>
        </p:nvSpPr>
        <p:spPr>
          <a:xfrm>
            <a:off x="0" y="1600200"/>
            <a:ext cx="9144000" cy="5257800"/>
          </a:xfrm>
        </p:spPr>
        <p:txBody>
          <a:bodyPr>
            <a:normAutofit/>
          </a:bodyPr>
          <a:lstStyle/>
          <a:p>
            <a:r>
              <a:rPr lang="en-GB" sz="2400" b="1" u="sng" dirty="0" smtClean="0">
                <a:solidFill>
                  <a:schemeClr val="accent2">
                    <a:lumMod val="50000"/>
                  </a:schemeClr>
                </a:solidFill>
              </a:rPr>
              <a:t>1955</a:t>
            </a:r>
            <a:r>
              <a:rPr lang="en-GB" sz="2400" b="1" dirty="0" smtClean="0"/>
              <a:t> </a:t>
            </a:r>
            <a:r>
              <a:rPr lang="en-GB" sz="2400" dirty="0" smtClean="0"/>
              <a:t>when Codman who is also known as father of Patient safety looked at the outcome of patient care</a:t>
            </a:r>
          </a:p>
          <a:p>
            <a:endParaRPr lang="en-GB" sz="2400" dirty="0" smtClean="0"/>
          </a:p>
          <a:p>
            <a:r>
              <a:rPr lang="en-GB" sz="2400" b="1" u="sng" dirty="0" smtClean="0">
                <a:solidFill>
                  <a:schemeClr val="accent2">
                    <a:lumMod val="50000"/>
                  </a:schemeClr>
                </a:solidFill>
              </a:rPr>
              <a:t>1984</a:t>
            </a:r>
            <a:r>
              <a:rPr lang="en-GB" sz="2400" dirty="0" smtClean="0"/>
              <a:t> Anaesthesia patient safety foundation established </a:t>
            </a:r>
          </a:p>
          <a:p>
            <a:endParaRPr lang="en-GB" sz="2400" dirty="0" smtClean="0"/>
          </a:p>
          <a:p>
            <a:r>
              <a:rPr lang="en-GB" sz="2400" b="1" u="sng" dirty="0" smtClean="0">
                <a:solidFill>
                  <a:schemeClr val="accent2">
                    <a:lumMod val="50000"/>
                  </a:schemeClr>
                </a:solidFill>
              </a:rPr>
              <a:t>1992</a:t>
            </a:r>
            <a:r>
              <a:rPr lang="en-GB" sz="2400" dirty="0" smtClean="0"/>
              <a:t> first medical practice study across different specialties</a:t>
            </a:r>
          </a:p>
          <a:p>
            <a:endParaRPr lang="en-GB" sz="2400" dirty="0" smtClean="0"/>
          </a:p>
          <a:p>
            <a:r>
              <a:rPr lang="en-GB" sz="2400" b="1" u="sng" dirty="0" smtClean="0">
                <a:solidFill>
                  <a:schemeClr val="accent2">
                    <a:lumMod val="50000"/>
                  </a:schemeClr>
                </a:solidFill>
              </a:rPr>
              <a:t>1995</a:t>
            </a:r>
            <a:r>
              <a:rPr lang="en-GB" sz="2400" dirty="0" smtClean="0"/>
              <a:t> first conference on patient safety</a:t>
            </a:r>
          </a:p>
          <a:p>
            <a:endParaRPr lang="en-GB" sz="2400" dirty="0" smtClean="0"/>
          </a:p>
          <a:p>
            <a:r>
              <a:rPr lang="en-GB" sz="2400" b="1" u="sng" dirty="0" smtClean="0">
                <a:solidFill>
                  <a:schemeClr val="accent2">
                    <a:lumMod val="50000"/>
                  </a:schemeClr>
                </a:solidFill>
              </a:rPr>
              <a:t>1996</a:t>
            </a:r>
            <a:r>
              <a:rPr lang="en-GB" sz="2400" dirty="0" smtClean="0"/>
              <a:t> national patient safety foundation formed and JCI released the policy on Sentinel events,</a:t>
            </a:r>
          </a:p>
        </p:txBody>
      </p:sp>
      <p:pic>
        <p:nvPicPr>
          <p:cNvPr id="5" name="Picture 4" descr="history.gif"/>
          <p:cNvPicPr>
            <a:picLocks noChangeAspect="1"/>
          </p:cNvPicPr>
          <p:nvPr/>
        </p:nvPicPr>
        <p:blipFill>
          <a:blip r:embed="rId2" cstate="print"/>
          <a:stretch>
            <a:fillRect/>
          </a:stretch>
        </p:blipFill>
        <p:spPr>
          <a:xfrm>
            <a:off x="6553200" y="152400"/>
            <a:ext cx="2326194" cy="1371600"/>
          </a:xfrm>
          <a:prstGeom prst="rect">
            <a:avLst/>
          </a:prstGeom>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care Safety and Technology</a:t>
            </a:r>
            <a:endParaRPr lang="ar-SA" dirty="0"/>
          </a:p>
        </p:txBody>
      </p:sp>
      <p:sp>
        <p:nvSpPr>
          <p:cNvPr id="3" name="Content Placeholder 2"/>
          <p:cNvSpPr>
            <a:spLocks noGrp="1"/>
          </p:cNvSpPr>
          <p:nvPr>
            <p:ph idx="1"/>
          </p:nvPr>
        </p:nvSpPr>
        <p:spPr/>
        <p:txBody>
          <a:bodyPr/>
          <a:lstStyle/>
          <a:p>
            <a:r>
              <a:rPr lang="en-US" dirty="0" smtClean="0"/>
              <a:t>Various technological solutions have been proposed to enhanced patient safety programs such as :</a:t>
            </a:r>
          </a:p>
          <a:p>
            <a:pPr marL="514350" indent="-514350">
              <a:buFont typeface="+mj-lt"/>
              <a:buAutoNum type="arabicPeriod"/>
            </a:pPr>
            <a:r>
              <a:rPr lang="en-US" dirty="0" smtClean="0"/>
              <a:t>Electronic Medical Records</a:t>
            </a:r>
          </a:p>
          <a:p>
            <a:pPr marL="514350" indent="-514350">
              <a:buFont typeface="+mj-lt"/>
              <a:buAutoNum type="arabicPeriod"/>
            </a:pPr>
            <a:r>
              <a:rPr lang="en-US" dirty="0" smtClean="0"/>
              <a:t>Computerized Provider Order Entry (CPOE)</a:t>
            </a:r>
          </a:p>
          <a:p>
            <a:pPr marL="514350" indent="-514350">
              <a:buFont typeface="+mj-lt"/>
              <a:buAutoNum type="arabicPeriod"/>
            </a:pPr>
            <a:r>
              <a:rPr lang="en-US" dirty="0" smtClean="0"/>
              <a:t>Bar Code Medication Administration (BCMA)</a:t>
            </a:r>
          </a:p>
          <a:p>
            <a:pPr marL="514350" indent="-514350">
              <a:buFont typeface="+mj-lt"/>
              <a:buAutoNum type="arabicPeriod"/>
            </a:pPr>
            <a:r>
              <a:rPr lang="en-US" dirty="0" smtClean="0"/>
              <a:t>Picture Archiving and Communication Systems (PACS)</a:t>
            </a:r>
          </a:p>
          <a:p>
            <a:pPr marL="514350" indent="-514350">
              <a:buFont typeface="+mj-lt"/>
              <a:buAutoNum type="arabicPeriod"/>
            </a:pPr>
            <a:r>
              <a:rPr lang="en-US" dirty="0" smtClean="0"/>
              <a:t>Smart Intravenous Pumps</a:t>
            </a:r>
            <a:endParaRPr lang="ar-SA" dirty="0"/>
          </a:p>
        </p:txBody>
      </p:sp>
    </p:spTree>
    <p:extLst>
      <p:ext uri="{BB962C8B-B14F-4D97-AF65-F5344CB8AC3E}">
        <p14:creationId xmlns:p14="http://schemas.microsoft.com/office/powerpoint/2010/main" val="81694583"/>
      </p:ext>
    </p:extLst>
  </p:cSld>
  <p:clrMapOvr>
    <a:masterClrMapping/>
  </p:clrMapOvr>
  <p:transition spd="slow">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153400" cy="914400"/>
          </a:xfrm>
        </p:spPr>
        <p:txBody>
          <a:bodyPr>
            <a:normAutofit/>
          </a:bodyPr>
          <a:lstStyle/>
          <a:p>
            <a:r>
              <a:rPr lang="en-US" dirty="0" smtClean="0"/>
              <a:t> </a:t>
            </a:r>
            <a:r>
              <a:rPr lang="en-US" sz="3100" dirty="0" smtClean="0"/>
              <a:t>Tips of improvement patient safety</a:t>
            </a:r>
            <a:endParaRPr lang="en-US" sz="3100" dirty="0"/>
          </a:p>
        </p:txBody>
      </p:sp>
      <p:sp>
        <p:nvSpPr>
          <p:cNvPr id="5" name="Content Placeholder 4"/>
          <p:cNvSpPr>
            <a:spLocks noGrp="1"/>
          </p:cNvSpPr>
          <p:nvPr>
            <p:ph idx="1"/>
          </p:nvPr>
        </p:nvSpPr>
        <p:spPr>
          <a:xfrm>
            <a:off x="304800" y="1828800"/>
            <a:ext cx="8382000" cy="4495800"/>
          </a:xfrm>
        </p:spPr>
        <p:txBody>
          <a:bodyPr>
            <a:normAutofit fontScale="92500" lnSpcReduction="20000"/>
          </a:bodyPr>
          <a:lstStyle/>
          <a:p>
            <a:r>
              <a:rPr lang="en-GB" sz="2400" dirty="0" smtClean="0"/>
              <a:t>1) Constitution of patient safety committee</a:t>
            </a:r>
          </a:p>
          <a:p>
            <a:pPr>
              <a:buNone/>
            </a:pPr>
            <a:endParaRPr lang="en-GB" sz="2400" dirty="0" smtClean="0"/>
          </a:p>
          <a:p>
            <a:r>
              <a:rPr lang="en-GB" sz="2400" dirty="0" smtClean="0"/>
              <a:t>2) Develop clear policies and protocol for patient safety</a:t>
            </a:r>
          </a:p>
          <a:p>
            <a:endParaRPr lang="en-GB" sz="2400" dirty="0" smtClean="0"/>
          </a:p>
          <a:p>
            <a:r>
              <a:rPr lang="en-GB" sz="2400" dirty="0" smtClean="0"/>
              <a:t>3) Discuss regularly patient safety initiative within hospital staff</a:t>
            </a:r>
          </a:p>
          <a:p>
            <a:endParaRPr lang="en-GB" sz="2400" dirty="0" smtClean="0"/>
          </a:p>
          <a:p>
            <a:r>
              <a:rPr lang="en-GB" sz="2400" dirty="0" smtClean="0"/>
              <a:t>4) Orientation hospital staff on patient safety</a:t>
            </a:r>
          </a:p>
          <a:p>
            <a:endParaRPr lang="en-GB" sz="2400" dirty="0" smtClean="0"/>
          </a:p>
          <a:p>
            <a:r>
              <a:rPr lang="en-GB" sz="2400" dirty="0" smtClean="0"/>
              <a:t>5) Encourage transparency in the regular death review </a:t>
            </a:r>
          </a:p>
          <a:p>
            <a:endParaRPr lang="en-GB" sz="2400" dirty="0" smtClean="0"/>
          </a:p>
          <a:p>
            <a:r>
              <a:rPr lang="en-GB" sz="2400" dirty="0" smtClean="0"/>
              <a:t>6) Non punitive reporting by staff</a:t>
            </a:r>
          </a:p>
          <a:p>
            <a:endParaRPr lang="en-GB" sz="2400" dirty="0" smtClean="0"/>
          </a:p>
          <a:p>
            <a:r>
              <a:rPr lang="en-GB" sz="2400" dirty="0" smtClean="0"/>
              <a:t>7) Review , monitor and evaluate safety procedures regularly  </a:t>
            </a:r>
          </a:p>
          <a:p>
            <a:endParaRPr lang="en-GB" dirty="0"/>
          </a:p>
        </p:txBody>
      </p:sp>
      <p:pic>
        <p:nvPicPr>
          <p:cNvPr id="6" name="Picture 5" descr="kjh.jpg"/>
          <p:cNvPicPr>
            <a:picLocks noChangeAspect="1"/>
          </p:cNvPicPr>
          <p:nvPr/>
        </p:nvPicPr>
        <p:blipFill>
          <a:blip r:embed="rId2" cstate="print">
            <a:clrChange>
              <a:clrFrom>
                <a:srgbClr val="FFFFFF"/>
              </a:clrFrom>
              <a:clrTo>
                <a:srgbClr val="FFFFFF">
                  <a:alpha val="0"/>
                </a:srgbClr>
              </a:clrTo>
            </a:clrChange>
          </a:blip>
          <a:stretch>
            <a:fillRect/>
          </a:stretch>
        </p:blipFill>
        <p:spPr>
          <a:xfrm>
            <a:off x="6019800" y="228600"/>
            <a:ext cx="3429000" cy="1727200"/>
          </a:xfrm>
          <a:prstGeom prst="rect">
            <a:avLst/>
          </a:prstGeom>
          <a:noFill/>
          <a:ln>
            <a:noFill/>
          </a:ln>
        </p:spPr>
      </p:pic>
    </p:spTree>
  </p:cSld>
  <p:clrMapOvr>
    <a:masterClrMapping/>
  </p:clrMapOvr>
  <p:transition spd="slow">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b="1" dirty="0">
              <a:latin typeface="Century Schoolbook" pitchFamily="18" charset="0"/>
              <a:cs typeface="David" pitchFamily="2" charset="-79"/>
            </a:endParaRPr>
          </a:p>
          <a:p>
            <a:pPr marL="0" indent="0" algn="ctr">
              <a:lnSpc>
                <a:spcPct val="300000"/>
              </a:lnSpc>
              <a:buNone/>
            </a:pPr>
            <a:r>
              <a:rPr lang="en-US" sz="4800" b="1" dirty="0" smtClean="0">
                <a:latin typeface="Calibri Light" panose="020F0302020204030204" pitchFamily="34" charset="0"/>
                <a:cs typeface="David" pitchFamily="2" charset="-79"/>
              </a:rPr>
              <a:t>Thank You</a:t>
            </a:r>
          </a:p>
          <a:p>
            <a:pPr algn="ctr">
              <a:buNone/>
            </a:pPr>
            <a:endParaRPr lang="en-US" sz="4800" b="1" dirty="0" smtClean="0">
              <a:latin typeface="Calibri Light" panose="020F0302020204030204" pitchFamily="34" charset="0"/>
              <a:cs typeface="David" pitchFamily="2" charset="-79"/>
            </a:endParaRPr>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228600" y="1524000"/>
            <a:ext cx="8763000" cy="5105400"/>
          </a:xfrm>
        </p:spPr>
        <p:txBody>
          <a:bodyPr>
            <a:normAutofit fontScale="92500" lnSpcReduction="10000"/>
          </a:bodyPr>
          <a:lstStyle/>
          <a:p>
            <a:r>
              <a:rPr lang="en-GB" sz="2600" b="1" u="sng" dirty="0" smtClean="0">
                <a:solidFill>
                  <a:schemeClr val="accent2">
                    <a:lumMod val="50000"/>
                  </a:schemeClr>
                </a:solidFill>
              </a:rPr>
              <a:t>1997 </a:t>
            </a:r>
            <a:r>
              <a:rPr lang="en-GB" sz="2600" dirty="0" smtClean="0"/>
              <a:t>president Clinton created task force for quality in healthcare in America</a:t>
            </a:r>
          </a:p>
          <a:p>
            <a:endParaRPr lang="en-GB" sz="2600" dirty="0" smtClean="0"/>
          </a:p>
          <a:p>
            <a:r>
              <a:rPr lang="en-GB" sz="2600" b="1" u="sng" dirty="0" smtClean="0">
                <a:solidFill>
                  <a:schemeClr val="accent2">
                    <a:lumMod val="50000"/>
                  </a:schemeClr>
                </a:solidFill>
              </a:rPr>
              <a:t>1999</a:t>
            </a:r>
            <a:r>
              <a:rPr lang="en-GB" sz="2600" dirty="0" smtClean="0"/>
              <a:t> Institute of Medicine IOM published first report on medical errors </a:t>
            </a:r>
          </a:p>
          <a:p>
            <a:endParaRPr lang="en-GB" sz="2600" dirty="0" smtClean="0"/>
          </a:p>
          <a:p>
            <a:r>
              <a:rPr lang="en-GB" sz="2600" b="1" u="sng" dirty="0" smtClean="0">
                <a:solidFill>
                  <a:schemeClr val="accent2">
                    <a:lumMod val="50000"/>
                  </a:schemeClr>
                </a:solidFill>
              </a:rPr>
              <a:t>2000 </a:t>
            </a:r>
            <a:r>
              <a:rPr lang="en-GB" sz="2600" dirty="0" smtClean="0"/>
              <a:t>AHRQ was established and JCI published patient safety standards </a:t>
            </a:r>
          </a:p>
          <a:p>
            <a:endParaRPr lang="en-GB" sz="2600" dirty="0" smtClean="0"/>
          </a:p>
          <a:p>
            <a:r>
              <a:rPr lang="en-GB" sz="2600" b="1" u="sng" dirty="0" smtClean="0">
                <a:solidFill>
                  <a:schemeClr val="accent2">
                    <a:lumMod val="50000"/>
                  </a:schemeClr>
                </a:solidFill>
              </a:rPr>
              <a:t>2002</a:t>
            </a:r>
            <a:r>
              <a:rPr lang="en-GB" sz="2600" dirty="0" smtClean="0"/>
              <a:t> six patient safety goals released by JCI , types of errors identified </a:t>
            </a:r>
          </a:p>
          <a:p>
            <a:endParaRPr lang="en-GB" sz="2600" dirty="0" smtClean="0"/>
          </a:p>
          <a:p>
            <a:r>
              <a:rPr lang="en-GB" sz="2600" b="1" u="sng" dirty="0" smtClean="0">
                <a:solidFill>
                  <a:schemeClr val="accent2">
                    <a:lumMod val="50000"/>
                  </a:schemeClr>
                </a:solidFill>
              </a:rPr>
              <a:t>2003</a:t>
            </a:r>
            <a:r>
              <a:rPr lang="en-GB" sz="2600" dirty="0" smtClean="0"/>
              <a:t> Bar coding on medication mandatory </a:t>
            </a:r>
          </a:p>
          <a:p>
            <a:endParaRPr lang="en" sz="2400" dirty="0" smtClean="0"/>
          </a:p>
          <a:p>
            <a:endParaRPr lang="en-GB" sz="2400" dirty="0" smtClean="0"/>
          </a:p>
          <a:p>
            <a:endParaRPr lang="en-GB" sz="24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153400" cy="990600"/>
          </a:xfrm>
        </p:spPr>
        <p:txBody>
          <a:bodyPr>
            <a:normAutofit/>
          </a:bodyPr>
          <a:lstStyle/>
          <a:p>
            <a:r>
              <a:rPr lang="en-US" dirty="0" smtClean="0"/>
              <a:t>Definition of patient safety</a:t>
            </a:r>
            <a:endParaRPr lang="en-US" dirty="0"/>
          </a:p>
        </p:txBody>
      </p:sp>
      <p:sp>
        <p:nvSpPr>
          <p:cNvPr id="3" name="Content Placeholder 2"/>
          <p:cNvSpPr>
            <a:spLocks noGrp="1"/>
          </p:cNvSpPr>
          <p:nvPr>
            <p:ph idx="1"/>
          </p:nvPr>
        </p:nvSpPr>
        <p:spPr>
          <a:xfrm>
            <a:off x="0" y="1905000"/>
            <a:ext cx="8766048" cy="4572000"/>
          </a:xfrm>
        </p:spPr>
        <p:txBody>
          <a:bodyPr>
            <a:noAutofit/>
          </a:bodyPr>
          <a:lstStyle/>
          <a:p>
            <a:r>
              <a:rPr lang="en-US" sz="2000" dirty="0" smtClean="0"/>
              <a:t>The </a:t>
            </a:r>
            <a:r>
              <a:rPr lang="en-US" sz="2000" dirty="0" smtClean="0">
                <a:solidFill>
                  <a:schemeClr val="accent1">
                    <a:lumMod val="75000"/>
                  </a:schemeClr>
                </a:solidFill>
              </a:rPr>
              <a:t>IOM </a:t>
            </a:r>
            <a:r>
              <a:rPr lang="en-US" sz="2000" u="sng" dirty="0" smtClean="0">
                <a:solidFill>
                  <a:schemeClr val="accent1">
                    <a:lumMod val="75000"/>
                  </a:schemeClr>
                </a:solidFill>
              </a:rPr>
              <a:t>Institute of medicine</a:t>
            </a:r>
            <a:r>
              <a:rPr lang="en-US" sz="2000" dirty="0" smtClean="0">
                <a:solidFill>
                  <a:schemeClr val="accent1">
                    <a:lumMod val="75000"/>
                  </a:schemeClr>
                </a:solidFill>
              </a:rPr>
              <a:t> </a:t>
            </a:r>
            <a:r>
              <a:rPr lang="en-US" sz="2000" dirty="0" smtClean="0"/>
              <a:t>defines </a:t>
            </a:r>
            <a:r>
              <a:rPr lang="en-US" sz="2000" b="1" dirty="0" smtClean="0"/>
              <a:t>patient safety </a:t>
            </a:r>
            <a:r>
              <a:rPr lang="en-US" sz="2000" dirty="0" smtClean="0"/>
              <a:t>as “the prevention of harm to patients</a:t>
            </a:r>
          </a:p>
          <a:p>
            <a:pPr>
              <a:buNone/>
            </a:pPr>
            <a:endParaRPr lang="en-US" sz="2000" dirty="0" smtClean="0"/>
          </a:p>
          <a:p>
            <a:r>
              <a:rPr lang="en-US" sz="2000" dirty="0" smtClean="0"/>
              <a:t>The </a:t>
            </a:r>
            <a:r>
              <a:rPr lang="en-US" sz="2000" dirty="0" smtClean="0">
                <a:solidFill>
                  <a:schemeClr val="accent1">
                    <a:lumMod val="75000"/>
                  </a:schemeClr>
                </a:solidFill>
              </a:rPr>
              <a:t>Canadian Patient Safety </a:t>
            </a:r>
            <a:r>
              <a:rPr lang="en-US" sz="2000" dirty="0" smtClean="0"/>
              <a:t>defines </a:t>
            </a:r>
            <a:r>
              <a:rPr lang="en-US" sz="2000" b="1" dirty="0" smtClean="0"/>
              <a:t>patient safety </a:t>
            </a:r>
            <a:r>
              <a:rPr lang="en-US" sz="2000" dirty="0" smtClean="0"/>
              <a:t>as “</a:t>
            </a:r>
            <a:r>
              <a:rPr lang="en-US" sz="2000" i="1" dirty="0" smtClean="0"/>
              <a:t>the reduction and mitigation of unsafe acts within the healthcare system, as well as through the use of best practices shown to lead to optimal patient outcomes</a:t>
            </a:r>
          </a:p>
          <a:p>
            <a:endParaRPr lang="en-US" sz="2000" i="1" dirty="0" smtClean="0"/>
          </a:p>
          <a:p>
            <a:r>
              <a:rPr lang="en-US" sz="2000" dirty="0" smtClean="0"/>
              <a:t>The </a:t>
            </a:r>
            <a:r>
              <a:rPr lang="en-US" sz="2000" u="sng" dirty="0" smtClean="0">
                <a:solidFill>
                  <a:schemeClr val="accent3">
                    <a:lumMod val="75000"/>
                  </a:schemeClr>
                </a:solidFill>
              </a:rPr>
              <a:t>World Health Organization’s (WHO) </a:t>
            </a:r>
            <a:r>
              <a:rPr lang="en-US" sz="2000" dirty="0" smtClean="0"/>
              <a:t>defines </a:t>
            </a:r>
            <a:r>
              <a:rPr lang="en-US" sz="2000" b="1" dirty="0" smtClean="0"/>
              <a:t>patient safety </a:t>
            </a:r>
            <a:r>
              <a:rPr lang="en-US" sz="2000" dirty="0" smtClean="0"/>
              <a:t>as , “</a:t>
            </a:r>
            <a:r>
              <a:rPr lang="en-US" sz="2000" i="1" dirty="0" smtClean="0"/>
              <a:t>the reduction of risk of unnecessary harm associated with healthcare to an acceptable minimum.</a:t>
            </a:r>
            <a:endParaRPr lang="en-US" sz="2000" dirty="0"/>
          </a:p>
        </p:txBody>
      </p:sp>
      <p:pic>
        <p:nvPicPr>
          <p:cNvPr id="4" name="Picture 3" descr="definition-of-insurance-300x223.jpg"/>
          <p:cNvPicPr>
            <a:picLocks noChangeAspect="1"/>
          </p:cNvPicPr>
          <p:nvPr/>
        </p:nvPicPr>
        <p:blipFill>
          <a:blip r:embed="rId2" cstate="print"/>
          <a:stretch>
            <a:fillRect/>
          </a:stretch>
        </p:blipFill>
        <p:spPr>
          <a:xfrm>
            <a:off x="7010400" y="169926"/>
            <a:ext cx="1924135" cy="14302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Patient safety Dimension  </a:t>
            </a:r>
            <a:endParaRPr lang="en-US" u="sng"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a:xfrm>
            <a:off x="457200" y="1752600"/>
            <a:ext cx="8229600" cy="5105400"/>
          </a:xfrm>
        </p:spPr>
        <p:txBody>
          <a:bodyPr>
            <a:normAutofit lnSpcReduction="10000"/>
          </a:bodyPr>
          <a:lstStyle/>
          <a:p>
            <a:r>
              <a:rPr lang="en-US" sz="2400" b="1" u="sng" dirty="0" smtClean="0"/>
              <a:t>Safe</a:t>
            </a:r>
            <a:r>
              <a:rPr lang="en-US" sz="2400" dirty="0" smtClean="0"/>
              <a:t> : avoid injuries to patients from care that is intended to help them .</a:t>
            </a:r>
          </a:p>
          <a:p>
            <a:r>
              <a:rPr lang="en-US" sz="2400" b="1" u="sng" dirty="0" smtClean="0"/>
              <a:t>Timely</a:t>
            </a:r>
            <a:r>
              <a:rPr lang="en-US" sz="2400" dirty="0" smtClean="0"/>
              <a:t> : reduce waits and avoid harmful delays for both who receive and who give care .</a:t>
            </a:r>
          </a:p>
          <a:p>
            <a:r>
              <a:rPr lang="en-US" sz="2400" b="1" u="sng" dirty="0" smtClean="0"/>
              <a:t>Effective</a:t>
            </a:r>
            <a:r>
              <a:rPr lang="en-US" sz="2400" dirty="0" smtClean="0"/>
              <a:t> : provide care based on scientific knowledge to all who could benefit .</a:t>
            </a:r>
          </a:p>
          <a:p>
            <a:r>
              <a:rPr lang="en-US" sz="2400" b="1" u="sng" dirty="0" smtClean="0"/>
              <a:t>Efficient</a:t>
            </a:r>
            <a:r>
              <a:rPr lang="en-US" sz="2400" dirty="0" smtClean="0"/>
              <a:t> : avoid waste including waste of equipment , supplies , idea and energy .</a:t>
            </a:r>
          </a:p>
          <a:p>
            <a:r>
              <a:rPr lang="en-US" sz="2400" b="1" u="sng" dirty="0" smtClean="0"/>
              <a:t>Equitable</a:t>
            </a:r>
            <a:r>
              <a:rPr lang="en-US" sz="2400" dirty="0" smtClean="0"/>
              <a:t> : </a:t>
            </a:r>
            <a:r>
              <a:rPr lang="en-US" sz="2400" dirty="0"/>
              <a:t>dealing fairly and equally with all </a:t>
            </a:r>
            <a:r>
              <a:rPr lang="en-US" sz="2400" dirty="0" smtClean="0"/>
              <a:t>patients</a:t>
            </a:r>
            <a:r>
              <a:rPr lang="en-US" sz="2400" dirty="0" smtClean="0"/>
              <a:t> ,care </a:t>
            </a:r>
            <a:r>
              <a:rPr lang="en-US" sz="2400" dirty="0" smtClean="0"/>
              <a:t>should not in quality because patient personal characteristic such as gender , ethnicity socioeconomic status . </a:t>
            </a:r>
          </a:p>
          <a:p>
            <a:r>
              <a:rPr lang="en-US" sz="2400" b="1" u="sng" dirty="0" smtClean="0"/>
              <a:t>Patient centered </a:t>
            </a:r>
            <a:r>
              <a:rPr lang="en-US" sz="2400" dirty="0" smtClean="0"/>
              <a:t>: should be respectful to patient need &amp; values.</a:t>
            </a:r>
          </a:p>
        </p:txBody>
      </p:sp>
    </p:spTree>
    <p:extLst>
      <p:ext uri="{BB962C8B-B14F-4D97-AF65-F5344CB8AC3E}">
        <p14:creationId xmlns:p14="http://schemas.microsoft.com/office/powerpoint/2010/main" val="3005067379"/>
      </p:ext>
    </p:extLst>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153400" cy="990600"/>
          </a:xfrm>
        </p:spPr>
        <p:txBody>
          <a:bodyPr/>
          <a:lstStyle/>
          <a:p>
            <a:r>
              <a:rPr lang="en-US" u="sng" dirty="0" smtClean="0"/>
              <a:t>Culture of patient safety:</a:t>
            </a:r>
            <a:endParaRPr lang="en-US" u="sng" dirty="0"/>
          </a:p>
        </p:txBody>
      </p:sp>
      <p:sp>
        <p:nvSpPr>
          <p:cNvPr id="3" name="Content Placeholder 2"/>
          <p:cNvSpPr>
            <a:spLocks noGrp="1"/>
          </p:cNvSpPr>
          <p:nvPr>
            <p:ph idx="1"/>
          </p:nvPr>
        </p:nvSpPr>
        <p:spPr>
          <a:xfrm>
            <a:off x="0" y="1524000"/>
            <a:ext cx="8839200" cy="5105400"/>
          </a:xfrm>
        </p:spPr>
        <p:txBody>
          <a:bodyPr>
            <a:normAutofit/>
          </a:bodyPr>
          <a:lstStyle/>
          <a:p>
            <a:r>
              <a:rPr lang="en-US" sz="2400" u="sng" dirty="0" smtClean="0">
                <a:solidFill>
                  <a:schemeClr val="accent2">
                    <a:lumMod val="75000"/>
                  </a:schemeClr>
                </a:solidFill>
              </a:rPr>
              <a:t>Definition from the Health and Safety Commission</a:t>
            </a:r>
          </a:p>
          <a:p>
            <a:endParaRPr lang="en-US" sz="2400" dirty="0" smtClean="0"/>
          </a:p>
          <a:p>
            <a:endParaRPr lang="en-US" sz="2400" dirty="0" smtClean="0"/>
          </a:p>
          <a:p>
            <a:endParaRPr lang="en-US" sz="2400" dirty="0" smtClean="0"/>
          </a:p>
          <a:p>
            <a:endParaRPr lang="en-US" sz="2400" dirty="0" smtClean="0"/>
          </a:p>
          <a:p>
            <a:endParaRPr lang="en-US" sz="2400" dirty="0" smtClean="0"/>
          </a:p>
        </p:txBody>
      </p:sp>
      <p:sp>
        <p:nvSpPr>
          <p:cNvPr id="4" name="Rounded Rectangle 3"/>
          <p:cNvSpPr/>
          <p:nvPr/>
        </p:nvSpPr>
        <p:spPr>
          <a:xfrm>
            <a:off x="762000" y="2286000"/>
            <a:ext cx="7543800" cy="1828800"/>
          </a:xfrm>
          <a:prstGeom prst="roundRect">
            <a:avLst/>
          </a:prstGeom>
          <a:solidFill>
            <a:srgbClr val="10CF9B">
              <a:alpha val="92941"/>
            </a:srgbClr>
          </a:solidFill>
          <a:ln>
            <a:noFill/>
          </a:ln>
        </p:spPr>
        <p:style>
          <a:lnRef idx="0">
            <a:schemeClr val="accent4"/>
          </a:lnRef>
          <a:fillRef idx="3">
            <a:schemeClr val="accent4"/>
          </a:fillRef>
          <a:effectRef idx="3">
            <a:schemeClr val="accent4"/>
          </a:effectRef>
          <a:fontRef idx="minor">
            <a:schemeClr val="lt1"/>
          </a:fontRef>
        </p:style>
        <p:txBody>
          <a:bodyPr rtlCol="0" anchor="ctr"/>
          <a:lstStyle/>
          <a:p>
            <a:r>
              <a:rPr lang="en-US" sz="2000" b="1" dirty="0" smtClean="0">
                <a:solidFill>
                  <a:schemeClr val="bg1"/>
                </a:solidFill>
              </a:rPr>
              <a:t>The safety culture of an organization is the product of individual and group values, attitudes, perceptions,, and patterns of behavior that determine the commitment to, and the style and proficiency of, an organization’s health and safety management</a:t>
            </a:r>
          </a:p>
        </p:txBody>
      </p:sp>
      <p:sp>
        <p:nvSpPr>
          <p:cNvPr id="6" name="Rounded Rectangle 5"/>
          <p:cNvSpPr/>
          <p:nvPr/>
        </p:nvSpPr>
        <p:spPr>
          <a:xfrm>
            <a:off x="762000" y="4495800"/>
            <a:ext cx="7620000" cy="2133600"/>
          </a:xfrm>
          <a:prstGeom prst="roundRect">
            <a:avLst/>
          </a:prstGeom>
          <a:solidFill>
            <a:srgbClr val="C95BA4"/>
          </a:solidFill>
        </p:spPr>
        <p:style>
          <a:lnRef idx="0">
            <a:schemeClr val="accent3"/>
          </a:lnRef>
          <a:fillRef idx="3">
            <a:schemeClr val="accent3"/>
          </a:fillRef>
          <a:effectRef idx="3">
            <a:schemeClr val="accent3"/>
          </a:effectRef>
          <a:fontRef idx="minor">
            <a:schemeClr val="lt1"/>
          </a:fontRef>
        </p:style>
        <p:txBody>
          <a:bodyPr rtlCol="0" anchor="ctr"/>
          <a:lstStyle/>
          <a:p>
            <a:r>
              <a:rPr lang="en-US" sz="2000" b="1" dirty="0" smtClean="0">
                <a:solidFill>
                  <a:schemeClr val="bg1"/>
                </a:solidFill>
              </a:rPr>
              <a:t>an integrated pattern of individual and organizational behavior, based on a system of shared beliefs and values, that continuously seeks to minimize patient harm that may result from the process of care delivery.’  (</a:t>
            </a:r>
            <a:r>
              <a:rPr lang="en-US" sz="2000" b="1" dirty="0" err="1" smtClean="0">
                <a:solidFill>
                  <a:schemeClr val="bg1"/>
                </a:solidFill>
              </a:rPr>
              <a:t>Kizer</a:t>
            </a:r>
            <a:r>
              <a:rPr lang="en-US" sz="2000" b="1" dirty="0" smtClean="0">
                <a:solidFill>
                  <a:schemeClr val="bg1"/>
                </a:solidFill>
              </a:rPr>
              <a:t> 1999)</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safety culture survey</a:t>
            </a:r>
            <a:endParaRPr lang="ar-SA" dirty="0"/>
          </a:p>
        </p:txBody>
      </p:sp>
      <p:sp>
        <p:nvSpPr>
          <p:cNvPr id="3" name="Content Placeholder 2"/>
          <p:cNvSpPr>
            <a:spLocks noGrp="1"/>
          </p:cNvSpPr>
          <p:nvPr>
            <p:ph idx="1"/>
          </p:nvPr>
        </p:nvSpPr>
        <p:spPr/>
        <p:txBody>
          <a:bodyPr>
            <a:normAutofit fontScale="92500" lnSpcReduction="10000"/>
          </a:bodyPr>
          <a:lstStyle/>
          <a:p>
            <a:r>
              <a:rPr lang="en-US" dirty="0" smtClean="0"/>
              <a:t>The first step in creating a culture of safety is to assess the readiness of an organization to implement healthcare safety practices .</a:t>
            </a:r>
          </a:p>
          <a:p>
            <a:r>
              <a:rPr lang="en-US" b="1" u="sng" dirty="0" smtClean="0"/>
              <a:t>The most Patient </a:t>
            </a:r>
            <a:r>
              <a:rPr lang="en-US" b="1" u="sng" dirty="0"/>
              <a:t>S</a:t>
            </a:r>
            <a:r>
              <a:rPr lang="en-US" b="1" u="sng" dirty="0" smtClean="0"/>
              <a:t>afety </a:t>
            </a:r>
            <a:r>
              <a:rPr lang="en-US" b="1" u="sng" dirty="0"/>
              <a:t>I</a:t>
            </a:r>
            <a:r>
              <a:rPr lang="en-US" b="1" u="sng" dirty="0" smtClean="0"/>
              <a:t>ssues facing healthcare organization today are : </a:t>
            </a:r>
          </a:p>
          <a:p>
            <a:pPr marL="514350" indent="-514350">
              <a:buFont typeface="+mj-lt"/>
              <a:buAutoNum type="arabicPeriod"/>
            </a:pPr>
            <a:r>
              <a:rPr lang="en-US" dirty="0" smtClean="0"/>
              <a:t>Maintain a culture of safety(Just </a:t>
            </a:r>
            <a:r>
              <a:rPr lang="en-US" dirty="0"/>
              <a:t>C</a:t>
            </a:r>
            <a:r>
              <a:rPr lang="en-US" dirty="0" smtClean="0"/>
              <a:t>ulture).</a:t>
            </a:r>
          </a:p>
          <a:p>
            <a:pPr marL="514350" indent="-514350">
              <a:buFont typeface="+mj-lt"/>
              <a:buAutoNum type="arabicPeriod"/>
            </a:pPr>
            <a:r>
              <a:rPr lang="en-US" dirty="0" smtClean="0"/>
              <a:t>Identify organizational champions . </a:t>
            </a:r>
          </a:p>
          <a:p>
            <a:pPr marL="514350" indent="-514350">
              <a:buFont typeface="+mj-lt"/>
              <a:buAutoNum type="arabicPeriod"/>
            </a:pPr>
            <a:r>
              <a:rPr lang="en-US" dirty="0" smtClean="0"/>
              <a:t>Develop and sustaining patient safety strategies.</a:t>
            </a:r>
          </a:p>
          <a:p>
            <a:pPr marL="514350" indent="-514350">
              <a:buFont typeface="+mj-lt"/>
              <a:buAutoNum type="arabicPeriod"/>
            </a:pPr>
            <a:r>
              <a:rPr lang="en-US" dirty="0" smtClean="0"/>
              <a:t>Determine key drivers for patient safety programs.</a:t>
            </a:r>
          </a:p>
          <a:p>
            <a:pPr marL="514350" indent="-514350">
              <a:buFont typeface="+mj-lt"/>
              <a:buAutoNum type="arabicPeriod"/>
            </a:pPr>
            <a:r>
              <a:rPr lang="en-US" dirty="0" smtClean="0"/>
              <a:t>Ensure the adoption of current safety-related technologies .</a:t>
            </a:r>
          </a:p>
          <a:p>
            <a:pPr marL="0" indent="0">
              <a:buNone/>
            </a:pPr>
            <a:endParaRPr lang="ar-SA" dirty="0"/>
          </a:p>
        </p:txBody>
      </p:sp>
    </p:spTree>
    <p:extLst>
      <p:ext uri="{BB962C8B-B14F-4D97-AF65-F5344CB8AC3E}">
        <p14:creationId xmlns:p14="http://schemas.microsoft.com/office/powerpoint/2010/main" val="4192705636"/>
      </p:ext>
    </p:extLst>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a culture</a:t>
            </a:r>
            <a:endParaRPr lang="ar-SA" dirty="0"/>
          </a:p>
        </p:txBody>
      </p:sp>
      <p:sp>
        <p:nvSpPr>
          <p:cNvPr id="3" name="Content Placeholder 2"/>
          <p:cNvSpPr>
            <a:spLocks noGrp="1"/>
          </p:cNvSpPr>
          <p:nvPr>
            <p:ph idx="1"/>
          </p:nvPr>
        </p:nvSpPr>
        <p:spPr/>
        <p:txBody>
          <a:bodyPr>
            <a:normAutofit/>
          </a:bodyPr>
          <a:lstStyle/>
          <a:p>
            <a:r>
              <a:rPr lang="en-US" sz="2800" dirty="0" smtClean="0"/>
              <a:t>Is the concept used to reconcile the tension between “no blame “ and “blame “this concept is useful to create a culture of accountability while respecting the fundamental need to maintain a system focus and trusting workforce. </a:t>
            </a:r>
            <a:endParaRPr lang="ar-SA" sz="2800" dirty="0"/>
          </a:p>
        </p:txBody>
      </p:sp>
    </p:spTree>
    <p:extLst>
      <p:ext uri="{BB962C8B-B14F-4D97-AF65-F5344CB8AC3E}">
        <p14:creationId xmlns:p14="http://schemas.microsoft.com/office/powerpoint/2010/main" val="2780476472"/>
      </p:ext>
    </p:extLst>
  </p:cSld>
  <p:clrMapOvr>
    <a:masterClrMapping/>
  </p:clrMapOvr>
  <p:transition spd="slow">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1200</TotalTime>
  <Words>1091</Words>
  <Application>Microsoft Office PowerPoint</Application>
  <PresentationFormat>On-screen Show (4:3)</PresentationFormat>
  <Paragraphs>160</Paragraphs>
  <Slides>22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22</vt:i4>
      </vt:variant>
    </vt:vector>
  </HeadingPairs>
  <TitlesOfParts>
    <vt:vector size="33" baseType="lpstr">
      <vt:lpstr>Calibri</vt:lpstr>
      <vt:lpstr>Calibri Light</vt:lpstr>
      <vt:lpstr>Century Schoolbook</vt:lpstr>
      <vt:lpstr>Constantia</vt:lpstr>
      <vt:lpstr>David</vt:lpstr>
      <vt:lpstr>Majalla UI</vt:lpstr>
      <vt:lpstr>Rockwell</vt:lpstr>
      <vt:lpstr>Times New Roman</vt:lpstr>
      <vt:lpstr>Traditional Arabic</vt:lpstr>
      <vt:lpstr>Wingdings 2</vt:lpstr>
      <vt:lpstr>Flow</vt:lpstr>
      <vt:lpstr>What is patient safety ? </vt:lpstr>
      <vt:lpstr>History of patient safety :</vt:lpstr>
      <vt:lpstr>PowerPoint Presentation</vt:lpstr>
      <vt:lpstr>Definition of patient safety</vt:lpstr>
      <vt:lpstr>Patient safety Dimension  </vt:lpstr>
      <vt:lpstr>PowerPoint Presentation</vt:lpstr>
      <vt:lpstr>Culture of patient safety:</vt:lpstr>
      <vt:lpstr>Patient safety culture survey</vt:lpstr>
      <vt:lpstr>Just a culture</vt:lpstr>
      <vt:lpstr>Safety culture divided into seven subcultures and defined as: </vt:lpstr>
      <vt:lpstr>   Seven steps for patient safety culture</vt:lpstr>
      <vt:lpstr>PowerPoint Presentation</vt:lpstr>
      <vt:lpstr>Approaching patient safety within an Organization requires a review in six key areas:</vt:lpstr>
      <vt:lpstr>Patient Safety Goals – Required Organizational Practices (ROPs)</vt:lpstr>
      <vt:lpstr>PowerPoint Presentation</vt:lpstr>
      <vt:lpstr>PowerPoint Presentation</vt:lpstr>
      <vt:lpstr>PowerPoint Presentation</vt:lpstr>
      <vt:lpstr>PowerPoint Presentation</vt:lpstr>
      <vt:lpstr>Clinical Patient Safety Performance Measures :</vt:lpstr>
      <vt:lpstr>Health care Safety and Technology</vt:lpstr>
      <vt:lpstr> Tips of improvement patient safety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SONY</dc:creator>
  <cp:lastModifiedBy>alaa</cp:lastModifiedBy>
  <cp:revision>107</cp:revision>
  <dcterms:created xsi:type="dcterms:W3CDTF">2012-09-09T19:13:13Z</dcterms:created>
  <dcterms:modified xsi:type="dcterms:W3CDTF">2014-10-14T07:08:14Z</dcterms:modified>
</cp:coreProperties>
</file>