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95" r:id="rId3"/>
    <p:sldId id="306" r:id="rId4"/>
    <p:sldId id="307" r:id="rId5"/>
    <p:sldId id="309" r:id="rId6"/>
    <p:sldId id="308" r:id="rId7"/>
    <p:sldId id="310" r:id="rId8"/>
    <p:sldId id="312" r:id="rId9"/>
    <p:sldId id="313" r:id="rId10"/>
    <p:sldId id="320" r:id="rId11"/>
    <p:sldId id="315" r:id="rId12"/>
    <p:sldId id="316" r:id="rId13"/>
    <p:sldId id="317" r:id="rId14"/>
    <p:sldId id="261" r:id="rId15"/>
    <p:sldId id="319" r:id="rId16"/>
    <p:sldId id="262" r:id="rId17"/>
    <p:sldId id="321" r:id="rId18"/>
    <p:sldId id="301" r:id="rId19"/>
    <p:sldId id="302" r:id="rId20"/>
    <p:sldId id="267" r:id="rId21"/>
    <p:sldId id="291" r:id="rId22"/>
    <p:sldId id="297" r:id="rId23"/>
    <p:sldId id="323" r:id="rId24"/>
    <p:sldId id="292" r:id="rId25"/>
    <p:sldId id="272" r:id="rId26"/>
    <p:sldId id="298" r:id="rId27"/>
    <p:sldId id="325" r:id="rId28"/>
    <p:sldId id="328" r:id="rId29"/>
    <p:sldId id="327" r:id="rId30"/>
    <p:sldId id="30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E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0C7F-D9EE-4FD0-8F1C-FCF2337F52E7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9E6FA-E8F7-4FE1-A017-C65D10F6C8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4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E6FA-E8F7-4FE1-A017-C65D10F6C8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E6FA-E8F7-4FE1-A017-C65D10F6C8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4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EDE2573-A1D6-4076-B979-55CF8684647F}" type="datetimeFigureOut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051B535-8A3D-4085-BF18-A786AE5F7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2573-A1D6-4076-B979-55CF8684647F}" type="datetimeFigureOut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B535-8A3D-4085-BF18-A786AE5F7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2573-A1D6-4076-B979-55CF8684647F}" type="datetimeFigureOut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B535-8A3D-4085-BF18-A786AE5F7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2573-A1D6-4076-B979-55CF8684647F}" type="datetimeFigureOut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B535-8A3D-4085-BF18-A786AE5F7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2573-A1D6-4076-B979-55CF8684647F}" type="datetimeFigureOut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B535-8A3D-4085-BF18-A786AE5F7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2573-A1D6-4076-B979-55CF8684647F}" type="datetimeFigureOut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B535-8A3D-4085-BF18-A786AE5F7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DE2573-A1D6-4076-B979-55CF8684647F}" type="datetimeFigureOut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51B535-8A3D-4085-BF18-A786AE5F7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EDE2573-A1D6-4076-B979-55CF8684647F}" type="datetimeFigureOut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051B535-8A3D-4085-BF18-A786AE5F7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2573-A1D6-4076-B979-55CF8684647F}" type="datetimeFigureOut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B535-8A3D-4085-BF18-A786AE5F7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2573-A1D6-4076-B979-55CF8684647F}" type="datetimeFigureOut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B535-8A3D-4085-BF18-A786AE5F7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2573-A1D6-4076-B979-55CF8684647F}" type="datetimeFigureOut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B535-8A3D-4085-BF18-A786AE5F7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EDE2573-A1D6-4076-B979-55CF8684647F}" type="datetimeFigureOut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051B535-8A3D-4085-BF18-A786AE5F7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animationlibrary.com/animation/28786/Doctor_run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icity.ksu.edu.sa/Default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4582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Human Factors &amp; Patient Safety </a:t>
            </a:r>
            <a:endParaRPr lang="en-US" sz="4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The benefits of applying human factors in healthcare</a:t>
            </a:r>
            <a:br>
              <a:rPr lang="en-US" sz="4000" b="1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Awareness </a:t>
            </a:r>
            <a:r>
              <a:rPr lang="en-US" dirty="0"/>
              <a:t>of human factors </a:t>
            </a:r>
            <a:r>
              <a:rPr lang="en-US" dirty="0" smtClean="0"/>
              <a:t>can </a:t>
            </a:r>
            <a:r>
              <a:rPr lang="en-US" dirty="0"/>
              <a:t>help you to</a:t>
            </a:r>
            <a:r>
              <a:rPr lang="en-US" dirty="0" smtClean="0"/>
              <a:t>:</a:t>
            </a:r>
          </a:p>
          <a:p>
            <a:r>
              <a:rPr lang="en-US" dirty="0"/>
              <a:t>T</a:t>
            </a:r>
            <a:r>
              <a:rPr lang="en-US" dirty="0" smtClean="0"/>
              <a:t>o prevent </a:t>
            </a:r>
            <a:r>
              <a:rPr lang="en-US" dirty="0" smtClean="0">
                <a:solidFill>
                  <a:srgbClr val="FF0000"/>
                </a:solidFill>
              </a:rPr>
              <a:t>medical error </a:t>
            </a:r>
          </a:p>
          <a:p>
            <a:r>
              <a:rPr lang="en-US" dirty="0" smtClean="0"/>
              <a:t>Understand </a:t>
            </a:r>
            <a:r>
              <a:rPr lang="en-US" dirty="0"/>
              <a:t>why healthcare staff make errors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‘systems </a:t>
            </a:r>
            <a:r>
              <a:rPr lang="en-US" dirty="0" smtClean="0"/>
              <a:t>factors’ threaten </a:t>
            </a:r>
            <a:r>
              <a:rPr lang="en-US" dirty="0"/>
              <a:t>patient safety</a:t>
            </a:r>
          </a:p>
          <a:p>
            <a:r>
              <a:rPr lang="en-US" dirty="0" smtClean="0"/>
              <a:t>To prevent occupational accidents and ill health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 child with a known penicillin allergy was prescribed and administered an intravenous dose of an antibiotic of the penicillin class2 </a:t>
            </a:r>
          </a:p>
          <a:p>
            <a:r>
              <a:rPr lang="en-US" i="1" dirty="0"/>
              <a:t>A child was due to have a pacemaker fitted. On pre-admission an allergy to penicillin was recorded. This was noted on both the nursing admission assessment form and the </a:t>
            </a:r>
            <a:r>
              <a:rPr lang="en-US" i="1" dirty="0" err="1"/>
              <a:t>anaesthetic</a:t>
            </a:r>
            <a:r>
              <a:rPr lang="en-US" i="1" dirty="0"/>
              <a:t> record chart. Prior to operation, the allergy was discussed with the specialist </a:t>
            </a:r>
            <a:r>
              <a:rPr lang="en-US" i="1" dirty="0" err="1"/>
              <a:t>paediatric</a:t>
            </a:r>
            <a:r>
              <a:rPr lang="en-US" i="1" dirty="0"/>
              <a:t> cardiology registrar, the consultant </a:t>
            </a:r>
            <a:r>
              <a:rPr lang="en-US" i="1" dirty="0" err="1"/>
              <a:t>paediatric</a:t>
            </a:r>
            <a:r>
              <a:rPr lang="en-US" i="1" dirty="0"/>
              <a:t> </a:t>
            </a:r>
            <a:r>
              <a:rPr lang="en-US" i="1" dirty="0" err="1"/>
              <a:t>anaesthetist</a:t>
            </a:r>
            <a:r>
              <a:rPr lang="en-US" i="1" dirty="0"/>
              <a:t>, </a:t>
            </a:r>
            <a:r>
              <a:rPr lang="en-US" i="1" dirty="0" err="1"/>
              <a:t>anaesthetic</a:t>
            </a:r>
            <a:r>
              <a:rPr lang="en-US" i="1" dirty="0"/>
              <a:t> specialist registrar and the cardiology consultant. However, following the procedure the patient’s plan included intravenous and oral penicillin.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How did this happen?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There was no up-to-date protocol on what other antibiotics should be used if a </a:t>
            </a:r>
            <a:r>
              <a:rPr lang="en-US" i="1" dirty="0" err="1" smtClean="0"/>
              <a:t>paediatric</a:t>
            </a:r>
            <a:r>
              <a:rPr lang="en-US" i="1" dirty="0" smtClean="0"/>
              <a:t> cardiac patient has a penicillin allergy</a:t>
            </a:r>
          </a:p>
          <a:p>
            <a:r>
              <a:rPr lang="en-US" i="1" dirty="0" smtClean="0"/>
              <a:t>There was no clear record of the allergy in the medical</a:t>
            </a:r>
          </a:p>
          <a:p>
            <a:r>
              <a:rPr lang="en-US" i="1" dirty="0" smtClean="0"/>
              <a:t>No system was in place to prevent penicillin prescription when a known allergy was recorded. </a:t>
            </a:r>
          </a:p>
          <a:p>
            <a:r>
              <a:rPr lang="en-US" i="1" dirty="0" smtClean="0"/>
              <a:t>A number of appropriate checks were not followed prior to administration of the antibiotics. </a:t>
            </a:r>
          </a:p>
          <a:p>
            <a:r>
              <a:rPr lang="en-US" i="1" dirty="0" smtClean="0"/>
              <a:t>During independent checks, neither nurse checked allergy status, and both were under pressure to complete tasks.</a:t>
            </a:r>
          </a:p>
          <a:p>
            <a:r>
              <a:rPr lang="en-US" i="1" dirty="0" smtClean="0"/>
              <a:t>The patient’s allergy band was on the same side as their identity band, both of which were covered with a bandage for an intravenous drip.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</a:t>
            </a:r>
            <a:r>
              <a:rPr lang="en-US" dirty="0"/>
              <a:t>outcome </a:t>
            </a:r>
            <a:r>
              <a:rPr lang="en-US" dirty="0" smtClean="0"/>
              <a:t>could be quite </a:t>
            </a:r>
            <a:r>
              <a:rPr lang="en-US" dirty="0"/>
              <a:t>different if human factors had been taken into </a:t>
            </a:r>
            <a:r>
              <a:rPr lang="en-US" dirty="0" smtClean="0"/>
              <a:t>account???</a:t>
            </a:r>
          </a:p>
          <a:p>
            <a:endParaRPr lang="en-US" dirty="0" smtClean="0"/>
          </a:p>
          <a:p>
            <a:r>
              <a:rPr lang="en-US" dirty="0" smtClean="0"/>
              <a:t>How we can prevent such error by applying human factors in healthcare?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TO </a:t>
            </a:r>
            <a:r>
              <a:rPr lang="en-US" b="1" dirty="0"/>
              <a:t>ERR IS HUMAN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038600" cy="495300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r>
              <a:rPr lang="en-US" sz="1800" dirty="0" smtClean="0"/>
              <a:t>Institute of Medicine (IOM) in 1999 called for a national effort to make health care safer.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United States at least 44,000 people, and perhaps as many as 98,000 people die for preventable medical errors .</a:t>
            </a:r>
          </a:p>
          <a:p>
            <a:endParaRPr lang="en-US" sz="1800" dirty="0" smtClean="0"/>
          </a:p>
          <a:p>
            <a:r>
              <a:rPr lang="en-US" sz="1800" dirty="0" smtClean="0"/>
              <a:t>Cost of medical errors claims : between $17 billion and $29 billion per year in hospitals nationwide.</a:t>
            </a:r>
          </a:p>
          <a:p>
            <a:endParaRPr lang="en-US" sz="1800" dirty="0" smtClean="0"/>
          </a:p>
          <a:p>
            <a:r>
              <a:rPr lang="en-US" sz="1800" dirty="0" smtClean="0"/>
              <a:t>More commonly, errors are caused by faulty systems, processes, and conditions that lead people to make mistakes or fail to prevent  them.</a:t>
            </a:r>
          </a:p>
          <a:p>
            <a:endParaRPr lang="en-US" sz="22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76400"/>
            <a:ext cx="35051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8768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TO </a:t>
            </a:r>
            <a:r>
              <a:rPr lang="en-US" b="1" dirty="0"/>
              <a:t>ERR IS HUMAN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r>
              <a:rPr lang="en-US" dirty="0" smtClean="0"/>
              <a:t>A total of 5514 articles on patient safety and medical errors were published during the 10 year study period</a:t>
            </a:r>
          </a:p>
          <a:p>
            <a:endParaRPr lang="en-US" dirty="0" smtClean="0"/>
          </a:p>
          <a:p>
            <a:r>
              <a:rPr lang="en-US" dirty="0" smtClean="0"/>
              <a:t>The rate of patient safety publications increased from 59 to 164 articles per 100,000 MEDLINE publications</a:t>
            </a:r>
          </a:p>
          <a:p>
            <a:endParaRPr lang="en-US" dirty="0" smtClean="0"/>
          </a:p>
          <a:p>
            <a:r>
              <a:rPr lang="en-US" dirty="0" smtClean="0"/>
              <a:t>Publications of original research increased from an average of 24 to 41 articles per 100 000 publications, while patient safety research awards increased from 5 to 141 awards.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Medical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13360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Failure of </a:t>
            </a:r>
            <a:r>
              <a:rPr lang="en-US" dirty="0"/>
              <a:t>a planned action to be completed as intended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or </a:t>
            </a:r>
          </a:p>
          <a:p>
            <a:pPr algn="ctr">
              <a:buNone/>
            </a:pPr>
            <a:r>
              <a:rPr lang="en-US" dirty="0" smtClean="0"/>
              <a:t>the </a:t>
            </a:r>
            <a:r>
              <a:rPr lang="en-US" dirty="0"/>
              <a:t>use of a wrong plan to achieve an aim.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Types of </a:t>
            </a:r>
            <a:r>
              <a:rPr lang="en-US" b="1" dirty="0" smtClean="0"/>
              <a:t>Medical Errors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b="1" dirty="0" smtClean="0"/>
              <a:t>Diagnostic</a:t>
            </a:r>
          </a:p>
          <a:p>
            <a:pPr lvl="1"/>
            <a:r>
              <a:rPr lang="en-US" sz="3400" dirty="0" smtClean="0"/>
              <a:t>Error </a:t>
            </a:r>
            <a:r>
              <a:rPr lang="en-US" sz="3400" dirty="0"/>
              <a:t>or delay in </a:t>
            </a:r>
            <a:r>
              <a:rPr lang="en-US" sz="3400" dirty="0" smtClean="0"/>
              <a:t>diagnosis</a:t>
            </a:r>
          </a:p>
          <a:p>
            <a:pPr lvl="1"/>
            <a:r>
              <a:rPr lang="en-US" sz="3400" dirty="0" smtClean="0"/>
              <a:t>Use </a:t>
            </a:r>
            <a:r>
              <a:rPr lang="en-US" sz="3400" dirty="0"/>
              <a:t>of outmoded tests or </a:t>
            </a:r>
            <a:r>
              <a:rPr lang="en-US" sz="3400" dirty="0" smtClean="0"/>
              <a:t>therapy</a:t>
            </a:r>
          </a:p>
          <a:p>
            <a:r>
              <a:rPr lang="en-US" sz="3400" b="1" dirty="0" smtClean="0"/>
              <a:t>Treatment </a:t>
            </a:r>
          </a:p>
          <a:p>
            <a:pPr lvl="1"/>
            <a:r>
              <a:rPr lang="en-US" sz="3400" dirty="0" smtClean="0"/>
              <a:t>Error </a:t>
            </a:r>
            <a:r>
              <a:rPr lang="en-US" sz="3400" dirty="0"/>
              <a:t>in the performance of an operation, procedure, or </a:t>
            </a:r>
            <a:r>
              <a:rPr lang="en-US" sz="3400" dirty="0" smtClean="0"/>
              <a:t>test</a:t>
            </a:r>
          </a:p>
          <a:p>
            <a:pPr lvl="1"/>
            <a:r>
              <a:rPr lang="en-US" sz="3400" dirty="0" smtClean="0"/>
              <a:t>Error </a:t>
            </a:r>
            <a:r>
              <a:rPr lang="en-US" sz="3400" dirty="0"/>
              <a:t>in the dose or method of using a drug </a:t>
            </a:r>
            <a:endParaRPr lang="en-US" sz="3400" dirty="0" smtClean="0"/>
          </a:p>
          <a:p>
            <a:r>
              <a:rPr lang="en-US" sz="3400" b="1" dirty="0" smtClean="0"/>
              <a:t>Preventive </a:t>
            </a:r>
          </a:p>
          <a:p>
            <a:pPr lvl="1"/>
            <a:r>
              <a:rPr lang="en-US" sz="3400" dirty="0" smtClean="0"/>
              <a:t>Failure </a:t>
            </a:r>
            <a:r>
              <a:rPr lang="en-US" sz="3400" dirty="0"/>
              <a:t>to provide prophylactic treatment </a:t>
            </a:r>
            <a:endParaRPr lang="en-US" sz="3400" dirty="0" smtClean="0"/>
          </a:p>
          <a:p>
            <a:pPr lvl="1"/>
            <a:r>
              <a:rPr lang="en-US" sz="3400" dirty="0" smtClean="0"/>
              <a:t>Inadequate </a:t>
            </a:r>
            <a:r>
              <a:rPr lang="en-US" sz="3400" dirty="0"/>
              <a:t>monitoring or follow-up of treatment </a:t>
            </a:r>
            <a:endParaRPr lang="en-US" sz="3400" dirty="0" smtClean="0"/>
          </a:p>
          <a:p>
            <a:r>
              <a:rPr lang="en-US" sz="3400" b="1" dirty="0" smtClean="0"/>
              <a:t>Other </a:t>
            </a:r>
          </a:p>
          <a:p>
            <a:pPr lvl="1"/>
            <a:r>
              <a:rPr lang="en-US" sz="3400" dirty="0" smtClean="0"/>
              <a:t>Failure </a:t>
            </a:r>
            <a:r>
              <a:rPr lang="en-US" sz="3400" dirty="0"/>
              <a:t>of communication </a:t>
            </a:r>
            <a:endParaRPr lang="en-US" sz="3400" dirty="0" smtClean="0"/>
          </a:p>
          <a:p>
            <a:pPr lvl="1"/>
            <a:r>
              <a:rPr lang="en-US" sz="3400" dirty="0" smtClean="0"/>
              <a:t>Equipment failure</a:t>
            </a:r>
          </a:p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sz="1600" dirty="0" smtClean="0"/>
              <a:t>SOURCE: </a:t>
            </a:r>
            <a:r>
              <a:rPr lang="en-US" sz="1600" dirty="0" err="1" smtClean="0"/>
              <a:t>Leape</a:t>
            </a:r>
            <a:r>
              <a:rPr lang="en-US" sz="1600" dirty="0" smtClean="0"/>
              <a:t>, Lucian; </a:t>
            </a:r>
            <a:r>
              <a:rPr lang="en-US" sz="1600" dirty="0" err="1" smtClean="0"/>
              <a:t>Lawthers</a:t>
            </a:r>
            <a:r>
              <a:rPr lang="en-US" sz="1600" dirty="0" smtClean="0"/>
              <a:t>, Ann G.; Brennan, </a:t>
            </a:r>
            <a:r>
              <a:rPr lang="en-US" sz="1600" dirty="0" err="1" smtClean="0"/>
              <a:t>Troyen</a:t>
            </a:r>
            <a:r>
              <a:rPr lang="en-US" sz="1600" dirty="0" smtClean="0"/>
              <a:t> A., et al. Pr e-venting Medical Injury. </a:t>
            </a:r>
            <a:r>
              <a:rPr lang="en-US" sz="1600" dirty="0" err="1" smtClean="0"/>
              <a:t>Qual</a:t>
            </a:r>
            <a:r>
              <a:rPr lang="en-US" sz="1600" dirty="0" smtClean="0"/>
              <a:t> Rev Bull. 19(5):144–149, 1993. 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23" t="28682" r="36013" b="12267"/>
          <a:stretch>
            <a:fillRect/>
          </a:stretch>
        </p:blipFill>
        <p:spPr bwMode="auto">
          <a:xfrm>
            <a:off x="0" y="5334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edical-error-statistic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381000"/>
            <a:ext cx="1676400" cy="1295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32292" r="37500" b="14583"/>
          <a:stretch>
            <a:fillRect/>
          </a:stretch>
        </p:blipFill>
        <p:spPr bwMode="auto">
          <a:xfrm>
            <a:off x="228600" y="6858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9624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We will learn: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170176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Human Factor and its relation to patient safety</a:t>
            </a:r>
          </a:p>
          <a:p>
            <a:r>
              <a:rPr lang="en-US" dirty="0" smtClean="0"/>
              <a:t>To Err is Human : true or false </a:t>
            </a:r>
          </a:p>
          <a:p>
            <a:r>
              <a:rPr lang="en-US" dirty="0" smtClean="0"/>
              <a:t>Medical Errors: types , causes and  example</a:t>
            </a:r>
          </a:p>
          <a:p>
            <a:r>
              <a:rPr lang="en-US" dirty="0" smtClean="0"/>
              <a:t>Actions to reduces medical errors as related to Humans    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Causes of Medical Errors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1- Healthcare Complexity</a:t>
            </a:r>
          </a:p>
          <a:p>
            <a:r>
              <a:rPr lang="en-US" dirty="0" smtClean="0"/>
              <a:t>Complicated technologies</a:t>
            </a:r>
          </a:p>
          <a:p>
            <a:r>
              <a:rPr lang="en-US" dirty="0" smtClean="0"/>
              <a:t>Drugs interaction. </a:t>
            </a:r>
          </a:p>
          <a:p>
            <a:r>
              <a:rPr lang="en-US" dirty="0" smtClean="0"/>
              <a:t>Intensive care</a:t>
            </a:r>
          </a:p>
          <a:p>
            <a:r>
              <a:rPr lang="en-US" dirty="0" smtClean="0"/>
              <a:t>prolonged hospital stay. </a:t>
            </a:r>
          </a:p>
          <a:p>
            <a:r>
              <a:rPr lang="en-US" dirty="0" smtClean="0"/>
              <a:t>Multidisciplinary approach 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2- System and Process Design </a:t>
            </a:r>
          </a:p>
          <a:p>
            <a:r>
              <a:rPr lang="en-US" dirty="0" smtClean="0"/>
              <a:t>Inadequate communication, </a:t>
            </a:r>
          </a:p>
          <a:p>
            <a:r>
              <a:rPr lang="en-US" dirty="0" smtClean="0"/>
              <a:t>Unclear  lines of authority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1371600" cy="685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3- Environmental factors. </a:t>
            </a:r>
          </a:p>
          <a:p>
            <a:r>
              <a:rPr lang="en-US" dirty="0" smtClean="0"/>
              <a:t>Over crowded services</a:t>
            </a:r>
          </a:p>
          <a:p>
            <a:r>
              <a:rPr lang="en-US" dirty="0" smtClean="0"/>
              <a:t>Unsafe care provision areas</a:t>
            </a:r>
          </a:p>
          <a:p>
            <a:r>
              <a:rPr lang="en-US" dirty="0" smtClean="0"/>
              <a:t>areas poorly designed for safe monitoring.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4- Infrastructure failure. </a:t>
            </a:r>
          </a:p>
          <a:p>
            <a:r>
              <a:rPr lang="en-US" dirty="0" smtClean="0"/>
              <a:t>Lack of documentation process</a:t>
            </a:r>
          </a:p>
          <a:p>
            <a:r>
              <a:rPr lang="en-US" dirty="0" smtClean="0"/>
              <a:t>Lack of continuous improvement process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1371600" cy="762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Cont: </a:t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5867400" cy="350520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5- Human Factors and Ergonomics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H		Hungry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		Angry/ Emotions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L		Late/ lazy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		Tired/fatigue/sleep less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lack of skilled workers.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Lack of training.</a:t>
            </a:r>
          </a:p>
          <a:p>
            <a:endParaRPr lang="en-US" dirty="0"/>
          </a:p>
        </p:txBody>
      </p:sp>
      <p:pic>
        <p:nvPicPr>
          <p:cNvPr id="1026" name="Picture 2" descr="Doctor run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22860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41148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Examples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20040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Delay in response to emergency</a:t>
            </a:r>
          </a:p>
          <a:p>
            <a:r>
              <a:rPr lang="en-US" sz="2400" dirty="0" smtClean="0"/>
              <a:t>Failure  to diagnose or delay of a diagnosis. </a:t>
            </a:r>
          </a:p>
          <a:p>
            <a:r>
              <a:rPr lang="en-US" sz="2400" dirty="0" smtClean="0"/>
              <a:t>Wrong  drug or (wrong patient, wrong chemical, wrong dose, wrong time, wrong route)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276599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Improper  transfusions</a:t>
            </a:r>
          </a:p>
          <a:p>
            <a:r>
              <a:rPr lang="en-US" sz="2400" dirty="0" smtClean="0"/>
              <a:t>Restraint -related injuries or death</a:t>
            </a:r>
          </a:p>
          <a:p>
            <a:r>
              <a:rPr lang="en-US" sz="2400" dirty="0" smtClean="0"/>
              <a:t>Falls </a:t>
            </a:r>
          </a:p>
          <a:p>
            <a:r>
              <a:rPr lang="en-US" sz="2400" dirty="0" smtClean="0"/>
              <a:t>Incorrect record-keeping</a:t>
            </a:r>
          </a:p>
          <a:p>
            <a:r>
              <a:rPr lang="en-US" sz="2400" dirty="0" smtClean="0"/>
              <a:t>Retained surgical instruments </a:t>
            </a:r>
          </a:p>
          <a:p>
            <a:r>
              <a:rPr lang="en-US" sz="2400" dirty="0" smtClean="0"/>
              <a:t>Wrong-site surgery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KKUH –Medical Errors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40936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Expired medication dispensed</a:t>
            </a:r>
          </a:p>
          <a:p>
            <a:r>
              <a:rPr lang="en-US" dirty="0" smtClean="0"/>
              <a:t>Un planned hysterectomy</a:t>
            </a:r>
          </a:p>
          <a:p>
            <a:r>
              <a:rPr lang="en-US" dirty="0" smtClean="0"/>
              <a:t>Wrong Sponge counting  </a:t>
            </a:r>
          </a:p>
          <a:p>
            <a:r>
              <a:rPr lang="en-US" dirty="0" smtClean="0"/>
              <a:t>Self  </a:t>
            </a:r>
            <a:r>
              <a:rPr lang="en-US" dirty="0" err="1" smtClean="0"/>
              <a:t>extubation</a:t>
            </a:r>
            <a:endParaRPr lang="en-US" dirty="0" smtClean="0"/>
          </a:p>
          <a:p>
            <a:r>
              <a:rPr lang="en-US" dirty="0" smtClean="0"/>
              <a:t>Wrong patient ID , went to wrong procedure </a:t>
            </a:r>
          </a:p>
          <a:p>
            <a:r>
              <a:rPr lang="en-US" dirty="0" smtClean="0"/>
              <a:t>Wrong medication delivered</a:t>
            </a:r>
          </a:p>
          <a:p>
            <a:r>
              <a:rPr lang="en-US" dirty="0" smtClean="0"/>
              <a:t>Wrong dose administered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505200" cy="9144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Greater  focus on the quality of healthcare                ( performance measures / clinical audits/ quality in healthcare  research ) </a:t>
            </a:r>
          </a:p>
          <a:p>
            <a:r>
              <a:rPr lang="en-US" dirty="0" smtClean="0"/>
              <a:t>Accreditation process mandatory </a:t>
            </a:r>
          </a:p>
          <a:p>
            <a:r>
              <a:rPr lang="en-US" dirty="0" smtClean="0"/>
              <a:t>Patient safety standards/ goals </a:t>
            </a:r>
          </a:p>
          <a:p>
            <a:r>
              <a:rPr lang="en-US" dirty="0" smtClean="0"/>
              <a:t>Computerized drug ordering systems</a:t>
            </a:r>
          </a:p>
          <a:p>
            <a:r>
              <a:rPr lang="en-US" dirty="0" smtClean="0"/>
              <a:t>Error reporting should be voluntary and confidential</a:t>
            </a:r>
          </a:p>
          <a:p>
            <a:r>
              <a:rPr lang="en-US" dirty="0" smtClean="0"/>
              <a:t>malpractice insurance</a:t>
            </a:r>
          </a:p>
          <a:p>
            <a:r>
              <a:rPr lang="en-US" dirty="0" smtClean="0"/>
              <a:t>National  standards for on work hours for medical interns and residents</a:t>
            </a:r>
          </a:p>
          <a:p>
            <a:r>
              <a:rPr lang="en-US" dirty="0" smtClean="0"/>
              <a:t>Patient education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12954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 smtClean="0"/>
              <a:t>Verification, credentialing, privileging and evaluation process </a:t>
            </a:r>
          </a:p>
          <a:p>
            <a:r>
              <a:rPr lang="en-US" dirty="0" smtClean="0"/>
              <a:t>Morbidity and mortality review process</a:t>
            </a:r>
          </a:p>
          <a:p>
            <a:r>
              <a:rPr lang="en-US" dirty="0" smtClean="0"/>
              <a:t>OVR process</a:t>
            </a:r>
          </a:p>
          <a:p>
            <a:r>
              <a:rPr lang="en-US" dirty="0" smtClean="0"/>
              <a:t>No Blame Culture </a:t>
            </a:r>
          </a:p>
          <a:p>
            <a:r>
              <a:rPr lang="en-US" dirty="0" smtClean="0"/>
              <a:t>WHO / JCI/ AC and others standards and check list</a:t>
            </a:r>
          </a:p>
          <a:p>
            <a:r>
              <a:rPr lang="en-US" dirty="0" smtClean="0"/>
              <a:t>Medical societies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OVR(Occurrence Variance Reporting) or IR(Incident Reporting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Occurrence </a:t>
            </a:r>
            <a:r>
              <a:rPr lang="en-US" dirty="0" smtClean="0"/>
              <a:t>:An Occurrence </a:t>
            </a:r>
            <a:r>
              <a:rPr lang="en-US" dirty="0"/>
              <a:t>is defined as any event or circumstance that deviates from established standards or care.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OVR :</a:t>
            </a:r>
            <a:r>
              <a:rPr lang="en-US" dirty="0" smtClean="0"/>
              <a:t>an </a:t>
            </a:r>
            <a:r>
              <a:rPr lang="en-US" dirty="0"/>
              <a:t>internal </a:t>
            </a:r>
            <a:r>
              <a:rPr lang="en-US" dirty="0" smtClean="0"/>
              <a:t>form/system used </a:t>
            </a:r>
            <a:r>
              <a:rPr lang="en-US" dirty="0"/>
              <a:t>to document the details of the occurrence/event and the investigation of an occurrence and the corrective actions taken. 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Adverse Event: </a:t>
            </a:r>
            <a:r>
              <a:rPr lang="en-US" sz="1800" dirty="0"/>
              <a:t>are unexpected incidents, therapeutic misadventures, iatrogenic injuries or other adverse occurrences directly associated with care or services provided </a:t>
            </a:r>
            <a:br>
              <a:rPr lang="en-US" sz="1800" dirty="0"/>
            </a:br>
            <a:r>
              <a:rPr lang="en-US" sz="1800" dirty="0"/>
              <a:t>	Ex: Patient falls, Medication errors,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A Sentinel Event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Near </a:t>
            </a:r>
            <a:r>
              <a:rPr lang="en-US" sz="2000" dirty="0" smtClean="0">
                <a:solidFill>
                  <a:schemeClr val="accent6"/>
                </a:solidFill>
              </a:rPr>
              <a:t>Miss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an unexpected occurrence involving </a:t>
            </a:r>
            <a:r>
              <a:rPr lang="en-US" dirty="0">
                <a:solidFill>
                  <a:srgbClr val="FF0000"/>
                </a:solidFill>
              </a:rPr>
              <a:t>death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serious physical or psychological injury</a:t>
            </a:r>
            <a:r>
              <a:rPr lang="en-US" dirty="0"/>
              <a:t>, or the risk thereof, not related to the natural course of a patient’s illness or underlying condition ,</a:t>
            </a:r>
            <a:r>
              <a:rPr lang="en-US" dirty="0">
                <a:solidFill>
                  <a:srgbClr val="FF0000"/>
                </a:solidFill>
              </a:rPr>
              <a:t> need for immediate investigation and response.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E.g. :</a:t>
            </a:r>
            <a:r>
              <a:rPr lang="en-US" dirty="0"/>
              <a:t> Surgery on the wrong patient or body part , Child discharge to the wrong family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Any </a:t>
            </a:r>
            <a:r>
              <a:rPr lang="en-US" dirty="0"/>
              <a:t>process variation which did not affect the outcome (by chance or intervention), but for which a recurrence carries a significant chance of serious adverse </a:t>
            </a:r>
            <a:r>
              <a:rPr lang="en-US" dirty="0" smtClean="0"/>
              <a:t>outcomes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E.g. :</a:t>
            </a:r>
            <a:r>
              <a:rPr lang="en-US" dirty="0"/>
              <a:t> Ex: surgical or procedure almost performed on the wrong patient due to lapses in 	     	      patient identification but caught at the last minute by chance.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86604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KKUH Reporting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09728" indent="0" algn="ctr">
              <a:buNone/>
            </a:pPr>
            <a:endParaRPr lang="en-US" dirty="0" smtClean="0">
              <a:hlinkClick r:id="rId2"/>
            </a:endParaRPr>
          </a:p>
          <a:p>
            <a:pPr marL="109728" indent="0" algn="ctr">
              <a:buNone/>
            </a:pPr>
            <a:endParaRPr lang="en-US" dirty="0">
              <a:hlinkClick r:id="rId2"/>
            </a:endParaRPr>
          </a:p>
          <a:p>
            <a:pPr marL="109728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icity.ksu.edu.sa/Default.aspx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2884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elivering healthcare can place individuals, teams and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under pressure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In such intense situations, decision making can be compromised, impacting on the quality of care, clinical outcomes, and potentially causing harm to the patient; poor performance also increases costs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Trauma_Tea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600200"/>
            <a:ext cx="3657600" cy="4572000"/>
          </a:xfrm>
        </p:spPr>
      </p:pic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yquestions_600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057400"/>
            <a:ext cx="7162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Human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Human factors </a:t>
            </a:r>
            <a:r>
              <a:rPr lang="en-US" i="1" dirty="0"/>
              <a:t>refer to </a:t>
            </a:r>
            <a:r>
              <a:rPr lang="en-US" i="1" dirty="0">
                <a:solidFill>
                  <a:srgbClr val="FF0000"/>
                </a:solidFill>
              </a:rPr>
              <a:t>environmental, </a:t>
            </a:r>
            <a:r>
              <a:rPr lang="en-US" i="1" dirty="0" err="1">
                <a:solidFill>
                  <a:srgbClr val="FF0000"/>
                </a:solidFill>
              </a:rPr>
              <a:t>organisational</a:t>
            </a:r>
            <a:r>
              <a:rPr lang="en-US" i="1" dirty="0"/>
              <a:t> and </a:t>
            </a:r>
            <a:r>
              <a:rPr lang="en-US" i="1" dirty="0">
                <a:solidFill>
                  <a:srgbClr val="FF0000"/>
                </a:solidFill>
              </a:rPr>
              <a:t>job factors</a:t>
            </a:r>
            <a:r>
              <a:rPr lang="en-US" i="1" dirty="0"/>
              <a:t>, and </a:t>
            </a:r>
            <a:r>
              <a:rPr lang="en-US" i="1" dirty="0">
                <a:solidFill>
                  <a:srgbClr val="FF0000"/>
                </a:solidFill>
              </a:rPr>
              <a:t>human and individual </a:t>
            </a:r>
            <a:r>
              <a:rPr lang="en-US" i="1" dirty="0" smtClean="0">
                <a:solidFill>
                  <a:srgbClr val="FF0000"/>
                </a:solidFill>
              </a:rPr>
              <a:t>characteristics</a:t>
            </a:r>
            <a:r>
              <a:rPr lang="en-US" i="1" dirty="0" smtClean="0"/>
              <a:t> which </a:t>
            </a:r>
            <a:r>
              <a:rPr lang="en-US" i="1" dirty="0"/>
              <a:t>influence </a:t>
            </a:r>
            <a:r>
              <a:rPr lang="en-US" i="1" dirty="0" err="1"/>
              <a:t>behaviour</a:t>
            </a:r>
            <a:r>
              <a:rPr lang="en-US" i="1" dirty="0"/>
              <a:t> at work in a way which can affect health and safety.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Human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Human </a:t>
            </a:r>
            <a:r>
              <a:rPr lang="en-US" dirty="0"/>
              <a:t>factors can be defined as anything that affects an individual’s performance.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Human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A simple way to </a:t>
            </a:r>
            <a:r>
              <a:rPr lang="en-US" i="1" dirty="0" smtClean="0"/>
              <a:t>view human </a:t>
            </a:r>
            <a:r>
              <a:rPr lang="en-US" i="1" dirty="0"/>
              <a:t>factors is to think about three aspects: </a:t>
            </a:r>
            <a:endParaRPr lang="en-US" i="1" dirty="0" smtClean="0"/>
          </a:p>
          <a:p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he job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he individual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he organization/environmental  </a:t>
            </a:r>
          </a:p>
          <a:p>
            <a:pPr>
              <a:buNone/>
            </a:pPr>
            <a:r>
              <a:rPr lang="en-US" i="1" dirty="0" smtClean="0"/>
              <a:t>and </a:t>
            </a:r>
            <a:r>
              <a:rPr lang="en-US" i="1" dirty="0"/>
              <a:t>how </a:t>
            </a:r>
            <a:r>
              <a:rPr lang="en-US" i="1" dirty="0" smtClean="0"/>
              <a:t>they impact </a:t>
            </a:r>
            <a:r>
              <a:rPr lang="en-US" i="1" dirty="0"/>
              <a:t>on people’s health and safety-related </a:t>
            </a:r>
            <a:r>
              <a:rPr lang="en-US" i="1" dirty="0" err="1"/>
              <a:t>behaviour</a:t>
            </a:r>
            <a:r>
              <a:rPr lang="en-US" i="1" dirty="0"/>
              <a:t>.’ (HSE, 1999 p2).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b="1" dirty="0" smtClean="0"/>
              <a:t>Human Factors-</a:t>
            </a:r>
            <a:r>
              <a:rPr lang="en-US" b="1" dirty="0" smtClean="0">
                <a:solidFill>
                  <a:srgbClr val="FF0000"/>
                </a:solidFill>
              </a:rPr>
              <a:t>The Job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038600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400" dirty="0"/>
              <a:t>I</a:t>
            </a:r>
            <a:r>
              <a:rPr lang="en-US" sz="2400" dirty="0" smtClean="0"/>
              <a:t>ncluding :</a:t>
            </a:r>
          </a:p>
          <a:p>
            <a:pPr fontAlgn="base"/>
            <a:r>
              <a:rPr lang="en-US" sz="2400" dirty="0"/>
              <a:t>N</a:t>
            </a:r>
            <a:r>
              <a:rPr lang="en-US" sz="2400" dirty="0" smtClean="0"/>
              <a:t>ature of the task </a:t>
            </a:r>
          </a:p>
          <a:p>
            <a:pPr fontAlgn="base"/>
            <a:r>
              <a:rPr lang="en-US" sz="2400" dirty="0"/>
              <a:t>W</a:t>
            </a:r>
            <a:r>
              <a:rPr lang="en-US" sz="2400" dirty="0" smtClean="0"/>
              <a:t>orkload </a:t>
            </a:r>
          </a:p>
          <a:p>
            <a:pPr fontAlgn="base"/>
            <a:r>
              <a:rPr lang="en-US" sz="2400" dirty="0" smtClean="0"/>
              <a:t>Working environment</a:t>
            </a:r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>
              <a:buFont typeface="Wingdings" pitchFamily="2" charset="2"/>
              <a:buChar char="v"/>
            </a:pPr>
            <a:r>
              <a:rPr lang="en-US" sz="2400" dirty="0" smtClean="0"/>
              <a:t>This includes matching the job to the physical and the mental strengths and limitations of people. </a:t>
            </a:r>
          </a:p>
          <a:p>
            <a:endParaRPr lang="en-US" dirty="0"/>
          </a:p>
        </p:txBody>
      </p:sp>
      <p:pic>
        <p:nvPicPr>
          <p:cNvPr id="7" name="Content Placeholder 6" descr="640px-Computer_Workstation_Variables_cleanup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600200"/>
            <a:ext cx="3809999" cy="4571999"/>
          </a:xfrm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b="1" dirty="0" smtClean="0"/>
              <a:t>Human Factors- </a:t>
            </a:r>
            <a:r>
              <a:rPr lang="en-US" b="1" dirty="0" smtClean="0">
                <a:solidFill>
                  <a:srgbClr val="FF0000"/>
                </a:solidFill>
              </a:rPr>
              <a:t>The individual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400" dirty="0" smtClean="0"/>
              <a:t>Including:</a:t>
            </a:r>
          </a:p>
          <a:p>
            <a:pPr fontAlgn="base"/>
            <a:r>
              <a:rPr lang="en-US" sz="2400" dirty="0"/>
              <a:t>C</a:t>
            </a:r>
            <a:r>
              <a:rPr lang="en-US" sz="2400" dirty="0" smtClean="0"/>
              <a:t>ompetency</a:t>
            </a:r>
          </a:p>
          <a:p>
            <a:pPr fontAlgn="base"/>
            <a:r>
              <a:rPr lang="en-US" sz="2400" dirty="0"/>
              <a:t>S</a:t>
            </a:r>
            <a:r>
              <a:rPr lang="en-US" sz="2400" dirty="0" smtClean="0"/>
              <a:t>kills (changeable)</a:t>
            </a:r>
          </a:p>
          <a:p>
            <a:pPr fontAlgn="base"/>
            <a:r>
              <a:rPr lang="en-US" sz="2400" dirty="0" smtClean="0"/>
              <a:t>Personality, attitude(fixed)</a:t>
            </a:r>
          </a:p>
          <a:p>
            <a:pPr fontAlgn="base"/>
            <a:r>
              <a:rPr lang="en-US" sz="2400" dirty="0"/>
              <a:t>R</a:t>
            </a:r>
            <a:r>
              <a:rPr lang="en-US" sz="2400" dirty="0" smtClean="0"/>
              <a:t>isk perception</a:t>
            </a:r>
          </a:p>
          <a:p>
            <a:pPr fontAlgn="base"/>
            <a:r>
              <a:rPr lang="en-US" sz="2400" dirty="0" smtClean="0"/>
              <a:t>Sleep deprivation </a:t>
            </a:r>
          </a:p>
          <a:p>
            <a:pPr fontAlgn="base"/>
            <a:endParaRPr lang="en-US" sz="2400" dirty="0"/>
          </a:p>
          <a:p>
            <a:pPr fontAlgn="base">
              <a:buFont typeface="Wingdings" pitchFamily="2" charset="2"/>
              <a:buChar char="v"/>
            </a:pPr>
            <a:r>
              <a:rPr lang="en-US" sz="2400" dirty="0" smtClean="0"/>
              <a:t>Individual characteristics influence behavior in complex ways. </a:t>
            </a:r>
          </a:p>
          <a:p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524000"/>
            <a:ext cx="3962400" cy="2286000"/>
          </a:xfrm>
        </p:spPr>
      </p:pic>
      <p:pic>
        <p:nvPicPr>
          <p:cNvPr id="1026" name="Picture 2" descr="C:\Users\Mah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39624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/>
          <a:lstStyle/>
          <a:p>
            <a:r>
              <a:rPr lang="en-US" b="1" dirty="0" smtClean="0"/>
              <a:t>Human Factors- </a:t>
            </a:r>
            <a:r>
              <a:rPr lang="en-US" b="1" dirty="0" smtClean="0">
                <a:solidFill>
                  <a:srgbClr val="FF0000"/>
                </a:solidFill>
              </a:rPr>
              <a:t>The organization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 Including </a:t>
            </a:r>
          </a:p>
          <a:p>
            <a:pPr fontAlgn="base"/>
            <a:r>
              <a:rPr lang="en-US" dirty="0"/>
              <a:t>W</a:t>
            </a:r>
            <a:r>
              <a:rPr lang="en-US" dirty="0" smtClean="0"/>
              <a:t>ork patterns</a:t>
            </a:r>
          </a:p>
          <a:p>
            <a:pPr fontAlgn="base"/>
            <a:r>
              <a:rPr lang="en-US" dirty="0"/>
              <a:t>T</a:t>
            </a:r>
            <a:r>
              <a:rPr lang="en-US" dirty="0" smtClean="0"/>
              <a:t>he culture of the workplace, resources Communications </a:t>
            </a:r>
          </a:p>
          <a:p>
            <a:pPr fontAlgn="base"/>
            <a:r>
              <a:rPr lang="en-US" dirty="0" smtClean="0"/>
              <a:t>Leadership and so on. </a:t>
            </a:r>
          </a:p>
          <a:p>
            <a:endParaRPr lang="en-US" dirty="0"/>
          </a:p>
        </p:txBody>
      </p:sp>
      <p:pic>
        <p:nvPicPr>
          <p:cNvPr id="7" name="Content Placeholder 6" descr="t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2175</TotalTime>
  <Words>1223</Words>
  <Application>Microsoft Office PowerPoint</Application>
  <PresentationFormat>On-screen Show (4:3)</PresentationFormat>
  <Paragraphs>185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Human Factors &amp; Patient Safety </vt:lpstr>
      <vt:lpstr>We will learn:</vt:lpstr>
      <vt:lpstr>Introduction </vt:lpstr>
      <vt:lpstr>What are Human Factors</vt:lpstr>
      <vt:lpstr>What are Human Factors</vt:lpstr>
      <vt:lpstr>What are Human Factors</vt:lpstr>
      <vt:lpstr>Human Factors-The Job</vt:lpstr>
      <vt:lpstr>Human Factors- The individual</vt:lpstr>
      <vt:lpstr>Human Factors- The organization</vt:lpstr>
      <vt:lpstr>The benefits of applying human factors in healthcare </vt:lpstr>
      <vt:lpstr>Case Study</vt:lpstr>
      <vt:lpstr>How did this happen? </vt:lpstr>
      <vt:lpstr>PowerPoint Presentation</vt:lpstr>
      <vt:lpstr>TO ERR IS HUMAN </vt:lpstr>
      <vt:lpstr>TO ERR IS HUMAN </vt:lpstr>
      <vt:lpstr>Medical errors</vt:lpstr>
      <vt:lpstr>Types of Medical Errors </vt:lpstr>
      <vt:lpstr>PowerPoint Presentation</vt:lpstr>
      <vt:lpstr>PowerPoint Presentation</vt:lpstr>
      <vt:lpstr>Causes of Medical Errors </vt:lpstr>
      <vt:lpstr>Cont: </vt:lpstr>
      <vt:lpstr> Cont:  </vt:lpstr>
      <vt:lpstr>Examples of errors</vt:lpstr>
      <vt:lpstr>KKUH –Medical Errors </vt:lpstr>
      <vt:lpstr>Actions </vt:lpstr>
      <vt:lpstr>Cont:</vt:lpstr>
      <vt:lpstr>OVR(Occurrence Variance Reporting) or IR(Incident Reporting)</vt:lpstr>
      <vt:lpstr>Adverse Event: are unexpected incidents, therapeutic misadventures, iatrogenic injuries or other adverse occurrences directly associated with care or services provided   Ex: Patient falls, Medication errors, </vt:lpstr>
      <vt:lpstr>KKUH Reporting System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Factor &amp; Patient Safety</dc:title>
  <dc:creator>Dr.Frahian</dc:creator>
  <cp:lastModifiedBy>Maher</cp:lastModifiedBy>
  <cp:revision>52</cp:revision>
  <dcterms:created xsi:type="dcterms:W3CDTF">2012-09-02T10:04:00Z</dcterms:created>
  <dcterms:modified xsi:type="dcterms:W3CDTF">2014-10-30T06:13:26Z</dcterms:modified>
</cp:coreProperties>
</file>