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0" r:id="rId5"/>
    <p:sldId id="258" r:id="rId6"/>
    <p:sldId id="262" r:id="rId7"/>
    <p:sldId id="261" r:id="rId8"/>
    <p:sldId id="259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AD1A07-90C1-41F3-ACDC-256451B125D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09C8CE-BDA2-401E-83BC-AE7EF72C5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47800"/>
            <a:ext cx="7620000" cy="18288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BASAL GANGLIA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505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Dr</a:t>
            </a:r>
            <a:r>
              <a:rPr lang="en-US" sz="4000" b="1" dirty="0" smtClean="0">
                <a:solidFill>
                  <a:srgbClr val="FF0000"/>
                </a:solidFill>
              </a:rPr>
              <a:t> JAMILA EL MEDANY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191000" cy="51160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narrow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	-Extends above thalamus (in parietal lobe)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Tail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-Long &amp; tapering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-Descends into temporal lobe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-Continuous with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Nucleus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886200" cy="2943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LENTIFORM NUCLEUS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495800" cy="52684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SHAPE: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three sided, wedge-shaped mass of grey matter, with a convex outer surface and an apex which lies against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genu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the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DIVISION: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divided into 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Larger darker lateral portion called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 marL="88011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Smaller, lighter medial portion called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r>
              <a:rPr lang="en-US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(g)</a:t>
            </a: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86200"/>
            <a:ext cx="3886200" cy="27534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C:\Documents and Settings\user1\My Documents\My Pictures\basal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00200"/>
            <a:ext cx="2925993" cy="22162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5029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5181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105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343400" cy="52684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Separated from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a thin sheath of nerve fibers,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lateral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medullary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lamina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white matter lateral to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is divided, by a sheath of grey matter,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into two layers: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external 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extreme capsule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(2)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between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claustrum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insula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4" descr="C:\Documents and Settings\user1\My Documents\My Pictures\basal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397594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038600" y="2438400"/>
            <a:ext cx="1524000" cy="14478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3429000"/>
            <a:ext cx="1143000" cy="5334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572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810000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Insula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372600" y="-228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2"/>
          </p:cNvCxnSpPr>
          <p:nvPr/>
        </p:nvCxnSpPr>
        <p:spPr>
          <a:xfrm rot="16200000" flipH="1">
            <a:off x="4944275" y="3953674"/>
            <a:ext cx="104001" cy="3706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 PALLIDUS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Consists of two divisions,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lateral &amp; the medial segments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separated by a thin sheath of nerve fibers,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medullary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lamina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medial segment is similar, in terms of cytology and connections with the  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pars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reticulata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substantia</a:t>
            </a:r>
            <a:r>
              <a:rPr lang="en-US" sz="3200" b="1" dirty="0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B50B9D"/>
                </a:solidFill>
                <a:latin typeface="Arial" pitchFamily="34" charset="0"/>
                <a:cs typeface="Arial" pitchFamily="34" charset="0"/>
              </a:rPr>
              <a:t>nigra</a:t>
            </a:r>
            <a:endParaRPr lang="en-US" sz="3200" b="1" dirty="0" smtClean="0">
              <a:solidFill>
                <a:srgbClr val="B50B9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1\My Documents\My Pictures\BASAL4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8733" y="2138533"/>
            <a:ext cx="4513431" cy="4033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17032" y="228600"/>
            <a:ext cx="7159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STRIATUM (CAUDATE &amp; PUTAMEN)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input portion of Corpus striatum”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xplosion 2 10"/>
          <p:cNvSpPr/>
          <p:nvPr/>
        </p:nvSpPr>
        <p:spPr>
          <a:xfrm>
            <a:off x="3657600" y="1371600"/>
            <a:ext cx="2590800" cy="990600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Cerebral Cortex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3200400"/>
            <a:ext cx="1981200" cy="10668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Intralaminar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2438400" y="4953000"/>
            <a:ext cx="1295400" cy="4572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compacta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2438400" y="57150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2057400" y="1981200"/>
            <a:ext cx="1524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896100" y="2705100"/>
            <a:ext cx="533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3048000" y="2438400"/>
            <a:ext cx="41148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2438400" y="2514600"/>
            <a:ext cx="6096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0"/>
          </p:cNvCxnSpPr>
          <p:nvPr/>
        </p:nvCxnSpPr>
        <p:spPr>
          <a:xfrm rot="16200000" flipV="1">
            <a:off x="2419350" y="4286250"/>
            <a:ext cx="609600" cy="723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09800" y="5334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6200000" flipH="1">
            <a:off x="990600" y="5029200"/>
            <a:ext cx="16002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21" idx="1"/>
          </p:cNvCxnSpPr>
          <p:nvPr/>
        </p:nvCxnSpPr>
        <p:spPr>
          <a:xfrm>
            <a:off x="1828800" y="5867400"/>
            <a:ext cx="609600" cy="7467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342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010400" y="59436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324600" y="61722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75" idx="1"/>
          </p:cNvCxnSpPr>
          <p:nvPr/>
        </p:nvCxnSpPr>
        <p:spPr>
          <a:xfrm flipH="1">
            <a:off x="6248400" y="5747266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056" y="228600"/>
            <a:ext cx="85332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PALEOSTRIATUM (GLOBUS PALLIDUS)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output portion of corpus striatum: </a:t>
            </a:r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segment of G.P. + Pars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Reticulata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S.N.”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324600" y="2590800"/>
            <a:ext cx="2438400" cy="16764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Thalamus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(Ventral lateral, Ventral anterior,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centromedian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hord 14"/>
          <p:cNvSpPr/>
          <p:nvPr/>
        </p:nvSpPr>
        <p:spPr>
          <a:xfrm>
            <a:off x="1219200" y="2971800"/>
            <a:ext cx="1676400" cy="1295400"/>
          </a:xfrm>
          <a:prstGeom prst="chord">
            <a:avLst>
              <a:gd name="adj1" fmla="val 3141835"/>
              <a:gd name="adj2" fmla="val 188867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Striatum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2895600" y="3124200"/>
            <a:ext cx="1371600" cy="1143000"/>
          </a:xfrm>
          <a:prstGeom prst="trapezoi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4419600" y="3124200"/>
            <a:ext cx="1447800" cy="1143000"/>
          </a:xfrm>
          <a:prstGeom prst="trapezoid">
            <a:avLst>
              <a:gd name="adj" fmla="val 28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G.P.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segment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7010400" y="5638800"/>
            <a:ext cx="1295400" cy="454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reticulata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Arrow Connector 64"/>
          <p:cNvCxnSpPr>
            <a:stCxn id="15" idx="1"/>
          </p:cNvCxnSpPr>
          <p:nvPr/>
        </p:nvCxnSpPr>
        <p:spPr>
          <a:xfrm rot="16200000" flipH="1">
            <a:off x="3522282" y="2150682"/>
            <a:ext cx="171083" cy="20807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5" idx="2"/>
            <a:endCxn id="17" idx="1"/>
          </p:cNvCxnSpPr>
          <p:nvPr/>
        </p:nvCxnSpPr>
        <p:spPr>
          <a:xfrm>
            <a:off x="2526951" y="3640715"/>
            <a:ext cx="511524" cy="5498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629400" y="6096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Substantia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Nigra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43000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Afferents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Straight Arrow Connector 78"/>
          <p:cNvCxnSpPr>
            <a:endCxn id="75" idx="1"/>
          </p:cNvCxnSpPr>
          <p:nvPr/>
        </p:nvCxnSpPr>
        <p:spPr>
          <a:xfrm flipV="1">
            <a:off x="533400" y="5747266"/>
            <a:ext cx="609600" cy="439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2192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Efferents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505200" y="4953000"/>
            <a:ext cx="1981200" cy="685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Subthalamic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Straight Arrow Connector 37"/>
          <p:cNvCxnSpPr>
            <a:stCxn id="24" idx="1"/>
          </p:cNvCxnSpPr>
          <p:nvPr/>
        </p:nvCxnSpPr>
        <p:spPr>
          <a:xfrm rot="16200000" flipV="1">
            <a:off x="3104754" y="4362847"/>
            <a:ext cx="786233" cy="5949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2"/>
          </p:cNvCxnSpPr>
          <p:nvPr/>
        </p:nvCxnSpPr>
        <p:spPr>
          <a:xfrm rot="16200000" flipH="1">
            <a:off x="3467100" y="4381500"/>
            <a:ext cx="685800" cy="457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8" idx="2"/>
          </p:cNvCxnSpPr>
          <p:nvPr/>
        </p:nvCxnSpPr>
        <p:spPr>
          <a:xfrm rot="5400000" flipH="1" flipV="1">
            <a:off x="4667250" y="4476750"/>
            <a:ext cx="685800" cy="266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3"/>
          </p:cNvCxnSpPr>
          <p:nvPr/>
        </p:nvCxnSpPr>
        <p:spPr>
          <a:xfrm flipV="1">
            <a:off x="5706940" y="3657600"/>
            <a:ext cx="617660" cy="381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791200" y="4038600"/>
            <a:ext cx="5334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0"/>
          </p:cNvCxnSpPr>
          <p:nvPr/>
        </p:nvCxnSpPr>
        <p:spPr>
          <a:xfrm rot="5400000" flipH="1" flipV="1">
            <a:off x="7029450" y="4972050"/>
            <a:ext cx="1295400" cy="38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304540" y="4472940"/>
            <a:ext cx="759460" cy="248920"/>
          </a:xfrm>
          <a:custGeom>
            <a:avLst/>
            <a:gdLst>
              <a:gd name="connsiteX0" fmla="*/ 642620 w 759460"/>
              <a:gd name="connsiteY0" fmla="*/ 7620 h 248920"/>
              <a:gd name="connsiteX1" fmla="*/ 2540 w 759460"/>
              <a:gd name="connsiteY1" fmla="*/ 220980 h 248920"/>
              <a:gd name="connsiteX2" fmla="*/ 657860 w 759460"/>
              <a:gd name="connsiteY2" fmla="*/ 175260 h 248920"/>
              <a:gd name="connsiteX3" fmla="*/ 642620 w 759460"/>
              <a:gd name="connsiteY3" fmla="*/ 7620 h 2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60" h="248920">
                <a:moveTo>
                  <a:pt x="642620" y="7620"/>
                </a:moveTo>
                <a:cubicBezTo>
                  <a:pt x="533400" y="15240"/>
                  <a:pt x="0" y="193040"/>
                  <a:pt x="2540" y="220980"/>
                </a:cubicBezTo>
                <a:cubicBezTo>
                  <a:pt x="5080" y="248920"/>
                  <a:pt x="556260" y="208280"/>
                  <a:pt x="657860" y="175260"/>
                </a:cubicBezTo>
                <a:cubicBezTo>
                  <a:pt x="759460" y="142240"/>
                  <a:pt x="751840" y="0"/>
                  <a:pt x="642620" y="762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2362200" y="4724400"/>
            <a:ext cx="838200" cy="1588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449580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Subthalamic</a:t>
            </a:r>
            <a:r>
              <a:rPr lang="en-US" dirty="0" smtClean="0"/>
              <a:t> fasciculus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562600" y="3352800"/>
            <a:ext cx="6858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6744494" y="4991100"/>
            <a:ext cx="1294606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5867400" y="3048000"/>
            <a:ext cx="109220" cy="1104900"/>
          </a:xfrm>
          <a:custGeom>
            <a:avLst/>
            <a:gdLst>
              <a:gd name="connsiteX0" fmla="*/ 12700 w 91440"/>
              <a:gd name="connsiteY0" fmla="*/ 144780 h 1066800"/>
              <a:gd name="connsiteX1" fmla="*/ 12700 w 91440"/>
              <a:gd name="connsiteY1" fmla="*/ 1059180 h 1066800"/>
              <a:gd name="connsiteX2" fmla="*/ 88900 w 91440"/>
              <a:gd name="connsiteY2" fmla="*/ 190500 h 1066800"/>
              <a:gd name="connsiteX3" fmla="*/ 12700 w 91440"/>
              <a:gd name="connsiteY3" fmla="*/ 14478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" h="1066800">
                <a:moveTo>
                  <a:pt x="12700" y="144780"/>
                </a:moveTo>
                <a:cubicBezTo>
                  <a:pt x="0" y="289560"/>
                  <a:pt x="0" y="1051560"/>
                  <a:pt x="12700" y="1059180"/>
                </a:cubicBezTo>
                <a:cubicBezTo>
                  <a:pt x="25400" y="1066800"/>
                  <a:pt x="91440" y="337820"/>
                  <a:pt x="88900" y="190500"/>
                </a:cubicBezTo>
                <a:cubicBezTo>
                  <a:pt x="86360" y="43180"/>
                  <a:pt x="25400" y="0"/>
                  <a:pt x="12700" y="1447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V="1">
            <a:off x="5334000" y="2514600"/>
            <a:ext cx="685800" cy="38100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05400" y="205740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Thalamic fasciculus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33400" y="6204466"/>
            <a:ext cx="6096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1" grpId="0" animBg="1"/>
      <p:bldP spid="70" grpId="0"/>
      <p:bldP spid="24" grpId="0" animBg="1"/>
      <p:bldP spid="51" grpId="0" animBg="1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Function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corpus striatum assists in regulation of voluntary movement and learning of motor skills.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Their function is to facilitate behavior and movement that are required and appropriate, and inhibit unwanted or inappropriate movement.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7"/>
            <a:ext cx="3886200" cy="457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dysfunction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does NOT cause: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paralysis, sensory loss or ataxia</a:t>
            </a:r>
          </a:p>
          <a:p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leads </a:t>
            </a:r>
            <a:r>
              <a:rPr lang="en-US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to: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Abnormal motor control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emergence of abnormal, involuntary movements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dyskinesias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71550" lvl="1" indent="-514350">
              <a:buFont typeface="Calibri" pitchFamily="34" charset="0"/>
              <a:buAutoNum type="romanUcPeriod"/>
            </a:pP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Alteration in muscle tone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hypertonia/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hypotonia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galmadani\Desktop\318695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57" y="1600200"/>
            <a:ext cx="5105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At the end of the lecture, the student should be able to: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Define “basal ganglia” and enumerate its components.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Enumerate parts of “Corpus Striatum” and their important relations.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Describe the structure of Caudate and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Globus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Pallidus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nuclei.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Differentiate between striatum &amp;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paleostriatum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term of connections.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State briefly functions &amp; dysfunctions of Corpus Striatum.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BASAL GANGLIA (NUCLEI)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89567"/>
            <a:ext cx="4038600" cy="5039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Group of nerve cells deeply situated in cerebral hemispheres</a:t>
            </a:r>
          </a:p>
          <a:p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Components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Caudate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divided into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Pallidus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</a:t>
            </a:r>
          </a:p>
          <a:p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14600"/>
            <a:ext cx="453133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19800" y="3733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3886200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648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AN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BASAL GANGLIA (NUCLEI)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19600" cy="49636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Caudate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nuclei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are functionally related to each other &amp; called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striatum”: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Part of </a:t>
            </a:r>
            <a:r>
              <a:rPr lang="en-US" sz="28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extrapyramidal</a:t>
            </a: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motor system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principally involved in the control of posture and movements (primarily by inhibiting motor functions)</a:t>
            </a:r>
          </a:p>
          <a:p>
            <a:endParaRPr lang="en-US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886200" cy="2744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4800600"/>
            <a:ext cx="40302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Amygdaloid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Nucleus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(part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 limbic system) is only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mbryologically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related to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Corpus Striatum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/>
              <a:t>CORPUS STRIATUM (PARTS)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572000" cy="47350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Putamen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is more closely related to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(regarding development, function &amp; connections) and together constitute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Striatum.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Globus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allidus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 the oldest part of corpus striatum and is called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paleostriatum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 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pallidum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user1\My Documents\My Pictures\BASAL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50" y="2502712"/>
            <a:ext cx="4116612" cy="2907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53000" y="3962400"/>
            <a:ext cx="685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3124200"/>
            <a:ext cx="3810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5800" y="3810000"/>
            <a:ext cx="1905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58000" y="3505200"/>
            <a:ext cx="4572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(Nomenclature)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8874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Bands of grey matter pass from </a:t>
            </a:r>
            <a:r>
              <a:rPr lang="en-US" sz="32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lentiform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nucleus across the internal capsule to the caudate nucleus, giving the striated appearance hence, the name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corpus striatum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 </a:t>
            </a:r>
          </a:p>
          <a:p>
            <a:endParaRPr lang="en-US" dirty="0"/>
          </a:p>
        </p:txBody>
      </p:sp>
      <p:pic>
        <p:nvPicPr>
          <p:cNvPr id="5" name="Picture 3" descr="C:\Documents and Settings\user1\My Documents\My Pictures\basal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937" y="2057400"/>
            <a:ext cx="4500597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4800600" y="2743200"/>
            <a:ext cx="9144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CORPUS STRIATUM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(Important relations)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724400" cy="496363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Head of Caudate Nucleus lies: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Anterior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 to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(A)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Lentiform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Nucleus: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Lateral 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thalamus &amp; separated from it by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posterior limb of internal capsule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(P)</a:t>
            </a:r>
          </a:p>
          <a:p>
            <a:pPr>
              <a:buNone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254" y="1600201"/>
            <a:ext cx="3415145" cy="2209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Documents and Settings\user1\My Documents\My Pictures\basal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8750"/>
            <a:ext cx="3697287" cy="2619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705600" y="4953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5334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001000" y="1981200"/>
            <a:ext cx="6096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1\My Documents\My Pictures\basal7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340" y="1295400"/>
            <a:ext cx="8328455" cy="495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CAUDATE NUCLEUS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8768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SHAPE: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C-shaped mass of grey matter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COMPONENTS: </a:t>
            </a:r>
            <a:r>
              <a:rPr lang="en-US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head, body &amp; tail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Head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-Rounded in shape 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-Lies anterior to thalamus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 frontal lobe)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-Completely separated from the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the internal capsule except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rostrally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where it is continuous with the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putamen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1\My Documents\My Pictures\basal1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768590" cy="2854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257800" y="2362200"/>
            <a:ext cx="838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2400" y="22860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C:\Documents and Settings\Free User\My Documents\My Pictures\Picture2[p0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495800"/>
            <a:ext cx="2753829" cy="21872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759</TotalTime>
  <Words>576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BASAL GANGLIA</vt:lpstr>
      <vt:lpstr>OBJECTIVES</vt:lpstr>
      <vt:lpstr>BASAL GANGLIA (NUCLEI)</vt:lpstr>
      <vt:lpstr>BASAL GANGLIA (NUCLEI)</vt:lpstr>
      <vt:lpstr>CORPUS STRIATUM (PARTS)</vt:lpstr>
      <vt:lpstr>CORPUS STRIATUM  (Nomenclature)</vt:lpstr>
      <vt:lpstr>CORPUS STRIATUM  (Important relations)</vt:lpstr>
      <vt:lpstr>PowerPoint Presentation</vt:lpstr>
      <vt:lpstr>CAUDATE NUCLEUS</vt:lpstr>
      <vt:lpstr>CAUDATE NUCLEUS</vt:lpstr>
      <vt:lpstr>LENTIFORM NUCLEUS</vt:lpstr>
      <vt:lpstr>PUTAMEN</vt:lpstr>
      <vt:lpstr>GLOBUS PALLIDUS</vt:lpstr>
      <vt:lpstr>PowerPoint Presentation</vt:lpstr>
      <vt:lpstr>PowerPoint Presentation</vt:lpstr>
      <vt:lpstr>CORPUS STRIATUM Function</vt:lpstr>
      <vt:lpstr>Dysfunction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BASAL GANGLIA</dc:title>
  <dc:creator>user1</dc:creator>
  <cp:lastModifiedBy>Gamilah H. Al-Madani</cp:lastModifiedBy>
  <cp:revision>73</cp:revision>
  <dcterms:created xsi:type="dcterms:W3CDTF">2011-10-05T07:46:08Z</dcterms:created>
  <dcterms:modified xsi:type="dcterms:W3CDTF">2015-10-12T06:13:10Z</dcterms:modified>
</cp:coreProperties>
</file>