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sldIdLst>
    <p:sldId id="257" r:id="rId2"/>
    <p:sldId id="282" r:id="rId3"/>
    <p:sldId id="258" r:id="rId4"/>
    <p:sldId id="28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6" r:id="rId27"/>
    <p:sldId id="287" r:id="rId28"/>
    <p:sldId id="288" r:id="rId29"/>
    <p:sldId id="281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626F5-CF57-47DC-A51D-E7F2E3AE7BBB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3D987-D704-4241-ABBD-A9B7156D77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5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C293226A-455A-4329-8134-ACDB7956F008}" type="datetime1">
              <a:rPr lang="en-US" smtClean="0"/>
              <a:pPr/>
              <a:t>10/21/2014</a:t>
            </a:fld>
            <a:endParaRPr lang="en-US" dirty="0" smtClean="0"/>
          </a:p>
        </p:txBody>
      </p:sp>
      <p:sp>
        <p:nvSpPr>
          <p:cNvPr id="33795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9F9929-4D82-4133-90C1-F756B762BB95}" type="slidenum">
              <a:rPr lang="x-none" smtClean="0"/>
              <a:pPr/>
              <a:t>16</a:t>
            </a:fld>
            <a:endParaRPr lang="en-US" dirty="0" smtClean="0"/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3914775" y="0"/>
            <a:ext cx="2955925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3914775" y="8707438"/>
            <a:ext cx="2955925" cy="446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b"/>
          <a:lstStyle/>
          <a:p>
            <a:pPr algn="r"/>
            <a:r>
              <a:rPr lang="en-GB" sz="1200" dirty="0"/>
              <a:t>6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0" y="8707438"/>
            <a:ext cx="2954338" cy="446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0" y="0"/>
            <a:ext cx="2954338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8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0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16413"/>
            <a:ext cx="5026025" cy="4167187"/>
          </a:xfrm>
          <a:noFill/>
        </p:spPr>
        <p:txBody>
          <a:bodyPr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351E62E-9947-4980-B901-C09ACAB8D8BB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51E62E-9947-4980-B901-C09ACAB8D8BB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069848"/>
            <a:ext cx="8077200" cy="16733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Alzheimer’s Disease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8956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2800" dirty="0" smtClean="0"/>
              <a:t>CNS Block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Neurofibrillary Tangles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Bundles of filaments in the cytoplasm of neurons that displace or encircle the nucleus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filaments mainly contain:</a:t>
            </a:r>
          </a:p>
          <a:p>
            <a:pPr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yperphosphorylated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forms of 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tau protein</a:t>
            </a:r>
          </a:p>
          <a:p>
            <a:pPr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protein that enhances microtubule assembly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5" name="Picture 10" descr="phf_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Amyloid Angiopathy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625975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Amyloid proteins build up on the walls of the arteries in the brain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condition increases the risk of hemorrhagic, stroke and dementia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An almost invariable accompaniment of Alzheimer’s disease but not specific for Alzheimer’s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536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Alzheimer’s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Still being intensively studied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 correlation of number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neurofibrillar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tangles with degree of dementia 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neuritic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plaques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Biochemical markers correlated to degree of dementia include:</a:t>
            </a: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oss of choline acetyl transferase</a:t>
            </a:r>
          </a:p>
          <a:p>
            <a:pPr lvl="1"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ynaptophysin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immunoreactivity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myloid burden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7412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26789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Alzheimer’s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synapses best correlates with severity of dementia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peptide forms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-pleated sheets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aggregates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esistant to degradation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licits a response from astrocytes and microglia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be directly neurotoxic</a:t>
            </a:r>
          </a:p>
        </p:txBody>
      </p:sp>
      <p:pic>
        <p:nvPicPr>
          <p:cNvPr id="1843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is a critical molecule in the pathogenesis of Alzheimer’s disease</a:t>
            </a:r>
          </a:p>
        </p:txBody>
      </p:sp>
      <p:pic>
        <p:nvPicPr>
          <p:cNvPr id="1945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Peptides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erived from the processing of APP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 is a protein of uncertain cellular function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synthesized with a single transmembrane domain and expressed on the cell surface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2048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9"/>
          <p:cNvSpPr>
            <a:spLocks noChangeArrowheads="1"/>
          </p:cNvSpPr>
          <p:nvPr/>
        </p:nvSpPr>
        <p:spPr bwMode="auto">
          <a:xfrm>
            <a:off x="2881313" y="2343150"/>
            <a:ext cx="2473325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4808538" y="2681288"/>
            <a:ext cx="2489200" cy="596900"/>
            <a:chOff x="3376" y="1689"/>
            <a:chExt cx="1763" cy="376"/>
          </a:xfrm>
        </p:grpSpPr>
        <p:sp>
          <p:nvSpPr>
            <p:cNvPr id="21548" name="Freeform 111"/>
            <p:cNvSpPr>
              <a:spLocks/>
            </p:cNvSpPr>
            <p:nvPr/>
          </p:nvSpPr>
          <p:spPr bwMode="auto">
            <a:xfrm>
              <a:off x="3504" y="1905"/>
              <a:ext cx="184" cy="80"/>
            </a:xfrm>
            <a:custGeom>
              <a:avLst/>
              <a:gdLst>
                <a:gd name="T0" fmla="*/ 183 w 184"/>
                <a:gd name="T1" fmla="*/ 0 h 80"/>
                <a:gd name="T2" fmla="*/ 183 w 184"/>
                <a:gd name="T3" fmla="*/ 16 h 80"/>
                <a:gd name="T4" fmla="*/ 177 w 184"/>
                <a:gd name="T5" fmla="*/ 28 h 80"/>
                <a:gd name="T6" fmla="*/ 171 w 184"/>
                <a:gd name="T7" fmla="*/ 35 h 80"/>
                <a:gd name="T8" fmla="*/ 165 w 184"/>
                <a:gd name="T9" fmla="*/ 38 h 80"/>
                <a:gd name="T10" fmla="*/ 106 w 184"/>
                <a:gd name="T11" fmla="*/ 38 h 80"/>
                <a:gd name="T12" fmla="*/ 100 w 184"/>
                <a:gd name="T13" fmla="*/ 41 h 80"/>
                <a:gd name="T14" fmla="*/ 95 w 184"/>
                <a:gd name="T15" fmla="*/ 50 h 80"/>
                <a:gd name="T16" fmla="*/ 89 w 184"/>
                <a:gd name="T17" fmla="*/ 63 h 80"/>
                <a:gd name="T18" fmla="*/ 89 w 184"/>
                <a:gd name="T19" fmla="*/ 79 h 80"/>
                <a:gd name="T20" fmla="*/ 89 w 184"/>
                <a:gd name="T21" fmla="*/ 63 h 80"/>
                <a:gd name="T22" fmla="*/ 83 w 184"/>
                <a:gd name="T23" fmla="*/ 50 h 80"/>
                <a:gd name="T24" fmla="*/ 83 w 184"/>
                <a:gd name="T25" fmla="*/ 41 h 80"/>
                <a:gd name="T26" fmla="*/ 77 w 184"/>
                <a:gd name="T27" fmla="*/ 38 h 80"/>
                <a:gd name="T28" fmla="*/ 18 w 184"/>
                <a:gd name="T29" fmla="*/ 38 h 80"/>
                <a:gd name="T30" fmla="*/ 12 w 184"/>
                <a:gd name="T31" fmla="*/ 35 h 80"/>
                <a:gd name="T32" fmla="*/ 6 w 184"/>
                <a:gd name="T33" fmla="*/ 28 h 80"/>
                <a:gd name="T34" fmla="*/ 0 w 184"/>
                <a:gd name="T35" fmla="*/ 16 h 80"/>
                <a:gd name="T36" fmla="*/ 0 w 184"/>
                <a:gd name="T37" fmla="*/ 0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4"/>
                <a:gd name="T58" fmla="*/ 0 h 80"/>
                <a:gd name="T59" fmla="*/ 184 w 184"/>
                <a:gd name="T60" fmla="*/ 80 h 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4" h="80">
                  <a:moveTo>
                    <a:pt x="183" y="0"/>
                  </a:moveTo>
                  <a:lnTo>
                    <a:pt x="183" y="16"/>
                  </a:lnTo>
                  <a:lnTo>
                    <a:pt x="177" y="28"/>
                  </a:lnTo>
                  <a:lnTo>
                    <a:pt x="171" y="35"/>
                  </a:lnTo>
                  <a:lnTo>
                    <a:pt x="165" y="38"/>
                  </a:lnTo>
                  <a:lnTo>
                    <a:pt x="106" y="38"/>
                  </a:lnTo>
                  <a:lnTo>
                    <a:pt x="100" y="41"/>
                  </a:lnTo>
                  <a:lnTo>
                    <a:pt x="95" y="50"/>
                  </a:lnTo>
                  <a:lnTo>
                    <a:pt x="89" y="63"/>
                  </a:lnTo>
                  <a:lnTo>
                    <a:pt x="89" y="79"/>
                  </a:lnTo>
                  <a:lnTo>
                    <a:pt x="89" y="63"/>
                  </a:lnTo>
                  <a:lnTo>
                    <a:pt x="83" y="50"/>
                  </a:lnTo>
                  <a:lnTo>
                    <a:pt x="83" y="41"/>
                  </a:lnTo>
                  <a:lnTo>
                    <a:pt x="77" y="38"/>
                  </a:lnTo>
                  <a:lnTo>
                    <a:pt x="18" y="38"/>
                  </a:lnTo>
                  <a:lnTo>
                    <a:pt x="12" y="35"/>
                  </a:lnTo>
                  <a:lnTo>
                    <a:pt x="6" y="28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49" name="Freeform 112"/>
            <p:cNvSpPr>
              <a:spLocks/>
            </p:cNvSpPr>
            <p:nvPr/>
          </p:nvSpPr>
          <p:spPr bwMode="auto">
            <a:xfrm>
              <a:off x="3376" y="1730"/>
              <a:ext cx="226" cy="85"/>
            </a:xfrm>
            <a:custGeom>
              <a:avLst/>
              <a:gdLst>
                <a:gd name="T0" fmla="*/ 225 w 226"/>
                <a:gd name="T1" fmla="*/ 0 h 85"/>
                <a:gd name="T2" fmla="*/ 225 w 226"/>
                <a:gd name="T3" fmla="*/ 17 h 85"/>
                <a:gd name="T4" fmla="*/ 219 w 226"/>
                <a:gd name="T5" fmla="*/ 29 h 85"/>
                <a:gd name="T6" fmla="*/ 213 w 226"/>
                <a:gd name="T7" fmla="*/ 38 h 85"/>
                <a:gd name="T8" fmla="*/ 208 w 226"/>
                <a:gd name="T9" fmla="*/ 40 h 85"/>
                <a:gd name="T10" fmla="*/ 133 w 226"/>
                <a:gd name="T11" fmla="*/ 40 h 85"/>
                <a:gd name="T12" fmla="*/ 127 w 226"/>
                <a:gd name="T13" fmla="*/ 43 h 85"/>
                <a:gd name="T14" fmla="*/ 116 w 226"/>
                <a:gd name="T15" fmla="*/ 55 h 85"/>
                <a:gd name="T16" fmla="*/ 110 w 226"/>
                <a:gd name="T17" fmla="*/ 67 h 85"/>
                <a:gd name="T18" fmla="*/ 110 w 226"/>
                <a:gd name="T19" fmla="*/ 84 h 85"/>
                <a:gd name="T20" fmla="*/ 110 w 226"/>
                <a:gd name="T21" fmla="*/ 67 h 85"/>
                <a:gd name="T22" fmla="*/ 104 w 226"/>
                <a:gd name="T23" fmla="*/ 55 h 85"/>
                <a:gd name="T24" fmla="*/ 98 w 226"/>
                <a:gd name="T25" fmla="*/ 43 h 85"/>
                <a:gd name="T26" fmla="*/ 92 w 226"/>
                <a:gd name="T27" fmla="*/ 40 h 85"/>
                <a:gd name="T28" fmla="*/ 18 w 226"/>
                <a:gd name="T29" fmla="*/ 40 h 85"/>
                <a:gd name="T30" fmla="*/ 12 w 226"/>
                <a:gd name="T31" fmla="*/ 38 h 85"/>
                <a:gd name="T32" fmla="*/ 6 w 226"/>
                <a:gd name="T33" fmla="*/ 29 h 85"/>
                <a:gd name="T34" fmla="*/ 0 w 226"/>
                <a:gd name="T35" fmla="*/ 17 h 85"/>
                <a:gd name="T36" fmla="*/ 0 w 226"/>
                <a:gd name="T37" fmla="*/ 0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6"/>
                <a:gd name="T58" fmla="*/ 0 h 85"/>
                <a:gd name="T59" fmla="*/ 226 w 226"/>
                <a:gd name="T60" fmla="*/ 85 h 8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6" h="85">
                  <a:moveTo>
                    <a:pt x="225" y="0"/>
                  </a:moveTo>
                  <a:lnTo>
                    <a:pt x="225" y="17"/>
                  </a:lnTo>
                  <a:lnTo>
                    <a:pt x="219" y="29"/>
                  </a:lnTo>
                  <a:lnTo>
                    <a:pt x="213" y="38"/>
                  </a:lnTo>
                  <a:lnTo>
                    <a:pt x="208" y="40"/>
                  </a:lnTo>
                  <a:lnTo>
                    <a:pt x="133" y="40"/>
                  </a:lnTo>
                  <a:lnTo>
                    <a:pt x="127" y="43"/>
                  </a:lnTo>
                  <a:lnTo>
                    <a:pt x="116" y="55"/>
                  </a:lnTo>
                  <a:lnTo>
                    <a:pt x="110" y="67"/>
                  </a:lnTo>
                  <a:lnTo>
                    <a:pt x="110" y="84"/>
                  </a:lnTo>
                  <a:lnTo>
                    <a:pt x="110" y="67"/>
                  </a:lnTo>
                  <a:lnTo>
                    <a:pt x="104" y="55"/>
                  </a:lnTo>
                  <a:lnTo>
                    <a:pt x="98" y="43"/>
                  </a:lnTo>
                  <a:lnTo>
                    <a:pt x="92" y="40"/>
                  </a:lnTo>
                  <a:lnTo>
                    <a:pt x="18" y="40"/>
                  </a:lnTo>
                  <a:lnTo>
                    <a:pt x="12" y="38"/>
                  </a:lnTo>
                  <a:lnTo>
                    <a:pt x="6" y="29"/>
                  </a:lnTo>
                  <a:lnTo>
                    <a:pt x="0" y="1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50" name="Line 113"/>
            <p:cNvSpPr>
              <a:spLocks noChangeShapeType="1"/>
            </p:cNvSpPr>
            <p:nvPr/>
          </p:nvSpPr>
          <p:spPr bwMode="auto">
            <a:xfrm>
              <a:off x="3599" y="1984"/>
              <a:ext cx="452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551" name="Line 114"/>
            <p:cNvSpPr>
              <a:spLocks noChangeShapeType="1"/>
            </p:cNvSpPr>
            <p:nvPr/>
          </p:nvSpPr>
          <p:spPr bwMode="auto">
            <a:xfrm>
              <a:off x="3487" y="1810"/>
              <a:ext cx="55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552" name="Rectangle 115"/>
            <p:cNvSpPr>
              <a:spLocks noChangeArrowheads="1"/>
            </p:cNvSpPr>
            <p:nvPr/>
          </p:nvSpPr>
          <p:spPr bwMode="auto">
            <a:xfrm>
              <a:off x="4056" y="1689"/>
              <a:ext cx="1083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500" dirty="0">
                  <a:latin typeface="Symbol" pitchFamily="18" charset="2"/>
                </a:rPr>
                <a:t></a:t>
              </a:r>
              <a:r>
                <a:rPr lang="en-GB" sz="1500" dirty="0">
                  <a:latin typeface="Century Gothic" pitchFamily="34" charset="0"/>
                </a:rPr>
                <a:t>-peptide (A</a:t>
              </a:r>
              <a:r>
                <a:rPr lang="en-GB" sz="1500" dirty="0">
                  <a:latin typeface="Symbol" pitchFamily="18" charset="2"/>
                </a:rPr>
                <a:t></a:t>
              </a:r>
              <a:r>
                <a:rPr lang="en-GB" sz="1500" dirty="0">
                  <a:latin typeface="Century Gothic" pitchFamily="34" charset="0"/>
                </a:rPr>
                <a:t>)</a:t>
              </a:r>
            </a:p>
          </p:txBody>
        </p:sp>
        <p:sp>
          <p:nvSpPr>
            <p:cNvPr id="21553" name="Rectangle 116"/>
            <p:cNvSpPr>
              <a:spLocks noChangeArrowheads="1"/>
            </p:cNvSpPr>
            <p:nvPr/>
          </p:nvSpPr>
          <p:spPr bwMode="auto">
            <a:xfrm>
              <a:off x="4056" y="1862"/>
              <a:ext cx="309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500" dirty="0">
                  <a:latin typeface="Century Gothic" pitchFamily="34" charset="0"/>
                </a:rPr>
                <a:t>TM</a:t>
              </a:r>
            </a:p>
          </p:txBody>
        </p:sp>
      </p:grpSp>
      <p:sp>
        <p:nvSpPr>
          <p:cNvPr id="21508" name="Line 117"/>
          <p:cNvSpPr>
            <a:spLocks noChangeShapeType="1"/>
          </p:cNvSpPr>
          <p:nvPr/>
        </p:nvSpPr>
        <p:spPr bwMode="auto">
          <a:xfrm>
            <a:off x="5084763" y="2138363"/>
            <a:ext cx="0" cy="5302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09" name="Line 118"/>
          <p:cNvSpPr>
            <a:spLocks noChangeShapeType="1"/>
          </p:cNvSpPr>
          <p:nvPr/>
        </p:nvSpPr>
        <p:spPr bwMode="auto">
          <a:xfrm>
            <a:off x="4446588" y="1739900"/>
            <a:ext cx="320675" cy="520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0" name="Line 119"/>
          <p:cNvSpPr>
            <a:spLocks noChangeShapeType="1"/>
          </p:cNvSpPr>
          <p:nvPr/>
        </p:nvSpPr>
        <p:spPr bwMode="auto">
          <a:xfrm>
            <a:off x="4913313" y="1739900"/>
            <a:ext cx="0" cy="5048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1" name="Line 120"/>
          <p:cNvSpPr>
            <a:spLocks noChangeShapeType="1"/>
          </p:cNvSpPr>
          <p:nvPr/>
        </p:nvSpPr>
        <p:spPr bwMode="auto">
          <a:xfrm flipH="1">
            <a:off x="5086350" y="1806575"/>
            <a:ext cx="255588" cy="476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2" name="Rectangle 121"/>
          <p:cNvSpPr>
            <a:spLocks noChangeArrowheads="1"/>
          </p:cNvSpPr>
          <p:nvPr/>
        </p:nvSpPr>
        <p:spPr bwMode="auto">
          <a:xfrm>
            <a:off x="4794250" y="2333625"/>
            <a:ext cx="265113" cy="20637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3" name="Line 122"/>
          <p:cNvSpPr>
            <a:spLocks noChangeShapeType="1"/>
          </p:cNvSpPr>
          <p:nvPr/>
        </p:nvSpPr>
        <p:spPr bwMode="auto">
          <a:xfrm>
            <a:off x="4926013" y="2109788"/>
            <a:ext cx="0" cy="5302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4" name="Freeform 123"/>
          <p:cNvSpPr>
            <a:spLocks/>
          </p:cNvSpPr>
          <p:nvPr/>
        </p:nvSpPr>
        <p:spPr bwMode="auto">
          <a:xfrm>
            <a:off x="5784850" y="4962525"/>
            <a:ext cx="1009650" cy="661988"/>
          </a:xfrm>
          <a:custGeom>
            <a:avLst/>
            <a:gdLst>
              <a:gd name="T0" fmla="*/ 0 w 716"/>
              <a:gd name="T1" fmla="*/ 1040826203 h 417"/>
              <a:gd name="T2" fmla="*/ 1421745002 w 716"/>
              <a:gd name="T3" fmla="*/ 0 h 417"/>
              <a:gd name="T4" fmla="*/ 1421745002 w 716"/>
              <a:gd name="T5" fmla="*/ 1048385882 h 417"/>
              <a:gd name="T6" fmla="*/ 0 60000 65536"/>
              <a:gd name="T7" fmla="*/ 0 60000 65536"/>
              <a:gd name="T8" fmla="*/ 0 60000 65536"/>
              <a:gd name="T9" fmla="*/ 0 w 716"/>
              <a:gd name="T10" fmla="*/ 0 h 417"/>
              <a:gd name="T11" fmla="*/ 716 w 716"/>
              <a:gd name="T12" fmla="*/ 417 h 4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6" h="417">
                <a:moveTo>
                  <a:pt x="0" y="413"/>
                </a:moveTo>
                <a:lnTo>
                  <a:pt x="715" y="0"/>
                </a:lnTo>
                <a:lnTo>
                  <a:pt x="715" y="416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5" name="Rectangle 124"/>
          <p:cNvSpPr>
            <a:spLocks noChangeArrowheads="1"/>
          </p:cNvSpPr>
          <p:nvPr/>
        </p:nvSpPr>
        <p:spPr bwMode="auto">
          <a:xfrm>
            <a:off x="5783263" y="5718175"/>
            <a:ext cx="303212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6" name="Rectangle 125"/>
          <p:cNvSpPr>
            <a:spLocks noChangeArrowheads="1"/>
          </p:cNvSpPr>
          <p:nvPr/>
        </p:nvSpPr>
        <p:spPr bwMode="auto">
          <a:xfrm>
            <a:off x="6927850" y="5718175"/>
            <a:ext cx="287338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7" name="Rectangle 126"/>
          <p:cNvSpPr>
            <a:spLocks noChangeArrowheads="1"/>
          </p:cNvSpPr>
          <p:nvPr/>
        </p:nvSpPr>
        <p:spPr bwMode="auto">
          <a:xfrm>
            <a:off x="5367338" y="5718175"/>
            <a:ext cx="244475" cy="188913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8" name="Rectangle 127"/>
          <p:cNvSpPr>
            <a:spLocks noChangeArrowheads="1"/>
          </p:cNvSpPr>
          <p:nvPr/>
        </p:nvSpPr>
        <p:spPr bwMode="auto">
          <a:xfrm>
            <a:off x="6510338" y="5718175"/>
            <a:ext cx="354012" cy="188913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9" name="Line 128"/>
          <p:cNvSpPr>
            <a:spLocks noChangeShapeType="1"/>
          </p:cNvSpPr>
          <p:nvPr/>
        </p:nvSpPr>
        <p:spPr bwMode="auto">
          <a:xfrm>
            <a:off x="2801938" y="4938713"/>
            <a:ext cx="0" cy="6334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0" name="Rectangle 129"/>
          <p:cNvSpPr>
            <a:spLocks noChangeArrowheads="1"/>
          </p:cNvSpPr>
          <p:nvPr/>
        </p:nvSpPr>
        <p:spPr bwMode="auto">
          <a:xfrm>
            <a:off x="2884488" y="5691188"/>
            <a:ext cx="309562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1" name="Rectangle 130"/>
          <p:cNvSpPr>
            <a:spLocks noChangeArrowheads="1"/>
          </p:cNvSpPr>
          <p:nvPr/>
        </p:nvSpPr>
        <p:spPr bwMode="auto">
          <a:xfrm>
            <a:off x="2655888" y="5684838"/>
            <a:ext cx="134937" cy="20002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2" name="Rectangle 131"/>
          <p:cNvSpPr>
            <a:spLocks noChangeArrowheads="1"/>
          </p:cNvSpPr>
          <p:nvPr/>
        </p:nvSpPr>
        <p:spPr bwMode="auto">
          <a:xfrm>
            <a:off x="2552700" y="4259263"/>
            <a:ext cx="371475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3" name="Rectangle 132"/>
          <p:cNvSpPr>
            <a:spLocks noChangeArrowheads="1"/>
          </p:cNvSpPr>
          <p:nvPr/>
        </p:nvSpPr>
        <p:spPr bwMode="auto">
          <a:xfrm>
            <a:off x="1149350" y="4259263"/>
            <a:ext cx="1270000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4" name="Rectangle 133"/>
          <p:cNvSpPr>
            <a:spLocks noChangeArrowheads="1"/>
          </p:cNvSpPr>
          <p:nvPr/>
        </p:nvSpPr>
        <p:spPr bwMode="auto">
          <a:xfrm>
            <a:off x="2341563" y="4256088"/>
            <a:ext cx="93662" cy="193675"/>
          </a:xfrm>
          <a:prstGeom prst="rect">
            <a:avLst/>
          </a:prstGeom>
          <a:solidFill>
            <a:srgbClr val="FF7C80"/>
          </a:solidFill>
          <a:ln w="12700">
            <a:solidFill>
              <a:srgbClr val="FF5D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5" name="Rectangle 134"/>
          <p:cNvSpPr>
            <a:spLocks noChangeArrowheads="1"/>
          </p:cNvSpPr>
          <p:nvPr/>
        </p:nvSpPr>
        <p:spPr bwMode="auto">
          <a:xfrm>
            <a:off x="2508250" y="4256088"/>
            <a:ext cx="95250" cy="193675"/>
          </a:xfrm>
          <a:prstGeom prst="rect">
            <a:avLst/>
          </a:prstGeom>
          <a:solidFill>
            <a:srgbClr val="FF7C80"/>
          </a:solidFill>
          <a:ln w="12700">
            <a:solidFill>
              <a:srgbClr val="FF5D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6" name="Line 135"/>
          <p:cNvSpPr>
            <a:spLocks noChangeShapeType="1"/>
          </p:cNvSpPr>
          <p:nvPr/>
        </p:nvSpPr>
        <p:spPr bwMode="auto">
          <a:xfrm flipH="1">
            <a:off x="2505075" y="2743200"/>
            <a:ext cx="1490663" cy="1295400"/>
          </a:xfrm>
          <a:prstGeom prst="line">
            <a:avLst/>
          </a:prstGeom>
          <a:noFill/>
          <a:ln w="12699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7" name="Rectangle 136"/>
          <p:cNvSpPr>
            <a:spLocks noChangeArrowheads="1"/>
          </p:cNvSpPr>
          <p:nvPr/>
        </p:nvSpPr>
        <p:spPr bwMode="auto">
          <a:xfrm>
            <a:off x="5183188" y="4264025"/>
            <a:ext cx="1135062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8" name="Rectangle 137"/>
          <p:cNvSpPr>
            <a:spLocks noChangeArrowheads="1"/>
          </p:cNvSpPr>
          <p:nvPr/>
        </p:nvSpPr>
        <p:spPr bwMode="auto">
          <a:xfrm>
            <a:off x="6727825" y="4254500"/>
            <a:ext cx="263525" cy="206375"/>
          </a:xfrm>
          <a:prstGeom prst="rect">
            <a:avLst/>
          </a:prstGeom>
          <a:solidFill>
            <a:srgbClr val="FF00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9" name="Rectangle 138"/>
          <p:cNvSpPr>
            <a:spLocks noChangeArrowheads="1"/>
          </p:cNvSpPr>
          <p:nvPr/>
        </p:nvSpPr>
        <p:spPr bwMode="auto">
          <a:xfrm>
            <a:off x="6469063" y="4264025"/>
            <a:ext cx="509587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0" name="Rectangle 139"/>
          <p:cNvSpPr>
            <a:spLocks noChangeArrowheads="1"/>
          </p:cNvSpPr>
          <p:nvPr/>
        </p:nvSpPr>
        <p:spPr bwMode="auto">
          <a:xfrm>
            <a:off x="6430963" y="4254500"/>
            <a:ext cx="263525" cy="20637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1" name="Line 140"/>
          <p:cNvSpPr>
            <a:spLocks noChangeShapeType="1"/>
          </p:cNvSpPr>
          <p:nvPr/>
        </p:nvSpPr>
        <p:spPr bwMode="auto">
          <a:xfrm>
            <a:off x="3995738" y="2743200"/>
            <a:ext cx="2235200" cy="1371600"/>
          </a:xfrm>
          <a:prstGeom prst="line">
            <a:avLst/>
          </a:prstGeom>
          <a:noFill/>
          <a:ln w="12699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2" name="Text Box 143"/>
          <p:cNvSpPr txBox="1">
            <a:spLocks noChangeArrowheads="1"/>
          </p:cNvSpPr>
          <p:nvPr/>
        </p:nvSpPr>
        <p:spPr bwMode="auto">
          <a:xfrm>
            <a:off x="6280150" y="3352800"/>
            <a:ext cx="1720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Beta-secretase</a:t>
            </a:r>
          </a:p>
          <a:p>
            <a:r>
              <a:rPr lang="en-US" dirty="0"/>
              <a:t>pathway</a:t>
            </a:r>
          </a:p>
        </p:txBody>
      </p:sp>
      <p:sp>
        <p:nvSpPr>
          <p:cNvPr id="21533" name="Text Box 144"/>
          <p:cNvSpPr txBox="1">
            <a:spLocks noChangeArrowheads="1"/>
          </p:cNvSpPr>
          <p:nvPr/>
        </p:nvSpPr>
        <p:spPr bwMode="auto">
          <a:xfrm>
            <a:off x="1447800" y="3008313"/>
            <a:ext cx="1835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Alpha-secretase</a:t>
            </a:r>
          </a:p>
          <a:p>
            <a:r>
              <a:rPr lang="en-US" dirty="0"/>
              <a:t>pathway</a:t>
            </a:r>
          </a:p>
        </p:txBody>
      </p:sp>
      <p:sp>
        <p:nvSpPr>
          <p:cNvPr id="21534" name="Text Box 145"/>
          <p:cNvSpPr txBox="1">
            <a:spLocks noChangeArrowheads="1"/>
          </p:cNvSpPr>
          <p:nvPr/>
        </p:nvSpPr>
        <p:spPr bwMode="auto">
          <a:xfrm>
            <a:off x="4251325" y="1341438"/>
            <a:ext cx="1287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   a    g</a:t>
            </a:r>
            <a:endParaRPr lang="en-US" dirty="0"/>
          </a:p>
        </p:txBody>
      </p:sp>
      <p:sp>
        <p:nvSpPr>
          <p:cNvPr id="21535" name="Text Box 146"/>
          <p:cNvSpPr txBox="1">
            <a:spLocks noChangeArrowheads="1"/>
          </p:cNvSpPr>
          <p:nvPr/>
        </p:nvSpPr>
        <p:spPr bwMode="auto">
          <a:xfrm>
            <a:off x="2514600" y="586740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p3</a:t>
            </a:r>
          </a:p>
        </p:txBody>
      </p:sp>
      <p:sp>
        <p:nvSpPr>
          <p:cNvPr id="21536" name="Text Box 147"/>
          <p:cNvSpPr txBox="1">
            <a:spLocks noChangeArrowheads="1"/>
          </p:cNvSpPr>
          <p:nvPr/>
        </p:nvSpPr>
        <p:spPr bwMode="auto">
          <a:xfrm>
            <a:off x="1127125" y="4608513"/>
            <a:ext cx="1454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APP</a:t>
            </a:r>
            <a:r>
              <a:rPr lang="en-US" baseline="-25000" dirty="0"/>
              <a:t>S</a:t>
            </a:r>
            <a:r>
              <a:rPr lang="en-US" baseline="-25000" dirty="0">
                <a:latin typeface="Symbol" pitchFamily="18" charset="2"/>
              </a:rPr>
              <a:t>a</a:t>
            </a:r>
            <a:endParaRPr lang="en-US" dirty="0"/>
          </a:p>
          <a:p>
            <a:r>
              <a:rPr lang="en-US" dirty="0"/>
              <a:t>neurotrophic</a:t>
            </a:r>
          </a:p>
        </p:txBody>
      </p:sp>
      <p:sp>
        <p:nvSpPr>
          <p:cNvPr id="21537" name="Text Box 148"/>
          <p:cNvSpPr txBox="1">
            <a:spLocks noChangeArrowheads="1"/>
          </p:cNvSpPr>
          <p:nvPr/>
        </p:nvSpPr>
        <p:spPr bwMode="auto">
          <a:xfrm>
            <a:off x="2498725" y="4586288"/>
            <a:ext cx="8366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-stub</a:t>
            </a:r>
          </a:p>
        </p:txBody>
      </p:sp>
      <p:sp>
        <p:nvSpPr>
          <p:cNvPr id="21538" name="Text Box 149"/>
          <p:cNvSpPr txBox="1">
            <a:spLocks noChangeArrowheads="1"/>
          </p:cNvSpPr>
          <p:nvPr/>
        </p:nvSpPr>
        <p:spPr bwMode="auto">
          <a:xfrm>
            <a:off x="2819400" y="5005388"/>
            <a:ext cx="13446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39" name="Text Box 150"/>
          <p:cNvSpPr txBox="1">
            <a:spLocks noChangeArrowheads="1"/>
          </p:cNvSpPr>
          <p:nvPr/>
        </p:nvSpPr>
        <p:spPr bwMode="auto">
          <a:xfrm>
            <a:off x="6478588" y="4586288"/>
            <a:ext cx="8175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</a:t>
            </a:r>
            <a:r>
              <a:rPr lang="en-US" dirty="0"/>
              <a:t>-stub</a:t>
            </a:r>
          </a:p>
        </p:txBody>
      </p:sp>
      <p:sp>
        <p:nvSpPr>
          <p:cNvPr id="21540" name="Text Box 151"/>
          <p:cNvSpPr txBox="1">
            <a:spLocks noChangeArrowheads="1"/>
          </p:cNvSpPr>
          <p:nvPr/>
        </p:nvSpPr>
        <p:spPr bwMode="auto">
          <a:xfrm>
            <a:off x="5099050" y="4572000"/>
            <a:ext cx="8270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APP</a:t>
            </a:r>
            <a:r>
              <a:rPr lang="en-US" baseline="-25000" dirty="0"/>
              <a:t>S</a:t>
            </a:r>
            <a:r>
              <a:rPr lang="en-US" baseline="-25000" dirty="0">
                <a:latin typeface="Symbol" pitchFamily="18" charset="2"/>
              </a:rPr>
              <a:t></a:t>
            </a:r>
            <a:endParaRPr lang="en-US" dirty="0"/>
          </a:p>
        </p:txBody>
      </p:sp>
      <p:sp>
        <p:nvSpPr>
          <p:cNvPr id="21541" name="Text Box 152"/>
          <p:cNvSpPr txBox="1">
            <a:spLocks noChangeArrowheads="1"/>
          </p:cNvSpPr>
          <p:nvPr/>
        </p:nvSpPr>
        <p:spPr bwMode="auto">
          <a:xfrm>
            <a:off x="4876800" y="5029200"/>
            <a:ext cx="134461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42" name="Text Box 153"/>
          <p:cNvSpPr txBox="1">
            <a:spLocks noChangeArrowheads="1"/>
          </p:cNvSpPr>
          <p:nvPr/>
        </p:nvSpPr>
        <p:spPr bwMode="auto">
          <a:xfrm>
            <a:off x="6884988" y="5043488"/>
            <a:ext cx="134461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43" name="Text Box 154"/>
          <p:cNvSpPr txBox="1">
            <a:spLocks noChangeArrowheads="1"/>
          </p:cNvSpPr>
          <p:nvPr/>
        </p:nvSpPr>
        <p:spPr bwMode="auto">
          <a:xfrm>
            <a:off x="5105400" y="5943600"/>
            <a:ext cx="7159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40</a:t>
            </a:r>
          </a:p>
        </p:txBody>
      </p:sp>
      <p:sp>
        <p:nvSpPr>
          <p:cNvPr id="21544" name="Text Box 155"/>
          <p:cNvSpPr txBox="1">
            <a:spLocks noChangeArrowheads="1"/>
          </p:cNvSpPr>
          <p:nvPr/>
        </p:nvSpPr>
        <p:spPr bwMode="auto">
          <a:xfrm>
            <a:off x="6370638" y="5943600"/>
            <a:ext cx="71596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42</a:t>
            </a:r>
          </a:p>
        </p:txBody>
      </p:sp>
      <p:sp>
        <p:nvSpPr>
          <p:cNvPr id="21545" name="Text Box 156"/>
          <p:cNvSpPr txBox="1">
            <a:spLocks noChangeArrowheads="1"/>
          </p:cNvSpPr>
          <p:nvPr/>
        </p:nvSpPr>
        <p:spPr bwMode="auto">
          <a:xfrm>
            <a:off x="6172200" y="6262688"/>
            <a:ext cx="14991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neurotoxic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  <a:latin typeface="Arial" charset="0"/>
              </a:rPr>
              <a:t>Two pathways for APP processing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21547" name="Picture 32" descr="ad_contbrain"/>
          <p:cNvPicPr>
            <a:picLocks noChangeAspect="1" noChangeArrowheads="1"/>
          </p:cNvPicPr>
          <p:nvPr/>
        </p:nvPicPr>
        <p:blipFill>
          <a:blip r:embed="rId3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4582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amyloid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 has potential cleavage sites for three distinct enzymes (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-secretases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domain extends from the extracellular side of protein into the transmembrane domain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APP is cleaved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secretase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subsequent cleavage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does not yield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2532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amyloid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Cleavege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secretase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followed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results in production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then aggregate and form fibrils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355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00" y="381000"/>
            <a:ext cx="85471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Upon completion of this lecture, the students should be able to: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an overview  of neurodegenerative disorders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 the role of amyloid beta 40-42 residue peptide in Alzheimer’s disease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 an idea of the diagnosis and therapeutic approaches to treat these disorders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5448"/>
            <a:ext cx="8229600" cy="125272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Accumulation of Aβ protein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Accumulation of Aβ protein affects neurons and neuronal function: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aggregates of Aβ alters neurotransmission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Aggregates can be toxic to neurons and synaptic endings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Larger deposits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(plaques) also cause neuronal death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licit a local inflammatory response leading to further cell injury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5" name="Picture 7" descr="plaq2"/>
          <p:cNvPicPr>
            <a:picLocks noChangeAspect="1" noChangeArrowheads="1"/>
          </p:cNvPicPr>
          <p:nvPr/>
        </p:nvPicPr>
        <p:blipFill>
          <a:blip r:embed="rId2" cstate="print">
            <a:lum bright="8000" contrast="28000"/>
          </a:blip>
          <a:srcRect/>
          <a:stretch>
            <a:fillRect/>
          </a:stretch>
        </p:blipFill>
        <p:spPr bwMode="auto">
          <a:xfrm>
            <a:off x="7543800" y="2286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Tau Protein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774825"/>
            <a:ext cx="8458200" cy="4778375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resence of Aβ causes hyper-phosphorylation of tau protein in neurons</a:t>
            </a: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leads to redistribution and aggregation of tau protein into tangles in neurons (from axon into dendrites and cell body)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process results in neuronal dysfunction and cell death</a:t>
            </a:r>
          </a:p>
        </p:txBody>
      </p:sp>
      <p:pic>
        <p:nvPicPr>
          <p:cNvPr id="5" name="Picture 10" descr="phf_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latin typeface="Symbol" charset="2"/>
                <a:cs typeface="Symbol" charset="2"/>
              </a:rPr>
              <a:t>b</a:t>
            </a: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Tau may both contribute to the pathogenesis of Alzheimer’s Disease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0" y="3143250"/>
            <a:ext cx="371653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</a:rPr>
              <a:t>A</a:t>
            </a:r>
            <a:r>
              <a:rPr lang="en-US" sz="2800" dirty="0" err="1">
                <a:solidFill>
                  <a:srgbClr val="FFC000"/>
                </a:solidFill>
                <a:latin typeface="Symbol" pitchFamily="18" charset="2"/>
              </a:rPr>
              <a:t>b</a:t>
            </a:r>
            <a:r>
              <a:rPr lang="en-US" sz="2800" dirty="0"/>
              <a:t>                                    </a:t>
            </a:r>
            <a:r>
              <a:rPr lang="en-US" sz="2800" dirty="0" smtClean="0">
                <a:solidFill>
                  <a:srgbClr val="FFFF00"/>
                </a:solidFill>
              </a:rPr>
              <a:t>Tau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048000" y="4038600"/>
            <a:ext cx="2219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Fibril assembly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715000" y="4040188"/>
            <a:ext cx="2727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Filament assembly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90575" y="2971800"/>
            <a:ext cx="18764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Factors that </a:t>
            </a:r>
          </a:p>
          <a:p>
            <a:r>
              <a:rPr lang="en-US" dirty="0"/>
              <a:t>elevate A</a:t>
            </a:r>
            <a:r>
              <a:rPr lang="en-US" dirty="0">
                <a:latin typeface="Symbol" pitchFamily="18" charset="2"/>
              </a:rPr>
              <a:t>b</a:t>
            </a:r>
            <a:endParaRPr lang="en-US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124200" y="5060950"/>
            <a:ext cx="2141538" cy="12001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Nerve cell mis-function</a:t>
            </a:r>
          </a:p>
          <a:p>
            <a:pPr algn="ctr"/>
            <a:r>
              <a:rPr lang="en-US" dirty="0"/>
              <a:t>and death?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019800" y="5060950"/>
            <a:ext cx="2057400" cy="12001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Nerve cell </a:t>
            </a:r>
          </a:p>
          <a:p>
            <a:pPr algn="ctr"/>
            <a:r>
              <a:rPr lang="en-US" dirty="0"/>
              <a:t>mis-function</a:t>
            </a:r>
          </a:p>
          <a:p>
            <a:pPr algn="ctr"/>
            <a:r>
              <a:rPr lang="en-US" dirty="0"/>
              <a:t>and death?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2743200" y="3352800"/>
            <a:ext cx="914400" cy="0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4648200" y="3352800"/>
            <a:ext cx="1828800" cy="0"/>
          </a:xfrm>
          <a:prstGeom prst="line">
            <a:avLst/>
          </a:prstGeom>
          <a:noFill/>
          <a:ln w="57150" cmpd="sng">
            <a:solidFill>
              <a:schemeClr val="tx1"/>
            </a:solidFill>
            <a:prstDash val="lgDash"/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4038600" y="36576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7086600" y="36576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4038600" y="45720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7086600" y="4572000"/>
            <a:ext cx="0" cy="3810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318125" y="2590800"/>
            <a:ext cx="59824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600" b="1" dirty="0"/>
              <a:t>??</a:t>
            </a:r>
          </a:p>
        </p:txBody>
      </p:sp>
      <p:pic>
        <p:nvPicPr>
          <p:cNvPr id="2766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 descr="plaq2"/>
          <p:cNvPicPr>
            <a:picLocks noChangeAspect="1" noChangeArrowheads="1"/>
          </p:cNvPicPr>
          <p:nvPr/>
        </p:nvPicPr>
        <p:blipFill>
          <a:blip r:embed="rId3" cstate="print">
            <a:lum bright="8000" contrast="28000"/>
          </a:blip>
          <a:srcRect/>
          <a:stretch>
            <a:fillRect/>
          </a:stretch>
        </p:blipFill>
        <p:spPr bwMode="auto">
          <a:xfrm>
            <a:off x="3352800" y="19050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8" name="Picture 10" descr="phf_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83383" y="19050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Alzheimer’s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Mutations in APP gene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Mutations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γ-secretase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(presenilin-1 or presenilin-2)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lead to early onset of familial Alzheimer’s disease due to high rate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 Aβ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accumulation</a:t>
            </a:r>
          </a:p>
          <a:p>
            <a:pPr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Alzheimer’s occurs in most patients with Down’s syndrome (trisomy 21) beyond 45 years of age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gene encoding APP is located in chromosome 21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ue to APP gene dosage effects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867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Alzheimer’s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enes associated with typical, sporadic Alzheimer’s disease are being identified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may provide new clues to pathogenesis of the disease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9700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Alzheimer’s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844040"/>
          <a:ext cx="84582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546"/>
                <a:gridCol w="2766471"/>
                <a:gridCol w="32851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Chromosome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Gene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Consequences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Amyloid Precursor Protein (APP)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Presenilin-1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(PS1)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Presenilin-2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(PS2)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Apolipoprotein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 (ApoE)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risk for development of AD</a:t>
                      </a: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Decreased age at onset of AD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Currently, no effective treatment for AD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regulating neurotransmitter activity e.g., Enhancing cholinergic function improves AD</a:t>
            </a:r>
          </a:p>
          <a:p>
            <a:pPr algn="just"/>
            <a:r>
              <a:rPr lang="en-US" dirty="0" smtClean="0"/>
              <a:t>Epidemiological studies showed that treatment with NSAIDs decreases the risk for developing AD. Unfortunately, clinical trials of NSAIDs in AD patients have not been very fruitful.</a:t>
            </a:r>
          </a:p>
        </p:txBody>
      </p:sp>
    </p:spTree>
    <p:extLst>
      <p:ext uri="{BB962C8B-B14F-4D97-AF65-F5344CB8AC3E}">
        <p14:creationId xmlns:p14="http://schemas.microsoft.com/office/powerpoint/2010/main" val="382790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contd..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just"/>
            <a:r>
              <a:rPr lang="en-US" dirty="0" err="1" smtClean="0"/>
              <a:t>Proinflammatory</a:t>
            </a:r>
            <a:r>
              <a:rPr lang="en-US" dirty="0" smtClean="0"/>
              <a:t> responses may be countered through </a:t>
            </a:r>
            <a:r>
              <a:rPr lang="en-US" dirty="0" err="1" smtClean="0"/>
              <a:t>polyphenols</a:t>
            </a:r>
            <a:r>
              <a:rPr lang="en-US" dirty="0" smtClean="0"/>
              <a:t> (</a:t>
            </a:r>
            <a:r>
              <a:rPr lang="en-US" dirty="0" err="1" smtClean="0"/>
              <a:t>flavonoids</a:t>
            </a:r>
            <a:r>
              <a:rPr lang="en-US" dirty="0" smtClean="0"/>
              <a:t>). Supplementation of these natural compounds may provide a new therapeutic line of approach to this brain disorder.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9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contd..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just">
              <a:spcAft>
                <a:spcPts val="1200"/>
              </a:spcAft>
            </a:pPr>
            <a:r>
              <a:rPr lang="en-US" dirty="0" smtClean="0"/>
              <a:t>Cellular therapies  using stem cells offer great promise for the treatment of AD</a:t>
            </a:r>
          </a:p>
          <a:p>
            <a:pPr algn="just"/>
            <a:r>
              <a:rPr lang="en-US" dirty="0" smtClean="0"/>
              <a:t>Stem cells offer</a:t>
            </a:r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Cellular replacement and/or provide environmental enrichment to attenuate</a:t>
            </a:r>
          </a:p>
          <a:p>
            <a:pPr marL="438150" indent="19050" algn="just">
              <a:spcAft>
                <a:spcPts val="1200"/>
              </a:spcAft>
              <a:buNone/>
            </a:pPr>
            <a:r>
              <a:rPr lang="en-US" dirty="0" err="1" smtClean="0"/>
              <a:t>neurodegeneration</a:t>
            </a:r>
            <a:r>
              <a:rPr lang="en-US" dirty="0" smtClean="0"/>
              <a:t>. </a:t>
            </a:r>
          </a:p>
          <a:p>
            <a:pPr marL="438150" indent="1905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Neurotrophic</a:t>
            </a:r>
            <a:r>
              <a:rPr lang="en-US" dirty="0" smtClean="0"/>
              <a:t> support to remaining cells or prevent the production or accumulation of toxic factors that harm neurons.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3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Continued Research on AD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546591"/>
            <a:ext cx="8229600" cy="485420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small aggregates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larger fibrils are directly neurotoxic</a:t>
            </a:r>
          </a:p>
          <a:p>
            <a:pPr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can elicit oxidative damage and alterations in calcium homeostasis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correlated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neurodegeneration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AD? How it is linked to tangles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hyperphosphorylation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tau protein?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remain open questions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Diseases of gray matter characterized principally by the progressive loss of neurons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pattern of neuronal loss is selective affecting one or more groups of neurons leaving the others intact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diseases arise  without any clear inciting event in patients without previous neurological deficits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Take home message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Neurodegeneration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progressive loss of structure and function of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neurons including neuronal death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Amyloid protein forms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insoluble fibrous aggregates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neurons leading to Alzheimer’s disease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eposition of amyloid interferes with normal cellular function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resulting in loss of function and cell death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dominant component of amyloid plaque that accumulates in Alzheimer’s disease is amyloid β 42 (Aβ42) peptide</a:t>
            </a:r>
          </a:p>
          <a:p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 reading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Illustrated Reviews of Biochemistry by Lippincott 4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edition (pp21-22 ).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Fundamentals of Biochemistry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Voett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Voett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(pp 170-174)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common theme is the development of protein aggregates that are resistant to normal cellular mechanisms of degradation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aggregated proteins are generally cytotoxic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Alzheimer’s Disease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degenerative disease with the prominent involvement of the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cerebral cortex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principal clinical manifestation is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dementia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Dementia is the progressive loss of cognitive function independent of the state of attention</a:t>
            </a:r>
          </a:p>
          <a:p>
            <a:pPr marL="731520" lvl="1" indent="-27432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 rarely become symptomatic before 50 yr. of 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the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incidence of disease rises with age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9220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 Disease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disease becomes apparent with: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radual impairment of higher intellectual function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lterations in mood and behavior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Progressive disorientation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emory loss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5-10 yrs, the patient becomes profoundly disabled, mute and immobile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cases are sporadic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least 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10% are familial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024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Combination of clinical assessment and radiologic methods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Pathologic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examination of brain tissue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necessary for definitive diagnosis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ajor microscopic abnormalities include: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neuritic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plaques, neurofibrillary tangles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amyloid angiopathy</a:t>
            </a:r>
          </a:p>
        </p:txBody>
      </p:sp>
      <p:pic>
        <p:nvPicPr>
          <p:cNvPr id="1126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Neuritic Plaques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pherical with 20-200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in diameter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 paired helical filaments as well as synaptic vesicles and abnormal mitochondria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amyloid core contains several abnormal proteins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dominant component of the plaque core is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peptide derived from a larger molecule,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amyloid precursor protein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(APP)</a:t>
            </a:r>
          </a:p>
        </p:txBody>
      </p:sp>
      <p:pic>
        <p:nvPicPr>
          <p:cNvPr id="5" name="Picture 7" descr="plaq2"/>
          <p:cNvPicPr>
            <a:picLocks noChangeAspect="1" noChangeArrowheads="1"/>
          </p:cNvPicPr>
          <p:nvPr/>
        </p:nvPicPr>
        <p:blipFill>
          <a:blip r:embed="rId2" cstate="print">
            <a:lum bright="8000" contrast="28000"/>
          </a:blip>
          <a:srcRect/>
          <a:stretch>
            <a:fillRect/>
          </a:stretch>
        </p:blipFill>
        <p:spPr bwMode="auto">
          <a:xfrm>
            <a:off x="7620000" y="1524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Neuritic Plaques contd..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two dominant species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called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share an N-terminus and differ in length by two amino acids.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less abundant proteins in the plaque: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Components of the compliment cascade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Proinflammatory cytokines</a:t>
            </a:r>
          </a:p>
          <a:p>
            <a:pPr lvl="1" eaLnBrk="1" hangingPunct="1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-Antichymotrypsin</a:t>
            </a:r>
          </a:p>
          <a:p>
            <a:pPr lvl="1"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polipoproteins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2" descr="http://www.pakmed.net/academic/age/alz/plaques_tanglesBor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00600"/>
            <a:ext cx="2819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plaq2"/>
          <p:cNvPicPr>
            <a:picLocks noChangeAspect="1" noChangeArrowheads="1"/>
          </p:cNvPicPr>
          <p:nvPr/>
        </p:nvPicPr>
        <p:blipFill>
          <a:blip r:embed="rId3" cstate="print">
            <a:lum bright="8000" contrast="28000"/>
          </a:blip>
          <a:srcRect/>
          <a:stretch>
            <a:fillRect/>
          </a:stretch>
        </p:blipFill>
        <p:spPr bwMode="auto">
          <a:xfrm>
            <a:off x="7543800" y="2286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303</TotalTime>
  <Words>1180</Words>
  <Application>Microsoft Office PowerPoint</Application>
  <PresentationFormat>On-screen Show (4:3)</PresentationFormat>
  <Paragraphs>210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Module</vt:lpstr>
      <vt:lpstr>Alzheimer’s Disease </vt:lpstr>
      <vt:lpstr>Objectives</vt:lpstr>
      <vt:lpstr>Neurodegenerative Diseases  </vt:lpstr>
      <vt:lpstr>Neurodegenerative Diseases  </vt:lpstr>
      <vt:lpstr>Alzheimer’s Disease</vt:lpstr>
      <vt:lpstr>Alzheimer Disease</vt:lpstr>
      <vt:lpstr>Diagnosis</vt:lpstr>
      <vt:lpstr>Neuritic Plaques</vt:lpstr>
      <vt:lpstr>Neuritic Plaques contd..</vt:lpstr>
      <vt:lpstr>Neurofibrillary Tangles</vt:lpstr>
      <vt:lpstr>Amyloid Angiopathy</vt:lpstr>
      <vt:lpstr>Pathogenesis of Alzheimer’s</vt:lpstr>
      <vt:lpstr>Pathogenesis of Alzheimer’s </vt:lpstr>
      <vt:lpstr>Aβ is a critical molecule in the pathogenesis of Alzheimer’s disease</vt:lpstr>
      <vt:lpstr>Aβ Peptides</vt:lpstr>
      <vt:lpstr>Two pathways for APP processing</vt:lpstr>
      <vt:lpstr>Mechanism of amyloid generation</vt:lpstr>
      <vt:lpstr>Mechanism of amyloid generation</vt:lpstr>
      <vt:lpstr>PowerPoint Presentation</vt:lpstr>
      <vt:lpstr>Accumulation of Aβ protein</vt:lpstr>
      <vt:lpstr>The Tau Protein</vt:lpstr>
      <vt:lpstr>Ab and Tau may both contribute to the pathogenesis of Alzheimer’s Disease</vt:lpstr>
      <vt:lpstr>Genetics of Alzheimer’s</vt:lpstr>
      <vt:lpstr>Genetics of Alzheimer’s</vt:lpstr>
      <vt:lpstr>Genetics of Alzheimer’s</vt:lpstr>
      <vt:lpstr>Treatment of AD </vt:lpstr>
      <vt:lpstr>Treatment of AD contd..</vt:lpstr>
      <vt:lpstr>Treatment of AD contd..</vt:lpstr>
      <vt:lpstr>Continued Research on AD</vt:lpstr>
      <vt:lpstr>Take home message</vt:lpstr>
      <vt:lpstr>Further reading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Alzheimer Disease</dc:title>
  <dc:creator>Dr.Sumbul Fatma</dc:creator>
  <cp:lastModifiedBy>Sumbul Fatma</cp:lastModifiedBy>
  <cp:revision>33</cp:revision>
  <dcterms:created xsi:type="dcterms:W3CDTF">2011-10-15T08:35:10Z</dcterms:created>
  <dcterms:modified xsi:type="dcterms:W3CDTF">2014-10-21T07:13:44Z</dcterms:modified>
</cp:coreProperties>
</file>