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57" r:id="rId4"/>
    <p:sldId id="274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78" r:id="rId13"/>
    <p:sldId id="279" r:id="rId14"/>
    <p:sldId id="266" r:id="rId15"/>
    <p:sldId id="267" r:id="rId16"/>
    <p:sldId id="275" r:id="rId17"/>
    <p:sldId id="268" r:id="rId18"/>
    <p:sldId id="277" r:id="rId19"/>
    <p:sldId id="269" r:id="rId20"/>
    <p:sldId id="276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40F7C-DC04-4E03-AE85-C57C37087A50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ACF1-4AA6-4D02-9A49-8DB9E8FF6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ACF1-4AA6-4D02-9A49-8DB9E8FF61C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3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7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11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5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15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23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www.google.com/imgres?imgurl=http://top-10-list.org/wp-content/uploads/2009/09/Meningitis.jpg&amp;imgrefurl=http://top-10-list.org/category/lifestyle-health/page/3/&amp;usg=__-C6Qs9c4zrSfW8tqulDYEUsd2c8=&amp;h=449&amp;w=700&amp;sz=49&amp;hl=en&amp;start=16&amp;itbs=1&amp;tbnid=UKwRtXWPyE792M:&amp;tbnh=90&amp;tbnw=140&amp;prev=/images?q=meningitis&amp;hl=en&amp;safe=active&amp;sa=G&amp;gbv=2&amp;tbs=isch: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Microbiology of Middle Ear Infections</a:t>
            </a:r>
            <a:br>
              <a:rPr lang="en-US" dirty="0" smtClean="0"/>
            </a:br>
            <a:r>
              <a:rPr lang="en-US" sz="1600" i="1" dirty="0" err="1" smtClean="0">
                <a:solidFill>
                  <a:srgbClr val="92D050"/>
                </a:solidFill>
              </a:rPr>
              <a:t>prof</a:t>
            </a:r>
            <a:r>
              <a:rPr lang="en-US" sz="1600" i="1" dirty="0" smtClean="0">
                <a:solidFill>
                  <a:srgbClr val="92D050"/>
                </a:solidFill>
              </a:rPr>
              <a:t>. </a:t>
            </a:r>
            <a:r>
              <a:rPr lang="en-US" sz="1600" i="1" dirty="0" err="1" smtClean="0">
                <a:solidFill>
                  <a:srgbClr val="92D050"/>
                </a:solidFill>
              </a:rPr>
              <a:t>hanan</a:t>
            </a:r>
            <a:r>
              <a:rPr lang="en-US" sz="1600" i="1" dirty="0" smtClean="0">
                <a:solidFill>
                  <a:srgbClr val="92D050"/>
                </a:solidFill>
              </a:rPr>
              <a:t> </a:t>
            </a:r>
            <a:r>
              <a:rPr lang="en-US" sz="1600" i="1" dirty="0" err="1" smtClean="0">
                <a:solidFill>
                  <a:srgbClr val="92D050"/>
                </a:solidFill>
              </a:rPr>
              <a:t>habib</a:t>
            </a:r>
            <a:r>
              <a:rPr lang="en-US" sz="1600" i="1" dirty="0" smtClean="0">
                <a:solidFill>
                  <a:srgbClr val="92D050"/>
                </a:solidFill>
              </a:rPr>
              <a:t> &amp; dr.ali </a:t>
            </a:r>
            <a:r>
              <a:rPr lang="en-US" sz="1600" i="1" dirty="0" err="1" smtClean="0">
                <a:solidFill>
                  <a:srgbClr val="92D050"/>
                </a:solidFill>
              </a:rPr>
              <a:t>somily</a:t>
            </a:r>
            <a:r>
              <a:rPr lang="en-US" sz="1600" i="1" dirty="0" smtClean="0">
                <a:solidFill>
                  <a:srgbClr val="92D050"/>
                </a:solidFill>
              </a:rPr>
              <a:t/>
            </a:r>
            <a:br>
              <a:rPr lang="en-US" sz="1600" i="1" dirty="0" smtClean="0">
                <a:solidFill>
                  <a:srgbClr val="92D050"/>
                </a:solidFill>
              </a:rPr>
            </a:br>
            <a:r>
              <a:rPr lang="en-US" sz="1600" i="1" dirty="0" smtClean="0">
                <a:solidFill>
                  <a:srgbClr val="92D050"/>
                </a:solidFill>
              </a:rPr>
              <a:t>pathology &amp; laboratory medicine</a:t>
            </a:r>
            <a:br>
              <a:rPr lang="en-US" sz="1600" i="1" dirty="0" smtClean="0">
                <a:solidFill>
                  <a:srgbClr val="92D050"/>
                </a:solidFill>
              </a:rPr>
            </a:br>
            <a:r>
              <a:rPr lang="en-US" sz="1600" i="1" dirty="0" smtClean="0">
                <a:solidFill>
                  <a:srgbClr val="92D050"/>
                </a:solidFill>
              </a:rPr>
              <a:t>college of medicine, KSU</a:t>
            </a:r>
            <a:endParaRPr lang="en-US" sz="1600" i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OM-Microbiology-cont.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Chronic OM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Serous OM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Mixed flora in 40% of cases</a:t>
            </a:r>
          </a:p>
          <a:p>
            <a:r>
              <a:rPr lang="en-US" i="1" dirty="0" err="1" smtClean="0"/>
              <a:t>P.aeruginosa</a:t>
            </a:r>
            <a:r>
              <a:rPr lang="en-US" i="1" dirty="0" smtClean="0"/>
              <a:t>, </a:t>
            </a:r>
            <a:r>
              <a:rPr lang="en-US" i="1" dirty="0" err="1" smtClean="0"/>
              <a:t>H.influenzae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Proteus</a:t>
            </a:r>
            <a:r>
              <a:rPr lang="en-US" dirty="0" smtClean="0"/>
              <a:t> species, </a:t>
            </a:r>
            <a:r>
              <a:rPr lang="en-US" i="1" dirty="0" err="1" smtClean="0"/>
              <a:t>K.pneumoniae</a:t>
            </a:r>
            <a:r>
              <a:rPr lang="en-US" i="1" dirty="0" smtClean="0"/>
              <a:t>, </a:t>
            </a:r>
            <a:r>
              <a:rPr lang="en-US" i="1" dirty="0" err="1" smtClean="0"/>
              <a:t>Moraxella</a:t>
            </a:r>
            <a:r>
              <a:rPr lang="en-US" i="1" dirty="0" smtClean="0"/>
              <a:t> </a:t>
            </a:r>
            <a:r>
              <a:rPr lang="en-US" i="1" dirty="0" err="1" smtClean="0"/>
              <a:t>catarrhalis</a:t>
            </a:r>
            <a:r>
              <a:rPr lang="en-US" dirty="0" smtClean="0"/>
              <a:t>, anaerobic bacteria.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Same as chronic OM, but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most of the effusions are sterile</a:t>
            </a:r>
          </a:p>
          <a:p>
            <a:r>
              <a:rPr lang="en-US" dirty="0" smtClean="0"/>
              <a:t>Few acute inflammatory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OM-Viral causes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RSV( Respiratory </a:t>
            </a:r>
            <a:r>
              <a:rPr lang="en-US" dirty="0" err="1" smtClean="0"/>
              <a:t>Synsechial</a:t>
            </a:r>
            <a:r>
              <a:rPr lang="en-US" dirty="0" smtClean="0"/>
              <a:t> Virus) -</a:t>
            </a:r>
            <a:r>
              <a:rPr lang="en-US" b="1" dirty="0" smtClean="0">
                <a:solidFill>
                  <a:schemeClr val="accent2"/>
                </a:solidFill>
              </a:rPr>
              <a:t>74%</a:t>
            </a:r>
            <a:endParaRPr lang="en-US" dirty="0" smtClean="0"/>
          </a:p>
          <a:p>
            <a:r>
              <a:rPr lang="en-US" dirty="0" smtClean="0"/>
              <a:t>Rhinovirus</a:t>
            </a:r>
          </a:p>
          <a:p>
            <a:r>
              <a:rPr lang="en-US" dirty="0" err="1" smtClean="0"/>
              <a:t>Parainfluenza</a:t>
            </a:r>
            <a:r>
              <a:rPr lang="en-US" dirty="0" smtClean="0"/>
              <a:t> virus</a:t>
            </a:r>
          </a:p>
          <a:p>
            <a:r>
              <a:rPr lang="en-US" dirty="0" smtClean="0"/>
              <a:t>Influenza virus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895600"/>
            <a:ext cx="1828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Microbiology of OM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91000"/>
            <a:ext cx="2057400" cy="18288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905000"/>
            <a:ext cx="2209800" cy="19050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905000"/>
            <a:ext cx="2286000" cy="17526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 of OM-continue</a:t>
            </a:r>
            <a:endParaRPr lang="en-US" dirty="0"/>
          </a:p>
        </p:txBody>
      </p:sp>
      <p:pic>
        <p:nvPicPr>
          <p:cNvPr id="102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1905000"/>
            <a:ext cx="2590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1981200"/>
            <a:ext cx="21336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Clinical presentation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Acute OM</a:t>
            </a:r>
          </a:p>
          <a:p>
            <a:pPr>
              <a:buNone/>
            </a:pPr>
            <a:r>
              <a:rPr lang="en-US" dirty="0" smtClean="0"/>
              <a:t>Mostly Bacterial ,often a complication of viral URTI. </a:t>
            </a:r>
            <a:r>
              <a:rPr lang="en-US" b="1" dirty="0" smtClean="0"/>
              <a:t>Pain often severe and continuous </a:t>
            </a:r>
            <a:r>
              <a:rPr lang="en-US" dirty="0" smtClean="0"/>
              <a:t>in bacteria causes.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First 1-2 days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Fever (39 C), irritability, earache </a:t>
            </a:r>
            <a:r>
              <a:rPr lang="en-US" dirty="0" smtClean="0"/>
              <a:t>, muffled nose.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Bulging tympanic membrane </a:t>
            </a:r>
            <a:r>
              <a:rPr lang="en-US" dirty="0" smtClean="0"/>
              <a:t>,poor mobility and obstruction by fluid or inflammatory cells on </a:t>
            </a:r>
            <a:r>
              <a:rPr lang="en-US" dirty="0" err="1" smtClean="0"/>
              <a:t>otoscopic</a:t>
            </a:r>
            <a:r>
              <a:rPr lang="en-US" dirty="0" smtClean="0"/>
              <a:t>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3-8 days:</a:t>
            </a:r>
          </a:p>
          <a:p>
            <a:pPr>
              <a:buNone/>
            </a:pPr>
            <a:r>
              <a:rPr lang="en-US" dirty="0" smtClean="0"/>
              <a:t>Pus and ear </a:t>
            </a:r>
            <a:r>
              <a:rPr lang="en-US" dirty="0" err="1" smtClean="0">
                <a:solidFill>
                  <a:srgbClr val="FFFF00"/>
                </a:solidFill>
              </a:rPr>
              <a:t>exudative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discharge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released </a:t>
            </a:r>
            <a:r>
              <a:rPr lang="en-US" i="1" dirty="0" smtClean="0"/>
              <a:t>spontaneously  </a:t>
            </a:r>
            <a:r>
              <a:rPr lang="en-US" dirty="0" smtClean="0"/>
              <a:t>then</a:t>
            </a:r>
            <a:r>
              <a:rPr lang="en-US" i="1" dirty="0" smtClean="0"/>
              <a:t> </a:t>
            </a:r>
            <a:r>
              <a:rPr lang="en-US" dirty="0" smtClean="0"/>
              <a:t>pain and fever begin to decrease.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2-4 weeks :</a:t>
            </a:r>
          </a:p>
          <a:p>
            <a:pPr>
              <a:buNone/>
            </a:pPr>
            <a:r>
              <a:rPr lang="en-US" dirty="0" smtClean="0"/>
              <a:t>Healing phase, discharge dies up and hearing becomes normal.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acute OM</a:t>
            </a:r>
            <a:endParaRPr lang="en-US" dirty="0"/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209800" cy="2286000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057400"/>
            <a:ext cx="2438400" cy="20574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057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Serous OM (OM with effusion)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Collection of fluid within the middle ear as a result of negative pressure produced by altered Eustachian tube function.</a:t>
            </a:r>
          </a:p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 a form of chronic OM or allergy-related inflammation.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Over weeks to months, middle ear fluid become very thick and glue like( </a:t>
            </a:r>
            <a:r>
              <a:rPr lang="en-US" i="1" dirty="0" smtClean="0">
                <a:solidFill>
                  <a:srgbClr val="00B050"/>
                </a:solidFill>
              </a:rPr>
              <a:t>glue ear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/>
              <a:t>Tends to be chronic , with non –purulent secretions.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Cause  conductive hearing impairment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serous OM</a:t>
            </a:r>
            <a:endParaRPr lang="en-US" dirty="0"/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2286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812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267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Chronic OM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result from unresolved acute infection due to inadequate treatment </a:t>
            </a:r>
            <a:r>
              <a:rPr lang="en-US" dirty="0" smtClean="0">
                <a:solidFill>
                  <a:srgbClr val="FFFF00"/>
                </a:solidFill>
              </a:rPr>
              <a:t>or</a:t>
            </a:r>
            <a:r>
              <a:rPr lang="en-US" dirty="0" smtClean="0"/>
              <a:t> host factors that perpetuate the inflammatory process.</a:t>
            </a:r>
          </a:p>
          <a:p>
            <a:pPr algn="ctr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Involves perforation of tympanic membrane and active  bacterial infection for long period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Pus may drain to the outside (</a:t>
            </a:r>
            <a:r>
              <a:rPr lang="en-US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otorrhea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Result in destruction of middle ear structures and significant risk of permanent hearing loss.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Upon completion of the lecture , students should be able to:</a:t>
            </a:r>
          </a:p>
          <a:p>
            <a:r>
              <a:rPr lang="en-US" sz="2400" dirty="0" smtClean="0"/>
              <a:t>Define middle ear infection</a:t>
            </a:r>
          </a:p>
          <a:p>
            <a:r>
              <a:rPr lang="en-US" sz="2400" dirty="0" smtClean="0"/>
              <a:t>Know the classification of  </a:t>
            </a:r>
            <a:r>
              <a:rPr lang="en-US" sz="2400" dirty="0" err="1" smtClean="0"/>
              <a:t>otitis</a:t>
            </a:r>
            <a:r>
              <a:rPr lang="en-US" sz="2400" dirty="0" smtClean="0"/>
              <a:t> media (OM).</a:t>
            </a:r>
          </a:p>
          <a:p>
            <a:r>
              <a:rPr lang="en-US" sz="2400" dirty="0" smtClean="0"/>
              <a:t>Know the epidemiology of OM</a:t>
            </a:r>
          </a:p>
          <a:p>
            <a:r>
              <a:rPr lang="en-US" sz="2400" dirty="0" smtClean="0"/>
              <a:t>Know the pathogenesis &amp; risk factors of OM.</a:t>
            </a:r>
          </a:p>
          <a:p>
            <a:r>
              <a:rPr lang="en-US" sz="2400" dirty="0" smtClean="0"/>
              <a:t>List the clinical features  of OM.</a:t>
            </a:r>
          </a:p>
          <a:p>
            <a:r>
              <a:rPr lang="en-US" sz="2400" dirty="0" smtClean="0"/>
              <a:t>Know the diagnostic approaches of OM.</a:t>
            </a:r>
          </a:p>
          <a:p>
            <a:r>
              <a:rPr lang="en-US" sz="2400" dirty="0" smtClean="0"/>
              <a:t>Know the management of OM.</a:t>
            </a:r>
          </a:p>
          <a:p>
            <a:r>
              <a:rPr lang="en-US" sz="2400" dirty="0" smtClean="0"/>
              <a:t>Recall common complications of OM.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of chronic OM</a:t>
            </a:r>
            <a:endParaRPr lang="en-US" dirty="0"/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0"/>
            <a:ext cx="23622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438400"/>
            <a:ext cx="2743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approaches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examination</a:t>
            </a:r>
          </a:p>
          <a:p>
            <a:r>
              <a:rPr lang="en-US" dirty="0" err="1" smtClean="0"/>
              <a:t>Tympanometry</a:t>
            </a:r>
            <a:r>
              <a:rPr lang="en-US" dirty="0" smtClean="0"/>
              <a:t> ( detect the presence of fluid)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Gram stain and culture of aspirated fluid to determine the etiologic agents.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19600"/>
            <a:ext cx="2819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  requires antimicrobial therapy &amp; careful follow up.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Antimicrobial usually empirical depending on the most likely bacterial pathogens,  usually to cover </a:t>
            </a:r>
            <a:r>
              <a:rPr lang="en-US" i="1" dirty="0" err="1" smtClean="0">
                <a:solidFill>
                  <a:srgbClr val="FF0000"/>
                </a:solidFill>
              </a:rPr>
              <a:t>S.pneumonia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i="1" dirty="0" err="1" smtClean="0">
                <a:solidFill>
                  <a:srgbClr val="FF0000"/>
                </a:solidFill>
              </a:rPr>
              <a:t>H.influenzae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Drainage of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exudate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may be required. </a:t>
            </a:r>
          </a:p>
          <a:p>
            <a:r>
              <a:rPr lang="en-US" dirty="0" smtClean="0"/>
              <a:t>Chronic or serous OM need complex management, possibly </a:t>
            </a:r>
            <a:r>
              <a:rPr lang="en-US" dirty="0" smtClean="0">
                <a:solidFill>
                  <a:srgbClr val="FFFF00"/>
                </a:solidFill>
              </a:rPr>
              <a:t>surgical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Extracranial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Hearing loss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Tympanic membrane perforation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Mastoiditis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err="1" smtClean="0"/>
              <a:t>Cholestatoma</a:t>
            </a:r>
            <a:endParaRPr lang="en-US" dirty="0" smtClean="0"/>
          </a:p>
          <a:p>
            <a:r>
              <a:rPr lang="en-US" dirty="0" err="1" smtClean="0"/>
              <a:t>Labyrinthitis</a:t>
            </a:r>
            <a:endParaRPr lang="en-US" dirty="0" smtClean="0"/>
          </a:p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Meningitis</a:t>
            </a:r>
          </a:p>
          <a:p>
            <a:r>
              <a:rPr lang="en-US" dirty="0" err="1" smtClean="0"/>
              <a:t>Extradural</a:t>
            </a:r>
            <a:r>
              <a:rPr lang="en-US" dirty="0" smtClean="0"/>
              <a:t> abscess</a:t>
            </a:r>
          </a:p>
          <a:p>
            <a:r>
              <a:rPr lang="en-US" dirty="0" smtClean="0"/>
              <a:t>Subdural </a:t>
            </a:r>
            <a:r>
              <a:rPr lang="en-US" dirty="0" err="1" smtClean="0"/>
              <a:t>empyema</a:t>
            </a:r>
            <a:endParaRPr lang="en-US" dirty="0" smtClean="0"/>
          </a:p>
          <a:p>
            <a:r>
              <a:rPr lang="en-US" dirty="0" smtClean="0"/>
              <a:t>Brain abscess</a:t>
            </a:r>
          </a:p>
          <a:p>
            <a:r>
              <a:rPr lang="en-US" dirty="0" smtClean="0"/>
              <a:t>others</a:t>
            </a:r>
            <a:endParaRPr lang="en-US" dirty="0"/>
          </a:p>
        </p:txBody>
      </p:sp>
      <p:pic>
        <p:nvPicPr>
          <p:cNvPr id="1026" name="Picture 2" descr="http://t1.gstatic.com/images?q=tbn:UKwRtXWPyE792M:http://top-10-list.org/wp-content/uploads/2009/09/Mening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676400" cy="14478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33OTr-ilCLStzM:http://de.academic.ru/pictures/dewiki/77/Mastoiditis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257800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4572000"/>
            <a:ext cx="1219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 ear is the area between the tympanic membrane and the inner ear including the Eustachian tube.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Otitis</a:t>
            </a:r>
            <a:r>
              <a:rPr lang="en-US" dirty="0" smtClean="0">
                <a:solidFill>
                  <a:srgbClr val="FFFF00"/>
                </a:solidFill>
              </a:rPr>
              <a:t> media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OM</a:t>
            </a:r>
            <a:r>
              <a:rPr lang="en-US" dirty="0" smtClean="0"/>
              <a:t>) is inflammation of the middle 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the Middle Ear</a:t>
            </a:r>
            <a:endParaRPr lang="en-US" dirty="0"/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8580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OM-Classification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OM</a:t>
            </a:r>
          </a:p>
          <a:p>
            <a:endParaRPr lang="en-US" dirty="0" smtClean="0"/>
          </a:p>
          <a:p>
            <a:r>
              <a:rPr lang="en-US" dirty="0" err="1" smtClean="0"/>
              <a:t>Secretory</a:t>
            </a:r>
            <a:r>
              <a:rPr lang="en-US" dirty="0" smtClean="0"/>
              <a:t> ( </a:t>
            </a:r>
            <a:r>
              <a:rPr lang="en-US" i="1" dirty="0" smtClean="0"/>
              <a:t>Serous</a:t>
            </a:r>
            <a:r>
              <a:rPr lang="en-US" dirty="0" smtClean="0"/>
              <a:t>) OM</a:t>
            </a:r>
          </a:p>
          <a:p>
            <a:endParaRPr lang="en-US" dirty="0" smtClean="0"/>
          </a:p>
          <a:p>
            <a:r>
              <a:rPr lang="en-US" dirty="0" smtClean="0"/>
              <a:t>Chronic OM</a:t>
            </a:r>
            <a:endParaRPr lang="en-US" dirty="0"/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057400"/>
            <a:ext cx="19431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 Epidemiology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 in infants 6 to 18 months of age (</a:t>
            </a:r>
            <a:r>
              <a:rPr lang="en-US" dirty="0" smtClean="0">
                <a:solidFill>
                  <a:srgbClr val="FFC000"/>
                </a:solidFill>
              </a:rPr>
              <a:t>2/3 of cases</a:t>
            </a:r>
            <a:r>
              <a:rPr lang="en-US" dirty="0" smtClean="0"/>
              <a:t>). Improves with age, why ?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Eustachian Tube which vents the middle ear to the </a:t>
            </a:r>
            <a:r>
              <a:rPr lang="en-US" dirty="0" err="1" smtClean="0">
                <a:solidFill>
                  <a:srgbClr val="92D050"/>
                </a:solidFill>
              </a:rPr>
              <a:t>nasopharynx</a:t>
            </a:r>
            <a:r>
              <a:rPr lang="en-US" dirty="0" smtClean="0">
                <a:solidFill>
                  <a:srgbClr val="92D050"/>
                </a:solidFill>
              </a:rPr>
              <a:t> is horizontal in infants, difficult to drain naturally, its surface is cartilage ,and the lymphatic tissue lining is an extension of adenoidal tissue from the back of the nose.</a:t>
            </a:r>
          </a:p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Accompanied by viral upper respiratory infection (URTI). 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OM-Pathogenesis and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URTI or allergic condition cause edema or inflammation of the tube.</a:t>
            </a:r>
          </a:p>
          <a:p>
            <a:r>
              <a:rPr lang="en-US" dirty="0" smtClean="0"/>
              <a:t>Functions of the tube ( </a:t>
            </a:r>
            <a:r>
              <a:rPr lang="en-US" i="1" dirty="0" smtClean="0">
                <a:solidFill>
                  <a:srgbClr val="92D050"/>
                </a:solidFill>
              </a:rPr>
              <a:t>ventilation, protection and clearance </a:t>
            </a:r>
            <a:r>
              <a:rPr lang="en-US" dirty="0" smtClean="0"/>
              <a:t>) disturbed.</a:t>
            </a:r>
          </a:p>
          <a:p>
            <a:r>
              <a:rPr lang="en-US" dirty="0" smtClean="0"/>
              <a:t>Oxygen lost leading to negative pressure</a:t>
            </a:r>
          </a:p>
          <a:p>
            <a:r>
              <a:rPr lang="en-US" dirty="0" smtClean="0"/>
              <a:t>Pathogens enter from </a:t>
            </a:r>
            <a:r>
              <a:rPr lang="en-US" dirty="0" err="1" smtClean="0"/>
              <a:t>nasopharynx</a:t>
            </a:r>
            <a:r>
              <a:rPr lang="en-US" dirty="0" smtClean="0"/>
              <a:t> into the middle ear.</a:t>
            </a:r>
          </a:p>
          <a:p>
            <a:r>
              <a:rPr lang="en-US" dirty="0" smtClean="0"/>
              <a:t>Colonization and infection result.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OM- Other risk factors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 abnormalities </a:t>
            </a:r>
          </a:p>
          <a:p>
            <a:r>
              <a:rPr lang="en-US" dirty="0" smtClean="0"/>
              <a:t>Medical conditions such as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Cleft palate </a:t>
            </a:r>
            <a:r>
              <a:rPr lang="en-US" dirty="0" smtClean="0"/>
              <a:t>,obstruction due to </a:t>
            </a:r>
            <a:r>
              <a:rPr lang="en-US" dirty="0" smtClean="0">
                <a:solidFill>
                  <a:srgbClr val="92D050"/>
                </a:solidFill>
              </a:rPr>
              <a:t>adenoid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92D050"/>
                </a:solidFill>
              </a:rPr>
              <a:t>nasogastric</a:t>
            </a:r>
            <a:r>
              <a:rPr lang="en-US" dirty="0" smtClean="0">
                <a:solidFill>
                  <a:srgbClr val="92D050"/>
                </a:solidFill>
              </a:rPr>
              <a:t> tube tube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malignancy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immune dysfunction.</a:t>
            </a:r>
          </a:p>
          <a:p>
            <a:r>
              <a:rPr lang="en-US" dirty="0" smtClean="0"/>
              <a:t>Exposure to pathogens from day care.</a:t>
            </a:r>
          </a:p>
          <a:p>
            <a:r>
              <a:rPr lang="en-US" dirty="0" smtClean="0"/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8768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OM-Microbiology-Bacterial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Acute OM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 3months of 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3 months of 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40%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group 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B Streptococcus</a:t>
            </a:r>
            <a:r>
              <a:rPr lang="en-US" dirty="0" smtClean="0"/>
              <a:t>,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/>
              <a:t> 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typable</a:t>
            </a:r>
            <a:r>
              <a:rPr lang="en-US" dirty="0" smtClean="0"/>
              <a:t>) </a:t>
            </a:r>
            <a:r>
              <a:rPr lang="en-US" dirty="0" smtClean="0"/>
              <a:t>,Gram negative bacteria including </a:t>
            </a:r>
            <a:r>
              <a:rPr lang="en-U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P.aeruginosa</a:t>
            </a:r>
            <a:endParaRPr lang="en-US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i="1" dirty="0" smtClean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 smtClean="0"/>
              <a:t>,others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>
                <a:solidFill>
                  <a:srgbClr val="92D050"/>
                </a:solidFill>
              </a:rPr>
              <a:t>S.pyogenes</a:t>
            </a:r>
            <a:r>
              <a:rPr lang="en-US" dirty="0" smtClean="0">
                <a:solidFill>
                  <a:srgbClr val="92D050"/>
                </a:solidFill>
              </a:rPr>
              <a:t>, </a:t>
            </a:r>
            <a:r>
              <a:rPr lang="en-US" i="1" dirty="0" err="1" smtClean="0">
                <a:solidFill>
                  <a:srgbClr val="92D050"/>
                </a:solidFill>
              </a:rPr>
              <a:t>Moraxella</a:t>
            </a:r>
            <a:r>
              <a:rPr lang="en-US" i="1" dirty="0" smtClean="0">
                <a:solidFill>
                  <a:srgbClr val="92D050"/>
                </a:solidFill>
              </a:rPr>
              <a:t> </a:t>
            </a:r>
            <a:r>
              <a:rPr lang="en-US" i="1" dirty="0" err="1" smtClean="0">
                <a:solidFill>
                  <a:srgbClr val="92D050"/>
                </a:solidFill>
              </a:rPr>
              <a:t>catarrhalis</a:t>
            </a:r>
            <a:r>
              <a:rPr lang="en-US" i="1" dirty="0" smtClean="0">
                <a:solidFill>
                  <a:srgbClr val="92D050"/>
                </a:solidFill>
              </a:rPr>
              <a:t>, </a:t>
            </a:r>
            <a:r>
              <a:rPr lang="en-US" i="1" dirty="0" err="1" smtClean="0">
                <a:solidFill>
                  <a:srgbClr val="92D050"/>
                </a:solidFill>
              </a:rPr>
              <a:t>S.aureus</a:t>
            </a:r>
            <a:endParaRPr lang="en-U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461</TotalTime>
  <Words>724</Words>
  <Application>Microsoft Office PowerPoint</Application>
  <PresentationFormat>On-screen Show (4:3)</PresentationFormat>
  <Paragraphs>113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Microbiology of Middle Ear Infections prof. hanan habib &amp; dr.ali somily pathology &amp; laboratory medicine college of medicine, KSU</vt:lpstr>
      <vt:lpstr>Objectives</vt:lpstr>
      <vt:lpstr>Definitions</vt:lpstr>
      <vt:lpstr>Anatomy of the Middle Ear</vt:lpstr>
      <vt:lpstr>OM-Classification</vt:lpstr>
      <vt:lpstr>OM-  Epidemiology</vt:lpstr>
      <vt:lpstr>OM-Pathogenesis and Risk Factors</vt:lpstr>
      <vt:lpstr>OM- Other risk factors</vt:lpstr>
      <vt:lpstr>OM-Microbiology-Bacterial Causes</vt:lpstr>
      <vt:lpstr>OM-Microbiology-cont.</vt:lpstr>
      <vt:lpstr>OM-Viral causes</vt:lpstr>
      <vt:lpstr>Microbiology of OM</vt:lpstr>
      <vt:lpstr>Microbiology of OM-continue</vt:lpstr>
      <vt:lpstr>Clinical presentation</vt:lpstr>
      <vt:lpstr> </vt:lpstr>
      <vt:lpstr>Images of acute OM</vt:lpstr>
      <vt:lpstr>Serous OM (OM with effusion)</vt:lpstr>
      <vt:lpstr>Images of serous OM</vt:lpstr>
      <vt:lpstr>Chronic OM</vt:lpstr>
      <vt:lpstr>Images of chronic OM</vt:lpstr>
      <vt:lpstr>Diagnostic approaches of OM</vt:lpstr>
      <vt:lpstr>Management of OM</vt:lpstr>
      <vt:lpstr>Complications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DRHANNAN</cp:lastModifiedBy>
  <cp:revision>63</cp:revision>
  <dcterms:created xsi:type="dcterms:W3CDTF">2010-06-28T07:10:28Z</dcterms:created>
  <dcterms:modified xsi:type="dcterms:W3CDTF">2015-08-24T09:54:00Z</dcterms:modified>
</cp:coreProperties>
</file>