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56" r:id="rId3"/>
    <p:sldId id="271" r:id="rId4"/>
    <p:sldId id="270" r:id="rId5"/>
    <p:sldId id="262" r:id="rId6"/>
    <p:sldId id="263" r:id="rId7"/>
    <p:sldId id="264" r:id="rId8"/>
    <p:sldId id="257" r:id="rId9"/>
    <p:sldId id="258" r:id="rId10"/>
    <p:sldId id="265" r:id="rId11"/>
    <p:sldId id="266" r:id="rId12"/>
    <p:sldId id="267" r:id="rId13"/>
    <p:sldId id="268" r:id="rId14"/>
    <p:sldId id="260" r:id="rId15"/>
    <p:sldId id="259" r:id="rId16"/>
    <p:sldId id="273" r:id="rId17"/>
    <p:sldId id="269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 smtClean="0"/>
            <a:t>Drugs to treat vertigo</a:t>
          </a:r>
          <a:endParaRPr lang="en-US" sz="1200" b="1" dirty="0"/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900" dirty="0" smtClean="0"/>
            <a:t>Symptomatic</a:t>
          </a:r>
          <a:endParaRPr lang="en-US" sz="900" dirty="0"/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 smtClean="0"/>
            <a:t>Drugs inducing vertigo</a:t>
          </a:r>
          <a:endParaRPr lang="en-US" sz="1200" b="1" dirty="0"/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100" dirty="0" smtClean="0"/>
            <a:t>Vestibular </a:t>
          </a:r>
          <a:r>
            <a:rPr lang="en-US" sz="1100" dirty="0" err="1" smtClean="0"/>
            <a:t>toxinss</a:t>
          </a:r>
          <a:endParaRPr lang="en-US" sz="1100" dirty="0"/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900" dirty="0" smtClean="0"/>
            <a:t>Prophylactic</a:t>
          </a:r>
          <a:endParaRPr lang="en-US" sz="900" dirty="0"/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200" dirty="0" err="1" smtClean="0"/>
            <a:t>Duretics</a:t>
          </a:r>
          <a:endParaRPr lang="en-US" sz="1200" dirty="0"/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200" dirty="0" smtClean="0"/>
            <a:t>Corticosteroids</a:t>
          </a:r>
          <a:endParaRPr lang="en-US" sz="1200" dirty="0"/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/>
      <dgm:spPr/>
      <dgm:t>
        <a:bodyPr/>
        <a:lstStyle/>
        <a:p>
          <a:r>
            <a:rPr lang="en-US" dirty="0" smtClean="0"/>
            <a:t>Calcium antagonists</a:t>
          </a:r>
          <a:endParaRPr lang="en-US" dirty="0"/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900" dirty="0" smtClean="0"/>
            <a:t>Vestibular suppressants</a:t>
          </a:r>
          <a:endParaRPr lang="en-US" sz="900" dirty="0"/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000" dirty="0" err="1" smtClean="0"/>
            <a:t>Antiemetics</a:t>
          </a:r>
          <a:endParaRPr lang="en-US" sz="1000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200" dirty="0" err="1" smtClean="0"/>
            <a:t>Anticholinergic</a:t>
          </a:r>
          <a:r>
            <a:rPr lang="en-US" sz="700" dirty="0" err="1" smtClean="0"/>
            <a:t>s</a:t>
          </a:r>
          <a:endParaRPr lang="en-US" sz="700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200" dirty="0" smtClean="0"/>
            <a:t>Benzodiazepines</a:t>
          </a:r>
          <a:endParaRPr lang="en-US" sz="1200" dirty="0"/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/>
      <dgm:spPr/>
      <dgm:t>
        <a:bodyPr/>
        <a:lstStyle/>
        <a:p>
          <a:r>
            <a:rPr lang="en-US" dirty="0" err="1" smtClean="0"/>
            <a:t>Betahistine</a:t>
          </a:r>
          <a:endParaRPr lang="en-US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dirty="0" smtClean="0"/>
            <a:t>Antihistamines</a:t>
          </a:r>
          <a:endParaRPr lang="en-US" sz="1100" dirty="0"/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200" dirty="0" err="1" smtClean="0"/>
            <a:t>Phenothiazines</a:t>
          </a:r>
          <a:endParaRPr lang="en-US" sz="1200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/>
      <dgm:spPr/>
      <dgm:t>
        <a:bodyPr/>
        <a:lstStyle/>
        <a:p>
          <a:r>
            <a:rPr lang="en-US" dirty="0" smtClean="0"/>
            <a:t>Dopamine antagonist</a:t>
          </a:r>
          <a:endParaRPr lang="en-US" dirty="0"/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200" dirty="0" smtClean="0"/>
            <a:t>Mixed </a:t>
          </a:r>
          <a:r>
            <a:rPr lang="en-US" sz="1200" dirty="0" err="1" smtClean="0"/>
            <a:t>ototoxins</a:t>
          </a:r>
          <a:endParaRPr lang="en-US" sz="12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dirty="0" err="1" smtClean="0"/>
            <a:t>eg</a:t>
          </a:r>
          <a:r>
            <a:rPr lang="en-US" sz="1100" dirty="0" smtClean="0"/>
            <a:t> Antibiotics</a:t>
          </a:r>
          <a:endParaRPr lang="en-US" sz="1100" dirty="0"/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/>
      <dgm:spPr/>
      <dgm:t>
        <a:bodyPr/>
        <a:lstStyle/>
        <a:p>
          <a:endParaRPr lang="en-US"/>
        </a:p>
      </dgm:t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  <dgm:t>
        <a:bodyPr/>
        <a:lstStyle/>
        <a:p>
          <a:endParaRPr lang="en-US"/>
        </a:p>
      </dgm:t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/>
      <dgm:spPr/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/>
      <dgm:spPr/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/>
      <dgm:spPr/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/>
      <dgm:spPr/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/>
      <dgm:spPr/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/>
      <dgm:spPr/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/>
      <dgm:spPr/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/>
      <dgm:spPr/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/>
      <dgm:spPr/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/>
      <dgm:spPr/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/>
      <dgm:spPr/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388777" y="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388777" y="0"/>
        <a:ext cx="810517" cy="540345"/>
      </dsp:txXfrm>
    </dsp:sp>
    <dsp:sp modelId="{2030E983-BB45-42D4-908F-2153D73147DB}">
      <dsp:nvSpPr>
        <dsp:cNvPr id="0" name=""/>
        <dsp:cNvSpPr/>
      </dsp:nvSpPr>
      <dsp:spPr>
        <a:xfrm>
          <a:off x="3213526" y="540345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1580510" y="0"/>
              </a:moveTo>
              <a:lnTo>
                <a:pt x="158051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808267" y="75648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to treat vertigo</a:t>
          </a:r>
          <a:endParaRPr lang="en-US" sz="1200" b="1" kern="1200" dirty="0"/>
        </a:p>
      </dsp:txBody>
      <dsp:txXfrm>
        <a:off x="2808267" y="756483"/>
        <a:ext cx="810517" cy="540345"/>
      </dsp:txXfrm>
    </dsp:sp>
    <dsp:sp modelId="{FC550E3A-E2BE-4706-999B-91758F7E53EC}">
      <dsp:nvSpPr>
        <dsp:cNvPr id="0" name=""/>
        <dsp:cNvSpPr/>
      </dsp:nvSpPr>
      <dsp:spPr>
        <a:xfrm>
          <a:off x="1633016" y="1296828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1580510" y="0"/>
              </a:moveTo>
              <a:lnTo>
                <a:pt x="158051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122775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</a:t>
          </a:r>
          <a:endParaRPr lang="en-US" sz="1400" kern="1200" dirty="0"/>
        </a:p>
      </dsp:txBody>
      <dsp:txXfrm>
        <a:off x="1227757" y="1512966"/>
        <a:ext cx="810517" cy="540345"/>
      </dsp:txXfrm>
    </dsp:sp>
    <dsp:sp modelId="{25676235-C8EB-4953-AA05-341E12A87B18}">
      <dsp:nvSpPr>
        <dsp:cNvPr id="0" name=""/>
        <dsp:cNvSpPr/>
      </dsp:nvSpPr>
      <dsp:spPr>
        <a:xfrm>
          <a:off x="1587296" y="205331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1227757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eg</a:t>
          </a:r>
          <a:r>
            <a:rPr lang="en-US" sz="1100" kern="1200" dirty="0" smtClean="0"/>
            <a:t> Antibiotics</a:t>
          </a:r>
          <a:endParaRPr lang="en-US" sz="1100" kern="1200" dirty="0"/>
        </a:p>
      </dsp:txBody>
      <dsp:txXfrm>
        <a:off x="1227757" y="2269450"/>
        <a:ext cx="810517" cy="540345"/>
      </dsp:txXfrm>
    </dsp:sp>
    <dsp:sp modelId="{88C71237-122F-4FD5-AC81-CA9DF5E3E903}">
      <dsp:nvSpPr>
        <dsp:cNvPr id="0" name=""/>
        <dsp:cNvSpPr/>
      </dsp:nvSpPr>
      <dsp:spPr>
        <a:xfrm>
          <a:off x="3167806" y="1296828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80826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Symptomatic</a:t>
          </a:r>
          <a:endParaRPr lang="en-US" sz="900" kern="1200" dirty="0"/>
        </a:p>
      </dsp:txBody>
      <dsp:txXfrm>
        <a:off x="2808267" y="1512966"/>
        <a:ext cx="810517" cy="540345"/>
      </dsp:txXfrm>
    </dsp:sp>
    <dsp:sp modelId="{3CBEF913-AED0-417F-A539-0BBB4BB5487B}">
      <dsp:nvSpPr>
        <dsp:cNvPr id="0" name=""/>
        <dsp:cNvSpPr/>
      </dsp:nvSpPr>
      <dsp:spPr>
        <a:xfrm>
          <a:off x="2686689" y="2053312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2281430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Vestibular suppressants</a:t>
          </a:r>
          <a:endParaRPr lang="en-US" sz="900" kern="1200" dirty="0"/>
        </a:p>
      </dsp:txBody>
      <dsp:txXfrm>
        <a:off x="2281430" y="2269450"/>
        <a:ext cx="810517" cy="540345"/>
      </dsp:txXfrm>
    </dsp:sp>
    <dsp:sp modelId="{FACE4C66-7DDC-4A9F-865A-9D4E1F5887E8}">
      <dsp:nvSpPr>
        <dsp:cNvPr id="0" name=""/>
        <dsp:cNvSpPr/>
      </dsp:nvSpPr>
      <dsp:spPr>
        <a:xfrm>
          <a:off x="2640969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2281430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Anticholinergic</a:t>
          </a:r>
          <a:r>
            <a:rPr lang="en-US" sz="700" kern="1200" dirty="0" err="1" smtClean="0"/>
            <a:t>s</a:t>
          </a:r>
          <a:endParaRPr lang="en-US" sz="700" kern="1200" dirty="0"/>
        </a:p>
      </dsp:txBody>
      <dsp:txXfrm>
        <a:off x="2281430" y="3025933"/>
        <a:ext cx="810517" cy="540345"/>
      </dsp:txXfrm>
    </dsp:sp>
    <dsp:sp modelId="{33D9D390-4BB5-4C75-9DD1-134325F796F5}">
      <dsp:nvSpPr>
        <dsp:cNvPr id="0" name=""/>
        <dsp:cNvSpPr/>
      </dsp:nvSpPr>
      <dsp:spPr>
        <a:xfrm>
          <a:off x="2640969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2281430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Benzodiazepines</a:t>
          </a:r>
          <a:endParaRPr lang="en-US" sz="1200" kern="1200" dirty="0"/>
        </a:p>
      </dsp:txBody>
      <dsp:txXfrm>
        <a:off x="2281430" y="3782417"/>
        <a:ext cx="810517" cy="540345"/>
      </dsp:txXfrm>
    </dsp:sp>
    <dsp:sp modelId="{B4B8D931-E131-471F-9B79-A4236AC7C449}">
      <dsp:nvSpPr>
        <dsp:cNvPr id="0" name=""/>
        <dsp:cNvSpPr/>
      </dsp:nvSpPr>
      <dsp:spPr>
        <a:xfrm>
          <a:off x="2640969" y="432276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2281430" y="453890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Betahistine</a:t>
          </a:r>
          <a:endParaRPr lang="en-US" sz="1000" kern="1200" dirty="0"/>
        </a:p>
      </dsp:txBody>
      <dsp:txXfrm>
        <a:off x="2281430" y="4538900"/>
        <a:ext cx="810517" cy="540345"/>
      </dsp:txXfrm>
    </dsp:sp>
    <dsp:sp modelId="{823813E0-A044-4F8C-B4B9-A477323009E6}">
      <dsp:nvSpPr>
        <dsp:cNvPr id="0" name=""/>
        <dsp:cNvSpPr/>
      </dsp:nvSpPr>
      <dsp:spPr>
        <a:xfrm>
          <a:off x="3213526" y="2053312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335104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Antiemetics</a:t>
          </a:r>
          <a:endParaRPr lang="en-US" sz="1000" kern="1200" dirty="0"/>
        </a:p>
      </dsp:txBody>
      <dsp:txXfrm>
        <a:off x="3335104" y="2269450"/>
        <a:ext cx="810517" cy="540345"/>
      </dsp:txXfrm>
    </dsp:sp>
    <dsp:sp modelId="{A671B3C8-1261-4E3E-941C-7ACA9CEC1BD7}">
      <dsp:nvSpPr>
        <dsp:cNvPr id="0" name=""/>
        <dsp:cNvSpPr/>
      </dsp:nvSpPr>
      <dsp:spPr>
        <a:xfrm>
          <a:off x="3694643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335104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Antihistamines</a:t>
          </a:r>
          <a:endParaRPr lang="en-US" sz="1100" kern="1200" dirty="0"/>
        </a:p>
      </dsp:txBody>
      <dsp:txXfrm>
        <a:off x="3335104" y="3025933"/>
        <a:ext cx="810517" cy="540345"/>
      </dsp:txXfrm>
    </dsp:sp>
    <dsp:sp modelId="{E7AB22F7-68A4-473E-B29F-69BA3D96E533}">
      <dsp:nvSpPr>
        <dsp:cNvPr id="0" name=""/>
        <dsp:cNvSpPr/>
      </dsp:nvSpPr>
      <dsp:spPr>
        <a:xfrm>
          <a:off x="3694643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335104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Phenothiazines</a:t>
          </a:r>
          <a:endParaRPr lang="en-US" sz="1200" kern="1200" dirty="0"/>
        </a:p>
      </dsp:txBody>
      <dsp:txXfrm>
        <a:off x="3335104" y="3782417"/>
        <a:ext cx="810517" cy="540345"/>
      </dsp:txXfrm>
    </dsp:sp>
    <dsp:sp modelId="{3C3872EB-3407-4911-B823-A4CF2A07247D}">
      <dsp:nvSpPr>
        <dsp:cNvPr id="0" name=""/>
        <dsp:cNvSpPr/>
      </dsp:nvSpPr>
      <dsp:spPr>
        <a:xfrm>
          <a:off x="3694643" y="432276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335104" y="453890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Dopamine antagonist</a:t>
          </a:r>
          <a:endParaRPr lang="en-US" sz="1000" kern="1200" dirty="0"/>
        </a:p>
      </dsp:txBody>
      <dsp:txXfrm>
        <a:off x="3335104" y="4538900"/>
        <a:ext cx="810517" cy="540345"/>
      </dsp:txXfrm>
    </dsp:sp>
    <dsp:sp modelId="{475A27E7-E24D-4B4B-B677-A5CEC1DC590B}">
      <dsp:nvSpPr>
        <dsp:cNvPr id="0" name=""/>
        <dsp:cNvSpPr/>
      </dsp:nvSpPr>
      <dsp:spPr>
        <a:xfrm>
          <a:off x="3213526" y="1296828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580510" y="108069"/>
              </a:lnTo>
              <a:lnTo>
                <a:pt x="158051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38877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Prophylactic</a:t>
          </a:r>
          <a:endParaRPr lang="en-US" sz="900" kern="1200" dirty="0"/>
        </a:p>
      </dsp:txBody>
      <dsp:txXfrm>
        <a:off x="4388777" y="1512966"/>
        <a:ext cx="810517" cy="540345"/>
      </dsp:txXfrm>
    </dsp:sp>
    <dsp:sp modelId="{21196D24-B481-4149-B5BE-302CE4762F02}">
      <dsp:nvSpPr>
        <dsp:cNvPr id="0" name=""/>
        <dsp:cNvSpPr/>
      </dsp:nvSpPr>
      <dsp:spPr>
        <a:xfrm>
          <a:off x="4748316" y="205331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388777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Duretics</a:t>
          </a:r>
          <a:endParaRPr lang="en-US" sz="1200" kern="1200" dirty="0"/>
        </a:p>
      </dsp:txBody>
      <dsp:txXfrm>
        <a:off x="4388777" y="2269450"/>
        <a:ext cx="810517" cy="540345"/>
      </dsp:txXfrm>
    </dsp:sp>
    <dsp:sp modelId="{383BA3C3-840D-4BE0-993E-4A47E60D5FEA}">
      <dsp:nvSpPr>
        <dsp:cNvPr id="0" name=""/>
        <dsp:cNvSpPr/>
      </dsp:nvSpPr>
      <dsp:spPr>
        <a:xfrm>
          <a:off x="4748316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388777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Corticosteroids</a:t>
          </a:r>
          <a:endParaRPr lang="en-US" sz="1200" kern="1200" dirty="0"/>
        </a:p>
      </dsp:txBody>
      <dsp:txXfrm>
        <a:off x="4388777" y="3025933"/>
        <a:ext cx="810517" cy="540345"/>
      </dsp:txXfrm>
    </dsp:sp>
    <dsp:sp modelId="{E882D4D6-A4C4-417D-BF77-F8733F912D40}">
      <dsp:nvSpPr>
        <dsp:cNvPr id="0" name=""/>
        <dsp:cNvSpPr/>
      </dsp:nvSpPr>
      <dsp:spPr>
        <a:xfrm>
          <a:off x="4748316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388777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Calcium antagonists</a:t>
          </a:r>
          <a:endParaRPr lang="en-US" sz="1000" kern="1200" dirty="0"/>
        </a:p>
      </dsp:txBody>
      <dsp:txXfrm>
        <a:off x="4388777" y="3782417"/>
        <a:ext cx="810517" cy="540345"/>
      </dsp:txXfrm>
    </dsp:sp>
    <dsp:sp modelId="{68587D94-95E7-43C6-A58B-C697E9CCB271}">
      <dsp:nvSpPr>
        <dsp:cNvPr id="0" name=""/>
        <dsp:cNvSpPr/>
      </dsp:nvSpPr>
      <dsp:spPr>
        <a:xfrm>
          <a:off x="4794036" y="540345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580510" y="108069"/>
              </a:lnTo>
              <a:lnTo>
                <a:pt x="158051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5969287" y="75648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inducing vertigo</a:t>
          </a:r>
          <a:endParaRPr lang="en-US" sz="1200" b="1" kern="1200" dirty="0"/>
        </a:p>
      </dsp:txBody>
      <dsp:txXfrm>
        <a:off x="5969287" y="756483"/>
        <a:ext cx="810517" cy="540345"/>
      </dsp:txXfrm>
    </dsp:sp>
    <dsp:sp modelId="{BA4ABF4D-158A-45D6-A843-23F073EBB3E0}">
      <dsp:nvSpPr>
        <dsp:cNvPr id="0" name=""/>
        <dsp:cNvSpPr/>
      </dsp:nvSpPr>
      <dsp:spPr>
        <a:xfrm>
          <a:off x="5847710" y="1296828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442451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Vestibular </a:t>
          </a:r>
          <a:r>
            <a:rPr lang="en-US" sz="1100" kern="1200" dirty="0" err="1" smtClean="0"/>
            <a:t>toxinss</a:t>
          </a:r>
          <a:endParaRPr lang="en-US" sz="1100" kern="1200" dirty="0"/>
        </a:p>
      </dsp:txBody>
      <dsp:txXfrm>
        <a:off x="5442451" y="1512966"/>
        <a:ext cx="810517" cy="540345"/>
      </dsp:txXfrm>
    </dsp:sp>
    <dsp:sp modelId="{56D4B722-4BAC-4F8D-84C5-C4FF47014C36}">
      <dsp:nvSpPr>
        <dsp:cNvPr id="0" name=""/>
        <dsp:cNvSpPr/>
      </dsp:nvSpPr>
      <dsp:spPr>
        <a:xfrm>
          <a:off x="6374546" y="1296828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496124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Mixed </a:t>
          </a:r>
          <a:r>
            <a:rPr lang="en-US" sz="1200" kern="1200" dirty="0" err="1" smtClean="0"/>
            <a:t>ototoxins</a:t>
          </a:r>
          <a:endParaRPr lang="en-US" sz="1200" kern="1200" dirty="0"/>
        </a:p>
      </dsp:txBody>
      <dsp:txXfrm>
        <a:off x="6496124" y="1512966"/>
        <a:ext cx="810517" cy="54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137F18-A16E-4489-853F-96C0712F25F2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.eg/url?sa=i&amp;rct=j&amp;q=&amp;esrc=s&amp;source=images&amp;cd=&amp;cad=rja&amp;uact=8&amp;ved=0CAcQjRxqFQoTCP7tqf_-5scCFQQ7FAodWZ4KwA&amp;url=https://balancechicago.wordpress.com/tag/vestibular-disorder/page/6/&amp;psig=AFQjCNHzKjUe-DmxfoAs3y2mpU6O9DDvfg&amp;ust=144178636406052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cinenet.com/balance_disorders_pictures_slideshow/artic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en.wikipedia.org/wiki/File:Optokinetic_nystagmus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eg/url?sa=i&amp;rct=j&amp;q=&amp;esrc=s&amp;source=images&amp;cd=&amp;cad=rja&amp;uact=8&amp;ved=0CAcQjRxqFQoTCMPWvom488cCFUNVGgod1fAPCg&amp;url=http%3A%2F%2Fnethealthbook.com%2Fhormones%2Fadrenal-gland-hormones%2Fpheochromocytoma%2F&amp;psig=AFQjCNExdVMLVo6OQPoJaGJ7c8WKp17HAQ&amp;ust=144221391723746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Roughly 50% of fractured hips will not function normally.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1% of falls results in hip fracture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Accounts for 3% of total visits to emergency department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incidence of falling is 25% in subjects older than 65 years.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reaches 40% in patients older than 40 years.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overall incidence of dizziness, vertigo, and imbalance is 5-10%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026" name="Picture 2" descr="http://i183.photobucket.com/albums/x62/GraphEmp/COMMENTS/QUOTES/ele025.gif?t=125288138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5638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Dopamine antagonists </a:t>
            </a:r>
            <a:r>
              <a:rPr lang="en-US" sz="2400" dirty="0" smtClean="0"/>
              <a:t>e.g. </a:t>
            </a:r>
            <a:r>
              <a:rPr lang="en-US" sz="2400" b="1" dirty="0" err="1" smtClean="0">
                <a:solidFill>
                  <a:srgbClr val="7030A0"/>
                </a:solidFill>
              </a:rPr>
              <a:t>metoclopramide</a:t>
            </a:r>
            <a:r>
              <a:rPr lang="en-US" sz="2400" dirty="0" smtClean="0"/>
              <a:t> and </a:t>
            </a:r>
            <a:r>
              <a:rPr lang="en-US" sz="2400" dirty="0" err="1" smtClean="0"/>
              <a:t>domperidone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6019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Phenothiazines</a:t>
            </a:r>
            <a:r>
              <a:rPr lang="en-US" sz="2400" b="1" dirty="0" smtClean="0"/>
              <a:t> </a:t>
            </a:r>
            <a:r>
              <a:rPr lang="en-US" sz="2400" dirty="0" smtClean="0"/>
              <a:t>e.g. </a:t>
            </a:r>
            <a:r>
              <a:rPr lang="en-US" sz="2400" dirty="0" err="1" smtClean="0"/>
              <a:t>prochlorperazine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Antihistamines e.g. </a:t>
            </a:r>
            <a:r>
              <a:rPr lang="en-US" sz="2400" dirty="0" err="1" smtClean="0"/>
              <a:t>diminhydrinate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Antiemetics</a:t>
            </a:r>
            <a:r>
              <a:rPr lang="en-US" sz="2400" dirty="0" smtClean="0"/>
              <a:t> are drugs used to control vomiting and nausea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Contraindications:-</a:t>
            </a:r>
          </a:p>
          <a:p>
            <a:r>
              <a:rPr lang="en-US" sz="2400" dirty="0" smtClean="0"/>
              <a:t>Glaucoma</a:t>
            </a:r>
          </a:p>
          <a:p>
            <a:r>
              <a:rPr lang="en-US" sz="2400" dirty="0" smtClean="0"/>
              <a:t>Prostatic enlargement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ADRs:-</a:t>
            </a:r>
          </a:p>
          <a:p>
            <a:r>
              <a:rPr lang="en-US" sz="2400" dirty="0" smtClean="0"/>
              <a:t>Sedation</a:t>
            </a:r>
          </a:p>
          <a:p>
            <a:r>
              <a:rPr lang="en-US" sz="2400" dirty="0" err="1" smtClean="0"/>
              <a:t>Diziness</a:t>
            </a:r>
            <a:endParaRPr lang="en-US" sz="2400" dirty="0" smtClean="0"/>
          </a:p>
          <a:p>
            <a:r>
              <a:rPr lang="en-US" sz="2400" dirty="0" err="1" smtClean="0"/>
              <a:t>Anticholinergic</a:t>
            </a:r>
            <a:r>
              <a:rPr lang="en-US" sz="2400" dirty="0" smtClean="0"/>
              <a:t> side effects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↓ Excitability in the labyrinth &amp; blocking conduction in vestibular-</a:t>
            </a:r>
            <a:r>
              <a:rPr lang="en-US" sz="2400" b="1" dirty="0" err="1" smtClean="0">
                <a:latin typeface="Arial Narrow" pitchFamily="34" charset="0"/>
              </a:rPr>
              <a:t>cerebellar</a:t>
            </a:r>
            <a:r>
              <a:rPr lang="en-US" sz="2400" b="1" dirty="0" smtClean="0">
                <a:latin typeface="Arial Narrow" pitchFamily="34" charset="0"/>
              </a:rPr>
              <a:t>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 sickness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vertigo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</a:t>
            </a:r>
            <a:r>
              <a:rPr lang="en-US" sz="2400" b="1" dirty="0" smtClean="0"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 smtClean="0">
                <a:latin typeface="Arial Narrow" pitchFamily="34" charset="0"/>
              </a:rPr>
              <a:t>Sedative effects</a:t>
            </a:r>
          </a:p>
          <a:p>
            <a:r>
              <a:rPr lang="en-US" sz="2400" b="1" dirty="0" smtClean="0">
                <a:latin typeface="Arial Narrow" pitchFamily="34" charset="0"/>
              </a:rPr>
              <a:t>Weak </a:t>
            </a:r>
            <a:r>
              <a:rPr lang="en-US" sz="2400" b="1" dirty="0" err="1" smtClean="0">
                <a:latin typeface="Arial Narrow" pitchFamily="34" charset="0"/>
              </a:rPr>
              <a:t>anticholinergic</a:t>
            </a:r>
            <a:r>
              <a:rPr lang="en-US" sz="2400" b="1" dirty="0" smtClean="0">
                <a:latin typeface="Arial Narrow" pitchFamily="34" charset="0"/>
              </a:rPr>
              <a:t> effects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00400"/>
            <a:ext cx="3238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One of the best </a:t>
            </a:r>
            <a:r>
              <a:rPr lang="en-US" sz="2400" b="1" dirty="0" err="1" smtClean="0">
                <a:latin typeface="Arial Narrow" pitchFamily="34" charset="0"/>
              </a:rPr>
              <a:t>antiemetics</a:t>
            </a:r>
            <a:r>
              <a:rPr lang="en-US" sz="2400" b="1" dirty="0" smtClean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has some vestibular suppressant action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3886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971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Antipsychotic 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4953000" cy="451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Blocks dopamine 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4114800"/>
            <a:ext cx="38862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</a:p>
          <a:p>
            <a:r>
              <a:rPr lang="en-US" sz="2400" b="1" dirty="0" smtClean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 err="1" smtClean="0">
                <a:latin typeface="Arial Narrow" pitchFamily="34" charset="0"/>
              </a:rPr>
              <a:t>Extrapyramidal</a:t>
            </a:r>
            <a:r>
              <a:rPr lang="en-US" sz="2400" b="1" dirty="0" smtClean="0">
                <a:latin typeface="Arial Narrow" pitchFamily="34" charset="0"/>
              </a:rPr>
              <a:t> manifestations  on prolonged 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352800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potent </a:t>
            </a:r>
            <a:r>
              <a:rPr lang="en-US" sz="2400" dirty="0" err="1" smtClean="0">
                <a:latin typeface="Bernard MT Condensed" pitchFamily="18" charset="0"/>
              </a:rPr>
              <a:t>gastroprokinetic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6670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828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potent central antiemetic  acting on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 smtClean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Metoclopramide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410200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Inhibition of K+ currents lessen the vertigo and motion-induced nausea by dampening the over-reactivity of the vestibular hair cells.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464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Cinnarizine</a:t>
            </a:r>
            <a:r>
              <a:rPr lang="en-US" sz="2400" dirty="0" smtClean="0"/>
              <a:t> inhibits K+ currents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Increased hydrostatic pressure on hair cells activates K+ currents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Mechanism of action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743200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promotes cerebral blood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7772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Selective calcium channel blocker, antihistamine, </a:t>
            </a:r>
            <a:r>
              <a:rPr lang="en-US" sz="2400" dirty="0" err="1" smtClean="0"/>
              <a:t>antiserotonin</a:t>
            </a:r>
            <a:r>
              <a:rPr lang="en-US" sz="2400" dirty="0" smtClean="0"/>
              <a:t>, </a:t>
            </a:r>
            <a:r>
              <a:rPr lang="en-US" sz="2400" dirty="0" err="1" smtClean="0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6217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718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Drowsiness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7010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administered IV in lipid emulsion, it has better bioavailability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746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oral bioavailability due to hepatic first pass metabolism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absorbed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76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Taken orally in tablet form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502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Pharmacokinetics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2860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4343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Muscle rigidity and tremor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0"/>
            <a:ext cx="701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438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Parkinsonism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429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 drivers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676400"/>
            <a:ext cx="358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uses:-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362200"/>
            <a:ext cx="739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to treat nausea and vomiting associated with motion sickness, vertigo, </a:t>
            </a:r>
            <a:r>
              <a:rPr lang="en-US" sz="2400" dirty="0" err="1" smtClean="0"/>
              <a:t>Meniere’s</a:t>
            </a:r>
            <a:r>
              <a:rPr lang="en-US" sz="2400" dirty="0" smtClean="0"/>
              <a:t>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Alter function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52158"/>
            <a:ext cx="3124200" cy="26058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vestibular firing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Cocaine</a:t>
            </a:r>
            <a:endParaRPr lang="en-US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048000"/>
            <a:ext cx="30480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fluid &amp; electrolyte balance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Mixed </a:t>
            </a:r>
            <a:r>
              <a:rPr lang="en-US" sz="2800" dirty="0" err="1" smtClean="0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Vesibular</a:t>
            </a:r>
            <a:r>
              <a:rPr lang="en-US" sz="2800" dirty="0" smtClean="0"/>
              <a:t> toxins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Drugs producing damaging effects on structure or function 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inducing vertigo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5755332" y="3083868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 </a:t>
            </a:r>
            <a:r>
              <a:rPr lang="en-US" sz="2400" dirty="0" err="1" smtClean="0">
                <a:solidFill>
                  <a:schemeClr val="accent1"/>
                </a:solidFill>
              </a:rPr>
              <a:t>lter</a:t>
            </a:r>
            <a:r>
              <a:rPr lang="en-US" sz="2400" dirty="0" smtClean="0">
                <a:solidFill>
                  <a:schemeClr val="accent1"/>
                </a:solidFill>
              </a:rPr>
              <a:t> function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5967800" y="5462200"/>
            <a:ext cx="285166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Alter structures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38862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Quinine,  </a:t>
            </a:r>
            <a:r>
              <a:rPr lang="en-US" sz="2400" b="1" dirty="0" err="1" smtClean="0">
                <a:latin typeface="Arial Narrow" pitchFamily="34" charset="0"/>
              </a:rPr>
              <a:t>chloroquine</a:t>
            </a:r>
            <a:r>
              <a:rPr lang="en-US" sz="2400" b="1" dirty="0" smtClean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endParaRPr lang="en-US" sz="2400" b="1" dirty="0" smtClean="0"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Tobacco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3716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Aminoglycoside</a:t>
            </a:r>
            <a:r>
              <a:rPr lang="en-US" sz="2400" b="1" dirty="0" smtClean="0">
                <a:latin typeface="Arial Narrow" pitchFamily="34" charset="0"/>
              </a:rPr>
              <a:t> antibiotics; </a:t>
            </a:r>
            <a:r>
              <a:rPr lang="en-US" sz="2400" b="1" i="1" dirty="0" err="1" smtClean="0">
                <a:latin typeface="Arial Narrow" pitchFamily="34" charset="0"/>
              </a:rPr>
              <a:t>gentamycin</a:t>
            </a:r>
            <a:r>
              <a:rPr lang="en-US" sz="2400" b="1" i="1" dirty="0" smtClean="0">
                <a:latin typeface="Arial Narrow" pitchFamily="34" charset="0"/>
              </a:rPr>
              <a:t>, </a:t>
            </a:r>
            <a:r>
              <a:rPr lang="en-US" sz="2400" b="1" i="1" dirty="0" err="1" smtClean="0">
                <a:latin typeface="Arial Narrow" pitchFamily="34" charset="0"/>
              </a:rPr>
              <a:t>kanamycin</a:t>
            </a:r>
            <a:r>
              <a:rPr lang="en-US" sz="2400" b="1" i="1" dirty="0" smtClean="0">
                <a:latin typeface="Arial Narrow" pitchFamily="34" charset="0"/>
              </a:rPr>
              <a:t>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Mixed </a:t>
            </a:r>
            <a:r>
              <a:rPr lang="en-US" sz="3200" b="1" dirty="0" err="1" smtClean="0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3581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</a:rPr>
              <a:t>↓Local blood flow → biochemical changes → ↓ electrochemical transduction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 ↓</a:t>
            </a:r>
            <a:r>
              <a:rPr lang="en-US" sz="2400" b="1" dirty="0" smtClean="0">
                <a:latin typeface="Arial Narrow" pitchFamily="34" charset="0"/>
              </a:rPr>
              <a:t>firing of impulse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19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 smtClean="0">
                <a:latin typeface="Arial Narrow" pitchFamily="34" charset="0"/>
              </a:rPr>
              <a:t> →Induce apoptosis by  activating </a:t>
            </a:r>
            <a:r>
              <a:rPr lang="en-US" sz="2400" b="1" dirty="0" err="1" smtClean="0">
                <a:latin typeface="Arial Narrow" pitchFamily="34" charset="0"/>
              </a:rPr>
              <a:t>caspases</a:t>
            </a:r>
            <a:r>
              <a:rPr lang="en-US" sz="2400" b="1" dirty="0" smtClean="0">
                <a:latin typeface="Arial Narrow" pitchFamily="34" charset="0"/>
              </a:rPr>
              <a:t> → Death Receptor Pathway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1940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Induce apoptosis by</a:t>
            </a:r>
            <a:r>
              <a:rPr lang="en-US" sz="2400" b="1" dirty="0" smtClean="0">
                <a:latin typeface="Calibri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evoking free radicals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Mitochondrial Pathway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114800"/>
            <a:ext cx="4772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Synopsis</a:t>
            </a:r>
            <a:endParaRPr lang="en-US" sz="3200" b="1" dirty="0">
              <a:latin typeface="Algerian" pitchFamily="8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4" descr="https://balancechicago.files.wordpress.com/2009/08/cartoon1.jpg?w=300&amp;h=18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1752600"/>
            <a:ext cx="6629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4800600"/>
            <a:ext cx="38100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identify drugs that can precipitate vertigo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048000"/>
            <a:ext cx="3810000" cy="1426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differentiate between classes of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ILOS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314825" cy="40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Balance Disorders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1828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Vertigo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019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headedness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Dizziness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886200"/>
            <a:ext cx="1371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Terms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6670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505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334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Abnormal eye </a:t>
            </a:r>
            <a:r>
              <a:rPr lang="en-US" sz="2400" dirty="0" err="1" smtClean="0"/>
              <a:t>movemet</a:t>
            </a:r>
            <a:r>
              <a:rPr lang="en-US" sz="2400" dirty="0" smtClean="0"/>
              <a:t> (</a:t>
            </a:r>
            <a:r>
              <a:rPr lang="en-US" sz="2400" dirty="0" err="1" smtClean="0"/>
              <a:t>nystagmus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 or vomiting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Symptoms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5" descr="Optokinetic nystagmu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Confusion or disorientation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Falling or feeling as if one is going to fall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495800"/>
            <a:ext cx="4419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581400"/>
            <a:ext cx="4800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Aims to reduce the recurrence of specific vertiginous conditions.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Prophylactic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targeting the underlying cause of the vertigo (e.g., ear infection).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Specific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controlling                                                                                                      the acute symptoms and autonomic complaints (e.g., vertigo and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Symptomatic treatment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Pharmacologic approach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7150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 Channel Blockers</a:t>
            </a:r>
          </a:p>
          <a:p>
            <a:pPr>
              <a:buBlip>
                <a:blip r:embed="rId2"/>
              </a:buBlip>
            </a:pPr>
            <a:r>
              <a:rPr lang="en-US" sz="2400" b="1" dirty="0" err="1" smtClean="0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105400"/>
            <a:ext cx="2362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Corticosteroids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15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3-Betahistine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Vestibular suppressants are drugs that reduce the intensity of vertigo and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evoked by a vestibular imbalance.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Vestibular suppressants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anxiety and panic associated with vertigo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small dosages useful for the management of acute vertigo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838200"/>
            <a:ext cx="3505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2-Benzodiazepines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715000"/>
            <a:ext cx="4572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ADRs:- dry mouth, blurred vision, sedation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4572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</a:t>
            </a:r>
            <a:r>
              <a:rPr lang="en-US" sz="2800" dirty="0" err="1" smtClean="0">
                <a:solidFill>
                  <a:srgbClr val="7030A0"/>
                </a:solidFill>
              </a:rPr>
              <a:t>hyoscine</a:t>
            </a:r>
            <a:r>
              <a:rPr lang="en-US" sz="2800" dirty="0" smtClean="0"/>
              <a:t>, also useful in motion sickness, sedation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505200"/>
            <a:ext cx="3886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Reduce the velocity of vestibular </a:t>
            </a:r>
            <a:r>
              <a:rPr lang="en-US" sz="2800" dirty="0" err="1" smtClean="0"/>
              <a:t>nystagmus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Anticholinergics</a:t>
            </a:r>
            <a:r>
              <a:rPr lang="en-US" sz="2400" dirty="0" smtClean="0"/>
              <a:t> inhibit firing in vestibular nucleus neurons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8382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1-Anticholinergics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343400"/>
            <a:ext cx="38862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Clonzepam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5181600"/>
            <a:ext cx="381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Dependence, impaired memory, increased risk of </a:t>
            </a:r>
            <a:r>
              <a:rPr lang="en-US" sz="2400" dirty="0" smtClean="0"/>
              <a:t>falling.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increases the level of serotonin in the brainstem </a:t>
            </a:r>
            <a:r>
              <a:rPr lang="en-US" sz="2400" dirty="0" smtClean="0">
                <a:latin typeface="Calibri"/>
              </a:rPr>
              <a:t>→↓</a:t>
            </a:r>
            <a:r>
              <a:rPr lang="en-US" sz="2400" dirty="0" smtClean="0"/>
              <a:t>the activity of vestibular nuclei.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bloking</a:t>
            </a:r>
            <a:r>
              <a:rPr lang="en-US" sz="2400" dirty="0" smtClean="0"/>
              <a:t> H3 receptors,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increases the local concentration of histamine in the inner ear.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stimulating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 located on blood vessels in the inner ear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 local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increased permeability, which helps to reverse the underlying problem of </a:t>
            </a:r>
            <a:r>
              <a:rPr lang="en-US" sz="2400" dirty="0" err="1" smtClean="0"/>
              <a:t>endolymphatic</a:t>
            </a:r>
            <a:r>
              <a:rPr lang="en-US" sz="2400" dirty="0" smtClean="0"/>
              <a:t> </a:t>
            </a:r>
            <a:r>
              <a:rPr lang="en-US" sz="2400" dirty="0" err="1" smtClean="0"/>
              <a:t>hydrops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structural analog of histamine with weak histamine H1 receptor agonist and more potent </a:t>
            </a:r>
            <a:r>
              <a:rPr lang="pt-BR" sz="2400" dirty="0" smtClean="0"/>
              <a:t>histamine H3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Mehanism</a:t>
            </a:r>
            <a:r>
              <a:rPr lang="en-US" sz="2800" dirty="0" smtClean="0"/>
              <a:t> of Action:-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3-Betahistine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7124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495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Hypersensitivity reactions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GIT side effects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protein binding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971800"/>
            <a:ext cx="708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t½= 3-4 hours excreted in urine within 24 hours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28600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and completely absorbed.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371600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Formulated as tablet or oral solution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Pharmacokinetics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 of peptic ulcer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Bronchial asthma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Phaeochromocytoma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Contraindications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health-pictures.com/images/Pheochromocyto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0670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1948</TotalTime>
  <Words>806</Words>
  <Application>Microsoft Office PowerPoint</Application>
  <PresentationFormat>On-screen Show (4:3)</PresentationFormat>
  <Paragraphs>175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153</cp:revision>
  <dcterms:created xsi:type="dcterms:W3CDTF">2015-09-06T08:58:29Z</dcterms:created>
  <dcterms:modified xsi:type="dcterms:W3CDTF">2015-09-13T11:56:50Z</dcterms:modified>
</cp:coreProperties>
</file>