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1" r:id="rId1"/>
  </p:sldMasterIdLst>
  <p:notesMasterIdLst>
    <p:notesMasterId r:id="rId30"/>
  </p:notesMasterIdLst>
  <p:handoutMasterIdLst>
    <p:handoutMasterId r:id="rId31"/>
  </p:handoutMasterIdLst>
  <p:sldIdLst>
    <p:sldId id="388" r:id="rId2"/>
    <p:sldId id="390" r:id="rId3"/>
    <p:sldId id="590" r:id="rId4"/>
    <p:sldId id="620" r:id="rId5"/>
    <p:sldId id="621" r:id="rId6"/>
    <p:sldId id="605" r:id="rId7"/>
    <p:sldId id="622" r:id="rId8"/>
    <p:sldId id="623" r:id="rId9"/>
    <p:sldId id="606" r:id="rId10"/>
    <p:sldId id="609" r:id="rId11"/>
    <p:sldId id="608" r:id="rId12"/>
    <p:sldId id="610" r:id="rId13"/>
    <p:sldId id="603" r:id="rId14"/>
    <p:sldId id="626" r:id="rId15"/>
    <p:sldId id="594" r:id="rId16"/>
    <p:sldId id="625" r:id="rId17"/>
    <p:sldId id="600" r:id="rId18"/>
    <p:sldId id="627" r:id="rId19"/>
    <p:sldId id="612" r:id="rId20"/>
    <p:sldId id="395" r:id="rId21"/>
    <p:sldId id="430" r:id="rId22"/>
    <p:sldId id="628" r:id="rId23"/>
    <p:sldId id="629" r:id="rId24"/>
    <p:sldId id="437" r:id="rId25"/>
    <p:sldId id="614" r:id="rId26"/>
    <p:sldId id="615" r:id="rId27"/>
    <p:sldId id="613" r:id="rId28"/>
    <p:sldId id="630" r:id="rId2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87" autoAdjust="0"/>
  </p:normalViewPr>
  <p:slideViewPr>
    <p:cSldViewPr>
      <p:cViewPr>
        <p:scale>
          <a:sx n="81" d="100"/>
          <a:sy n="81" d="100"/>
        </p:scale>
        <p:origin x="-108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BA7C98-C21D-4BF7-921F-3E1783BB60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13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1BD0DE-B8F5-4D0E-89ED-C9443630DE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6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1BD0DE-B8F5-4D0E-89ED-C9443630DED7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DDF3B-6F98-4D6B-A7E8-A8D61A1098F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94578-BC37-472A-A631-C29A362851C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6F2E1-5031-44ED-B7D4-34524A63B9A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31411-7724-4155-A8C0-A0077353F53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FECCC-3872-4467-9C0D-6C1116539A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FE51D-A092-48FE-93A8-FF0F9723B73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C668E-883C-4B7C-93D0-0E25ED51FB3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E65A-6E6E-4669-AD98-AAB4C1BE642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031D-2FC1-41D9-BD99-CBD94B5095E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736D4-6B57-4E52-B103-EA7B1B16829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6CAE8-2560-4575-9128-6EC17B39010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4394412-61DB-4324-B470-AB27A294900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ursingcrib.com/wp-content/uploads/seizuredisorders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64896" cy="4680520"/>
          </a:xfrm>
        </p:spPr>
        <p:txBody>
          <a:bodyPr/>
          <a:lstStyle/>
          <a:p>
            <a:r>
              <a:rPr lang="en-US" sz="7200" dirty="0" err="1" smtClean="0">
                <a:latin typeface="Comic Sans MS" pitchFamily="66" charset="0"/>
              </a:rPr>
              <a:t>Pathophysiology</a:t>
            </a:r>
            <a:r>
              <a:rPr lang="en-US" sz="7200" dirty="0" smtClean="0">
                <a:latin typeface="Comic Sans MS" pitchFamily="66" charset="0"/>
              </a:rPr>
              <a:t> of Epilepsy  </a:t>
            </a:r>
            <a:endParaRPr lang="en-US" sz="7200" b="1" dirty="0" smtClean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0" y="2852936"/>
            <a:ext cx="9144000" cy="2232248"/>
          </a:xfrm>
        </p:spPr>
        <p:txBody>
          <a:bodyPr/>
          <a:lstStyle/>
          <a:p>
            <a:pPr marL="571500" indent="-571500" algn="l" rtl="0">
              <a:buFont typeface="Wingdings" pitchFamily="2" charset="2"/>
              <a:buAutoNum type="arabicPeriod"/>
            </a:pPr>
            <a:r>
              <a:rPr lang="en-GB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Focal / Partial seizures </a:t>
            </a:r>
            <a:r>
              <a:rPr lang="en-GB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their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onset ( start) is limited to part of the cerebral hemisphere</a:t>
            </a:r>
          </a:p>
          <a:p>
            <a:pPr marL="571500" indent="-571500" algn="l" rtl="0">
              <a:buFont typeface="Wingdings" pitchFamily="2" charset="2"/>
              <a:buAutoNum type="arabicPeriod"/>
            </a:pPr>
            <a:r>
              <a:rPr lang="en-GB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Generalized seizures </a:t>
            </a:r>
            <a:r>
              <a:rPr lang="en-GB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those that involve the cerebral cortex diffusely ( whole of it ) from the beginning (</a:t>
            </a:r>
            <a:r>
              <a:rPr lang="en-GB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generalized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seizures</a:t>
            </a:r>
            <a:r>
              <a:rPr lang="en-GB" sz="2000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"/>
            <a:ext cx="8532440" cy="692696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effectLst/>
                <a:latin typeface="Comic Sans MS" pitchFamily="66" charset="0"/>
              </a:rPr>
              <a:t>Seizure Classification &amp; Clinical Manifestations</a:t>
            </a:r>
            <a:r>
              <a:rPr lang="en-GB" sz="4000" dirty="0" smtClean="0"/>
              <a:t>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:\9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4138613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 descr="H:\925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5" y="3403427"/>
            <a:ext cx="4104457" cy="34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H:\925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0"/>
            <a:ext cx="42576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496944" cy="3456384"/>
          </a:xfrm>
        </p:spPr>
        <p:txBody>
          <a:bodyPr/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The onset of a seizures: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Comic Sans MS" pitchFamily="66" charset="0"/>
              </a:rPr>
              <a:t>Small group of abnormal neurons undergo </a:t>
            </a:r>
          </a:p>
          <a:p>
            <a:pPr algn="l" rtl="0">
              <a:buFontTx/>
              <a:buChar char="-"/>
            </a:pPr>
            <a:r>
              <a:rPr lang="en-US" sz="2400" dirty="0" smtClean="0">
                <a:latin typeface="Comic Sans MS" pitchFamily="66" charset="0"/>
              </a:rPr>
              <a:t>Prolonged </a:t>
            </a:r>
            <a:r>
              <a:rPr lang="en-US" sz="2400" dirty="0" err="1" smtClean="0">
                <a:latin typeface="Comic Sans MS" pitchFamily="66" charset="0"/>
              </a:rPr>
              <a:t>depolarizations</a:t>
            </a:r>
            <a:endParaRPr lang="en-US" sz="2400" dirty="0" smtClean="0">
              <a:latin typeface="Comic Sans MS" pitchFamily="66" charset="0"/>
            </a:endParaRPr>
          </a:p>
          <a:p>
            <a:pPr algn="l" rtl="0">
              <a:buFontTx/>
              <a:buChar char="-"/>
            </a:pPr>
            <a:r>
              <a:rPr lang="en-US" sz="2400" dirty="0" smtClean="0">
                <a:latin typeface="Comic Sans MS" pitchFamily="66" charset="0"/>
              </a:rPr>
              <a:t>Rapid firing of repeated action potentials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Spread to adjacent neurons or neurons with which they are connected into the process.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44016" y="116632"/>
            <a:ext cx="4572000" cy="6381328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A clinical seizure occurs when the electrical discharges of a large number of cells become abnormally linked together, creating a storm of electrical activity in the brain. 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Seizures may then spread to involve adjacent areas of the brain or through established anatomic pathways to other distant areas.</a:t>
            </a:r>
          </a:p>
        </p:txBody>
      </p:sp>
      <p:pic>
        <p:nvPicPr>
          <p:cNvPr id="5" name="Content Placeholder 4" descr="seizure disorders">
            <a:hlinkClick r:id="rId2"/>
          </p:cNvPr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/>
          <a:stretch>
            <a:fillRect/>
          </a:stretch>
        </p:blipFill>
        <p:spPr>
          <a:xfrm>
            <a:off x="5641801" y="3474244"/>
            <a:ext cx="2314575" cy="1857375"/>
          </a:xfrm>
          <a:noFill/>
        </p:spPr>
      </p:pic>
      <p:pic>
        <p:nvPicPr>
          <p:cNvPr id="7" name="Picture 2" descr="D:\EEG Summaries 22.12.2013\Epilepsy General\Fullscreen capture 2252010 101543 AM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4592" y="144016"/>
            <a:ext cx="4229408" cy="2564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3106688" cy="1252728"/>
          </a:xfrm>
        </p:spPr>
        <p:txBody>
          <a:bodyPr/>
          <a:lstStyle/>
          <a:p>
            <a:r>
              <a:rPr lang="en-US" dirty="0" smtClean="0"/>
              <a:t>Generalized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496" y="2420888"/>
            <a:ext cx="8424936" cy="3528392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1- Generalized tonic-</a:t>
            </a:r>
            <a:r>
              <a:rPr lang="en-US" sz="24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clonic</a:t>
            </a: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(grand mal) </a:t>
            </a: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seizure</a:t>
            </a:r>
            <a:endParaRPr lang="en-US" sz="2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a. +/-  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aura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(peculiar sensation or dizziness; then sudden onset of seizure with loss of consciousness)</a:t>
            </a:r>
          </a:p>
          <a:p>
            <a:pPr>
              <a:lnSpc>
                <a:spcPct val="80000"/>
              </a:lnSpc>
              <a:defRPr/>
            </a:pP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tonic phase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Rigid muscle contraction in which clenched jaw and hands; eyes open with pupils dilated; lasts 30 to 60 seconds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clonic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phase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 Rhythmic, jerky contraction and relaxation of all muscles in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with incontinence and frothing at the lips; may bite tongue or cheek, lasts several minutes.</a:t>
            </a:r>
          </a:p>
          <a:p>
            <a:pPr>
              <a:lnSpc>
                <a:spcPct val="80000"/>
              </a:lnSpc>
              <a:defRPr/>
            </a:pP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postictal 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state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Sleeping or dazed for up to several hours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</a:t>
            </a:r>
            <a:endParaRPr lang="en-US" dirty="0"/>
          </a:p>
        </p:txBody>
      </p:sp>
      <p:pic>
        <p:nvPicPr>
          <p:cNvPr id="4" name="Picture 2" descr="D:\EEG Summaries 22.12.2013\Epilepsy General\Fullscreen capture 2252010 101543 A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592" y="144016"/>
            <a:ext cx="4229408" cy="2564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07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0" y="0"/>
            <a:ext cx="4495800" cy="23495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872067" y="1850512"/>
            <a:ext cx="7408333" cy="3450696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2. Absence ( petit mal) seizure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a. Loss of contact with environment for 5 to 30 seconds.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b. Appears to be day dreaming or may roll eyes, nod head, move hands, or smack lips.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c. Resumes activity and is not aware of seizure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Generalized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36912"/>
            <a:ext cx="8028384" cy="211561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u="sng" dirty="0" smtClean="0">
                <a:latin typeface="Comic Sans MS" pitchFamily="66" charset="0"/>
              </a:rPr>
              <a:t>clinical manifestations of a seizure</a:t>
            </a:r>
            <a:r>
              <a:rPr lang="en-US" sz="2400" dirty="0" smtClean="0">
                <a:latin typeface="Comic Sans MS" pitchFamily="66" charset="0"/>
              </a:rPr>
              <a:t> reflect the area of the brain from which the seizure begins (i.e., seizure focus) and the spread of the electrical discharge.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700808"/>
            <a:ext cx="8208912" cy="4032448"/>
          </a:xfrm>
        </p:spPr>
        <p:txBody>
          <a:bodyPr>
            <a:normAutofit fontScale="92500" lnSpcReduction="10000"/>
          </a:bodyPr>
          <a:lstStyle/>
          <a:p>
            <a:pPr lvl="0" algn="l" rtl="0"/>
            <a:r>
              <a:rPr lang="en-US" sz="2400" dirty="0" smtClean="0">
                <a:latin typeface="Comic Sans MS" pitchFamily="66" charset="0"/>
              </a:rPr>
              <a:t>Clinical manifestations accompanying a seizure are numerous and varied, including </a:t>
            </a:r>
            <a:r>
              <a:rPr lang="en-US" sz="2400" dirty="0" smtClean="0">
                <a:latin typeface="Comic Sans MS" pitchFamily="66" charset="0"/>
                <a:sym typeface="Wingdings"/>
              </a:rPr>
              <a:t>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(1) indescribable bodily sensations,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(2) "pins and needles" sensations,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(3) smells or sounds,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(4) fear or depression,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(5) hallucinations,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(6) momentary jerks or head nods,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(7) staring with loss of awareness, and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(8) </a:t>
            </a:r>
            <a:r>
              <a:rPr lang="en-US" sz="2400" b="1" dirty="0" smtClean="0">
                <a:latin typeface="Comic Sans MS" pitchFamily="66" charset="0"/>
              </a:rPr>
              <a:t>Convulsions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Wingdings"/>
              </a:rPr>
              <a:t></a:t>
            </a:r>
            <a:r>
              <a:rPr lang="en-US" sz="2400" dirty="0" smtClean="0">
                <a:latin typeface="Comic Sans MS" pitchFamily="66" charset="0"/>
              </a:rPr>
              <a:t> i.e., involuntary muscle contractions) lasting seconds to minutes.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9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2348880"/>
            <a:ext cx="9144000" cy="2592288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Seizures are symptoms of a disturbance in brain function , which can be due to epilepsy or other causes  </a:t>
            </a:r>
          </a:p>
          <a:p>
            <a:pPr algn="l" rtl="0"/>
            <a:r>
              <a:rPr lang="en-US" altLang="ja-JP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A seizure is a sudden surge in electrical activity in the brain that causes an alteration in sensation, behavior, or consciousness 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29617"/>
            <a:ext cx="7772400" cy="607095"/>
          </a:xfrm>
        </p:spPr>
        <p:txBody>
          <a:bodyPr/>
          <a:lstStyle/>
          <a:p>
            <a:pPr algn="ctr"/>
            <a:r>
              <a:rPr lang="en-US" sz="2800" b="0" dirty="0">
                <a:effectLst/>
                <a:latin typeface="Comic Sans MS" pitchFamily="66" charset="0"/>
              </a:rPr>
              <a:t>Definition of </a:t>
            </a:r>
            <a:r>
              <a:rPr lang="en-US" sz="2800" b="0" dirty="0" smtClean="0">
                <a:effectLst/>
                <a:latin typeface="Comic Sans MS" pitchFamily="66" charset="0"/>
              </a:rPr>
              <a:t>seizure and Epilepsy </a:t>
            </a:r>
            <a:endParaRPr lang="en-US" sz="2800" b="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160240"/>
            <a:ext cx="8784976" cy="3573016"/>
          </a:xfrm>
        </p:spPr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Cortical cell membrane level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Instability of the nerve cell membrane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Polarization abnormalities (excessive polarization ,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hypopolarization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, or lapses in repolarization)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, allowing the cell to be more susceptible to activation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Hypersensitive neurons with lowered thresholds for firing and firing excessively , related to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sym typeface="Wingdings" pitchFamily="2" charset="2"/>
              </a:rPr>
              <a:t>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31440"/>
            <a:ext cx="8496944" cy="73732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Comic Sans MS" pitchFamily="66" charset="0"/>
              </a:rPr>
              <a:t>Pathophysiology of Epilepsy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( at molecular level)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656184"/>
            <a:ext cx="8964612" cy="3861048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(1) Excess of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Excaitatory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(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acetylecholine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-  or Glutamate –related activity )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(2) Decreased inhibitory ( GABA –related activity)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Together and/or (2) above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leading to instability of cell-membrane &amp; lowered threshold for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exciatation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 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excessive polarization,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hypopolarization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allowing the cell to be more susceptible to activation spontaneously or by any ionic imbalances in the immediate chemical environment of neurons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0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60011" y="1340768"/>
            <a:ext cx="8704477" cy="4392488"/>
          </a:xfrm>
        </p:spPr>
        <p:txBody>
          <a:bodyPr>
            <a:normAutofit/>
          </a:bodyPr>
          <a:lstStyle/>
          <a:p>
            <a:pPr algn="ctr" rtl="0"/>
            <a:r>
              <a:rPr lang="en-US" altLang="en-US" sz="2400" u="sng" dirty="0" smtClean="0">
                <a:latin typeface="Comic Sans MS" pitchFamily="66" charset="0"/>
              </a:rPr>
              <a:t>Electroencephalogram ( EEG) </a:t>
            </a:r>
            <a:endParaRPr lang="ar-SA" altLang="en-US" sz="2400" u="sng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EEG </a:t>
            </a:r>
            <a:r>
              <a:rPr lang="en-GB" dirty="0" smtClean="0">
                <a:latin typeface="Comic Sans MS" pitchFamily="66" charset="0"/>
              </a:rPr>
              <a:t>›››› </a:t>
            </a:r>
            <a:r>
              <a:rPr lang="en-GB" sz="2400" dirty="0" smtClean="0">
                <a:latin typeface="Comic Sans MS" pitchFamily="66" charset="0"/>
              </a:rPr>
              <a:t>diagnosis, classifying seizures </a:t>
            </a:r>
            <a:r>
              <a:rPr lang="en-GB" dirty="0">
                <a:latin typeface="Comic Sans MS" pitchFamily="66" charset="0"/>
              </a:rPr>
              <a:t>››››</a:t>
            </a:r>
            <a:r>
              <a:rPr lang="en-GB" sz="2400" dirty="0" smtClean="0">
                <a:latin typeface="Comic Sans MS" pitchFamily="66" charset="0"/>
              </a:rPr>
              <a:t> therapeutic decisions </a:t>
            </a:r>
          </a:p>
          <a:p>
            <a:r>
              <a:rPr lang="en-GB" b="1" dirty="0">
                <a:latin typeface="Comic Sans MS" pitchFamily="66" charset="0"/>
              </a:rPr>
              <a:t>spikes </a:t>
            </a:r>
            <a:r>
              <a:rPr lang="en-GB" dirty="0">
                <a:latin typeface="Comic Sans MS" pitchFamily="66" charset="0"/>
              </a:rPr>
              <a:t>or </a:t>
            </a:r>
            <a:r>
              <a:rPr lang="en-GB" b="1" dirty="0">
                <a:latin typeface="Comic Sans MS" pitchFamily="66" charset="0"/>
              </a:rPr>
              <a:t>sharp waves </a:t>
            </a:r>
            <a:r>
              <a:rPr lang="en-GB" b="1" dirty="0" smtClean="0">
                <a:latin typeface="Comic Sans MS" pitchFamily="66" charset="0"/>
              </a:rPr>
              <a:t>(</a:t>
            </a:r>
            <a:r>
              <a:rPr lang="en-GB" sz="2400" dirty="0" err="1" smtClean="0">
                <a:latin typeface="Comic Sans MS" pitchFamily="66" charset="0"/>
              </a:rPr>
              <a:t>Epileptiform</a:t>
            </a:r>
            <a:r>
              <a:rPr lang="en-GB" sz="2400" dirty="0" smtClean="0">
                <a:latin typeface="Comic Sans MS" pitchFamily="66" charset="0"/>
              </a:rPr>
              <a:t> EEG patterns) </a:t>
            </a:r>
          </a:p>
          <a:p>
            <a:pPr algn="l" rtl="0"/>
            <a:endParaRPr lang="en-GB" sz="2400" dirty="0" smtClean="0">
              <a:latin typeface="Comic Sans MS" pitchFamily="66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Focal </a:t>
            </a:r>
            <a:r>
              <a:rPr lang="en-GB" sz="2400" dirty="0" err="1" smtClean="0">
                <a:latin typeface="Comic Sans MS" pitchFamily="66" charset="0"/>
              </a:rPr>
              <a:t>epileptiform</a:t>
            </a:r>
            <a:r>
              <a:rPr lang="en-GB" sz="2400" dirty="0" smtClean="0">
                <a:latin typeface="Comic Sans MS" pitchFamily="66" charset="0"/>
              </a:rPr>
              <a:t> discharges indicate focal epilepsy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Generalized </a:t>
            </a:r>
            <a:r>
              <a:rPr lang="en-GB" sz="2400" dirty="0" err="1" smtClean="0">
                <a:latin typeface="Comic Sans MS" pitchFamily="66" charset="0"/>
              </a:rPr>
              <a:t>epileptiform</a:t>
            </a:r>
            <a:r>
              <a:rPr lang="en-GB" sz="2400" dirty="0" smtClean="0">
                <a:latin typeface="Comic Sans MS" pitchFamily="66" charset="0"/>
              </a:rPr>
              <a:t> activity indicates a generalized form of epilepsy</a:t>
            </a:r>
            <a:r>
              <a:rPr lang="en-GB" sz="2400" dirty="0" smtClean="0"/>
              <a:t>. </a:t>
            </a:r>
          </a:p>
          <a:p>
            <a:pPr algn="l" rtl="0">
              <a:buFont typeface="Wingdings" pitchFamily="2" charset="2"/>
              <a:buChar char="Ø"/>
            </a:pPr>
            <a:endParaRPr lang="en-GB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sin458594_fig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5"/>
            <a:ext cx="7704856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3240360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>
                <a:latin typeface="Comic Sans MS" pitchFamily="66" charset="0"/>
              </a:rPr>
              <a:t>Some types liked to genes</a:t>
            </a:r>
          </a:p>
          <a:p>
            <a:pPr algn="l" rtl="0"/>
            <a:r>
              <a:rPr lang="en-US" sz="2000" dirty="0" smtClean="0">
                <a:latin typeface="Comic Sans MS" pitchFamily="66" charset="0"/>
              </a:rPr>
              <a:t>(run in families)</a:t>
            </a:r>
          </a:p>
          <a:p>
            <a:r>
              <a:rPr lang="en-US" sz="2000" dirty="0" smtClean="0">
                <a:latin typeface="Comic Sans MS" pitchFamily="66" charset="0"/>
              </a:rPr>
              <a:t>Genetic abnormalities </a:t>
            </a:r>
            <a:r>
              <a:rPr lang="en-GB" sz="2000" dirty="0">
                <a:latin typeface="Comic Sans MS" pitchFamily="66" charset="0"/>
              </a:rPr>
              <a:t>››››</a:t>
            </a:r>
            <a:r>
              <a:rPr lang="en-US" sz="2000" dirty="0" smtClean="0">
                <a:latin typeface="Comic Sans MS" pitchFamily="66" charset="0"/>
              </a:rPr>
              <a:t> increasing a person's susceptibility to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seizures</a:t>
            </a:r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that are triggered by an environmental factor</a:t>
            </a:r>
          </a:p>
          <a:p>
            <a:pPr algn="l" rtl="0"/>
            <a:r>
              <a:rPr lang="en-US" sz="2000" dirty="0" smtClean="0">
                <a:latin typeface="Comic Sans MS" pitchFamily="66" charset="0"/>
              </a:rPr>
              <a:t>Several types of epilepsy have now been linked to defective genes for </a:t>
            </a:r>
            <a:r>
              <a:rPr lang="en-US" sz="2000" b="1" dirty="0" smtClean="0">
                <a:latin typeface="Comic Sans MS" pitchFamily="66" charset="0"/>
              </a:rPr>
              <a:t>ion channels, the "gates" </a:t>
            </a:r>
            <a:r>
              <a:rPr lang="en-US" sz="2000" dirty="0" smtClean="0">
                <a:latin typeface="Comic Sans MS" pitchFamily="66" charset="0"/>
              </a:rPr>
              <a:t>that control the flow of ions in to and out of cells and that regulate neuron signaling.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2852936"/>
            <a:ext cx="8748464" cy="2520280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Abnormal , excessive electrical discharge of a group of neurons within the brain. </a:t>
            </a:r>
          </a:p>
          <a:p>
            <a:pPr algn="l" rtl="0">
              <a:lnSpc>
                <a:spcPct val="80000"/>
              </a:lnSpc>
              <a:defRPr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When a person has recurrent ( 2 or more) , unprovoked seizures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 “ epileptic  “.</a:t>
            </a:r>
          </a:p>
          <a:p>
            <a:pPr algn="l" rtl="0"/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Hence seizures can be a symptom of epilepsy .</a:t>
            </a:r>
          </a:p>
          <a:p>
            <a:pPr algn="l" rtl="0">
              <a:lnSpc>
                <a:spcPct val="80000"/>
              </a:lnSpc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lecuters\epilpsy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56895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3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2060848"/>
            <a:ext cx="8172896" cy="2409131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Seizures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Partial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or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Generalized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User\Desktop\lecuters\epilpsy\chart-of-common-seizure-typ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79512"/>
            <a:ext cx="5781675" cy="522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4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48464" cy="4464496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endParaRPr lang="en-US" sz="2400" u="sng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a. Simple partial seizures 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manifest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motor, somatosensory, and psychomotor symptoms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without impairment of consciousness</a:t>
            </a:r>
          </a:p>
          <a:p>
            <a:pPr algn="l" rtl="0"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b</a:t>
            </a: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. Complex partial seizures 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manifest 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impairment of consciousness with or without simple partial symptoms</a:t>
            </a:r>
          </a:p>
          <a:p>
            <a:pPr algn="ctr" rtl="0">
              <a:lnSpc>
                <a:spcPct val="80000"/>
              </a:lnSpc>
              <a:buNone/>
              <a:defRPr/>
            </a:pPr>
            <a:endParaRPr lang="en-US" sz="2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7" y="1628800"/>
            <a:ext cx="7884864" cy="4353347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c. Generalized seizures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manifest a loss of consciousness 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concvulsive</a:t>
            </a:r>
            <a:r>
              <a:rPr lang="en-US" sz="28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or non-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convculsive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Generalized seizures include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sym typeface="Wingdings" pitchFamily="2" charset="2"/>
              </a:rPr>
              <a:t>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  <a:sym typeface="Wingdings" pitchFamily="2" charset="2"/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(1) generalized tonic-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clonic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seizures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(Grand Mal epileptic seizure ) 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(2) Absence seizures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(Petit mal epileptic seizures)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404664"/>
            <a:ext cx="7920880" cy="5733256"/>
          </a:xfrm>
        </p:spPr>
        <p:txBody>
          <a:bodyPr>
            <a:normAutofit/>
          </a:bodyPr>
          <a:lstStyle/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958</TotalTime>
  <Words>788</Words>
  <Application>Microsoft Office PowerPoint</Application>
  <PresentationFormat>On-screen Show (4:3)</PresentationFormat>
  <Paragraphs>80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Waveform</vt:lpstr>
      <vt:lpstr>Pathophysiology of Epilepsy  </vt:lpstr>
      <vt:lpstr>Definition of seizure and Epilepsy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Seizure Classification &amp; Clinical Manifestations </vt:lpstr>
      <vt:lpstr>PowerPoint Presentation</vt:lpstr>
      <vt:lpstr>PowerPoint Presentation</vt:lpstr>
      <vt:lpstr>PowerPoint Presentation</vt:lpstr>
      <vt:lpstr>Generalized </vt:lpstr>
      <vt:lpstr>PowerPoint Presentation</vt:lpstr>
      <vt:lpstr>Generalized </vt:lpstr>
      <vt:lpstr>PowerPoint Presentation</vt:lpstr>
      <vt:lpstr>PowerPoint Presentation</vt:lpstr>
      <vt:lpstr>PowerPoint Presentation</vt:lpstr>
      <vt:lpstr>Pathophysiology of Epilepsy  ( at molecular level)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 Template 2</dc:title>
  <dc:creator>USER</dc:creator>
  <cp:lastModifiedBy>User</cp:lastModifiedBy>
  <cp:revision>69</cp:revision>
  <cp:lastPrinted>1601-01-01T00:00:00Z</cp:lastPrinted>
  <dcterms:created xsi:type="dcterms:W3CDTF">2012-01-19T08:34:52Z</dcterms:created>
  <dcterms:modified xsi:type="dcterms:W3CDTF">2015-10-14T17:23:09Z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