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6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7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8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77"/>
  </p:notesMasterIdLst>
  <p:handoutMasterIdLst>
    <p:handoutMasterId r:id="rId78"/>
  </p:handoutMasterIdLst>
  <p:sldIdLst>
    <p:sldId id="256" r:id="rId3"/>
    <p:sldId id="571" r:id="rId4"/>
    <p:sldId id="629" r:id="rId5"/>
    <p:sldId id="539" r:id="rId6"/>
    <p:sldId id="260" r:id="rId7"/>
    <p:sldId id="284" r:id="rId8"/>
    <p:sldId id="286" r:id="rId9"/>
    <p:sldId id="287" r:id="rId10"/>
    <p:sldId id="295" r:id="rId11"/>
    <p:sldId id="296" r:id="rId12"/>
    <p:sldId id="541" r:id="rId13"/>
    <p:sldId id="622" r:id="rId14"/>
    <p:sldId id="298" r:id="rId15"/>
    <p:sldId id="630" r:id="rId16"/>
    <p:sldId id="555" r:id="rId17"/>
    <p:sldId id="542" r:id="rId18"/>
    <p:sldId id="634" r:id="rId19"/>
    <p:sldId id="660" r:id="rId20"/>
    <p:sldId id="299" r:id="rId21"/>
    <p:sldId id="594" r:id="rId22"/>
    <p:sldId id="661" r:id="rId23"/>
    <p:sldId id="575" r:id="rId24"/>
    <p:sldId id="648" r:id="rId25"/>
    <p:sldId id="300" r:id="rId26"/>
    <p:sldId id="549" r:id="rId27"/>
    <p:sldId id="301" r:id="rId28"/>
    <p:sldId id="302" r:id="rId29"/>
    <p:sldId id="653" r:id="rId30"/>
    <p:sldId id="628" r:id="rId31"/>
    <p:sldId id="593" r:id="rId32"/>
    <p:sldId id="580" r:id="rId33"/>
    <p:sldId id="306" r:id="rId34"/>
    <p:sldId id="577" r:id="rId35"/>
    <p:sldId id="632" r:id="rId36"/>
    <p:sldId id="636" r:id="rId37"/>
    <p:sldId id="663" r:id="rId38"/>
    <p:sldId id="336" r:id="rId39"/>
    <p:sldId id="558" r:id="rId40"/>
    <p:sldId id="595" r:id="rId41"/>
    <p:sldId id="596" r:id="rId42"/>
    <p:sldId id="631" r:id="rId43"/>
    <p:sldId id="303" r:id="rId44"/>
    <p:sldId id="597" r:id="rId45"/>
    <p:sldId id="559" r:id="rId46"/>
    <p:sldId id="641" r:id="rId47"/>
    <p:sldId id="338" r:id="rId48"/>
    <p:sldId id="599" r:id="rId49"/>
    <p:sldId id="560" r:id="rId50"/>
    <p:sldId id="533" r:id="rId51"/>
    <p:sldId id="657" r:id="rId52"/>
    <p:sldId id="323" r:id="rId53"/>
    <p:sldId id="665" r:id="rId54"/>
    <p:sldId id="666" r:id="rId55"/>
    <p:sldId id="540" r:id="rId56"/>
    <p:sldId id="651" r:id="rId57"/>
    <p:sldId id="655" r:id="rId58"/>
    <p:sldId id="289" r:id="rId59"/>
    <p:sldId id="297" r:id="rId60"/>
    <p:sldId id="293" r:id="rId61"/>
    <p:sldId id="642" r:id="rId62"/>
    <p:sldId id="644" r:id="rId63"/>
    <p:sldId id="569" r:id="rId64"/>
    <p:sldId id="645" r:id="rId65"/>
    <p:sldId id="646" r:id="rId66"/>
    <p:sldId id="567" r:id="rId67"/>
    <p:sldId id="294" r:id="rId68"/>
    <p:sldId id="568" r:id="rId69"/>
    <p:sldId id="601" r:id="rId70"/>
    <p:sldId id="606" r:id="rId71"/>
    <p:sldId id="316" r:id="rId72"/>
    <p:sldId id="612" r:id="rId73"/>
    <p:sldId id="613" r:id="rId74"/>
    <p:sldId id="315" r:id="rId75"/>
    <p:sldId id="652" r:id="rId76"/>
  </p:sldIdLst>
  <p:sldSz cx="9144000" cy="6858000" type="screen4x3"/>
  <p:notesSz cx="6858000" cy="9144000"/>
  <p:custDataLst>
    <p:tags r:id="rId7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19B82FF-26F5-452D-97D0-BC65670F38CE}">
          <p14:sldIdLst>
            <p14:sldId id="256"/>
            <p14:sldId id="571"/>
            <p14:sldId id="629"/>
          </p14:sldIdLst>
        </p14:section>
        <p14:section name="THE CIRCADIAN RHYTHM" id="{E367B9EF-3E2B-40DB-BEAB-146518F38A19}">
          <p14:sldIdLst>
            <p14:sldId id="539"/>
            <p14:sldId id="260"/>
            <p14:sldId id="284"/>
            <p14:sldId id="286"/>
            <p14:sldId id="287"/>
            <p14:sldId id="295"/>
            <p14:sldId id="296"/>
          </p14:sldIdLst>
        </p14:section>
        <p14:section name="WHY DO WE NEED SLEEP?" id="{99C22734-D0E1-4FF7-B661-C778D7E116DF}">
          <p14:sldIdLst>
            <p14:sldId id="541"/>
            <p14:sldId id="622"/>
            <p14:sldId id="298"/>
            <p14:sldId id="630"/>
            <p14:sldId id="555"/>
          </p14:sldIdLst>
        </p14:section>
        <p14:section name="THE STAGES OF SLEEP" id="{25D544B4-4631-442B-9EAB-55DF9D63AFAD}">
          <p14:sldIdLst>
            <p14:sldId id="542"/>
            <p14:sldId id="634"/>
          </p14:sldIdLst>
        </p14:section>
        <p14:section name="EEG &amp; THE STAGING OF SLEEP" id="{F627044C-7C45-4A6F-A80A-5F7F7CBF1EFD}">
          <p14:sldIdLst>
            <p14:sldId id="660"/>
            <p14:sldId id="299"/>
            <p14:sldId id="594"/>
            <p14:sldId id="661"/>
            <p14:sldId id="575"/>
            <p14:sldId id="648"/>
            <p14:sldId id="300"/>
            <p14:sldId id="549"/>
            <p14:sldId id="301"/>
            <p14:sldId id="302"/>
            <p14:sldId id="653"/>
            <p14:sldId id="628"/>
          </p14:sldIdLst>
        </p14:section>
        <p14:section name="PROGRESSION THRO' STAGES OF SLEEP" id="{DBAA317C-BDBD-4083-9C43-19F9EF07AE2E}">
          <p14:sldIdLst>
            <p14:sldId id="593"/>
            <p14:sldId id="580"/>
            <p14:sldId id="306"/>
          </p14:sldIdLst>
        </p14:section>
        <p14:section name="SLEEP STAGES VARY WITH DIFFERENT AGES" id="{199EAC7A-CF01-4D7F-BB11-223C1BD9223A}">
          <p14:sldIdLst>
            <p14:sldId id="577"/>
            <p14:sldId id="632"/>
            <p14:sldId id="636"/>
            <p14:sldId id="663"/>
            <p14:sldId id="336"/>
          </p14:sldIdLst>
        </p14:section>
        <p14:section name="PRPOPERTIES OF REM SLEEP" id="{6D0E9023-26EC-41E6-821F-CE55B341A57D}">
          <p14:sldIdLst>
            <p14:sldId id="558"/>
            <p14:sldId id="595"/>
            <p14:sldId id="596"/>
            <p14:sldId id="631"/>
            <p14:sldId id="303"/>
            <p14:sldId id="597"/>
            <p14:sldId id="559"/>
            <p14:sldId id="641"/>
            <p14:sldId id="338"/>
            <p14:sldId id="599"/>
          </p14:sldIdLst>
        </p14:section>
        <p14:section name="THE EFFECTS OF SLEEP DEPRIVATION" id="{BE2B57E9-33EE-4998-8BED-C4C121FFE2AF}">
          <p14:sldIdLst>
            <p14:sldId id="560"/>
            <p14:sldId id="533"/>
            <p14:sldId id="657"/>
            <p14:sldId id="323"/>
            <p14:sldId id="665"/>
            <p14:sldId id="666"/>
          </p14:sldIdLst>
        </p14:section>
        <p14:section name="INTERNAL MECHANISMS CONTROLLING SLEEP AND AROUSAL" id="{CA06E8F1-900F-44A9-8C4A-179F4A1402D9}">
          <p14:sldIdLst>
            <p14:sldId id="540"/>
            <p14:sldId id="651"/>
          </p14:sldIdLst>
        </p14:section>
        <p14:section name="CIRCADIAN RHYTHM" id="{654220BC-2F1E-464D-9BE2-5009DA41A556}">
          <p14:sldIdLst>
            <p14:sldId id="655"/>
            <p14:sldId id="289"/>
            <p14:sldId id="297"/>
            <p14:sldId id="293"/>
            <p14:sldId id="642"/>
          </p14:sldIdLst>
        </p14:section>
        <p14:section name="THE VENTROLATERAL PREOPTIC NUCLEUS" id="{2656554B-B8CF-4F88-ABDA-C54F2CD045C7}">
          <p14:sldIdLst>
            <p14:sldId id="644"/>
            <p14:sldId id="569"/>
            <p14:sldId id="645"/>
          </p14:sldIdLst>
        </p14:section>
        <p14:section name="RAPHE NUCLEI" id="{C40D19F2-16B3-48A9-918B-D5C234C79E9F}">
          <p14:sldIdLst>
            <p14:sldId id="646"/>
            <p14:sldId id="567"/>
          </p14:sldIdLst>
        </p14:section>
        <p14:section name="NEUROTRANSMITTERS AND SLEEP" id="{85B31A21-1BB9-40EE-914C-D3F80B0092F2}">
          <p14:sldIdLst>
            <p14:sldId id="294"/>
            <p14:sldId id="568"/>
            <p14:sldId id="601"/>
            <p14:sldId id="606"/>
            <p14:sldId id="316"/>
            <p14:sldId id="612"/>
            <p14:sldId id="613"/>
            <p14:sldId id="315"/>
            <p14:sldId id="6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864">
          <p15:clr>
            <a:srgbClr val="A4A3A4"/>
          </p15:clr>
        </p15:guide>
        <p15:guide id="3" orient="horz" pos="3984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964A"/>
    <a:srgbClr val="6B4535"/>
    <a:srgbClr val="4A7ED2"/>
    <a:srgbClr val="93B1E4"/>
    <a:srgbClr val="C8C48A"/>
    <a:srgbClr val="D3DBCF"/>
    <a:srgbClr val="E5F9FF"/>
    <a:srgbClr val="5522B3"/>
    <a:srgbClr val="EEECE1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90" autoAdjust="0"/>
    <p:restoredTop sz="79769" autoAdjust="0"/>
  </p:normalViewPr>
  <p:slideViewPr>
    <p:cSldViewPr showGuides="1">
      <p:cViewPr varScale="1">
        <p:scale>
          <a:sx n="93" d="100"/>
          <a:sy n="93" d="100"/>
        </p:scale>
        <p:origin x="1872" y="72"/>
      </p:cViewPr>
      <p:guideLst>
        <p:guide orient="horz" pos="2160"/>
        <p:guide orient="horz" pos="864"/>
        <p:guide orient="horz" pos="39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80"/>
    </p:cViewPr>
  </p:sorterViewPr>
  <p:notesViewPr>
    <p:cSldViewPr>
      <p:cViewPr varScale="1">
        <p:scale>
          <a:sx n="139" d="100"/>
          <a:sy n="139" d="100"/>
        </p:scale>
        <p:origin x="347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gs" Target="tags/tag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AD6EB7-2458-42B2-BE14-463775FBAD4C}" type="doc">
      <dgm:prSet loTypeId="urn:microsoft.com/office/officeart/2005/8/layout/vList2" loCatId="list" qsTypeId="urn:microsoft.com/office/officeart/2005/8/quickstyle/simple2" qsCatId="simple" csTypeId="urn:microsoft.com/office/officeart/2005/8/colors/accent0_3" csCatId="mainScheme" phldr="1"/>
      <dgm:spPr>
        <a:scene3d>
          <a:camera prst="perspectiveLeft"/>
          <a:lightRig rig="threePt" dir="t"/>
        </a:scene3d>
      </dgm:spPr>
      <dgm:t>
        <a:bodyPr/>
        <a:lstStyle/>
        <a:p>
          <a:endParaRPr lang="en-GB"/>
        </a:p>
      </dgm:t>
    </dgm:pt>
    <dgm:pt modelId="{4BEBE573-533F-4EAB-9268-87B905EF2DDF}">
      <dgm:prSet/>
      <dgm:spPr/>
      <dgm:t>
        <a:bodyPr/>
        <a:lstStyle/>
        <a:p>
          <a:pPr rtl="0"/>
          <a:r>
            <a:rPr lang="en-MY" dirty="0" smtClean="0"/>
            <a:t>(1) EXPLAIN THE DIFFERENCE BETWEEN SLEEP AND COMA</a:t>
          </a:r>
          <a:endParaRPr lang="en-GB" dirty="0"/>
        </a:p>
      </dgm:t>
    </dgm:pt>
    <dgm:pt modelId="{01F8516A-82AA-4E2E-9BC8-919E5E27194A}" type="parTrans" cxnId="{9DF0B543-D3E2-4923-BB5B-D225E235E495}">
      <dgm:prSet/>
      <dgm:spPr/>
      <dgm:t>
        <a:bodyPr/>
        <a:lstStyle/>
        <a:p>
          <a:endParaRPr lang="en-GB"/>
        </a:p>
      </dgm:t>
    </dgm:pt>
    <dgm:pt modelId="{56A922C4-E11A-4273-AEFB-FD9CE25A73A0}" type="sibTrans" cxnId="{9DF0B543-D3E2-4923-BB5B-D225E235E495}">
      <dgm:prSet/>
      <dgm:spPr/>
      <dgm:t>
        <a:bodyPr/>
        <a:lstStyle/>
        <a:p>
          <a:endParaRPr lang="en-GB"/>
        </a:p>
      </dgm:t>
    </dgm:pt>
    <dgm:pt modelId="{4E8DBF5C-AB92-40D1-9986-BC74DD340CC1}">
      <dgm:prSet/>
      <dgm:spPr/>
      <dgm:t>
        <a:bodyPr/>
        <a:lstStyle/>
        <a:p>
          <a:pPr rtl="0"/>
          <a:r>
            <a:rPr lang="en-MY" dirty="0" smtClean="0"/>
            <a:t>(2) DEFINE WHAT IS MEANT BY NREM (NON-RAPID EYE MOVEMENT, SWS) AND REM (RAPID EYE MOVEMENT) SLEEP</a:t>
          </a:r>
          <a:endParaRPr lang="en-GB" dirty="0"/>
        </a:p>
      </dgm:t>
    </dgm:pt>
    <dgm:pt modelId="{033877AD-8BD6-4834-B2F1-30EDD40AF857}" type="parTrans" cxnId="{9C245510-52D2-46F4-88AF-5BB7BC04503E}">
      <dgm:prSet/>
      <dgm:spPr/>
      <dgm:t>
        <a:bodyPr/>
        <a:lstStyle/>
        <a:p>
          <a:endParaRPr lang="en-GB"/>
        </a:p>
      </dgm:t>
    </dgm:pt>
    <dgm:pt modelId="{72F4A5D9-38EF-487C-B44F-D86EB95BB759}" type="sibTrans" cxnId="{9C245510-52D2-46F4-88AF-5BB7BC04503E}">
      <dgm:prSet/>
      <dgm:spPr/>
      <dgm:t>
        <a:bodyPr/>
        <a:lstStyle/>
        <a:p>
          <a:endParaRPr lang="en-GB"/>
        </a:p>
      </dgm:t>
    </dgm:pt>
    <dgm:pt modelId="{B8A39B6A-41C9-4781-8C7C-411887F934DC}">
      <dgm:prSet/>
      <dgm:spPr/>
      <dgm:t>
        <a:bodyPr/>
        <a:lstStyle/>
        <a:p>
          <a:pPr rtl="0"/>
          <a:r>
            <a:rPr lang="en-MY" dirty="0" smtClean="0"/>
            <a:t>(3) DESCRIBE HOW NREM AND REM SLEEP ARE DISTRIBUTED DURING A NORMAL NIGHT SLEEP IN THE AVERAGE ADULT HUMAN </a:t>
          </a:r>
          <a:endParaRPr lang="en-GB" dirty="0"/>
        </a:p>
      </dgm:t>
    </dgm:pt>
    <dgm:pt modelId="{2459C0A0-75CE-4691-8CAE-C84EECA0D9CE}" type="parTrans" cxnId="{0DDDC5DB-08DB-441D-B1D4-591D33FB1173}">
      <dgm:prSet/>
      <dgm:spPr/>
      <dgm:t>
        <a:bodyPr/>
        <a:lstStyle/>
        <a:p>
          <a:endParaRPr lang="en-GB"/>
        </a:p>
      </dgm:t>
    </dgm:pt>
    <dgm:pt modelId="{FE6C3123-8112-4ED1-8C2A-7CE42A80BCEE}" type="sibTrans" cxnId="{0DDDC5DB-08DB-441D-B1D4-591D33FB1173}">
      <dgm:prSet/>
      <dgm:spPr/>
      <dgm:t>
        <a:bodyPr/>
        <a:lstStyle/>
        <a:p>
          <a:endParaRPr lang="en-GB"/>
        </a:p>
      </dgm:t>
    </dgm:pt>
    <dgm:pt modelId="{9C2C0780-7332-4669-8DD5-2CE78D8AFB58}">
      <dgm:prSet/>
      <dgm:spPr/>
      <dgm:t>
        <a:bodyPr/>
        <a:lstStyle/>
        <a:p>
          <a:pPr rtl="0"/>
          <a:r>
            <a:rPr lang="en-MY" dirty="0" smtClean="0"/>
            <a:t>(4) DESCRIBE THE BEHAVIOURAL AND AUTONOMIC FEATURES ASSOCIATED WITH NREM AND REM SLEEP .</a:t>
          </a:r>
          <a:endParaRPr lang="en-GB" dirty="0"/>
        </a:p>
      </dgm:t>
    </dgm:pt>
    <dgm:pt modelId="{A94F65FC-CEE8-4ABA-93E3-3EE651C60564}" type="parTrans" cxnId="{23A16645-60FF-4E5B-9373-589BCDB860D5}">
      <dgm:prSet/>
      <dgm:spPr/>
      <dgm:t>
        <a:bodyPr/>
        <a:lstStyle/>
        <a:p>
          <a:endParaRPr lang="en-GB"/>
        </a:p>
      </dgm:t>
    </dgm:pt>
    <dgm:pt modelId="{2F3EEFB1-8C70-461A-A157-7A8E16152378}" type="sibTrans" cxnId="{23A16645-60FF-4E5B-9373-589BCDB860D5}">
      <dgm:prSet/>
      <dgm:spPr/>
      <dgm:t>
        <a:bodyPr/>
        <a:lstStyle/>
        <a:p>
          <a:endParaRPr lang="en-GB"/>
        </a:p>
      </dgm:t>
    </dgm:pt>
    <dgm:pt modelId="{2F31B0CF-744A-4DA8-985C-92FF4FF065FF}">
      <dgm:prSet/>
      <dgm:spPr/>
      <dgm:t>
        <a:bodyPr/>
        <a:lstStyle/>
        <a:p>
          <a:pPr rtl="0"/>
          <a:r>
            <a:rPr lang="en-MY" dirty="0" smtClean="0"/>
            <a:t>(5) DESCRIBE HOW THE EEG , AS A PHYSIOLOGICAL TOOL , IS BEING USED TO DELINEATE IN WHICH STAGE OF SLEEP ( OR WAKEFULNESS ) A PERSON IS .</a:t>
          </a:r>
          <a:endParaRPr lang="en-GB" dirty="0"/>
        </a:p>
      </dgm:t>
    </dgm:pt>
    <dgm:pt modelId="{7F25BFEB-83AE-4B9D-9691-0E348240BDB5}" type="parTrans" cxnId="{A5145861-E4F4-4371-8188-102BD3D64152}">
      <dgm:prSet/>
      <dgm:spPr/>
      <dgm:t>
        <a:bodyPr/>
        <a:lstStyle/>
        <a:p>
          <a:endParaRPr lang="en-GB"/>
        </a:p>
      </dgm:t>
    </dgm:pt>
    <dgm:pt modelId="{182E8680-ACF5-4755-9B56-EBB7BE8F64CE}" type="sibTrans" cxnId="{A5145861-E4F4-4371-8188-102BD3D64152}">
      <dgm:prSet/>
      <dgm:spPr/>
      <dgm:t>
        <a:bodyPr/>
        <a:lstStyle/>
        <a:p>
          <a:endParaRPr lang="en-GB"/>
        </a:p>
      </dgm:t>
    </dgm:pt>
    <dgm:pt modelId="{9E2B1A33-13A2-4F39-A9EB-A979AF8AAFF3}">
      <dgm:prSet/>
      <dgm:spPr/>
      <dgm:t>
        <a:bodyPr/>
        <a:lstStyle/>
        <a:p>
          <a:pPr rtl="0"/>
          <a:r>
            <a:rPr lang="en-MY" dirty="0" smtClean="0"/>
            <a:t>(6) APPRECIATE HOW THE TOTAL SLEEP DURATION AND DIFFERENT SLEEP STAGES VARY WITH DIFFERENT AGES IN NORMAL HUMANS .</a:t>
          </a:r>
          <a:endParaRPr lang="en-GB" dirty="0"/>
        </a:p>
      </dgm:t>
    </dgm:pt>
    <dgm:pt modelId="{2C1EA454-4099-4B92-920B-830BD25C7154}" type="parTrans" cxnId="{405AE165-4168-46E3-961A-A7F638BDFA95}">
      <dgm:prSet/>
      <dgm:spPr/>
      <dgm:t>
        <a:bodyPr/>
        <a:lstStyle/>
        <a:p>
          <a:endParaRPr lang="en-GB"/>
        </a:p>
      </dgm:t>
    </dgm:pt>
    <dgm:pt modelId="{4021D51F-5C4D-4C1B-945D-DA07D9623C48}" type="sibTrans" cxnId="{405AE165-4168-46E3-961A-A7F638BDFA95}">
      <dgm:prSet/>
      <dgm:spPr/>
      <dgm:t>
        <a:bodyPr/>
        <a:lstStyle/>
        <a:p>
          <a:endParaRPr lang="en-GB"/>
        </a:p>
      </dgm:t>
    </dgm:pt>
    <dgm:pt modelId="{CB562184-6CBA-4A11-8966-A8AEE88E972F}">
      <dgm:prSet/>
      <dgm:spPr/>
      <dgm:t>
        <a:bodyPr/>
        <a:lstStyle/>
        <a:p>
          <a:pPr rtl="0"/>
          <a:r>
            <a:rPr lang="en-MY" dirty="0" smtClean="0"/>
            <a:t>(7) DESCRIBE THE CURRENT THEORIES ABOUT THE NEURAL BASIS OF SLEEP .  </a:t>
          </a:r>
          <a:endParaRPr lang="en-GB" dirty="0"/>
        </a:p>
      </dgm:t>
    </dgm:pt>
    <dgm:pt modelId="{717F732C-2311-4259-8FFC-6719E9306FE8}" type="parTrans" cxnId="{9E25DDA8-217D-49EB-918E-DA5B8243D788}">
      <dgm:prSet/>
      <dgm:spPr/>
      <dgm:t>
        <a:bodyPr/>
        <a:lstStyle/>
        <a:p>
          <a:endParaRPr lang="en-GB"/>
        </a:p>
      </dgm:t>
    </dgm:pt>
    <dgm:pt modelId="{42D5741D-C373-43E4-8F5F-FC13E7D1EC14}" type="sibTrans" cxnId="{9E25DDA8-217D-49EB-918E-DA5B8243D788}">
      <dgm:prSet/>
      <dgm:spPr/>
      <dgm:t>
        <a:bodyPr/>
        <a:lstStyle/>
        <a:p>
          <a:endParaRPr lang="en-GB"/>
        </a:p>
      </dgm:t>
    </dgm:pt>
    <dgm:pt modelId="{BE1FF231-930D-4C35-9ACF-8718596FD40C}" type="pres">
      <dgm:prSet presAssocID="{20AD6EB7-2458-42B2-BE14-463775FBAD4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E238B8A-6B03-4DC8-946C-5F7A1520B351}" type="pres">
      <dgm:prSet presAssocID="{4BEBE573-533F-4EAB-9268-87B905EF2DDF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9E950B-A09F-414C-A474-06CA93BF1792}" type="pres">
      <dgm:prSet presAssocID="{56A922C4-E11A-4273-AEFB-FD9CE25A73A0}" presName="spacer" presStyleCnt="0"/>
      <dgm:spPr/>
      <dgm:t>
        <a:bodyPr/>
        <a:lstStyle/>
        <a:p>
          <a:endParaRPr lang="en-GB"/>
        </a:p>
      </dgm:t>
    </dgm:pt>
    <dgm:pt modelId="{64CD0671-14C9-438E-9E0B-33B63C6485EB}" type="pres">
      <dgm:prSet presAssocID="{4E8DBF5C-AB92-40D1-9986-BC74DD340CC1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E1918A4-363E-42C7-BB3E-F566690645FA}" type="pres">
      <dgm:prSet presAssocID="{72F4A5D9-38EF-487C-B44F-D86EB95BB759}" presName="spacer" presStyleCnt="0"/>
      <dgm:spPr/>
      <dgm:t>
        <a:bodyPr/>
        <a:lstStyle/>
        <a:p>
          <a:endParaRPr lang="en-GB"/>
        </a:p>
      </dgm:t>
    </dgm:pt>
    <dgm:pt modelId="{F882D728-82A4-40E1-B7D5-E460760AA960}" type="pres">
      <dgm:prSet presAssocID="{B8A39B6A-41C9-4781-8C7C-411887F934DC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F56A1C-572F-4589-A13F-3D52E075D749}" type="pres">
      <dgm:prSet presAssocID="{FE6C3123-8112-4ED1-8C2A-7CE42A80BCEE}" presName="spacer" presStyleCnt="0"/>
      <dgm:spPr/>
      <dgm:t>
        <a:bodyPr/>
        <a:lstStyle/>
        <a:p>
          <a:endParaRPr lang="en-GB"/>
        </a:p>
      </dgm:t>
    </dgm:pt>
    <dgm:pt modelId="{11A54A10-39ED-4D57-94CF-1F6B7FE71989}" type="pres">
      <dgm:prSet presAssocID="{9C2C0780-7332-4669-8DD5-2CE78D8AFB58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9833774-EA1D-404C-80E1-4CB683AA8796}" type="pres">
      <dgm:prSet presAssocID="{2F3EEFB1-8C70-461A-A157-7A8E16152378}" presName="spacer" presStyleCnt="0"/>
      <dgm:spPr/>
      <dgm:t>
        <a:bodyPr/>
        <a:lstStyle/>
        <a:p>
          <a:endParaRPr lang="en-GB"/>
        </a:p>
      </dgm:t>
    </dgm:pt>
    <dgm:pt modelId="{2C29CF0C-03F4-465D-B3DC-FE56B738B623}" type="pres">
      <dgm:prSet presAssocID="{2F31B0CF-744A-4DA8-985C-92FF4FF065FF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FE29276-0A57-494D-A160-12C48BBD8702}" type="pres">
      <dgm:prSet presAssocID="{182E8680-ACF5-4755-9B56-EBB7BE8F64CE}" presName="spacer" presStyleCnt="0"/>
      <dgm:spPr/>
      <dgm:t>
        <a:bodyPr/>
        <a:lstStyle/>
        <a:p>
          <a:endParaRPr lang="en-GB"/>
        </a:p>
      </dgm:t>
    </dgm:pt>
    <dgm:pt modelId="{5858D045-E7DE-4087-971C-7635F2140D61}" type="pres">
      <dgm:prSet presAssocID="{9E2B1A33-13A2-4F39-A9EB-A979AF8AAFF3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6711891-EA54-4FE9-91E2-4F7303482959}" type="pres">
      <dgm:prSet presAssocID="{4021D51F-5C4D-4C1B-945D-DA07D9623C48}" presName="spacer" presStyleCnt="0"/>
      <dgm:spPr/>
      <dgm:t>
        <a:bodyPr/>
        <a:lstStyle/>
        <a:p>
          <a:endParaRPr lang="en-GB"/>
        </a:p>
      </dgm:t>
    </dgm:pt>
    <dgm:pt modelId="{273F2FED-E350-4FFB-A121-58DB63A66BF6}" type="pres">
      <dgm:prSet presAssocID="{CB562184-6CBA-4A11-8966-A8AEE88E972F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CD0362F-5BC8-4AC5-BF69-701127F11AC3}" type="presOf" srcId="{CB562184-6CBA-4A11-8966-A8AEE88E972F}" destId="{273F2FED-E350-4FFB-A121-58DB63A66BF6}" srcOrd="0" destOrd="0" presId="urn:microsoft.com/office/officeart/2005/8/layout/vList2"/>
    <dgm:cxn modelId="{0DDDC5DB-08DB-441D-B1D4-591D33FB1173}" srcId="{20AD6EB7-2458-42B2-BE14-463775FBAD4C}" destId="{B8A39B6A-41C9-4781-8C7C-411887F934DC}" srcOrd="2" destOrd="0" parTransId="{2459C0A0-75CE-4691-8CAE-C84EECA0D9CE}" sibTransId="{FE6C3123-8112-4ED1-8C2A-7CE42A80BCEE}"/>
    <dgm:cxn modelId="{721A4B67-C088-48D0-BE16-6B0BDBA34F86}" type="presOf" srcId="{B8A39B6A-41C9-4781-8C7C-411887F934DC}" destId="{F882D728-82A4-40E1-B7D5-E460760AA960}" srcOrd="0" destOrd="0" presId="urn:microsoft.com/office/officeart/2005/8/layout/vList2"/>
    <dgm:cxn modelId="{D07DC1DF-813C-4643-A839-ED0A3C338285}" type="presOf" srcId="{2F31B0CF-744A-4DA8-985C-92FF4FF065FF}" destId="{2C29CF0C-03F4-465D-B3DC-FE56B738B623}" srcOrd="0" destOrd="0" presId="urn:microsoft.com/office/officeart/2005/8/layout/vList2"/>
    <dgm:cxn modelId="{9DF0B543-D3E2-4923-BB5B-D225E235E495}" srcId="{20AD6EB7-2458-42B2-BE14-463775FBAD4C}" destId="{4BEBE573-533F-4EAB-9268-87B905EF2DDF}" srcOrd="0" destOrd="0" parTransId="{01F8516A-82AA-4E2E-9BC8-919E5E27194A}" sibTransId="{56A922C4-E11A-4273-AEFB-FD9CE25A73A0}"/>
    <dgm:cxn modelId="{929A65D0-3CF9-4DBA-BB3E-AF3CB1B47C23}" type="presOf" srcId="{9E2B1A33-13A2-4F39-A9EB-A979AF8AAFF3}" destId="{5858D045-E7DE-4087-971C-7635F2140D61}" srcOrd="0" destOrd="0" presId="urn:microsoft.com/office/officeart/2005/8/layout/vList2"/>
    <dgm:cxn modelId="{A5145861-E4F4-4371-8188-102BD3D64152}" srcId="{20AD6EB7-2458-42B2-BE14-463775FBAD4C}" destId="{2F31B0CF-744A-4DA8-985C-92FF4FF065FF}" srcOrd="4" destOrd="0" parTransId="{7F25BFEB-83AE-4B9D-9691-0E348240BDB5}" sibTransId="{182E8680-ACF5-4755-9B56-EBB7BE8F64CE}"/>
    <dgm:cxn modelId="{23A16645-60FF-4E5B-9373-589BCDB860D5}" srcId="{20AD6EB7-2458-42B2-BE14-463775FBAD4C}" destId="{9C2C0780-7332-4669-8DD5-2CE78D8AFB58}" srcOrd="3" destOrd="0" parTransId="{A94F65FC-CEE8-4ABA-93E3-3EE651C60564}" sibTransId="{2F3EEFB1-8C70-461A-A157-7A8E16152378}"/>
    <dgm:cxn modelId="{405AE165-4168-46E3-961A-A7F638BDFA95}" srcId="{20AD6EB7-2458-42B2-BE14-463775FBAD4C}" destId="{9E2B1A33-13A2-4F39-A9EB-A979AF8AAFF3}" srcOrd="5" destOrd="0" parTransId="{2C1EA454-4099-4B92-920B-830BD25C7154}" sibTransId="{4021D51F-5C4D-4C1B-945D-DA07D9623C48}"/>
    <dgm:cxn modelId="{06E22EC9-356B-4BCD-8449-6880CC906711}" type="presOf" srcId="{4BEBE573-533F-4EAB-9268-87B905EF2DDF}" destId="{0E238B8A-6B03-4DC8-946C-5F7A1520B351}" srcOrd="0" destOrd="0" presId="urn:microsoft.com/office/officeart/2005/8/layout/vList2"/>
    <dgm:cxn modelId="{F2ACB34E-E9DA-46A6-983E-0FFB010C5D57}" type="presOf" srcId="{4E8DBF5C-AB92-40D1-9986-BC74DD340CC1}" destId="{64CD0671-14C9-438E-9E0B-33B63C6485EB}" srcOrd="0" destOrd="0" presId="urn:microsoft.com/office/officeart/2005/8/layout/vList2"/>
    <dgm:cxn modelId="{EBF2F5B5-88E4-4748-ACD8-B42289797098}" type="presOf" srcId="{9C2C0780-7332-4669-8DD5-2CE78D8AFB58}" destId="{11A54A10-39ED-4D57-94CF-1F6B7FE71989}" srcOrd="0" destOrd="0" presId="urn:microsoft.com/office/officeart/2005/8/layout/vList2"/>
    <dgm:cxn modelId="{9E25DDA8-217D-49EB-918E-DA5B8243D788}" srcId="{20AD6EB7-2458-42B2-BE14-463775FBAD4C}" destId="{CB562184-6CBA-4A11-8966-A8AEE88E972F}" srcOrd="6" destOrd="0" parTransId="{717F732C-2311-4259-8FFC-6719E9306FE8}" sibTransId="{42D5741D-C373-43E4-8F5F-FC13E7D1EC14}"/>
    <dgm:cxn modelId="{9C245510-52D2-46F4-88AF-5BB7BC04503E}" srcId="{20AD6EB7-2458-42B2-BE14-463775FBAD4C}" destId="{4E8DBF5C-AB92-40D1-9986-BC74DD340CC1}" srcOrd="1" destOrd="0" parTransId="{033877AD-8BD6-4834-B2F1-30EDD40AF857}" sibTransId="{72F4A5D9-38EF-487C-B44F-D86EB95BB759}"/>
    <dgm:cxn modelId="{232E0742-3DD1-456F-8D76-C8BCC66B2A48}" type="presOf" srcId="{20AD6EB7-2458-42B2-BE14-463775FBAD4C}" destId="{BE1FF231-930D-4C35-9ACF-8718596FD40C}" srcOrd="0" destOrd="0" presId="urn:microsoft.com/office/officeart/2005/8/layout/vList2"/>
    <dgm:cxn modelId="{37D2CBCF-B7D5-4428-9C25-09E1857D97B3}" type="presParOf" srcId="{BE1FF231-930D-4C35-9ACF-8718596FD40C}" destId="{0E238B8A-6B03-4DC8-946C-5F7A1520B351}" srcOrd="0" destOrd="0" presId="urn:microsoft.com/office/officeart/2005/8/layout/vList2"/>
    <dgm:cxn modelId="{7DA920CD-7B23-4690-8A8B-D36B12621D52}" type="presParOf" srcId="{BE1FF231-930D-4C35-9ACF-8718596FD40C}" destId="{4F9E950B-A09F-414C-A474-06CA93BF1792}" srcOrd="1" destOrd="0" presId="urn:microsoft.com/office/officeart/2005/8/layout/vList2"/>
    <dgm:cxn modelId="{3276D7C9-FAC5-4C9D-9200-7727823448C7}" type="presParOf" srcId="{BE1FF231-930D-4C35-9ACF-8718596FD40C}" destId="{64CD0671-14C9-438E-9E0B-33B63C6485EB}" srcOrd="2" destOrd="0" presId="urn:microsoft.com/office/officeart/2005/8/layout/vList2"/>
    <dgm:cxn modelId="{1DF1900A-872F-4792-8A64-242797C7C4F1}" type="presParOf" srcId="{BE1FF231-930D-4C35-9ACF-8718596FD40C}" destId="{5E1918A4-363E-42C7-BB3E-F566690645FA}" srcOrd="3" destOrd="0" presId="urn:microsoft.com/office/officeart/2005/8/layout/vList2"/>
    <dgm:cxn modelId="{EC8668AE-497E-418A-AC90-798236618C19}" type="presParOf" srcId="{BE1FF231-930D-4C35-9ACF-8718596FD40C}" destId="{F882D728-82A4-40E1-B7D5-E460760AA960}" srcOrd="4" destOrd="0" presId="urn:microsoft.com/office/officeart/2005/8/layout/vList2"/>
    <dgm:cxn modelId="{3C2A94E5-5380-4B47-AE41-AF51D36D46E8}" type="presParOf" srcId="{BE1FF231-930D-4C35-9ACF-8718596FD40C}" destId="{A7F56A1C-572F-4589-A13F-3D52E075D749}" srcOrd="5" destOrd="0" presId="urn:microsoft.com/office/officeart/2005/8/layout/vList2"/>
    <dgm:cxn modelId="{C3B1CD1C-C7F2-4C19-B4DB-7A27FE0F98DE}" type="presParOf" srcId="{BE1FF231-930D-4C35-9ACF-8718596FD40C}" destId="{11A54A10-39ED-4D57-94CF-1F6B7FE71989}" srcOrd="6" destOrd="0" presId="urn:microsoft.com/office/officeart/2005/8/layout/vList2"/>
    <dgm:cxn modelId="{AF25EDF6-E2B5-4880-AB1C-9E684D3F7D7B}" type="presParOf" srcId="{BE1FF231-930D-4C35-9ACF-8718596FD40C}" destId="{09833774-EA1D-404C-80E1-4CB683AA8796}" srcOrd="7" destOrd="0" presId="urn:microsoft.com/office/officeart/2005/8/layout/vList2"/>
    <dgm:cxn modelId="{26571A26-E0BD-4FA5-9A9C-79F3686D3589}" type="presParOf" srcId="{BE1FF231-930D-4C35-9ACF-8718596FD40C}" destId="{2C29CF0C-03F4-465D-B3DC-FE56B738B623}" srcOrd="8" destOrd="0" presId="urn:microsoft.com/office/officeart/2005/8/layout/vList2"/>
    <dgm:cxn modelId="{3F412146-DB3B-4847-964D-BF22EFED3A56}" type="presParOf" srcId="{BE1FF231-930D-4C35-9ACF-8718596FD40C}" destId="{DFE29276-0A57-494D-A160-12C48BBD8702}" srcOrd="9" destOrd="0" presId="urn:microsoft.com/office/officeart/2005/8/layout/vList2"/>
    <dgm:cxn modelId="{CB908A43-EE50-40F7-A538-22A925CC6F5D}" type="presParOf" srcId="{BE1FF231-930D-4C35-9ACF-8718596FD40C}" destId="{5858D045-E7DE-4087-971C-7635F2140D61}" srcOrd="10" destOrd="0" presId="urn:microsoft.com/office/officeart/2005/8/layout/vList2"/>
    <dgm:cxn modelId="{612BE88E-BB0C-4AA5-91B7-BC05BD8C786B}" type="presParOf" srcId="{BE1FF231-930D-4C35-9ACF-8718596FD40C}" destId="{B6711891-EA54-4FE9-91E2-4F7303482959}" srcOrd="11" destOrd="0" presId="urn:microsoft.com/office/officeart/2005/8/layout/vList2"/>
    <dgm:cxn modelId="{AE7F5D8B-10F7-4381-AD68-90E0BBC52B2E}" type="presParOf" srcId="{BE1FF231-930D-4C35-9ACF-8718596FD40C}" destId="{273F2FED-E350-4FFB-A121-58DB63A66BF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2E9F681-1F4C-4560-AE5B-74697474BACB}" type="doc">
      <dgm:prSet loTypeId="urn:microsoft.com/office/officeart/2005/8/layout/vList2" loCatId="list" qsTypeId="urn:microsoft.com/office/officeart/2005/8/quickstyle/3d6" qsCatId="3D" csTypeId="urn:microsoft.com/office/officeart/2005/8/colors/accent1_2" csCatId="accent1" phldr="1"/>
      <dgm:spPr>
        <a:scene3d>
          <a:camera prst="perspectiveAbove" zoom="92000"/>
          <a:lightRig rig="balanced" dir="t">
            <a:rot lat="0" lon="0" rev="12700000"/>
          </a:lightRig>
        </a:scene3d>
      </dgm:spPr>
      <dgm:t>
        <a:bodyPr/>
        <a:lstStyle/>
        <a:p>
          <a:endParaRPr lang="en-GB"/>
        </a:p>
      </dgm:t>
    </dgm:pt>
    <dgm:pt modelId="{A16779C0-1CBE-4656-A7E0-BFFC5F518905}">
      <dgm:prSet/>
      <dgm:spPr/>
      <dgm:t>
        <a:bodyPr/>
        <a:lstStyle/>
        <a:p>
          <a:pPr rtl="0"/>
          <a:r>
            <a:rPr lang="en-GB" dirty="0" smtClean="0"/>
            <a:t>IT IS AN ACTIVE FORM OF SLEEP USUALLY ASSOCIATED WITH DREAMING AND ACTIVE BODILY MUSCLE MOVEMENTS.</a:t>
          </a:r>
          <a:endParaRPr lang="en-GB" dirty="0"/>
        </a:p>
      </dgm:t>
    </dgm:pt>
    <dgm:pt modelId="{138D1D75-8994-4CE6-8C04-8F5948DF1A68}" type="parTrans" cxnId="{9FD6B724-4EE7-479D-BE31-3E79AAB9F5A1}">
      <dgm:prSet/>
      <dgm:spPr/>
      <dgm:t>
        <a:bodyPr/>
        <a:lstStyle/>
        <a:p>
          <a:endParaRPr lang="en-GB"/>
        </a:p>
      </dgm:t>
    </dgm:pt>
    <dgm:pt modelId="{752FD46F-B895-4D36-BBCB-074C99458998}" type="sibTrans" cxnId="{9FD6B724-4EE7-479D-BE31-3E79AAB9F5A1}">
      <dgm:prSet/>
      <dgm:spPr/>
      <dgm:t>
        <a:bodyPr/>
        <a:lstStyle/>
        <a:p>
          <a:endParaRPr lang="en-GB"/>
        </a:p>
      </dgm:t>
    </dgm:pt>
    <dgm:pt modelId="{3FCE76C6-2A10-464E-945B-250A93E0569D}">
      <dgm:prSet/>
      <dgm:spPr/>
      <dgm:t>
        <a:bodyPr/>
        <a:lstStyle/>
        <a:p>
          <a:pPr rtl="0"/>
          <a:r>
            <a:rPr lang="en-GB" dirty="0" smtClean="0"/>
            <a:t>THE PERSON IS EVEN MORE DIFFICULT TO AROUSE BY SENSORY STIMULI THAN DURING DEEP SLOW-WAVE SLEEP, AND YET PEOPLE USUALLY AWAKEN SPONTANEOUSLY IN THE MORNING DURING AN EPISODE OF REM SLEEP.</a:t>
          </a:r>
          <a:endParaRPr lang="en-GB" dirty="0"/>
        </a:p>
      </dgm:t>
    </dgm:pt>
    <dgm:pt modelId="{82DF93E8-D355-4047-9D06-C1C4EE8B94BE}" type="parTrans" cxnId="{B6BCDBA7-FC36-475D-9944-23FB31A5E13B}">
      <dgm:prSet/>
      <dgm:spPr/>
      <dgm:t>
        <a:bodyPr/>
        <a:lstStyle/>
        <a:p>
          <a:endParaRPr lang="en-GB"/>
        </a:p>
      </dgm:t>
    </dgm:pt>
    <dgm:pt modelId="{50D4E4F6-A535-4096-9EA1-57DDA6151E27}" type="sibTrans" cxnId="{B6BCDBA7-FC36-475D-9944-23FB31A5E13B}">
      <dgm:prSet/>
      <dgm:spPr/>
      <dgm:t>
        <a:bodyPr/>
        <a:lstStyle/>
        <a:p>
          <a:endParaRPr lang="en-GB"/>
        </a:p>
      </dgm:t>
    </dgm:pt>
    <dgm:pt modelId="{5E7095C9-E37D-4BFF-94A3-0705E8261A91}">
      <dgm:prSet/>
      <dgm:spPr/>
      <dgm:t>
        <a:bodyPr/>
        <a:lstStyle/>
        <a:p>
          <a:pPr rtl="0"/>
          <a:r>
            <a:rPr lang="en-GB" dirty="0" smtClean="0"/>
            <a:t>MUSCLE TONE THROUGHOUT THE BODY IS EXCEEDINGLY DEPRESSED, INDICATING STRONG INHIBITION OF THE SPINAL MUSCLE CONTROL AREAS.</a:t>
          </a:r>
          <a:endParaRPr lang="en-GB" dirty="0"/>
        </a:p>
      </dgm:t>
    </dgm:pt>
    <dgm:pt modelId="{19C72871-C387-410A-A3FE-1C1F412E50C9}" type="parTrans" cxnId="{073CC772-6225-435A-8EE4-4696B0AEAC45}">
      <dgm:prSet/>
      <dgm:spPr/>
      <dgm:t>
        <a:bodyPr/>
        <a:lstStyle/>
        <a:p>
          <a:endParaRPr lang="en-GB"/>
        </a:p>
      </dgm:t>
    </dgm:pt>
    <dgm:pt modelId="{F2B205A5-B561-4A8A-8798-4450C5F9E5FB}" type="sibTrans" cxnId="{073CC772-6225-435A-8EE4-4696B0AEAC45}">
      <dgm:prSet/>
      <dgm:spPr/>
      <dgm:t>
        <a:bodyPr/>
        <a:lstStyle/>
        <a:p>
          <a:endParaRPr lang="en-GB"/>
        </a:p>
      </dgm:t>
    </dgm:pt>
    <dgm:pt modelId="{ED4F6D6F-B156-46A0-84B2-B94BC83D54CB}" type="pres">
      <dgm:prSet presAssocID="{72E9F681-1F4C-4560-AE5B-74697474BAC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CA6739A-5EBF-4213-92B2-02FA09DE888F}" type="pres">
      <dgm:prSet presAssocID="{A16779C0-1CBE-4656-A7E0-BFFC5F51890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098B6E7-2E51-4902-985F-2E4789C30FEC}" type="pres">
      <dgm:prSet presAssocID="{752FD46F-B895-4D36-BBCB-074C99458998}" presName="spacer" presStyleCnt="0"/>
      <dgm:spPr/>
    </dgm:pt>
    <dgm:pt modelId="{8D966E6A-36FC-478F-8566-D4E8CDF882E3}" type="pres">
      <dgm:prSet presAssocID="{3FCE76C6-2A10-464E-945B-250A93E0569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0403C5F-27D9-44D0-A1CA-C780C66B4583}" type="pres">
      <dgm:prSet presAssocID="{50D4E4F6-A535-4096-9EA1-57DDA6151E27}" presName="spacer" presStyleCnt="0"/>
      <dgm:spPr/>
    </dgm:pt>
    <dgm:pt modelId="{A609DA91-B1C0-4332-B608-14E7151F5B16}" type="pres">
      <dgm:prSet presAssocID="{5E7095C9-E37D-4BFF-94A3-0705E8261A9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5B58507-BD25-4ED6-9E25-EFADA16BA63A}" type="presOf" srcId="{3FCE76C6-2A10-464E-945B-250A93E0569D}" destId="{8D966E6A-36FC-478F-8566-D4E8CDF882E3}" srcOrd="0" destOrd="0" presId="urn:microsoft.com/office/officeart/2005/8/layout/vList2"/>
    <dgm:cxn modelId="{8211502C-CC82-4CA8-851A-D695F27F0D13}" type="presOf" srcId="{5E7095C9-E37D-4BFF-94A3-0705E8261A91}" destId="{A609DA91-B1C0-4332-B608-14E7151F5B16}" srcOrd="0" destOrd="0" presId="urn:microsoft.com/office/officeart/2005/8/layout/vList2"/>
    <dgm:cxn modelId="{073CC772-6225-435A-8EE4-4696B0AEAC45}" srcId="{72E9F681-1F4C-4560-AE5B-74697474BACB}" destId="{5E7095C9-E37D-4BFF-94A3-0705E8261A91}" srcOrd="2" destOrd="0" parTransId="{19C72871-C387-410A-A3FE-1C1F412E50C9}" sibTransId="{F2B205A5-B561-4A8A-8798-4450C5F9E5FB}"/>
    <dgm:cxn modelId="{ABC04821-61DF-48CB-86C2-CBCE2482CCE5}" type="presOf" srcId="{A16779C0-1CBE-4656-A7E0-BFFC5F518905}" destId="{7CA6739A-5EBF-4213-92B2-02FA09DE888F}" srcOrd="0" destOrd="0" presId="urn:microsoft.com/office/officeart/2005/8/layout/vList2"/>
    <dgm:cxn modelId="{B6BCDBA7-FC36-475D-9944-23FB31A5E13B}" srcId="{72E9F681-1F4C-4560-AE5B-74697474BACB}" destId="{3FCE76C6-2A10-464E-945B-250A93E0569D}" srcOrd="1" destOrd="0" parTransId="{82DF93E8-D355-4047-9D06-C1C4EE8B94BE}" sibTransId="{50D4E4F6-A535-4096-9EA1-57DDA6151E27}"/>
    <dgm:cxn modelId="{2140C56D-1A8A-41D2-B8C5-D62A01FF8D1B}" type="presOf" srcId="{72E9F681-1F4C-4560-AE5B-74697474BACB}" destId="{ED4F6D6F-B156-46A0-84B2-B94BC83D54CB}" srcOrd="0" destOrd="0" presId="urn:microsoft.com/office/officeart/2005/8/layout/vList2"/>
    <dgm:cxn modelId="{9FD6B724-4EE7-479D-BE31-3E79AAB9F5A1}" srcId="{72E9F681-1F4C-4560-AE5B-74697474BACB}" destId="{A16779C0-1CBE-4656-A7E0-BFFC5F518905}" srcOrd="0" destOrd="0" parTransId="{138D1D75-8994-4CE6-8C04-8F5948DF1A68}" sibTransId="{752FD46F-B895-4D36-BBCB-074C99458998}"/>
    <dgm:cxn modelId="{43D40972-B843-4ADD-926B-06F82464F0D0}" type="presParOf" srcId="{ED4F6D6F-B156-46A0-84B2-B94BC83D54CB}" destId="{7CA6739A-5EBF-4213-92B2-02FA09DE888F}" srcOrd="0" destOrd="0" presId="urn:microsoft.com/office/officeart/2005/8/layout/vList2"/>
    <dgm:cxn modelId="{6F87EAA8-14E6-486F-9F96-4D632EF45E34}" type="presParOf" srcId="{ED4F6D6F-B156-46A0-84B2-B94BC83D54CB}" destId="{E098B6E7-2E51-4902-985F-2E4789C30FEC}" srcOrd="1" destOrd="0" presId="urn:microsoft.com/office/officeart/2005/8/layout/vList2"/>
    <dgm:cxn modelId="{148DD349-CBB3-4579-84C2-833B635A05B3}" type="presParOf" srcId="{ED4F6D6F-B156-46A0-84B2-B94BC83D54CB}" destId="{8D966E6A-36FC-478F-8566-D4E8CDF882E3}" srcOrd="2" destOrd="0" presId="urn:microsoft.com/office/officeart/2005/8/layout/vList2"/>
    <dgm:cxn modelId="{74878EAA-9E24-4AB0-925B-57DCD24D92CF}" type="presParOf" srcId="{ED4F6D6F-B156-46A0-84B2-B94BC83D54CB}" destId="{10403C5F-27D9-44D0-A1CA-C780C66B4583}" srcOrd="3" destOrd="0" presId="urn:microsoft.com/office/officeart/2005/8/layout/vList2"/>
    <dgm:cxn modelId="{5F471508-3101-483C-9CC0-EF8F6091B525}" type="presParOf" srcId="{ED4F6D6F-B156-46A0-84B2-B94BC83D54CB}" destId="{A609DA91-B1C0-4332-B608-14E7151F5B1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E837B27-C771-4CDC-AD9B-5AA451BA15EB}" type="doc">
      <dgm:prSet loTypeId="urn:microsoft.com/office/officeart/2005/8/layout/vList2" loCatId="list" qsTypeId="urn:microsoft.com/office/officeart/2005/8/quickstyle/3d6" qsCatId="3D" csTypeId="urn:microsoft.com/office/officeart/2005/8/colors/accent1_2" csCatId="accent1" phldr="1"/>
      <dgm:spPr>
        <a:scene3d>
          <a:camera prst="perspectiveAbove" zoom="92000"/>
          <a:lightRig rig="balanced" dir="t">
            <a:rot lat="0" lon="0" rev="12700000"/>
          </a:lightRig>
        </a:scene3d>
      </dgm:spPr>
      <dgm:t>
        <a:bodyPr/>
        <a:lstStyle/>
        <a:p>
          <a:endParaRPr lang="en-GB"/>
        </a:p>
      </dgm:t>
    </dgm:pt>
    <dgm:pt modelId="{A44E59D1-B62D-4E53-BDB8-B7EA12714229}">
      <dgm:prSet/>
      <dgm:spPr/>
      <dgm:t>
        <a:bodyPr/>
        <a:lstStyle/>
        <a:p>
          <a:pPr rtl="0"/>
          <a:r>
            <a:rPr lang="en-GB" dirty="0" smtClean="0"/>
            <a:t>HEART RATE AND RESPIRATORY RATE USUALLY BECOME IRREGULAR, WHICH IS CHARACTERISTIC OF THE DREAM STATE.</a:t>
          </a:r>
          <a:endParaRPr lang="en-GB" dirty="0"/>
        </a:p>
      </dgm:t>
    </dgm:pt>
    <dgm:pt modelId="{58BA09ED-A79B-43F2-B050-18A8AD35D947}" type="parTrans" cxnId="{4589ECEA-6E76-4014-A7B8-6A1CB49299C8}">
      <dgm:prSet/>
      <dgm:spPr/>
      <dgm:t>
        <a:bodyPr/>
        <a:lstStyle/>
        <a:p>
          <a:endParaRPr lang="en-GB"/>
        </a:p>
      </dgm:t>
    </dgm:pt>
    <dgm:pt modelId="{4571EF86-5A56-4CAD-AC03-62C93E2C4DA7}" type="sibTrans" cxnId="{4589ECEA-6E76-4014-A7B8-6A1CB49299C8}">
      <dgm:prSet/>
      <dgm:spPr/>
      <dgm:t>
        <a:bodyPr/>
        <a:lstStyle/>
        <a:p>
          <a:endParaRPr lang="en-GB"/>
        </a:p>
      </dgm:t>
    </dgm:pt>
    <dgm:pt modelId="{A62237D5-E95F-4FAA-9E2E-32DAD5A1E3B2}">
      <dgm:prSet/>
      <dgm:spPr/>
      <dgm:t>
        <a:bodyPr/>
        <a:lstStyle/>
        <a:p>
          <a:pPr rtl="0"/>
          <a:r>
            <a:rPr lang="en-GB" dirty="0" smtClean="0"/>
            <a:t>DESPITE THE EXTREME INHIBITION OF THE PERIPH­ERAL MUSCLES, IRREGULAR MUSCLE MOVEMENTS DO OCCUR IN ADDITION TO THE RAPID MOVEMENTS OF THE EYES.</a:t>
          </a:r>
          <a:endParaRPr lang="en-GB" dirty="0"/>
        </a:p>
      </dgm:t>
    </dgm:pt>
    <dgm:pt modelId="{5311B03B-F26E-40E1-A8C3-D8F7787F9964}" type="parTrans" cxnId="{9B27C344-56E9-4432-BDFC-7D32A4200B0F}">
      <dgm:prSet/>
      <dgm:spPr/>
      <dgm:t>
        <a:bodyPr/>
        <a:lstStyle/>
        <a:p>
          <a:endParaRPr lang="en-GB"/>
        </a:p>
      </dgm:t>
    </dgm:pt>
    <dgm:pt modelId="{C49F2C12-E7F8-4922-BB47-B85F31ABE0DF}" type="sibTrans" cxnId="{9B27C344-56E9-4432-BDFC-7D32A4200B0F}">
      <dgm:prSet/>
      <dgm:spPr/>
      <dgm:t>
        <a:bodyPr/>
        <a:lstStyle/>
        <a:p>
          <a:endParaRPr lang="en-GB"/>
        </a:p>
      </dgm:t>
    </dgm:pt>
    <dgm:pt modelId="{10A08470-8223-4A29-849F-D960DA81EE9D}">
      <dgm:prSet/>
      <dgm:spPr/>
      <dgm:t>
        <a:bodyPr/>
        <a:lstStyle/>
        <a:p>
          <a:pPr rtl="0"/>
          <a:r>
            <a:rPr lang="en-GB" dirty="0" smtClean="0"/>
            <a:t>THE BRAIN IS HIGHLY ACTIVE IN REM SLEEP, AND OVERALL BRAIN METABOLISM MAY BE INCREASED AS MUCH AS 20 PERCENT. </a:t>
          </a:r>
          <a:endParaRPr lang="en-GB" dirty="0"/>
        </a:p>
      </dgm:t>
    </dgm:pt>
    <dgm:pt modelId="{C441E882-A8AE-42B2-B56E-4ECE56A8C095}" type="parTrans" cxnId="{4E300BE9-F79E-4108-92F5-C296FE2A8702}">
      <dgm:prSet/>
      <dgm:spPr/>
      <dgm:t>
        <a:bodyPr/>
        <a:lstStyle/>
        <a:p>
          <a:endParaRPr lang="en-GB"/>
        </a:p>
      </dgm:t>
    </dgm:pt>
    <dgm:pt modelId="{015C2FD8-E1A5-45CF-8BBD-A8E05CB4FEC0}" type="sibTrans" cxnId="{4E300BE9-F79E-4108-92F5-C296FE2A8702}">
      <dgm:prSet/>
      <dgm:spPr/>
      <dgm:t>
        <a:bodyPr/>
        <a:lstStyle/>
        <a:p>
          <a:endParaRPr lang="en-GB"/>
        </a:p>
      </dgm:t>
    </dgm:pt>
    <dgm:pt modelId="{27A3E2F2-D256-4760-AADD-24B98AB85133}">
      <dgm:prSet/>
      <dgm:spPr/>
      <dgm:t>
        <a:bodyPr/>
        <a:lstStyle/>
        <a:p>
          <a:r>
            <a:rPr lang="en-GB" dirty="0" smtClean="0"/>
            <a:t>THIS TYPE OF SLEEP IS NOT SO RESTFUL, AND IT IS OFTEN ASSOCIATED WITH VIVID DREAMING. </a:t>
          </a:r>
        </a:p>
      </dgm:t>
    </dgm:pt>
    <dgm:pt modelId="{6D9AA369-7282-4EE7-87DE-0771E3BC200D}" type="parTrans" cxnId="{702EC5DA-E20F-4F41-892F-FA1CC85093CD}">
      <dgm:prSet/>
      <dgm:spPr/>
      <dgm:t>
        <a:bodyPr/>
        <a:lstStyle/>
        <a:p>
          <a:endParaRPr lang="en-GB"/>
        </a:p>
      </dgm:t>
    </dgm:pt>
    <dgm:pt modelId="{94A0C665-63F1-407F-B389-80C3C4DE1169}" type="sibTrans" cxnId="{702EC5DA-E20F-4F41-892F-FA1CC85093CD}">
      <dgm:prSet/>
      <dgm:spPr/>
      <dgm:t>
        <a:bodyPr/>
        <a:lstStyle/>
        <a:p>
          <a:endParaRPr lang="en-GB"/>
        </a:p>
      </dgm:t>
    </dgm:pt>
    <dgm:pt modelId="{98ED48D1-A455-4C61-8583-F422703F28BF}" type="pres">
      <dgm:prSet presAssocID="{CE837B27-C771-4CDC-AD9B-5AA451BA15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A095169-39ED-4044-B0A4-026A24A829F9}" type="pres">
      <dgm:prSet presAssocID="{A44E59D1-B62D-4E53-BDB8-B7EA1271422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ADA881B-49FF-44A9-8321-083133A795FE}" type="pres">
      <dgm:prSet presAssocID="{4571EF86-5A56-4CAD-AC03-62C93E2C4DA7}" presName="spacer" presStyleCnt="0"/>
      <dgm:spPr/>
    </dgm:pt>
    <dgm:pt modelId="{6CBFDCD6-B9A6-40CF-B25E-5B62E45B7E30}" type="pres">
      <dgm:prSet presAssocID="{A62237D5-E95F-4FAA-9E2E-32DAD5A1E3B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9C4F7D9-7B74-4275-82B9-8834510F6EB3}" type="pres">
      <dgm:prSet presAssocID="{C49F2C12-E7F8-4922-BB47-B85F31ABE0DF}" presName="spacer" presStyleCnt="0"/>
      <dgm:spPr/>
    </dgm:pt>
    <dgm:pt modelId="{DEF2D1F6-E505-49BE-AF75-69266D39A3B1}" type="pres">
      <dgm:prSet presAssocID="{10A08470-8223-4A29-849F-D960DA81EE9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A0A9833-931C-4221-AD69-62EFCCAEADCB}" type="pres">
      <dgm:prSet presAssocID="{015C2FD8-E1A5-45CF-8BBD-A8E05CB4FEC0}" presName="spacer" presStyleCnt="0"/>
      <dgm:spPr/>
    </dgm:pt>
    <dgm:pt modelId="{9E0C90CF-51BB-4452-B1A6-FC5AB1A02AB7}" type="pres">
      <dgm:prSet presAssocID="{27A3E2F2-D256-4760-AADD-24B98AB8513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589ECEA-6E76-4014-A7B8-6A1CB49299C8}" srcId="{CE837B27-C771-4CDC-AD9B-5AA451BA15EB}" destId="{A44E59D1-B62D-4E53-BDB8-B7EA12714229}" srcOrd="0" destOrd="0" parTransId="{58BA09ED-A79B-43F2-B050-18A8AD35D947}" sibTransId="{4571EF86-5A56-4CAD-AC03-62C93E2C4DA7}"/>
    <dgm:cxn modelId="{2FA02401-54FC-4F65-99AB-7D3910376312}" type="presOf" srcId="{27A3E2F2-D256-4760-AADD-24B98AB85133}" destId="{9E0C90CF-51BB-4452-B1A6-FC5AB1A02AB7}" srcOrd="0" destOrd="0" presId="urn:microsoft.com/office/officeart/2005/8/layout/vList2"/>
    <dgm:cxn modelId="{9B27C344-56E9-4432-BDFC-7D32A4200B0F}" srcId="{CE837B27-C771-4CDC-AD9B-5AA451BA15EB}" destId="{A62237D5-E95F-4FAA-9E2E-32DAD5A1E3B2}" srcOrd="1" destOrd="0" parTransId="{5311B03B-F26E-40E1-A8C3-D8F7787F9964}" sibTransId="{C49F2C12-E7F8-4922-BB47-B85F31ABE0DF}"/>
    <dgm:cxn modelId="{EBF47162-F4BA-4D7D-8709-EE4A0DC432D6}" type="presOf" srcId="{CE837B27-C771-4CDC-AD9B-5AA451BA15EB}" destId="{98ED48D1-A455-4C61-8583-F422703F28BF}" srcOrd="0" destOrd="0" presId="urn:microsoft.com/office/officeart/2005/8/layout/vList2"/>
    <dgm:cxn modelId="{4E300BE9-F79E-4108-92F5-C296FE2A8702}" srcId="{CE837B27-C771-4CDC-AD9B-5AA451BA15EB}" destId="{10A08470-8223-4A29-849F-D960DA81EE9D}" srcOrd="2" destOrd="0" parTransId="{C441E882-A8AE-42B2-B56E-4ECE56A8C095}" sibTransId="{015C2FD8-E1A5-45CF-8BBD-A8E05CB4FEC0}"/>
    <dgm:cxn modelId="{702EC5DA-E20F-4F41-892F-FA1CC85093CD}" srcId="{CE837B27-C771-4CDC-AD9B-5AA451BA15EB}" destId="{27A3E2F2-D256-4760-AADD-24B98AB85133}" srcOrd="3" destOrd="0" parTransId="{6D9AA369-7282-4EE7-87DE-0771E3BC200D}" sibTransId="{94A0C665-63F1-407F-B389-80C3C4DE1169}"/>
    <dgm:cxn modelId="{E3415B6C-8328-4BA0-8F2B-78A414618502}" type="presOf" srcId="{A44E59D1-B62D-4E53-BDB8-B7EA12714229}" destId="{5A095169-39ED-4044-B0A4-026A24A829F9}" srcOrd="0" destOrd="0" presId="urn:microsoft.com/office/officeart/2005/8/layout/vList2"/>
    <dgm:cxn modelId="{10A51865-5826-4978-A8AB-97A8FFE43E12}" type="presOf" srcId="{10A08470-8223-4A29-849F-D960DA81EE9D}" destId="{DEF2D1F6-E505-49BE-AF75-69266D39A3B1}" srcOrd="0" destOrd="0" presId="urn:microsoft.com/office/officeart/2005/8/layout/vList2"/>
    <dgm:cxn modelId="{47F6CFF7-8BD1-4D37-B777-794FD23B95D0}" type="presOf" srcId="{A62237D5-E95F-4FAA-9E2E-32DAD5A1E3B2}" destId="{6CBFDCD6-B9A6-40CF-B25E-5B62E45B7E30}" srcOrd="0" destOrd="0" presId="urn:microsoft.com/office/officeart/2005/8/layout/vList2"/>
    <dgm:cxn modelId="{3836A15B-D418-468B-93D5-3CD50F837F94}" type="presParOf" srcId="{98ED48D1-A455-4C61-8583-F422703F28BF}" destId="{5A095169-39ED-4044-B0A4-026A24A829F9}" srcOrd="0" destOrd="0" presId="urn:microsoft.com/office/officeart/2005/8/layout/vList2"/>
    <dgm:cxn modelId="{5EB62264-2125-4163-878C-682E9D889CB7}" type="presParOf" srcId="{98ED48D1-A455-4C61-8583-F422703F28BF}" destId="{5ADA881B-49FF-44A9-8321-083133A795FE}" srcOrd="1" destOrd="0" presId="urn:microsoft.com/office/officeart/2005/8/layout/vList2"/>
    <dgm:cxn modelId="{F6AF12C4-E40A-4AB4-A792-E38CACF2E375}" type="presParOf" srcId="{98ED48D1-A455-4C61-8583-F422703F28BF}" destId="{6CBFDCD6-B9A6-40CF-B25E-5B62E45B7E30}" srcOrd="2" destOrd="0" presId="urn:microsoft.com/office/officeart/2005/8/layout/vList2"/>
    <dgm:cxn modelId="{C5D1B8FD-8E5C-4C68-8552-0C76DC25D448}" type="presParOf" srcId="{98ED48D1-A455-4C61-8583-F422703F28BF}" destId="{E9C4F7D9-7B74-4275-82B9-8834510F6EB3}" srcOrd="3" destOrd="0" presId="urn:microsoft.com/office/officeart/2005/8/layout/vList2"/>
    <dgm:cxn modelId="{A5345DF0-46D9-47B7-BDB0-1D14EBFEB7CB}" type="presParOf" srcId="{98ED48D1-A455-4C61-8583-F422703F28BF}" destId="{DEF2D1F6-E505-49BE-AF75-69266D39A3B1}" srcOrd="4" destOrd="0" presId="urn:microsoft.com/office/officeart/2005/8/layout/vList2"/>
    <dgm:cxn modelId="{3CF0D5AF-F19D-4BCA-9C61-3192BE1F0056}" type="presParOf" srcId="{98ED48D1-A455-4C61-8583-F422703F28BF}" destId="{3A0A9833-931C-4221-AD69-62EFCCAEADCB}" srcOrd="5" destOrd="0" presId="urn:microsoft.com/office/officeart/2005/8/layout/vList2"/>
    <dgm:cxn modelId="{0E4842DB-C011-42E0-B420-480263EFEBD8}" type="presParOf" srcId="{98ED48D1-A455-4C61-8583-F422703F28BF}" destId="{9E0C90CF-51BB-4452-B1A6-FC5AB1A02AB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3226946-1BD2-47A8-821D-A22D34062EB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095624D-BE11-481D-9ACB-F0AF31DD4C5B}">
      <dgm:prSet/>
      <dgm:spPr/>
      <dgm:t>
        <a:bodyPr/>
        <a:lstStyle/>
        <a:p>
          <a:pPr rtl="0"/>
          <a:r>
            <a:rPr lang="en-GB" dirty="0" smtClean="0"/>
            <a:t>ALTHOUGH </a:t>
          </a:r>
          <a:r>
            <a:rPr lang="en-GB" dirty="0" smtClean="0"/>
            <a:t>SWS IS </a:t>
          </a:r>
          <a:r>
            <a:rPr lang="en-GB" dirty="0" smtClean="0"/>
            <a:t>FREQUENTLY CALLED “DREAMLESS SLEEP,” DREAMS AND SOMETIMES EVEN NIGHTMARES DO OCCUR DURING </a:t>
          </a:r>
          <a:r>
            <a:rPr lang="en-GB" dirty="0" smtClean="0"/>
            <a:t>SWS.</a:t>
          </a:r>
          <a:endParaRPr lang="en-GB" dirty="0"/>
        </a:p>
      </dgm:t>
    </dgm:pt>
    <dgm:pt modelId="{8A0E0C01-E7E2-45A4-8C9F-1718784D21DC}" type="parTrans" cxnId="{302E714C-9FA3-4FFF-8B8F-3B0117E172D8}">
      <dgm:prSet/>
      <dgm:spPr/>
      <dgm:t>
        <a:bodyPr/>
        <a:lstStyle/>
        <a:p>
          <a:endParaRPr lang="en-GB"/>
        </a:p>
      </dgm:t>
    </dgm:pt>
    <dgm:pt modelId="{604D8736-B56B-4681-A12E-D0504385AB99}" type="sibTrans" cxnId="{302E714C-9FA3-4FFF-8B8F-3B0117E172D8}">
      <dgm:prSet/>
      <dgm:spPr/>
      <dgm:t>
        <a:bodyPr/>
        <a:lstStyle/>
        <a:p>
          <a:endParaRPr lang="en-GB"/>
        </a:p>
      </dgm:t>
    </dgm:pt>
    <dgm:pt modelId="{F8885C89-C02D-4AB2-B05F-C82BCA35CD26}">
      <dgm:prSet/>
      <dgm:spPr/>
      <dgm:t>
        <a:bodyPr/>
        <a:lstStyle/>
        <a:p>
          <a:pPr rtl="0"/>
          <a:r>
            <a:rPr lang="en-GB" dirty="0" smtClean="0"/>
            <a:t>THE DIFFERENCE BETWEEN THE DREAMS THAT OCCUR IN </a:t>
          </a:r>
          <a:r>
            <a:rPr lang="en-GB" dirty="0" smtClean="0"/>
            <a:t>SWS </a:t>
          </a:r>
          <a:r>
            <a:rPr lang="en-GB" dirty="0" smtClean="0"/>
            <a:t>AND THOSE THAT OCCUR IN REM SLEEP IS THAT THOSE OF REM SLEEP ARE ASSOCIATED WITH MORE BODILY MUSCLE ACTIVITY. </a:t>
          </a:r>
          <a:endParaRPr lang="en-GB" dirty="0"/>
        </a:p>
      </dgm:t>
    </dgm:pt>
    <dgm:pt modelId="{2CDB9A9B-BC4B-463E-B0B0-E7730CF1AF9F}" type="parTrans" cxnId="{120EE8C8-85ED-432B-BB88-17A11BA74877}">
      <dgm:prSet/>
      <dgm:spPr/>
      <dgm:t>
        <a:bodyPr/>
        <a:lstStyle/>
        <a:p>
          <a:endParaRPr lang="en-GB"/>
        </a:p>
      </dgm:t>
    </dgm:pt>
    <dgm:pt modelId="{4D85D792-C8D5-4CEB-9EFD-6CD306BF0625}" type="sibTrans" cxnId="{120EE8C8-85ED-432B-BB88-17A11BA74877}">
      <dgm:prSet/>
      <dgm:spPr/>
      <dgm:t>
        <a:bodyPr/>
        <a:lstStyle/>
        <a:p>
          <a:endParaRPr lang="en-GB"/>
        </a:p>
      </dgm:t>
    </dgm:pt>
    <dgm:pt modelId="{BF9F4926-0A20-48F3-99C7-28C64A9A31CD}">
      <dgm:prSet/>
      <dgm:spPr/>
      <dgm:t>
        <a:bodyPr/>
        <a:lstStyle/>
        <a:p>
          <a:pPr rtl="0"/>
          <a:r>
            <a:rPr lang="en-GB" dirty="0" smtClean="0"/>
            <a:t>ALSO, THE DREAMS OF </a:t>
          </a:r>
          <a:r>
            <a:rPr lang="en-GB" dirty="0" smtClean="0"/>
            <a:t>SWS ARE </a:t>
          </a:r>
          <a:r>
            <a:rPr lang="en-GB" dirty="0" smtClean="0"/>
            <a:t>USUALLY NOT REMEMBERED BECAUSE CONSOLIDATION OF THE DREAMS IN MEMORY DOES NOT OCCUR.</a:t>
          </a:r>
          <a:endParaRPr lang="en-GB" dirty="0"/>
        </a:p>
      </dgm:t>
    </dgm:pt>
    <dgm:pt modelId="{A2A1676A-B860-4DBD-BBA2-8A22F0A1641A}" type="parTrans" cxnId="{86AB4D7E-1708-4020-AAAF-AEBF1D02DC02}">
      <dgm:prSet/>
      <dgm:spPr/>
      <dgm:t>
        <a:bodyPr/>
        <a:lstStyle/>
        <a:p>
          <a:endParaRPr lang="en-GB"/>
        </a:p>
      </dgm:t>
    </dgm:pt>
    <dgm:pt modelId="{628B8C7D-CD68-4D26-8D17-4CB32EBC5902}" type="sibTrans" cxnId="{86AB4D7E-1708-4020-AAAF-AEBF1D02DC02}">
      <dgm:prSet/>
      <dgm:spPr/>
      <dgm:t>
        <a:bodyPr/>
        <a:lstStyle/>
        <a:p>
          <a:endParaRPr lang="en-GB"/>
        </a:p>
      </dgm:t>
    </dgm:pt>
    <dgm:pt modelId="{2D1B2D27-8E03-445F-AF35-33F0B562B08F}" type="pres">
      <dgm:prSet presAssocID="{03226946-1BD2-47A8-821D-A22D34062EB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2D72CC5-4992-4174-AA98-9C81469B5C3E}" type="pres">
      <dgm:prSet presAssocID="{F095624D-BE11-481D-9ACB-F0AF31DD4C5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75DCA16-964B-4996-899C-D4DE4E7FE067}" type="pres">
      <dgm:prSet presAssocID="{604D8736-B56B-4681-A12E-D0504385AB99}" presName="spacer" presStyleCnt="0"/>
      <dgm:spPr/>
    </dgm:pt>
    <dgm:pt modelId="{385EC928-3D74-4000-97F6-83BF15A9A10A}" type="pres">
      <dgm:prSet presAssocID="{F8885C89-C02D-4AB2-B05F-C82BCA35CD2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5C604D0-2595-4F6F-82E2-BB3F697CF565}" type="pres">
      <dgm:prSet presAssocID="{4D85D792-C8D5-4CEB-9EFD-6CD306BF0625}" presName="spacer" presStyleCnt="0"/>
      <dgm:spPr/>
    </dgm:pt>
    <dgm:pt modelId="{8416FB41-05D3-4AFA-8B8F-087F6ADD6531}" type="pres">
      <dgm:prSet presAssocID="{BF9F4926-0A20-48F3-99C7-28C64A9A31C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6AB4D7E-1708-4020-AAAF-AEBF1D02DC02}" srcId="{03226946-1BD2-47A8-821D-A22D34062EB3}" destId="{BF9F4926-0A20-48F3-99C7-28C64A9A31CD}" srcOrd="2" destOrd="0" parTransId="{A2A1676A-B860-4DBD-BBA2-8A22F0A1641A}" sibTransId="{628B8C7D-CD68-4D26-8D17-4CB32EBC5902}"/>
    <dgm:cxn modelId="{302E714C-9FA3-4FFF-8B8F-3B0117E172D8}" srcId="{03226946-1BD2-47A8-821D-A22D34062EB3}" destId="{F095624D-BE11-481D-9ACB-F0AF31DD4C5B}" srcOrd="0" destOrd="0" parTransId="{8A0E0C01-E7E2-45A4-8C9F-1718784D21DC}" sibTransId="{604D8736-B56B-4681-A12E-D0504385AB99}"/>
    <dgm:cxn modelId="{DE84A8D2-895D-48F7-92F6-6C40DE75EA70}" type="presOf" srcId="{F095624D-BE11-481D-9ACB-F0AF31DD4C5B}" destId="{D2D72CC5-4992-4174-AA98-9C81469B5C3E}" srcOrd="0" destOrd="0" presId="urn:microsoft.com/office/officeart/2005/8/layout/vList2"/>
    <dgm:cxn modelId="{0B0F4FD6-44A9-444C-8D36-CD24C0D38919}" type="presOf" srcId="{F8885C89-C02D-4AB2-B05F-C82BCA35CD26}" destId="{385EC928-3D74-4000-97F6-83BF15A9A10A}" srcOrd="0" destOrd="0" presId="urn:microsoft.com/office/officeart/2005/8/layout/vList2"/>
    <dgm:cxn modelId="{120EE8C8-85ED-432B-BB88-17A11BA74877}" srcId="{03226946-1BD2-47A8-821D-A22D34062EB3}" destId="{F8885C89-C02D-4AB2-B05F-C82BCA35CD26}" srcOrd="1" destOrd="0" parTransId="{2CDB9A9B-BC4B-463E-B0B0-E7730CF1AF9F}" sibTransId="{4D85D792-C8D5-4CEB-9EFD-6CD306BF0625}"/>
    <dgm:cxn modelId="{C8C445B5-7722-4297-A927-9686505A616D}" type="presOf" srcId="{BF9F4926-0A20-48F3-99C7-28C64A9A31CD}" destId="{8416FB41-05D3-4AFA-8B8F-087F6ADD6531}" srcOrd="0" destOrd="0" presId="urn:microsoft.com/office/officeart/2005/8/layout/vList2"/>
    <dgm:cxn modelId="{E43FD081-D632-4F21-AAC3-44532EE1AA17}" type="presOf" srcId="{03226946-1BD2-47A8-821D-A22D34062EB3}" destId="{2D1B2D27-8E03-445F-AF35-33F0B562B08F}" srcOrd="0" destOrd="0" presId="urn:microsoft.com/office/officeart/2005/8/layout/vList2"/>
    <dgm:cxn modelId="{0593E5FF-35D7-46A8-87BA-3BB1E67CBA5D}" type="presParOf" srcId="{2D1B2D27-8E03-445F-AF35-33F0B562B08F}" destId="{D2D72CC5-4992-4174-AA98-9C81469B5C3E}" srcOrd="0" destOrd="0" presId="urn:microsoft.com/office/officeart/2005/8/layout/vList2"/>
    <dgm:cxn modelId="{DC525DD6-750C-4F1D-9114-A6F424151741}" type="presParOf" srcId="{2D1B2D27-8E03-445F-AF35-33F0B562B08F}" destId="{975DCA16-964B-4996-899C-D4DE4E7FE067}" srcOrd="1" destOrd="0" presId="urn:microsoft.com/office/officeart/2005/8/layout/vList2"/>
    <dgm:cxn modelId="{C3EBC106-F7ED-4AC4-97D6-500E15B78D0D}" type="presParOf" srcId="{2D1B2D27-8E03-445F-AF35-33F0B562B08F}" destId="{385EC928-3D74-4000-97F6-83BF15A9A10A}" srcOrd="2" destOrd="0" presId="urn:microsoft.com/office/officeart/2005/8/layout/vList2"/>
    <dgm:cxn modelId="{E2B2EB77-2E88-4090-A666-46EC0FE4F84D}" type="presParOf" srcId="{2D1B2D27-8E03-445F-AF35-33F0B562B08F}" destId="{B5C604D0-2595-4F6F-82E2-BB3F697CF565}" srcOrd="3" destOrd="0" presId="urn:microsoft.com/office/officeart/2005/8/layout/vList2"/>
    <dgm:cxn modelId="{EA91BF48-1E1C-419F-A56D-333DF2118D14}" type="presParOf" srcId="{2D1B2D27-8E03-445F-AF35-33F0B562B08F}" destId="{8416FB41-05D3-4AFA-8B8F-087F6ADD653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ACE028D-2CAB-49AF-AEB7-AA05FD22C2E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>
        <a:scene3d>
          <a:camera prst="perspectiveRight"/>
          <a:lightRig rig="threePt" dir="t"/>
        </a:scene3d>
      </dgm:spPr>
      <dgm:t>
        <a:bodyPr/>
        <a:lstStyle/>
        <a:p>
          <a:endParaRPr lang="en-GB"/>
        </a:p>
      </dgm:t>
    </dgm:pt>
    <dgm:pt modelId="{B4E549DB-43FD-420E-B48E-3772E5B846F3}">
      <dgm:prSet/>
      <dgm:spPr/>
      <dgm:t>
        <a:bodyPr/>
        <a:lstStyle/>
        <a:p>
          <a:pPr rtl="0"/>
          <a:r>
            <a:rPr lang="en-GB" dirty="0" smtClean="0"/>
            <a:t>INSOMNIA, THE MOST COMMON FORM OF SLEEP DISRUPTION, CAN BE PROLONGED AND SEVERE OR TEMPORARY AND MILD, AS IN RESPONSE TO SHORT-TERM STRESS.</a:t>
          </a:r>
          <a:endParaRPr lang="en-GB" dirty="0"/>
        </a:p>
      </dgm:t>
    </dgm:pt>
    <dgm:pt modelId="{3256DF0C-1C9D-4BE1-9C06-D74FFAB778CD}" type="parTrans" cxnId="{55D9516A-BB34-4FC2-B4BE-A4DC8F7C842C}">
      <dgm:prSet/>
      <dgm:spPr/>
      <dgm:t>
        <a:bodyPr/>
        <a:lstStyle/>
        <a:p>
          <a:endParaRPr lang="en-GB"/>
        </a:p>
      </dgm:t>
    </dgm:pt>
    <dgm:pt modelId="{28DEF42A-12C9-4EB2-8079-FEB38F7074E4}" type="sibTrans" cxnId="{55D9516A-BB34-4FC2-B4BE-A4DC8F7C842C}">
      <dgm:prSet/>
      <dgm:spPr/>
      <dgm:t>
        <a:bodyPr/>
        <a:lstStyle/>
        <a:p>
          <a:endParaRPr lang="en-GB"/>
        </a:p>
      </dgm:t>
    </dgm:pt>
    <dgm:pt modelId="{1AA60D32-2ECF-4B90-B69E-D18C9D474B00}">
      <dgm:prSet/>
      <dgm:spPr/>
      <dgm:t>
        <a:bodyPr/>
        <a:lstStyle/>
        <a:p>
          <a:pPr rtl="0"/>
          <a:r>
            <a:rPr lang="en-GB" dirty="0" smtClean="0"/>
            <a:t>THE INCIDENCE OF INSOMNIA INCREASES WITH AGE AND IS MORE COMMON IN WOMEN. </a:t>
          </a:r>
          <a:endParaRPr lang="en-GB" dirty="0"/>
        </a:p>
      </dgm:t>
    </dgm:pt>
    <dgm:pt modelId="{FB6F7F32-CFBD-4D76-A38D-CFA084A1F387}" type="parTrans" cxnId="{C8A96157-A8AE-4DCC-8C80-6D534D55287F}">
      <dgm:prSet/>
      <dgm:spPr/>
      <dgm:t>
        <a:bodyPr/>
        <a:lstStyle/>
        <a:p>
          <a:endParaRPr lang="en-GB"/>
        </a:p>
      </dgm:t>
    </dgm:pt>
    <dgm:pt modelId="{F4107411-5D02-4969-8912-106CF44E10C9}" type="sibTrans" cxnId="{C8A96157-A8AE-4DCC-8C80-6D534D55287F}">
      <dgm:prSet/>
      <dgm:spPr/>
      <dgm:t>
        <a:bodyPr/>
        <a:lstStyle/>
        <a:p>
          <a:endParaRPr lang="en-GB"/>
        </a:p>
      </dgm:t>
    </dgm:pt>
    <dgm:pt modelId="{C96F3577-0ED7-4D2E-99B7-EADE5E838AF5}">
      <dgm:prSet/>
      <dgm:spPr/>
      <dgm:t>
        <a:bodyPr/>
        <a:lstStyle/>
        <a:p>
          <a:pPr rtl="0"/>
          <a:r>
            <a:rPr lang="en-GB" dirty="0" smtClean="0"/>
            <a:t>INSOMNIA IS OFTEN ASSOCIATED WITH DEPRESSION WHERE EARLY MORNING AWAKENING IS COMMON</a:t>
          </a:r>
          <a:endParaRPr lang="en-GB" dirty="0"/>
        </a:p>
      </dgm:t>
    </dgm:pt>
    <dgm:pt modelId="{B0C24941-C3EA-4F47-8E31-7C5776DEB57F}" type="parTrans" cxnId="{25433157-06BC-4740-BA98-2C8F549D6390}">
      <dgm:prSet/>
      <dgm:spPr/>
      <dgm:t>
        <a:bodyPr/>
        <a:lstStyle/>
        <a:p>
          <a:endParaRPr lang="en-GB"/>
        </a:p>
      </dgm:t>
    </dgm:pt>
    <dgm:pt modelId="{9C91993F-AB82-4E90-8C4E-4C6F8F808597}" type="sibTrans" cxnId="{25433157-06BC-4740-BA98-2C8F549D6390}">
      <dgm:prSet/>
      <dgm:spPr/>
      <dgm:t>
        <a:bodyPr/>
        <a:lstStyle/>
        <a:p>
          <a:endParaRPr lang="en-GB"/>
        </a:p>
      </dgm:t>
    </dgm:pt>
    <dgm:pt modelId="{C4007D57-AE3A-4116-8381-4AFC0C606E8A}" type="pres">
      <dgm:prSet presAssocID="{2ACE028D-2CAB-49AF-AEB7-AA05FD22C2E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78D444F-875F-4AE8-8361-14DC9C361235}" type="pres">
      <dgm:prSet presAssocID="{B4E549DB-43FD-420E-B48E-3772E5B846F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A73C13A-E764-4D2E-8175-24F599F84B05}" type="pres">
      <dgm:prSet presAssocID="{28DEF42A-12C9-4EB2-8079-FEB38F7074E4}" presName="spacer" presStyleCnt="0"/>
      <dgm:spPr/>
    </dgm:pt>
    <dgm:pt modelId="{7CAF7060-6CB0-435B-A3D0-7B7F10F73C55}" type="pres">
      <dgm:prSet presAssocID="{1AA60D32-2ECF-4B90-B69E-D18C9D474B0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01C6EB2-B2E6-4CC1-8335-E250CA8F52AC}" type="pres">
      <dgm:prSet presAssocID="{F4107411-5D02-4969-8912-106CF44E10C9}" presName="spacer" presStyleCnt="0"/>
      <dgm:spPr/>
    </dgm:pt>
    <dgm:pt modelId="{54C2229C-035C-4EC0-AAA4-95C0022FF435}" type="pres">
      <dgm:prSet presAssocID="{C96F3577-0ED7-4D2E-99B7-EADE5E838AF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FF3746F-7F34-44FF-ACB6-A3CE388294AA}" type="presOf" srcId="{1AA60D32-2ECF-4B90-B69E-D18C9D474B00}" destId="{7CAF7060-6CB0-435B-A3D0-7B7F10F73C55}" srcOrd="0" destOrd="0" presId="urn:microsoft.com/office/officeart/2005/8/layout/vList2"/>
    <dgm:cxn modelId="{44138EBC-66FA-4966-B102-C59BCF26FF5D}" type="presOf" srcId="{B4E549DB-43FD-420E-B48E-3772E5B846F3}" destId="{F78D444F-875F-4AE8-8361-14DC9C361235}" srcOrd="0" destOrd="0" presId="urn:microsoft.com/office/officeart/2005/8/layout/vList2"/>
    <dgm:cxn modelId="{35928D7B-FC1C-44D9-A954-C9DA241574D6}" type="presOf" srcId="{C96F3577-0ED7-4D2E-99B7-EADE5E838AF5}" destId="{54C2229C-035C-4EC0-AAA4-95C0022FF435}" srcOrd="0" destOrd="0" presId="urn:microsoft.com/office/officeart/2005/8/layout/vList2"/>
    <dgm:cxn modelId="{55D9516A-BB34-4FC2-B4BE-A4DC8F7C842C}" srcId="{2ACE028D-2CAB-49AF-AEB7-AA05FD22C2EF}" destId="{B4E549DB-43FD-420E-B48E-3772E5B846F3}" srcOrd="0" destOrd="0" parTransId="{3256DF0C-1C9D-4BE1-9C06-D74FFAB778CD}" sibTransId="{28DEF42A-12C9-4EB2-8079-FEB38F7074E4}"/>
    <dgm:cxn modelId="{25433157-06BC-4740-BA98-2C8F549D6390}" srcId="{2ACE028D-2CAB-49AF-AEB7-AA05FD22C2EF}" destId="{C96F3577-0ED7-4D2E-99B7-EADE5E838AF5}" srcOrd="2" destOrd="0" parTransId="{B0C24941-C3EA-4F47-8E31-7C5776DEB57F}" sibTransId="{9C91993F-AB82-4E90-8C4E-4C6F8F808597}"/>
    <dgm:cxn modelId="{C8A96157-A8AE-4DCC-8C80-6D534D55287F}" srcId="{2ACE028D-2CAB-49AF-AEB7-AA05FD22C2EF}" destId="{1AA60D32-2ECF-4B90-B69E-D18C9D474B00}" srcOrd="1" destOrd="0" parTransId="{FB6F7F32-CFBD-4D76-A38D-CFA084A1F387}" sibTransId="{F4107411-5D02-4969-8912-106CF44E10C9}"/>
    <dgm:cxn modelId="{38F4FB5E-85AD-4CA8-8AB7-384F10C55022}" type="presOf" srcId="{2ACE028D-2CAB-49AF-AEB7-AA05FD22C2EF}" destId="{C4007D57-AE3A-4116-8381-4AFC0C606E8A}" srcOrd="0" destOrd="0" presId="urn:microsoft.com/office/officeart/2005/8/layout/vList2"/>
    <dgm:cxn modelId="{1A0081D2-2850-479E-9803-0813AECFFF9E}" type="presParOf" srcId="{C4007D57-AE3A-4116-8381-4AFC0C606E8A}" destId="{F78D444F-875F-4AE8-8361-14DC9C361235}" srcOrd="0" destOrd="0" presId="urn:microsoft.com/office/officeart/2005/8/layout/vList2"/>
    <dgm:cxn modelId="{2665865D-E29E-4E3B-9496-671AAC7D7B46}" type="presParOf" srcId="{C4007D57-AE3A-4116-8381-4AFC0C606E8A}" destId="{3A73C13A-E764-4D2E-8175-24F599F84B05}" srcOrd="1" destOrd="0" presId="urn:microsoft.com/office/officeart/2005/8/layout/vList2"/>
    <dgm:cxn modelId="{EAF350B6-D7B2-4265-A985-9D7C09FA6DB0}" type="presParOf" srcId="{C4007D57-AE3A-4116-8381-4AFC0C606E8A}" destId="{7CAF7060-6CB0-435B-A3D0-7B7F10F73C55}" srcOrd="2" destOrd="0" presId="urn:microsoft.com/office/officeart/2005/8/layout/vList2"/>
    <dgm:cxn modelId="{99504224-6046-499C-AC1F-EFFD86EACE65}" type="presParOf" srcId="{C4007D57-AE3A-4116-8381-4AFC0C606E8A}" destId="{B01C6EB2-B2E6-4CC1-8335-E250CA8F52AC}" srcOrd="3" destOrd="0" presId="urn:microsoft.com/office/officeart/2005/8/layout/vList2"/>
    <dgm:cxn modelId="{BDDB30AB-3762-4962-84F7-8831B41B2936}" type="presParOf" srcId="{C4007D57-AE3A-4116-8381-4AFC0C606E8A}" destId="{54C2229C-035C-4EC0-AAA4-95C0022FF43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ABE59ED-EBBA-49D8-9526-0E63F54E0140}" type="doc">
      <dgm:prSet loTypeId="urn:microsoft.com/office/officeart/2005/8/layout/hierarchy3" loCatId="hierarchy" qsTypeId="urn:microsoft.com/office/officeart/2005/8/quickstyle/simple1" qsCatId="simple" csTypeId="urn:microsoft.com/office/officeart/2005/8/colors/accent2_2" csCatId="accent2" phldr="1"/>
      <dgm:spPr>
        <a:scene3d>
          <a:camera prst="perspectiveLeft"/>
          <a:lightRig rig="threePt" dir="t"/>
        </a:scene3d>
      </dgm:spPr>
      <dgm:t>
        <a:bodyPr/>
        <a:lstStyle/>
        <a:p>
          <a:endParaRPr lang="en-GB"/>
        </a:p>
      </dgm:t>
    </dgm:pt>
    <dgm:pt modelId="{41CC4EBD-0166-4B46-8750-21D13A1C0E61}">
      <dgm:prSet/>
      <dgm:spPr/>
      <dgm:t>
        <a:bodyPr/>
        <a:lstStyle/>
        <a:p>
          <a:pPr rtl="0"/>
          <a:r>
            <a:rPr lang="en-GB" dirty="0" smtClean="0"/>
            <a:t>INSOMNIA CAN MANIFEST AS </a:t>
          </a:r>
          <a:endParaRPr lang="en-GB" dirty="0"/>
        </a:p>
      </dgm:t>
    </dgm:pt>
    <dgm:pt modelId="{D0D82C4C-725A-4813-9816-71EC2F8425B3}" type="parTrans" cxnId="{453FF885-77CD-48E8-9C2C-2118A5CBAC6F}">
      <dgm:prSet/>
      <dgm:spPr/>
      <dgm:t>
        <a:bodyPr/>
        <a:lstStyle/>
        <a:p>
          <a:endParaRPr lang="en-GB"/>
        </a:p>
      </dgm:t>
    </dgm:pt>
    <dgm:pt modelId="{252B0F80-BE6B-4B5D-B8E9-26F44E0D7ED1}" type="sibTrans" cxnId="{453FF885-77CD-48E8-9C2C-2118A5CBAC6F}">
      <dgm:prSet/>
      <dgm:spPr/>
      <dgm:t>
        <a:bodyPr/>
        <a:lstStyle/>
        <a:p>
          <a:endParaRPr lang="en-GB"/>
        </a:p>
      </dgm:t>
    </dgm:pt>
    <dgm:pt modelId="{81BB0F43-2234-419B-8BFD-9AACCD98C09F}">
      <dgm:prSet/>
      <dgm:spPr/>
      <dgm:t>
        <a:bodyPr/>
        <a:lstStyle/>
        <a:p>
          <a:pPr rtl="0"/>
          <a:r>
            <a:rPr lang="en-GB" dirty="0" smtClean="0"/>
            <a:t>DIFFICULTY FALLING ASLEEP</a:t>
          </a:r>
          <a:endParaRPr lang="en-GB" dirty="0"/>
        </a:p>
      </dgm:t>
    </dgm:pt>
    <dgm:pt modelId="{6DBF08C8-0274-4D74-8D34-4469DB8C11B7}" type="parTrans" cxnId="{525FC04A-5FBB-4D49-A6A2-FFE4C326D8B7}">
      <dgm:prSet/>
      <dgm:spPr/>
      <dgm:t>
        <a:bodyPr/>
        <a:lstStyle/>
        <a:p>
          <a:endParaRPr lang="en-GB"/>
        </a:p>
      </dgm:t>
    </dgm:pt>
    <dgm:pt modelId="{F61C8F44-D6F6-429E-BF3E-0BD7ED920C8D}" type="sibTrans" cxnId="{525FC04A-5FBB-4D49-A6A2-FFE4C326D8B7}">
      <dgm:prSet/>
      <dgm:spPr/>
      <dgm:t>
        <a:bodyPr/>
        <a:lstStyle/>
        <a:p>
          <a:endParaRPr lang="en-GB"/>
        </a:p>
      </dgm:t>
    </dgm:pt>
    <dgm:pt modelId="{CCE15E61-A960-4611-BA78-167CBB0AFB3C}">
      <dgm:prSet/>
      <dgm:spPr/>
      <dgm:t>
        <a:bodyPr/>
        <a:lstStyle/>
        <a:p>
          <a:pPr rtl="0"/>
          <a:r>
            <a:rPr lang="en-GB" dirty="0" smtClean="0"/>
            <a:t>DIFFICULTY STAYING ASLEEP THROUGH THE NIGHT </a:t>
          </a:r>
          <a:endParaRPr lang="en-GB" dirty="0"/>
        </a:p>
      </dgm:t>
    </dgm:pt>
    <dgm:pt modelId="{332A87BD-4B2E-43D0-A476-21742E9F40CD}" type="parTrans" cxnId="{6CBBE263-7255-4FE2-825A-9D0DDB8D33C7}">
      <dgm:prSet/>
      <dgm:spPr/>
      <dgm:t>
        <a:bodyPr/>
        <a:lstStyle/>
        <a:p>
          <a:endParaRPr lang="en-GB"/>
        </a:p>
      </dgm:t>
    </dgm:pt>
    <dgm:pt modelId="{2CAC4F0A-42A3-4850-AF2F-E7A5C8EAB921}" type="sibTrans" cxnId="{6CBBE263-7255-4FE2-825A-9D0DDB8D33C7}">
      <dgm:prSet/>
      <dgm:spPr/>
      <dgm:t>
        <a:bodyPr/>
        <a:lstStyle/>
        <a:p>
          <a:endParaRPr lang="en-GB"/>
        </a:p>
      </dgm:t>
    </dgm:pt>
    <dgm:pt modelId="{61A58EE1-D6D8-458F-9614-4DB5E0ABD1A3}">
      <dgm:prSet/>
      <dgm:spPr/>
      <dgm:t>
        <a:bodyPr/>
        <a:lstStyle/>
        <a:p>
          <a:pPr rtl="0"/>
          <a:r>
            <a:rPr lang="en-GB" dirty="0" smtClean="0"/>
            <a:t>EARLY MORNING AWAKENING BEFORE SUFFICIENT SLEEP IS OBTAINED </a:t>
          </a:r>
          <a:endParaRPr lang="en-GB" dirty="0"/>
        </a:p>
      </dgm:t>
    </dgm:pt>
    <dgm:pt modelId="{EEB9CF3D-46E4-43F5-BC18-E9AC854F4AC7}" type="parTrans" cxnId="{623C5C66-68AD-4A93-9E72-C8B293573BE0}">
      <dgm:prSet/>
      <dgm:spPr/>
      <dgm:t>
        <a:bodyPr/>
        <a:lstStyle/>
        <a:p>
          <a:endParaRPr lang="en-GB"/>
        </a:p>
      </dgm:t>
    </dgm:pt>
    <dgm:pt modelId="{ECBBE8FC-1AA1-4344-BFB8-4AF5DD59C9AD}" type="sibTrans" cxnId="{623C5C66-68AD-4A93-9E72-C8B293573BE0}">
      <dgm:prSet/>
      <dgm:spPr/>
      <dgm:t>
        <a:bodyPr/>
        <a:lstStyle/>
        <a:p>
          <a:endParaRPr lang="en-GB"/>
        </a:p>
      </dgm:t>
    </dgm:pt>
    <dgm:pt modelId="{5A266BF2-4449-4285-8DF3-45335CD1AC92}">
      <dgm:prSet/>
      <dgm:spPr/>
      <dgm:t>
        <a:bodyPr/>
        <a:lstStyle/>
        <a:p>
          <a:pPr rtl="0"/>
          <a:r>
            <a:rPr lang="en-GB" dirty="0" smtClean="0"/>
            <a:t>INSOMNIA MAY RESULT FROM </a:t>
          </a:r>
          <a:endParaRPr lang="en-GB" dirty="0"/>
        </a:p>
      </dgm:t>
    </dgm:pt>
    <dgm:pt modelId="{23E865C9-F351-4417-A15F-60E2489ABF4D}" type="parTrans" cxnId="{08F22240-B652-4BA0-BA3E-28BC63E54B09}">
      <dgm:prSet/>
      <dgm:spPr/>
      <dgm:t>
        <a:bodyPr/>
        <a:lstStyle/>
        <a:p>
          <a:endParaRPr lang="en-GB"/>
        </a:p>
      </dgm:t>
    </dgm:pt>
    <dgm:pt modelId="{48F6D159-B46D-4832-81A5-B77EEAD61D1C}" type="sibTrans" cxnId="{08F22240-B652-4BA0-BA3E-28BC63E54B09}">
      <dgm:prSet/>
      <dgm:spPr/>
      <dgm:t>
        <a:bodyPr/>
        <a:lstStyle/>
        <a:p>
          <a:endParaRPr lang="en-GB"/>
        </a:p>
      </dgm:t>
    </dgm:pt>
    <dgm:pt modelId="{3C580C92-F4A9-4CA6-B84F-4D4A4F1DB3B0}">
      <dgm:prSet/>
      <dgm:spPr/>
      <dgm:t>
        <a:bodyPr/>
        <a:lstStyle/>
        <a:p>
          <a:pPr rtl="0"/>
          <a:r>
            <a:rPr lang="en-GB" dirty="0" smtClean="0"/>
            <a:t>PHYSICAL OR EMOTIONAL COMPLICATIONS </a:t>
          </a:r>
          <a:endParaRPr lang="en-GB" dirty="0"/>
        </a:p>
      </dgm:t>
    </dgm:pt>
    <dgm:pt modelId="{B3A38106-9677-468E-AF1F-E99DBCBE4E6E}" type="parTrans" cxnId="{F482AE69-AF9B-47C3-A45B-30823E662815}">
      <dgm:prSet/>
      <dgm:spPr/>
      <dgm:t>
        <a:bodyPr/>
        <a:lstStyle/>
        <a:p>
          <a:endParaRPr lang="en-GB"/>
        </a:p>
      </dgm:t>
    </dgm:pt>
    <dgm:pt modelId="{E3ABBA5D-58CF-4A95-B72D-877F780FD21D}" type="sibTrans" cxnId="{F482AE69-AF9B-47C3-A45B-30823E662815}">
      <dgm:prSet/>
      <dgm:spPr/>
      <dgm:t>
        <a:bodyPr/>
        <a:lstStyle/>
        <a:p>
          <a:endParaRPr lang="en-GB"/>
        </a:p>
      </dgm:t>
    </dgm:pt>
    <dgm:pt modelId="{01BE23E7-BC49-4DF2-B05F-91F9AE281B65}">
      <dgm:prSet/>
      <dgm:spPr/>
      <dgm:t>
        <a:bodyPr/>
        <a:lstStyle/>
        <a:p>
          <a:pPr rtl="0"/>
          <a:r>
            <a:rPr lang="en-GB" dirty="0" smtClean="0"/>
            <a:t>CONSUMPTION OF EXCESSIVE CAFFEINE </a:t>
          </a:r>
          <a:endParaRPr lang="en-GB" dirty="0"/>
        </a:p>
      </dgm:t>
    </dgm:pt>
    <dgm:pt modelId="{8E3CAB30-07EE-4638-91B0-61CECFAB9F08}" type="parTrans" cxnId="{268A3C9B-6A28-4276-8B4A-99F29B4F13AE}">
      <dgm:prSet/>
      <dgm:spPr/>
      <dgm:t>
        <a:bodyPr/>
        <a:lstStyle/>
        <a:p>
          <a:endParaRPr lang="en-GB"/>
        </a:p>
      </dgm:t>
    </dgm:pt>
    <dgm:pt modelId="{8271246B-6431-4DA3-BBE0-A8E09C4B75FC}" type="sibTrans" cxnId="{268A3C9B-6A28-4276-8B4A-99F29B4F13AE}">
      <dgm:prSet/>
      <dgm:spPr/>
      <dgm:t>
        <a:bodyPr/>
        <a:lstStyle/>
        <a:p>
          <a:endParaRPr lang="en-GB"/>
        </a:p>
      </dgm:t>
    </dgm:pt>
    <dgm:pt modelId="{03E49E8E-0E02-4559-A356-9B47D78407CC}">
      <dgm:prSet/>
      <dgm:spPr/>
      <dgm:t>
        <a:bodyPr/>
        <a:lstStyle/>
        <a:p>
          <a:pPr rtl="0"/>
          <a:r>
            <a:rPr lang="en-GB" dirty="0" smtClean="0"/>
            <a:t>EXERCISING VIGOROUSLY BEFORE SLEEP</a:t>
          </a:r>
          <a:endParaRPr lang="en-GB" dirty="0"/>
        </a:p>
      </dgm:t>
    </dgm:pt>
    <dgm:pt modelId="{564DDF3C-1FA6-4824-BCB2-7621DDE88555}" type="parTrans" cxnId="{01D38D23-4042-4508-AAD6-DC7D97F37C52}">
      <dgm:prSet/>
      <dgm:spPr/>
      <dgm:t>
        <a:bodyPr/>
        <a:lstStyle/>
        <a:p>
          <a:endParaRPr lang="en-GB"/>
        </a:p>
      </dgm:t>
    </dgm:pt>
    <dgm:pt modelId="{7071D5DD-02AA-4712-BE96-B87CF2503DDE}" type="sibTrans" cxnId="{01D38D23-4042-4508-AAD6-DC7D97F37C52}">
      <dgm:prSet/>
      <dgm:spPr/>
      <dgm:t>
        <a:bodyPr/>
        <a:lstStyle/>
        <a:p>
          <a:endParaRPr lang="en-GB"/>
        </a:p>
      </dgm:t>
    </dgm:pt>
    <dgm:pt modelId="{BAF0420B-6442-4124-9267-08C0F897841E}" type="pres">
      <dgm:prSet presAssocID="{6ABE59ED-EBBA-49D8-9526-0E63F54E014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6D14FEFF-81C6-44D2-B805-233F6A4DDC27}" type="pres">
      <dgm:prSet presAssocID="{41CC4EBD-0166-4B46-8750-21D13A1C0E61}" presName="root" presStyleCnt="0"/>
      <dgm:spPr/>
    </dgm:pt>
    <dgm:pt modelId="{3C4D0A5D-4B06-472D-ABFC-B5EBA116C20E}" type="pres">
      <dgm:prSet presAssocID="{41CC4EBD-0166-4B46-8750-21D13A1C0E61}" presName="rootComposite" presStyleCnt="0"/>
      <dgm:spPr/>
    </dgm:pt>
    <dgm:pt modelId="{205DF0AE-249E-4599-9A11-D950EC5ADA7B}" type="pres">
      <dgm:prSet presAssocID="{41CC4EBD-0166-4B46-8750-21D13A1C0E61}" presName="rootText" presStyleLbl="node1" presStyleIdx="0" presStyleCnt="2"/>
      <dgm:spPr/>
      <dgm:t>
        <a:bodyPr/>
        <a:lstStyle/>
        <a:p>
          <a:endParaRPr lang="en-GB"/>
        </a:p>
      </dgm:t>
    </dgm:pt>
    <dgm:pt modelId="{B3A50EB7-BD13-41AA-B56E-0721F314A69A}" type="pres">
      <dgm:prSet presAssocID="{41CC4EBD-0166-4B46-8750-21D13A1C0E61}" presName="rootConnector" presStyleLbl="node1" presStyleIdx="0" presStyleCnt="2"/>
      <dgm:spPr/>
      <dgm:t>
        <a:bodyPr/>
        <a:lstStyle/>
        <a:p>
          <a:endParaRPr lang="en-GB"/>
        </a:p>
      </dgm:t>
    </dgm:pt>
    <dgm:pt modelId="{30FF665B-8FE7-4794-8AB9-B7510AD85ECA}" type="pres">
      <dgm:prSet presAssocID="{41CC4EBD-0166-4B46-8750-21D13A1C0E61}" presName="childShape" presStyleCnt="0"/>
      <dgm:spPr/>
    </dgm:pt>
    <dgm:pt modelId="{D90C8AF2-9147-4144-B1FF-13D4A04A48A3}" type="pres">
      <dgm:prSet presAssocID="{6DBF08C8-0274-4D74-8D34-4469DB8C11B7}" presName="Name13" presStyleLbl="parChTrans1D2" presStyleIdx="0" presStyleCnt="6"/>
      <dgm:spPr/>
      <dgm:t>
        <a:bodyPr/>
        <a:lstStyle/>
        <a:p>
          <a:endParaRPr lang="en-GB"/>
        </a:p>
      </dgm:t>
    </dgm:pt>
    <dgm:pt modelId="{B76DA71B-5EA9-4592-8304-E79F99AA3252}" type="pres">
      <dgm:prSet presAssocID="{81BB0F43-2234-419B-8BFD-9AACCD98C09F}" presName="childTex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4CC7F87-A8EF-489E-A577-F938B74ED3D7}" type="pres">
      <dgm:prSet presAssocID="{332A87BD-4B2E-43D0-A476-21742E9F40CD}" presName="Name13" presStyleLbl="parChTrans1D2" presStyleIdx="1" presStyleCnt="6"/>
      <dgm:spPr/>
      <dgm:t>
        <a:bodyPr/>
        <a:lstStyle/>
        <a:p>
          <a:endParaRPr lang="en-GB"/>
        </a:p>
      </dgm:t>
    </dgm:pt>
    <dgm:pt modelId="{90DBFD39-B90D-4E1F-9B94-E20239E6F432}" type="pres">
      <dgm:prSet presAssocID="{CCE15E61-A960-4611-BA78-167CBB0AFB3C}" presName="childTex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94635D2-0FF4-4559-ACEF-94C3F788EB22}" type="pres">
      <dgm:prSet presAssocID="{EEB9CF3D-46E4-43F5-BC18-E9AC854F4AC7}" presName="Name13" presStyleLbl="parChTrans1D2" presStyleIdx="2" presStyleCnt="6"/>
      <dgm:spPr/>
      <dgm:t>
        <a:bodyPr/>
        <a:lstStyle/>
        <a:p>
          <a:endParaRPr lang="en-GB"/>
        </a:p>
      </dgm:t>
    </dgm:pt>
    <dgm:pt modelId="{EC2B86D5-7C16-4814-AC81-B44C46AE638F}" type="pres">
      <dgm:prSet presAssocID="{61A58EE1-D6D8-458F-9614-4DB5E0ABD1A3}" presName="childTex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C00131F-A1CF-46C7-AAF7-E4E27B52BCC6}" type="pres">
      <dgm:prSet presAssocID="{5A266BF2-4449-4285-8DF3-45335CD1AC92}" presName="root" presStyleCnt="0"/>
      <dgm:spPr/>
    </dgm:pt>
    <dgm:pt modelId="{51C03C11-F485-4997-B862-55FDB055704B}" type="pres">
      <dgm:prSet presAssocID="{5A266BF2-4449-4285-8DF3-45335CD1AC92}" presName="rootComposite" presStyleCnt="0"/>
      <dgm:spPr/>
    </dgm:pt>
    <dgm:pt modelId="{A240275B-62C2-43F4-ABDB-9E7C77A682DC}" type="pres">
      <dgm:prSet presAssocID="{5A266BF2-4449-4285-8DF3-45335CD1AC92}" presName="rootText" presStyleLbl="node1" presStyleIdx="1" presStyleCnt="2"/>
      <dgm:spPr/>
      <dgm:t>
        <a:bodyPr/>
        <a:lstStyle/>
        <a:p>
          <a:endParaRPr lang="en-GB"/>
        </a:p>
      </dgm:t>
    </dgm:pt>
    <dgm:pt modelId="{3C77A254-9968-4AF1-BF77-5DC3FFBD687C}" type="pres">
      <dgm:prSet presAssocID="{5A266BF2-4449-4285-8DF3-45335CD1AC92}" presName="rootConnector" presStyleLbl="node1" presStyleIdx="1" presStyleCnt="2"/>
      <dgm:spPr/>
      <dgm:t>
        <a:bodyPr/>
        <a:lstStyle/>
        <a:p>
          <a:endParaRPr lang="en-GB"/>
        </a:p>
      </dgm:t>
    </dgm:pt>
    <dgm:pt modelId="{2E1A9275-4523-46CA-8740-9764E7237DD5}" type="pres">
      <dgm:prSet presAssocID="{5A266BF2-4449-4285-8DF3-45335CD1AC92}" presName="childShape" presStyleCnt="0"/>
      <dgm:spPr/>
    </dgm:pt>
    <dgm:pt modelId="{F46D5C3F-F8CB-4382-8D09-A7E0E4CAD014}" type="pres">
      <dgm:prSet presAssocID="{B3A38106-9677-468E-AF1F-E99DBCBE4E6E}" presName="Name13" presStyleLbl="parChTrans1D2" presStyleIdx="3" presStyleCnt="6"/>
      <dgm:spPr/>
      <dgm:t>
        <a:bodyPr/>
        <a:lstStyle/>
        <a:p>
          <a:endParaRPr lang="en-GB"/>
        </a:p>
      </dgm:t>
    </dgm:pt>
    <dgm:pt modelId="{1C1CE3A4-7309-4B53-B649-DCAFA254B349}" type="pres">
      <dgm:prSet presAssocID="{3C580C92-F4A9-4CA6-B84F-4D4A4F1DB3B0}" presName="childTex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A8D3325-F570-46A6-AAFA-FC9F4EA77C7F}" type="pres">
      <dgm:prSet presAssocID="{8E3CAB30-07EE-4638-91B0-61CECFAB9F08}" presName="Name13" presStyleLbl="parChTrans1D2" presStyleIdx="4" presStyleCnt="6"/>
      <dgm:spPr/>
      <dgm:t>
        <a:bodyPr/>
        <a:lstStyle/>
        <a:p>
          <a:endParaRPr lang="en-GB"/>
        </a:p>
      </dgm:t>
    </dgm:pt>
    <dgm:pt modelId="{67C0E84A-73A0-4DBC-BD19-CC036A79AF07}" type="pres">
      <dgm:prSet presAssocID="{01BE23E7-BC49-4DF2-B05F-91F9AE281B65}" presName="childText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EBAD8C-A8BE-4BE5-8E8E-F81240879863}" type="pres">
      <dgm:prSet presAssocID="{564DDF3C-1FA6-4824-BCB2-7621DDE88555}" presName="Name13" presStyleLbl="parChTrans1D2" presStyleIdx="5" presStyleCnt="6"/>
      <dgm:spPr/>
      <dgm:t>
        <a:bodyPr/>
        <a:lstStyle/>
        <a:p>
          <a:endParaRPr lang="en-GB"/>
        </a:p>
      </dgm:t>
    </dgm:pt>
    <dgm:pt modelId="{C4476948-5709-479A-ABCE-ED8DAD6C52E9}" type="pres">
      <dgm:prSet presAssocID="{03E49E8E-0E02-4559-A356-9B47D78407CC}" presName="childTex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86F81B9-2A10-4DFF-AD51-79186E69027F}" type="presOf" srcId="{81BB0F43-2234-419B-8BFD-9AACCD98C09F}" destId="{B76DA71B-5EA9-4592-8304-E79F99AA3252}" srcOrd="0" destOrd="0" presId="urn:microsoft.com/office/officeart/2005/8/layout/hierarchy3"/>
    <dgm:cxn modelId="{453FF885-77CD-48E8-9C2C-2118A5CBAC6F}" srcId="{6ABE59ED-EBBA-49D8-9526-0E63F54E0140}" destId="{41CC4EBD-0166-4B46-8750-21D13A1C0E61}" srcOrd="0" destOrd="0" parTransId="{D0D82C4C-725A-4813-9816-71EC2F8425B3}" sibTransId="{252B0F80-BE6B-4B5D-B8E9-26F44E0D7ED1}"/>
    <dgm:cxn modelId="{672AD749-0CD1-469A-8ADC-FCB56BB908D4}" type="presOf" srcId="{3C580C92-F4A9-4CA6-B84F-4D4A4F1DB3B0}" destId="{1C1CE3A4-7309-4B53-B649-DCAFA254B349}" srcOrd="0" destOrd="0" presId="urn:microsoft.com/office/officeart/2005/8/layout/hierarchy3"/>
    <dgm:cxn modelId="{A0E41434-C9CE-4594-81D2-809B28F6354A}" type="presOf" srcId="{41CC4EBD-0166-4B46-8750-21D13A1C0E61}" destId="{B3A50EB7-BD13-41AA-B56E-0721F314A69A}" srcOrd="1" destOrd="0" presId="urn:microsoft.com/office/officeart/2005/8/layout/hierarchy3"/>
    <dgm:cxn modelId="{501FAC1D-A01F-4E06-A91F-4F5CEB139E10}" type="presOf" srcId="{5A266BF2-4449-4285-8DF3-45335CD1AC92}" destId="{A240275B-62C2-43F4-ABDB-9E7C77A682DC}" srcOrd="0" destOrd="0" presId="urn:microsoft.com/office/officeart/2005/8/layout/hierarchy3"/>
    <dgm:cxn modelId="{08F22240-B652-4BA0-BA3E-28BC63E54B09}" srcId="{6ABE59ED-EBBA-49D8-9526-0E63F54E0140}" destId="{5A266BF2-4449-4285-8DF3-45335CD1AC92}" srcOrd="1" destOrd="0" parTransId="{23E865C9-F351-4417-A15F-60E2489ABF4D}" sibTransId="{48F6D159-B46D-4832-81A5-B77EEAD61D1C}"/>
    <dgm:cxn modelId="{525FC04A-5FBB-4D49-A6A2-FFE4C326D8B7}" srcId="{41CC4EBD-0166-4B46-8750-21D13A1C0E61}" destId="{81BB0F43-2234-419B-8BFD-9AACCD98C09F}" srcOrd="0" destOrd="0" parTransId="{6DBF08C8-0274-4D74-8D34-4469DB8C11B7}" sibTransId="{F61C8F44-D6F6-429E-BF3E-0BD7ED920C8D}"/>
    <dgm:cxn modelId="{6CBBE263-7255-4FE2-825A-9D0DDB8D33C7}" srcId="{41CC4EBD-0166-4B46-8750-21D13A1C0E61}" destId="{CCE15E61-A960-4611-BA78-167CBB0AFB3C}" srcOrd="1" destOrd="0" parTransId="{332A87BD-4B2E-43D0-A476-21742E9F40CD}" sibTransId="{2CAC4F0A-42A3-4850-AF2F-E7A5C8EAB921}"/>
    <dgm:cxn modelId="{268A3C9B-6A28-4276-8B4A-99F29B4F13AE}" srcId="{5A266BF2-4449-4285-8DF3-45335CD1AC92}" destId="{01BE23E7-BC49-4DF2-B05F-91F9AE281B65}" srcOrd="1" destOrd="0" parTransId="{8E3CAB30-07EE-4638-91B0-61CECFAB9F08}" sibTransId="{8271246B-6431-4DA3-BBE0-A8E09C4B75FC}"/>
    <dgm:cxn modelId="{38F7F53B-CEFE-4626-A648-54F0D8FB0A0A}" type="presOf" srcId="{564DDF3C-1FA6-4824-BCB2-7621DDE88555}" destId="{2DEBAD8C-A8BE-4BE5-8E8E-F81240879863}" srcOrd="0" destOrd="0" presId="urn:microsoft.com/office/officeart/2005/8/layout/hierarchy3"/>
    <dgm:cxn modelId="{65DDA33F-A718-4986-A550-C653E84D52CA}" type="presOf" srcId="{6DBF08C8-0274-4D74-8D34-4469DB8C11B7}" destId="{D90C8AF2-9147-4144-B1FF-13D4A04A48A3}" srcOrd="0" destOrd="0" presId="urn:microsoft.com/office/officeart/2005/8/layout/hierarchy3"/>
    <dgm:cxn modelId="{58F1CA06-B980-4958-9B97-BF58AEE21CB9}" type="presOf" srcId="{B3A38106-9677-468E-AF1F-E99DBCBE4E6E}" destId="{F46D5C3F-F8CB-4382-8D09-A7E0E4CAD014}" srcOrd="0" destOrd="0" presId="urn:microsoft.com/office/officeart/2005/8/layout/hierarchy3"/>
    <dgm:cxn modelId="{0A1A5155-A0C4-43D5-9721-F0DD8637D47A}" type="presOf" srcId="{6ABE59ED-EBBA-49D8-9526-0E63F54E0140}" destId="{BAF0420B-6442-4124-9267-08C0F897841E}" srcOrd="0" destOrd="0" presId="urn:microsoft.com/office/officeart/2005/8/layout/hierarchy3"/>
    <dgm:cxn modelId="{32CA016E-0DAF-4E01-B153-3F53141BFE07}" type="presOf" srcId="{EEB9CF3D-46E4-43F5-BC18-E9AC854F4AC7}" destId="{194635D2-0FF4-4559-ACEF-94C3F788EB22}" srcOrd="0" destOrd="0" presId="urn:microsoft.com/office/officeart/2005/8/layout/hierarchy3"/>
    <dgm:cxn modelId="{8D7BB68F-FD39-4B09-A982-F7FD3D80C002}" type="presOf" srcId="{41CC4EBD-0166-4B46-8750-21D13A1C0E61}" destId="{205DF0AE-249E-4599-9A11-D950EC5ADA7B}" srcOrd="0" destOrd="0" presId="urn:microsoft.com/office/officeart/2005/8/layout/hierarchy3"/>
    <dgm:cxn modelId="{01D38D23-4042-4508-AAD6-DC7D97F37C52}" srcId="{5A266BF2-4449-4285-8DF3-45335CD1AC92}" destId="{03E49E8E-0E02-4559-A356-9B47D78407CC}" srcOrd="2" destOrd="0" parTransId="{564DDF3C-1FA6-4824-BCB2-7621DDE88555}" sibTransId="{7071D5DD-02AA-4712-BE96-B87CF2503DDE}"/>
    <dgm:cxn modelId="{953980D3-6E6D-4AD0-B896-560E14CF271B}" type="presOf" srcId="{332A87BD-4B2E-43D0-A476-21742E9F40CD}" destId="{24CC7F87-A8EF-489E-A577-F938B74ED3D7}" srcOrd="0" destOrd="0" presId="urn:microsoft.com/office/officeart/2005/8/layout/hierarchy3"/>
    <dgm:cxn modelId="{F482AE69-AF9B-47C3-A45B-30823E662815}" srcId="{5A266BF2-4449-4285-8DF3-45335CD1AC92}" destId="{3C580C92-F4A9-4CA6-B84F-4D4A4F1DB3B0}" srcOrd="0" destOrd="0" parTransId="{B3A38106-9677-468E-AF1F-E99DBCBE4E6E}" sibTransId="{E3ABBA5D-58CF-4A95-B72D-877F780FD21D}"/>
    <dgm:cxn modelId="{623C5C66-68AD-4A93-9E72-C8B293573BE0}" srcId="{41CC4EBD-0166-4B46-8750-21D13A1C0E61}" destId="{61A58EE1-D6D8-458F-9614-4DB5E0ABD1A3}" srcOrd="2" destOrd="0" parTransId="{EEB9CF3D-46E4-43F5-BC18-E9AC854F4AC7}" sibTransId="{ECBBE8FC-1AA1-4344-BFB8-4AF5DD59C9AD}"/>
    <dgm:cxn modelId="{776FC9DE-FADC-462B-9615-23FE6C8E1337}" type="presOf" srcId="{03E49E8E-0E02-4559-A356-9B47D78407CC}" destId="{C4476948-5709-479A-ABCE-ED8DAD6C52E9}" srcOrd="0" destOrd="0" presId="urn:microsoft.com/office/officeart/2005/8/layout/hierarchy3"/>
    <dgm:cxn modelId="{520FAFE2-3FA6-449B-97D9-45447B16A036}" type="presOf" srcId="{CCE15E61-A960-4611-BA78-167CBB0AFB3C}" destId="{90DBFD39-B90D-4E1F-9B94-E20239E6F432}" srcOrd="0" destOrd="0" presId="urn:microsoft.com/office/officeart/2005/8/layout/hierarchy3"/>
    <dgm:cxn modelId="{22B58398-E3C0-4D47-8D53-FB9D890E825B}" type="presOf" srcId="{01BE23E7-BC49-4DF2-B05F-91F9AE281B65}" destId="{67C0E84A-73A0-4DBC-BD19-CC036A79AF07}" srcOrd="0" destOrd="0" presId="urn:microsoft.com/office/officeart/2005/8/layout/hierarchy3"/>
    <dgm:cxn modelId="{2C438838-620F-44FD-AA67-75D1137F958D}" type="presOf" srcId="{61A58EE1-D6D8-458F-9614-4DB5E0ABD1A3}" destId="{EC2B86D5-7C16-4814-AC81-B44C46AE638F}" srcOrd="0" destOrd="0" presId="urn:microsoft.com/office/officeart/2005/8/layout/hierarchy3"/>
    <dgm:cxn modelId="{7807087F-264F-4C19-9C15-F97140ECC051}" type="presOf" srcId="{8E3CAB30-07EE-4638-91B0-61CECFAB9F08}" destId="{CA8D3325-F570-46A6-AAFA-FC9F4EA77C7F}" srcOrd="0" destOrd="0" presId="urn:microsoft.com/office/officeart/2005/8/layout/hierarchy3"/>
    <dgm:cxn modelId="{DE892C9B-8D08-4805-A9BB-5448A4A4174B}" type="presOf" srcId="{5A266BF2-4449-4285-8DF3-45335CD1AC92}" destId="{3C77A254-9968-4AF1-BF77-5DC3FFBD687C}" srcOrd="1" destOrd="0" presId="urn:microsoft.com/office/officeart/2005/8/layout/hierarchy3"/>
    <dgm:cxn modelId="{3CEBB1BF-DDB0-4871-976D-568DBF368705}" type="presParOf" srcId="{BAF0420B-6442-4124-9267-08C0F897841E}" destId="{6D14FEFF-81C6-44D2-B805-233F6A4DDC27}" srcOrd="0" destOrd="0" presId="urn:microsoft.com/office/officeart/2005/8/layout/hierarchy3"/>
    <dgm:cxn modelId="{B335C4E1-FCF4-4867-BB36-D7916259D0F2}" type="presParOf" srcId="{6D14FEFF-81C6-44D2-B805-233F6A4DDC27}" destId="{3C4D0A5D-4B06-472D-ABFC-B5EBA116C20E}" srcOrd="0" destOrd="0" presId="urn:microsoft.com/office/officeart/2005/8/layout/hierarchy3"/>
    <dgm:cxn modelId="{B53C8B62-71D7-48AB-9AC7-8FDEC306BAD9}" type="presParOf" srcId="{3C4D0A5D-4B06-472D-ABFC-B5EBA116C20E}" destId="{205DF0AE-249E-4599-9A11-D950EC5ADA7B}" srcOrd="0" destOrd="0" presId="urn:microsoft.com/office/officeart/2005/8/layout/hierarchy3"/>
    <dgm:cxn modelId="{15C15EA4-7792-44D1-8EF4-E5984B9E82D2}" type="presParOf" srcId="{3C4D0A5D-4B06-472D-ABFC-B5EBA116C20E}" destId="{B3A50EB7-BD13-41AA-B56E-0721F314A69A}" srcOrd="1" destOrd="0" presId="urn:microsoft.com/office/officeart/2005/8/layout/hierarchy3"/>
    <dgm:cxn modelId="{149AD649-4F0E-4AAA-9DB8-1F125E01EBB3}" type="presParOf" srcId="{6D14FEFF-81C6-44D2-B805-233F6A4DDC27}" destId="{30FF665B-8FE7-4794-8AB9-B7510AD85ECA}" srcOrd="1" destOrd="0" presId="urn:microsoft.com/office/officeart/2005/8/layout/hierarchy3"/>
    <dgm:cxn modelId="{5AF29D14-B2B4-4F70-85B5-15948B3F684F}" type="presParOf" srcId="{30FF665B-8FE7-4794-8AB9-B7510AD85ECA}" destId="{D90C8AF2-9147-4144-B1FF-13D4A04A48A3}" srcOrd="0" destOrd="0" presId="urn:microsoft.com/office/officeart/2005/8/layout/hierarchy3"/>
    <dgm:cxn modelId="{2BFD0055-D0FD-4F66-9090-9CD0586CE487}" type="presParOf" srcId="{30FF665B-8FE7-4794-8AB9-B7510AD85ECA}" destId="{B76DA71B-5EA9-4592-8304-E79F99AA3252}" srcOrd="1" destOrd="0" presId="urn:microsoft.com/office/officeart/2005/8/layout/hierarchy3"/>
    <dgm:cxn modelId="{9833EE65-6917-4CA0-B5AB-6F1D54C134EB}" type="presParOf" srcId="{30FF665B-8FE7-4794-8AB9-B7510AD85ECA}" destId="{24CC7F87-A8EF-489E-A577-F938B74ED3D7}" srcOrd="2" destOrd="0" presId="urn:microsoft.com/office/officeart/2005/8/layout/hierarchy3"/>
    <dgm:cxn modelId="{E68EFE0A-9D1A-4760-A9E9-949162A00104}" type="presParOf" srcId="{30FF665B-8FE7-4794-8AB9-B7510AD85ECA}" destId="{90DBFD39-B90D-4E1F-9B94-E20239E6F432}" srcOrd="3" destOrd="0" presId="urn:microsoft.com/office/officeart/2005/8/layout/hierarchy3"/>
    <dgm:cxn modelId="{909D930C-AD18-4562-84E9-35D583C7C1D8}" type="presParOf" srcId="{30FF665B-8FE7-4794-8AB9-B7510AD85ECA}" destId="{194635D2-0FF4-4559-ACEF-94C3F788EB22}" srcOrd="4" destOrd="0" presId="urn:microsoft.com/office/officeart/2005/8/layout/hierarchy3"/>
    <dgm:cxn modelId="{2B2C2874-3002-46E6-9839-468123156ABA}" type="presParOf" srcId="{30FF665B-8FE7-4794-8AB9-B7510AD85ECA}" destId="{EC2B86D5-7C16-4814-AC81-B44C46AE638F}" srcOrd="5" destOrd="0" presId="urn:microsoft.com/office/officeart/2005/8/layout/hierarchy3"/>
    <dgm:cxn modelId="{7640DDBE-5C21-4AEF-A148-A44762616EA4}" type="presParOf" srcId="{BAF0420B-6442-4124-9267-08C0F897841E}" destId="{9C00131F-A1CF-46C7-AAF7-E4E27B52BCC6}" srcOrd="1" destOrd="0" presId="urn:microsoft.com/office/officeart/2005/8/layout/hierarchy3"/>
    <dgm:cxn modelId="{7EDA5FFE-AE08-4662-8880-9C37D005EB57}" type="presParOf" srcId="{9C00131F-A1CF-46C7-AAF7-E4E27B52BCC6}" destId="{51C03C11-F485-4997-B862-55FDB055704B}" srcOrd="0" destOrd="0" presId="urn:microsoft.com/office/officeart/2005/8/layout/hierarchy3"/>
    <dgm:cxn modelId="{F4756792-D708-459D-B2CF-96A4406BF55F}" type="presParOf" srcId="{51C03C11-F485-4997-B862-55FDB055704B}" destId="{A240275B-62C2-43F4-ABDB-9E7C77A682DC}" srcOrd="0" destOrd="0" presId="urn:microsoft.com/office/officeart/2005/8/layout/hierarchy3"/>
    <dgm:cxn modelId="{1C7FEF9D-7D93-4419-B780-6A100488DD57}" type="presParOf" srcId="{51C03C11-F485-4997-B862-55FDB055704B}" destId="{3C77A254-9968-4AF1-BF77-5DC3FFBD687C}" srcOrd="1" destOrd="0" presId="urn:microsoft.com/office/officeart/2005/8/layout/hierarchy3"/>
    <dgm:cxn modelId="{5E445A6E-0558-400E-A045-6A0D523A83B7}" type="presParOf" srcId="{9C00131F-A1CF-46C7-AAF7-E4E27B52BCC6}" destId="{2E1A9275-4523-46CA-8740-9764E7237DD5}" srcOrd="1" destOrd="0" presId="urn:microsoft.com/office/officeart/2005/8/layout/hierarchy3"/>
    <dgm:cxn modelId="{D8550989-5586-4D22-9989-5EC481E3349F}" type="presParOf" srcId="{2E1A9275-4523-46CA-8740-9764E7237DD5}" destId="{F46D5C3F-F8CB-4382-8D09-A7E0E4CAD014}" srcOrd="0" destOrd="0" presId="urn:microsoft.com/office/officeart/2005/8/layout/hierarchy3"/>
    <dgm:cxn modelId="{F2694743-14B4-47FD-90A3-4370D67F000B}" type="presParOf" srcId="{2E1A9275-4523-46CA-8740-9764E7237DD5}" destId="{1C1CE3A4-7309-4B53-B649-DCAFA254B349}" srcOrd="1" destOrd="0" presId="urn:microsoft.com/office/officeart/2005/8/layout/hierarchy3"/>
    <dgm:cxn modelId="{4D226BD5-6F16-4754-AE48-6E7167FCF44B}" type="presParOf" srcId="{2E1A9275-4523-46CA-8740-9764E7237DD5}" destId="{CA8D3325-F570-46A6-AAFA-FC9F4EA77C7F}" srcOrd="2" destOrd="0" presId="urn:microsoft.com/office/officeart/2005/8/layout/hierarchy3"/>
    <dgm:cxn modelId="{A1D3D0EF-4B16-402A-B944-D1F9AE86FDDA}" type="presParOf" srcId="{2E1A9275-4523-46CA-8740-9764E7237DD5}" destId="{67C0E84A-73A0-4DBC-BD19-CC036A79AF07}" srcOrd="3" destOrd="0" presId="urn:microsoft.com/office/officeart/2005/8/layout/hierarchy3"/>
    <dgm:cxn modelId="{2DB1C85B-4860-425C-8118-0BADA839540E}" type="presParOf" srcId="{2E1A9275-4523-46CA-8740-9764E7237DD5}" destId="{2DEBAD8C-A8BE-4BE5-8E8E-F81240879863}" srcOrd="4" destOrd="0" presId="urn:microsoft.com/office/officeart/2005/8/layout/hierarchy3"/>
    <dgm:cxn modelId="{A182A9BB-3EAA-4362-91F3-4FA54B41E33E}" type="presParOf" srcId="{2E1A9275-4523-46CA-8740-9764E7237DD5}" destId="{C4476948-5709-479A-ABCE-ED8DAD6C52E9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83FDC54-FFAF-4274-9E5A-CBDB7E27815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>
        <a:scene3d>
          <a:camera prst="perspectiveLeft"/>
          <a:lightRig rig="threePt" dir="t"/>
        </a:scene3d>
      </dgm:spPr>
      <dgm:t>
        <a:bodyPr/>
        <a:lstStyle/>
        <a:p>
          <a:endParaRPr lang="en-GB"/>
        </a:p>
      </dgm:t>
    </dgm:pt>
    <dgm:pt modelId="{A91C0DD8-D915-4A2B-82DB-CB5F8BC31227}">
      <dgm:prSet/>
      <dgm:spPr/>
      <dgm:t>
        <a:bodyPr/>
        <a:lstStyle/>
        <a:p>
          <a:pPr rtl="0"/>
          <a:r>
            <a:rPr lang="en-GB" dirty="0" smtClean="0"/>
            <a:t>SUPRACHIASMATIC NUCLEUS</a:t>
          </a:r>
          <a:endParaRPr lang="en-GB" dirty="0"/>
        </a:p>
      </dgm:t>
    </dgm:pt>
    <dgm:pt modelId="{A8993E7E-4A47-4FE4-A54B-D58B0C2249A9}" type="parTrans" cxnId="{08C4FAD1-FDEA-43B9-8CF4-1A4FE7500D2C}">
      <dgm:prSet/>
      <dgm:spPr/>
      <dgm:t>
        <a:bodyPr/>
        <a:lstStyle/>
        <a:p>
          <a:endParaRPr lang="en-GB"/>
        </a:p>
      </dgm:t>
    </dgm:pt>
    <dgm:pt modelId="{80CF2ED2-4BEE-4F4C-AE40-DE817C7A6F46}" type="sibTrans" cxnId="{08C4FAD1-FDEA-43B9-8CF4-1A4FE7500D2C}">
      <dgm:prSet/>
      <dgm:spPr/>
      <dgm:t>
        <a:bodyPr/>
        <a:lstStyle/>
        <a:p>
          <a:endParaRPr lang="en-GB"/>
        </a:p>
      </dgm:t>
    </dgm:pt>
    <dgm:pt modelId="{69D893CB-23D4-4A95-B2F3-68EEAE9D500F}">
      <dgm:prSet/>
      <dgm:spPr/>
      <dgm:t>
        <a:bodyPr/>
        <a:lstStyle/>
        <a:p>
          <a:pPr rtl="0"/>
          <a:r>
            <a:rPr lang="en-GB" dirty="0" smtClean="0"/>
            <a:t>PINEAL GLAND</a:t>
          </a:r>
          <a:endParaRPr lang="en-GB" dirty="0"/>
        </a:p>
      </dgm:t>
    </dgm:pt>
    <dgm:pt modelId="{7789F1A5-450E-494B-9C91-B048B0A01964}" type="parTrans" cxnId="{1D40C91C-A736-4AB3-A0C9-A84CB57A16F8}">
      <dgm:prSet/>
      <dgm:spPr/>
      <dgm:t>
        <a:bodyPr/>
        <a:lstStyle/>
        <a:p>
          <a:endParaRPr lang="en-GB"/>
        </a:p>
      </dgm:t>
    </dgm:pt>
    <dgm:pt modelId="{C94FA4C5-4BD8-4448-8996-E3E7794A3AF9}" type="sibTrans" cxnId="{1D40C91C-A736-4AB3-A0C9-A84CB57A16F8}">
      <dgm:prSet/>
      <dgm:spPr/>
      <dgm:t>
        <a:bodyPr/>
        <a:lstStyle/>
        <a:p>
          <a:endParaRPr lang="en-GB"/>
        </a:p>
      </dgm:t>
    </dgm:pt>
    <dgm:pt modelId="{84894EA0-5444-4EB1-954B-AB5CE3C814C8}">
      <dgm:prSet/>
      <dgm:spPr/>
      <dgm:t>
        <a:bodyPr/>
        <a:lstStyle/>
        <a:p>
          <a:pPr rtl="0"/>
          <a:r>
            <a:rPr lang="en-GB" dirty="0" smtClean="0"/>
            <a:t>VENTROLATERAL PREOPTIC NUCLEUS</a:t>
          </a:r>
          <a:endParaRPr lang="en-GB" dirty="0"/>
        </a:p>
      </dgm:t>
    </dgm:pt>
    <dgm:pt modelId="{4705ECCF-2993-45C2-A5BF-7A63D3571BE7}" type="parTrans" cxnId="{4E8FD723-85E7-42F9-AF27-F2BBCC5E1F97}">
      <dgm:prSet/>
      <dgm:spPr/>
      <dgm:t>
        <a:bodyPr/>
        <a:lstStyle/>
        <a:p>
          <a:endParaRPr lang="en-GB"/>
        </a:p>
      </dgm:t>
    </dgm:pt>
    <dgm:pt modelId="{CEEE0D87-4F22-492C-AC2D-94294EFDEC24}" type="sibTrans" cxnId="{4E8FD723-85E7-42F9-AF27-F2BBCC5E1F97}">
      <dgm:prSet/>
      <dgm:spPr/>
      <dgm:t>
        <a:bodyPr/>
        <a:lstStyle/>
        <a:p>
          <a:endParaRPr lang="en-GB"/>
        </a:p>
      </dgm:t>
    </dgm:pt>
    <dgm:pt modelId="{372BC893-3C61-45A8-A34E-84F7540BC5CA}">
      <dgm:prSet/>
      <dgm:spPr/>
      <dgm:t>
        <a:bodyPr/>
        <a:lstStyle/>
        <a:p>
          <a:pPr rtl="0"/>
          <a:r>
            <a:rPr lang="en-GB" dirty="0" smtClean="0"/>
            <a:t>THE RAPHE NUCLEI</a:t>
          </a:r>
          <a:endParaRPr lang="en-GB" dirty="0"/>
        </a:p>
      </dgm:t>
    </dgm:pt>
    <dgm:pt modelId="{D78F880B-E71B-4149-BFC4-D55A555D5086}" type="parTrans" cxnId="{05FBE113-2B68-48F1-B0D7-4161A33DA094}">
      <dgm:prSet/>
      <dgm:spPr/>
      <dgm:t>
        <a:bodyPr/>
        <a:lstStyle/>
        <a:p>
          <a:endParaRPr lang="en-GB"/>
        </a:p>
      </dgm:t>
    </dgm:pt>
    <dgm:pt modelId="{C47BE85A-7A69-43CB-BD4A-D6DFE3286C71}" type="sibTrans" cxnId="{05FBE113-2B68-48F1-B0D7-4161A33DA094}">
      <dgm:prSet/>
      <dgm:spPr/>
      <dgm:t>
        <a:bodyPr/>
        <a:lstStyle/>
        <a:p>
          <a:endParaRPr lang="en-GB"/>
        </a:p>
      </dgm:t>
    </dgm:pt>
    <dgm:pt modelId="{5BA9F567-C163-430F-AA0A-F849BC6FA1F7}">
      <dgm:prSet/>
      <dgm:spPr/>
      <dgm:t>
        <a:bodyPr/>
        <a:lstStyle/>
        <a:p>
          <a:pPr rtl="0"/>
          <a:r>
            <a:rPr lang="en-US" dirty="0" smtClean="0"/>
            <a:t>TUBEROMAMMILLARY NUCLEUS</a:t>
          </a:r>
          <a:endParaRPr lang="en-GB" dirty="0"/>
        </a:p>
      </dgm:t>
    </dgm:pt>
    <dgm:pt modelId="{9BB1B070-57A2-453B-BD89-D9380B7FDE04}" type="parTrans" cxnId="{8D6FD0AC-5E11-487C-9FE4-D8CF1656D01C}">
      <dgm:prSet/>
      <dgm:spPr/>
      <dgm:t>
        <a:bodyPr/>
        <a:lstStyle/>
        <a:p>
          <a:endParaRPr lang="en-GB"/>
        </a:p>
      </dgm:t>
    </dgm:pt>
    <dgm:pt modelId="{95DF720A-F53A-4498-A610-D85BED797EC2}" type="sibTrans" cxnId="{8D6FD0AC-5E11-487C-9FE4-D8CF1656D01C}">
      <dgm:prSet/>
      <dgm:spPr/>
      <dgm:t>
        <a:bodyPr/>
        <a:lstStyle/>
        <a:p>
          <a:endParaRPr lang="en-GB"/>
        </a:p>
      </dgm:t>
    </dgm:pt>
    <dgm:pt modelId="{FCA17D2D-2C7C-4758-AA1A-64D4BE78FF25}" type="pres">
      <dgm:prSet presAssocID="{483FDC54-FFAF-4274-9E5A-CBDB7E27815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0435778-6F13-42C6-83E6-8EE0DE412915}" type="pres">
      <dgm:prSet presAssocID="{A91C0DD8-D915-4A2B-82DB-CB5F8BC3122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7964F66-5A8D-4070-ACD3-06B6948159F4}" type="pres">
      <dgm:prSet presAssocID="{80CF2ED2-4BEE-4F4C-AE40-DE817C7A6F46}" presName="spacer" presStyleCnt="0"/>
      <dgm:spPr/>
    </dgm:pt>
    <dgm:pt modelId="{2212C9FE-FB5E-48A9-BDCD-328B43BD6235}" type="pres">
      <dgm:prSet presAssocID="{69D893CB-23D4-4A95-B2F3-68EEAE9D500F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9BCE4EF-97DE-4B93-9CDD-1922E3758305}" type="pres">
      <dgm:prSet presAssocID="{C94FA4C5-4BD8-4448-8996-E3E7794A3AF9}" presName="spacer" presStyleCnt="0"/>
      <dgm:spPr/>
    </dgm:pt>
    <dgm:pt modelId="{DEF189C0-1993-4393-B3FF-C31ADFE6E617}" type="pres">
      <dgm:prSet presAssocID="{84894EA0-5444-4EB1-954B-AB5CE3C814C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03443CF-BD39-4483-A652-77E180D0D746}" type="pres">
      <dgm:prSet presAssocID="{CEEE0D87-4F22-492C-AC2D-94294EFDEC24}" presName="spacer" presStyleCnt="0"/>
      <dgm:spPr/>
    </dgm:pt>
    <dgm:pt modelId="{9C2194D1-8F0D-486A-BA94-C8520B8DC560}" type="pres">
      <dgm:prSet presAssocID="{372BC893-3C61-45A8-A34E-84F7540BC5C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8EB7DF3-E6F2-4212-B713-E35A3F71FA01}" type="pres">
      <dgm:prSet presAssocID="{C47BE85A-7A69-43CB-BD4A-D6DFE3286C71}" presName="spacer" presStyleCnt="0"/>
      <dgm:spPr/>
    </dgm:pt>
    <dgm:pt modelId="{E375E863-F946-4234-AA9F-AA4ADB31A30E}" type="pres">
      <dgm:prSet presAssocID="{5BA9F567-C163-430F-AA0A-F849BC6FA1F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D6FD0AC-5E11-487C-9FE4-D8CF1656D01C}" srcId="{483FDC54-FFAF-4274-9E5A-CBDB7E27815A}" destId="{5BA9F567-C163-430F-AA0A-F849BC6FA1F7}" srcOrd="4" destOrd="0" parTransId="{9BB1B070-57A2-453B-BD89-D9380B7FDE04}" sibTransId="{95DF720A-F53A-4498-A610-D85BED797EC2}"/>
    <dgm:cxn modelId="{062DCA8F-047A-4F45-97AD-E410DD17AF34}" type="presOf" srcId="{84894EA0-5444-4EB1-954B-AB5CE3C814C8}" destId="{DEF189C0-1993-4393-B3FF-C31ADFE6E617}" srcOrd="0" destOrd="0" presId="urn:microsoft.com/office/officeart/2005/8/layout/vList2"/>
    <dgm:cxn modelId="{93D75660-318A-4754-B37C-5DF4D4B0749D}" type="presOf" srcId="{69D893CB-23D4-4A95-B2F3-68EEAE9D500F}" destId="{2212C9FE-FB5E-48A9-BDCD-328B43BD6235}" srcOrd="0" destOrd="0" presId="urn:microsoft.com/office/officeart/2005/8/layout/vList2"/>
    <dgm:cxn modelId="{4E8FD723-85E7-42F9-AF27-F2BBCC5E1F97}" srcId="{483FDC54-FFAF-4274-9E5A-CBDB7E27815A}" destId="{84894EA0-5444-4EB1-954B-AB5CE3C814C8}" srcOrd="2" destOrd="0" parTransId="{4705ECCF-2993-45C2-A5BF-7A63D3571BE7}" sibTransId="{CEEE0D87-4F22-492C-AC2D-94294EFDEC24}"/>
    <dgm:cxn modelId="{5E37990F-7563-4D91-880D-27A00ACFAC30}" type="presOf" srcId="{372BC893-3C61-45A8-A34E-84F7540BC5CA}" destId="{9C2194D1-8F0D-486A-BA94-C8520B8DC560}" srcOrd="0" destOrd="0" presId="urn:microsoft.com/office/officeart/2005/8/layout/vList2"/>
    <dgm:cxn modelId="{1D40C91C-A736-4AB3-A0C9-A84CB57A16F8}" srcId="{483FDC54-FFAF-4274-9E5A-CBDB7E27815A}" destId="{69D893CB-23D4-4A95-B2F3-68EEAE9D500F}" srcOrd="1" destOrd="0" parTransId="{7789F1A5-450E-494B-9C91-B048B0A01964}" sibTransId="{C94FA4C5-4BD8-4448-8996-E3E7794A3AF9}"/>
    <dgm:cxn modelId="{133D9087-EB4C-43AA-9CA4-1E38198E42D5}" type="presOf" srcId="{483FDC54-FFAF-4274-9E5A-CBDB7E27815A}" destId="{FCA17D2D-2C7C-4758-AA1A-64D4BE78FF25}" srcOrd="0" destOrd="0" presId="urn:microsoft.com/office/officeart/2005/8/layout/vList2"/>
    <dgm:cxn modelId="{AE48C78A-0976-4DAB-9E86-4E3E84BE7571}" type="presOf" srcId="{5BA9F567-C163-430F-AA0A-F849BC6FA1F7}" destId="{E375E863-F946-4234-AA9F-AA4ADB31A30E}" srcOrd="0" destOrd="0" presId="urn:microsoft.com/office/officeart/2005/8/layout/vList2"/>
    <dgm:cxn modelId="{08C4FAD1-FDEA-43B9-8CF4-1A4FE7500D2C}" srcId="{483FDC54-FFAF-4274-9E5A-CBDB7E27815A}" destId="{A91C0DD8-D915-4A2B-82DB-CB5F8BC31227}" srcOrd="0" destOrd="0" parTransId="{A8993E7E-4A47-4FE4-A54B-D58B0C2249A9}" sibTransId="{80CF2ED2-4BEE-4F4C-AE40-DE817C7A6F46}"/>
    <dgm:cxn modelId="{05FBE113-2B68-48F1-B0D7-4161A33DA094}" srcId="{483FDC54-FFAF-4274-9E5A-CBDB7E27815A}" destId="{372BC893-3C61-45A8-A34E-84F7540BC5CA}" srcOrd="3" destOrd="0" parTransId="{D78F880B-E71B-4149-BFC4-D55A555D5086}" sibTransId="{C47BE85A-7A69-43CB-BD4A-D6DFE3286C71}"/>
    <dgm:cxn modelId="{17556D62-9052-486A-8A4B-86D67D286985}" type="presOf" srcId="{A91C0DD8-D915-4A2B-82DB-CB5F8BC31227}" destId="{10435778-6F13-42C6-83E6-8EE0DE412915}" srcOrd="0" destOrd="0" presId="urn:microsoft.com/office/officeart/2005/8/layout/vList2"/>
    <dgm:cxn modelId="{8873CB5B-BFD9-4B71-A201-ABB2EE206F2E}" type="presParOf" srcId="{FCA17D2D-2C7C-4758-AA1A-64D4BE78FF25}" destId="{10435778-6F13-42C6-83E6-8EE0DE412915}" srcOrd="0" destOrd="0" presId="urn:microsoft.com/office/officeart/2005/8/layout/vList2"/>
    <dgm:cxn modelId="{0117EF58-6E3A-4452-B39F-3707992E6343}" type="presParOf" srcId="{FCA17D2D-2C7C-4758-AA1A-64D4BE78FF25}" destId="{97964F66-5A8D-4070-ACD3-06B6948159F4}" srcOrd="1" destOrd="0" presId="urn:microsoft.com/office/officeart/2005/8/layout/vList2"/>
    <dgm:cxn modelId="{91B81AC0-3159-4D83-8D56-C8C78D6BB675}" type="presParOf" srcId="{FCA17D2D-2C7C-4758-AA1A-64D4BE78FF25}" destId="{2212C9FE-FB5E-48A9-BDCD-328B43BD6235}" srcOrd="2" destOrd="0" presId="urn:microsoft.com/office/officeart/2005/8/layout/vList2"/>
    <dgm:cxn modelId="{6FF8810D-330D-4931-B5D6-93BC0E1D3C4B}" type="presParOf" srcId="{FCA17D2D-2C7C-4758-AA1A-64D4BE78FF25}" destId="{79BCE4EF-97DE-4B93-9CDD-1922E3758305}" srcOrd="3" destOrd="0" presId="urn:microsoft.com/office/officeart/2005/8/layout/vList2"/>
    <dgm:cxn modelId="{90C590BF-0CD7-4043-B77D-5A2A2C2C0ACB}" type="presParOf" srcId="{FCA17D2D-2C7C-4758-AA1A-64D4BE78FF25}" destId="{DEF189C0-1993-4393-B3FF-C31ADFE6E617}" srcOrd="4" destOrd="0" presId="urn:microsoft.com/office/officeart/2005/8/layout/vList2"/>
    <dgm:cxn modelId="{D019C538-9F7C-416D-9077-B863ADA3DCE3}" type="presParOf" srcId="{FCA17D2D-2C7C-4758-AA1A-64D4BE78FF25}" destId="{F03443CF-BD39-4483-A652-77E180D0D746}" srcOrd="5" destOrd="0" presId="urn:microsoft.com/office/officeart/2005/8/layout/vList2"/>
    <dgm:cxn modelId="{8410148A-459D-4D0B-96CA-9A16431F76DF}" type="presParOf" srcId="{FCA17D2D-2C7C-4758-AA1A-64D4BE78FF25}" destId="{9C2194D1-8F0D-486A-BA94-C8520B8DC560}" srcOrd="6" destOrd="0" presId="urn:microsoft.com/office/officeart/2005/8/layout/vList2"/>
    <dgm:cxn modelId="{CA807974-1EB1-4E20-850E-1B6FB18D23AE}" type="presParOf" srcId="{FCA17D2D-2C7C-4758-AA1A-64D4BE78FF25}" destId="{48EB7DF3-E6F2-4212-B713-E35A3F71FA01}" srcOrd="7" destOrd="0" presId="urn:microsoft.com/office/officeart/2005/8/layout/vList2"/>
    <dgm:cxn modelId="{75D38C7F-D528-47E1-98B0-D3B9C798AD52}" type="presParOf" srcId="{FCA17D2D-2C7C-4758-AA1A-64D4BE78FF25}" destId="{E375E863-F946-4234-AA9F-AA4ADB31A30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B40AC5F-9EDF-4348-A52E-2E82B6B289A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>
        <a:scene3d>
          <a:camera prst="perspectiveLeft"/>
          <a:lightRig rig="threePt" dir="t"/>
        </a:scene3d>
      </dgm:spPr>
      <dgm:t>
        <a:bodyPr/>
        <a:lstStyle/>
        <a:p>
          <a:endParaRPr lang="en-GB"/>
        </a:p>
      </dgm:t>
    </dgm:pt>
    <dgm:pt modelId="{7168F07A-DF8A-40C0-969B-6B92077591CA}">
      <dgm:prSet/>
      <dgm:spPr/>
      <dgm:t>
        <a:bodyPr/>
        <a:lstStyle/>
        <a:p>
          <a:pPr rtl="0"/>
          <a:r>
            <a:rPr lang="en-GB" dirty="0" smtClean="0"/>
            <a:t>MELATONIN</a:t>
          </a:r>
          <a:endParaRPr lang="en-GB" dirty="0"/>
        </a:p>
      </dgm:t>
    </dgm:pt>
    <dgm:pt modelId="{199E2338-F50E-43DA-93F2-6D48237E3B79}" type="parTrans" cxnId="{6146FBCE-1B68-4EF7-A0E1-0DBA54A0FCDD}">
      <dgm:prSet/>
      <dgm:spPr/>
      <dgm:t>
        <a:bodyPr/>
        <a:lstStyle/>
        <a:p>
          <a:endParaRPr lang="en-GB"/>
        </a:p>
      </dgm:t>
    </dgm:pt>
    <dgm:pt modelId="{50E96CFD-D3BF-4C7B-BE85-74E32A2075E0}" type="sibTrans" cxnId="{6146FBCE-1B68-4EF7-A0E1-0DBA54A0FCDD}">
      <dgm:prSet/>
      <dgm:spPr/>
      <dgm:t>
        <a:bodyPr/>
        <a:lstStyle/>
        <a:p>
          <a:endParaRPr lang="en-GB"/>
        </a:p>
      </dgm:t>
    </dgm:pt>
    <dgm:pt modelId="{063027C9-D6F2-4296-A722-6A5C81D7AA3D}">
      <dgm:prSet/>
      <dgm:spPr/>
      <dgm:t>
        <a:bodyPr/>
        <a:lstStyle/>
        <a:p>
          <a:pPr rtl="0"/>
          <a:r>
            <a:rPr lang="en-GB" dirty="0" smtClean="0"/>
            <a:t>SEROTONIN</a:t>
          </a:r>
          <a:endParaRPr lang="en-GB" dirty="0"/>
        </a:p>
      </dgm:t>
    </dgm:pt>
    <dgm:pt modelId="{E353EAD3-B288-4B5C-820E-DC02DC07EC42}" type="parTrans" cxnId="{32B1ECB5-E17A-47FE-B9D9-28DF7D66BCA4}">
      <dgm:prSet/>
      <dgm:spPr/>
      <dgm:t>
        <a:bodyPr/>
        <a:lstStyle/>
        <a:p>
          <a:endParaRPr lang="en-GB"/>
        </a:p>
      </dgm:t>
    </dgm:pt>
    <dgm:pt modelId="{A3986781-D20A-4412-94B8-66750E2C5A01}" type="sibTrans" cxnId="{32B1ECB5-E17A-47FE-B9D9-28DF7D66BCA4}">
      <dgm:prSet/>
      <dgm:spPr/>
      <dgm:t>
        <a:bodyPr/>
        <a:lstStyle/>
        <a:p>
          <a:endParaRPr lang="en-GB"/>
        </a:p>
      </dgm:t>
    </dgm:pt>
    <dgm:pt modelId="{5A048A40-CCC1-47F0-8298-4DAD90A579AD}">
      <dgm:prSet/>
      <dgm:spPr/>
      <dgm:t>
        <a:bodyPr/>
        <a:lstStyle/>
        <a:p>
          <a:pPr rtl="0"/>
          <a:r>
            <a:rPr lang="en-GB" dirty="0" smtClean="0"/>
            <a:t>ADENOSINE</a:t>
          </a:r>
          <a:endParaRPr lang="en-GB" dirty="0"/>
        </a:p>
      </dgm:t>
    </dgm:pt>
    <dgm:pt modelId="{F9D3CD81-8A1F-4A24-B8B4-EEF70C04EE5F}" type="parTrans" cxnId="{B2CDF0D9-726D-44D5-B784-70380627D05E}">
      <dgm:prSet/>
      <dgm:spPr/>
      <dgm:t>
        <a:bodyPr/>
        <a:lstStyle/>
        <a:p>
          <a:endParaRPr lang="en-GB"/>
        </a:p>
      </dgm:t>
    </dgm:pt>
    <dgm:pt modelId="{B9975203-B32F-4198-9C5E-5B4D78E63545}" type="sibTrans" cxnId="{B2CDF0D9-726D-44D5-B784-70380627D05E}">
      <dgm:prSet/>
      <dgm:spPr/>
      <dgm:t>
        <a:bodyPr/>
        <a:lstStyle/>
        <a:p>
          <a:endParaRPr lang="en-GB"/>
        </a:p>
      </dgm:t>
    </dgm:pt>
    <dgm:pt modelId="{D2CB9746-82E2-429B-BE98-0A086C637AD6}">
      <dgm:prSet/>
      <dgm:spPr/>
      <dgm:t>
        <a:bodyPr/>
        <a:lstStyle/>
        <a:p>
          <a:pPr rtl="0"/>
          <a:r>
            <a:rPr lang="en-GB" dirty="0" smtClean="0"/>
            <a:t>HISTAMINE</a:t>
          </a:r>
          <a:endParaRPr lang="en-GB" dirty="0"/>
        </a:p>
      </dgm:t>
    </dgm:pt>
    <dgm:pt modelId="{A80FC8BE-3013-4C5D-BAA8-C0EFF5F640EA}" type="parTrans" cxnId="{C566EE91-E62C-4515-8260-1B56785E3208}">
      <dgm:prSet/>
      <dgm:spPr/>
      <dgm:t>
        <a:bodyPr/>
        <a:lstStyle/>
        <a:p>
          <a:endParaRPr lang="en-GB"/>
        </a:p>
      </dgm:t>
    </dgm:pt>
    <dgm:pt modelId="{758A27DE-1E71-40A9-988A-9AA2C340B7C6}" type="sibTrans" cxnId="{C566EE91-E62C-4515-8260-1B56785E3208}">
      <dgm:prSet/>
      <dgm:spPr/>
      <dgm:t>
        <a:bodyPr/>
        <a:lstStyle/>
        <a:p>
          <a:endParaRPr lang="en-GB"/>
        </a:p>
      </dgm:t>
    </dgm:pt>
    <dgm:pt modelId="{49CC968E-EB79-45E7-98C5-8A259398A1FB}">
      <dgm:prSet/>
      <dgm:spPr/>
      <dgm:t>
        <a:bodyPr/>
        <a:lstStyle/>
        <a:p>
          <a:pPr rtl="0"/>
          <a:r>
            <a:rPr lang="en-GB" dirty="0" smtClean="0"/>
            <a:t>OREXIN</a:t>
          </a:r>
          <a:endParaRPr lang="en-GB" dirty="0"/>
        </a:p>
      </dgm:t>
    </dgm:pt>
    <dgm:pt modelId="{BE3C4A8D-800C-45AC-9C9E-0FBEE836DB44}" type="parTrans" cxnId="{65A39E24-CB01-4CD9-BB00-CFA1A450E045}">
      <dgm:prSet/>
      <dgm:spPr/>
      <dgm:t>
        <a:bodyPr/>
        <a:lstStyle/>
        <a:p>
          <a:endParaRPr lang="en-GB"/>
        </a:p>
      </dgm:t>
    </dgm:pt>
    <dgm:pt modelId="{DB4FBD1C-4F9A-4123-AA2C-62CDB4B54A79}" type="sibTrans" cxnId="{65A39E24-CB01-4CD9-BB00-CFA1A450E045}">
      <dgm:prSet/>
      <dgm:spPr/>
      <dgm:t>
        <a:bodyPr/>
        <a:lstStyle/>
        <a:p>
          <a:endParaRPr lang="en-GB"/>
        </a:p>
      </dgm:t>
    </dgm:pt>
    <dgm:pt modelId="{8905C0D6-9EE7-4281-8567-4ED0F0D4CCA8}">
      <dgm:prSet/>
      <dgm:spPr/>
      <dgm:t>
        <a:bodyPr/>
        <a:lstStyle/>
        <a:p>
          <a:pPr rtl="0"/>
          <a:r>
            <a:rPr lang="en-GB" dirty="0" smtClean="0"/>
            <a:t>MURAMYL</a:t>
          </a:r>
          <a:endParaRPr lang="en-GB" dirty="0"/>
        </a:p>
      </dgm:t>
    </dgm:pt>
    <dgm:pt modelId="{0B07D207-E75C-4E31-8690-F8E15AC3EEF4}" type="parTrans" cxnId="{2B9A4D75-313C-40F8-B416-455E34CA5404}">
      <dgm:prSet/>
      <dgm:spPr/>
      <dgm:t>
        <a:bodyPr/>
        <a:lstStyle/>
        <a:p>
          <a:endParaRPr lang="en-GB"/>
        </a:p>
      </dgm:t>
    </dgm:pt>
    <dgm:pt modelId="{F6F9CA1C-9A58-4D23-B102-425C279BD30B}" type="sibTrans" cxnId="{2B9A4D75-313C-40F8-B416-455E34CA5404}">
      <dgm:prSet/>
      <dgm:spPr/>
      <dgm:t>
        <a:bodyPr/>
        <a:lstStyle/>
        <a:p>
          <a:endParaRPr lang="en-GB"/>
        </a:p>
      </dgm:t>
    </dgm:pt>
    <dgm:pt modelId="{14C6078F-6765-45F3-ABEA-AD91A19B565C}" type="pres">
      <dgm:prSet presAssocID="{1B40AC5F-9EDF-4348-A52E-2E82B6B289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CFCC616-FF66-4A11-B194-77EAD4D4ABFF}" type="pres">
      <dgm:prSet presAssocID="{7168F07A-DF8A-40C0-969B-6B92077591CA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4EEF166-E253-4EEB-8307-3315260CDCB6}" type="pres">
      <dgm:prSet presAssocID="{50E96CFD-D3BF-4C7B-BE85-74E32A2075E0}" presName="spacer" presStyleCnt="0"/>
      <dgm:spPr/>
    </dgm:pt>
    <dgm:pt modelId="{555FFD62-207D-452E-AD5B-07F47CDAF7CE}" type="pres">
      <dgm:prSet presAssocID="{063027C9-D6F2-4296-A722-6A5C81D7AA3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FEB8007-CA96-477F-A014-A3502BBF7CEE}" type="pres">
      <dgm:prSet presAssocID="{A3986781-D20A-4412-94B8-66750E2C5A01}" presName="spacer" presStyleCnt="0"/>
      <dgm:spPr/>
    </dgm:pt>
    <dgm:pt modelId="{F8C83944-0D9A-4C7E-B3D1-6F076963CC99}" type="pres">
      <dgm:prSet presAssocID="{5A048A40-CCC1-47F0-8298-4DAD90A579AD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7E429CD-3AA0-4F1D-A9A2-9D61B79124AF}" type="pres">
      <dgm:prSet presAssocID="{B9975203-B32F-4198-9C5E-5B4D78E63545}" presName="spacer" presStyleCnt="0"/>
      <dgm:spPr/>
    </dgm:pt>
    <dgm:pt modelId="{DD6B98BC-2D9E-458C-9D63-6C7BD3FDBC15}" type="pres">
      <dgm:prSet presAssocID="{D2CB9746-82E2-429B-BE98-0A086C637AD6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6B1AFE2-982E-42BA-A471-021CA8016153}" type="pres">
      <dgm:prSet presAssocID="{758A27DE-1E71-40A9-988A-9AA2C340B7C6}" presName="spacer" presStyleCnt="0"/>
      <dgm:spPr/>
    </dgm:pt>
    <dgm:pt modelId="{CAEBC920-7877-4D7D-BB1E-8E77F1610E13}" type="pres">
      <dgm:prSet presAssocID="{49CC968E-EB79-45E7-98C5-8A259398A1FB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1C9F408-B35E-4BD8-8C7A-666A0462BFF6}" type="pres">
      <dgm:prSet presAssocID="{DB4FBD1C-4F9A-4123-AA2C-62CDB4B54A79}" presName="spacer" presStyleCnt="0"/>
      <dgm:spPr/>
    </dgm:pt>
    <dgm:pt modelId="{5D3B7F5E-89C6-4507-A9CB-0ADFB26A63ED}" type="pres">
      <dgm:prSet presAssocID="{8905C0D6-9EE7-4281-8567-4ED0F0D4CCA8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566EE91-E62C-4515-8260-1B56785E3208}" srcId="{1B40AC5F-9EDF-4348-A52E-2E82B6B289AD}" destId="{D2CB9746-82E2-429B-BE98-0A086C637AD6}" srcOrd="3" destOrd="0" parTransId="{A80FC8BE-3013-4C5D-BAA8-C0EFF5F640EA}" sibTransId="{758A27DE-1E71-40A9-988A-9AA2C340B7C6}"/>
    <dgm:cxn modelId="{DFF336C7-DB0E-4AE9-B316-33312262EFE1}" type="presOf" srcId="{49CC968E-EB79-45E7-98C5-8A259398A1FB}" destId="{CAEBC920-7877-4D7D-BB1E-8E77F1610E13}" srcOrd="0" destOrd="0" presId="urn:microsoft.com/office/officeart/2005/8/layout/vList2"/>
    <dgm:cxn modelId="{08421924-1857-4E6D-96A2-0E3514CE1D3C}" type="presOf" srcId="{7168F07A-DF8A-40C0-969B-6B92077591CA}" destId="{CCFCC616-FF66-4A11-B194-77EAD4D4ABFF}" srcOrd="0" destOrd="0" presId="urn:microsoft.com/office/officeart/2005/8/layout/vList2"/>
    <dgm:cxn modelId="{32B1ECB5-E17A-47FE-B9D9-28DF7D66BCA4}" srcId="{1B40AC5F-9EDF-4348-A52E-2E82B6B289AD}" destId="{063027C9-D6F2-4296-A722-6A5C81D7AA3D}" srcOrd="1" destOrd="0" parTransId="{E353EAD3-B288-4B5C-820E-DC02DC07EC42}" sibTransId="{A3986781-D20A-4412-94B8-66750E2C5A01}"/>
    <dgm:cxn modelId="{2B9A4D75-313C-40F8-B416-455E34CA5404}" srcId="{1B40AC5F-9EDF-4348-A52E-2E82B6B289AD}" destId="{8905C0D6-9EE7-4281-8567-4ED0F0D4CCA8}" srcOrd="5" destOrd="0" parTransId="{0B07D207-E75C-4E31-8690-F8E15AC3EEF4}" sibTransId="{F6F9CA1C-9A58-4D23-B102-425C279BD30B}"/>
    <dgm:cxn modelId="{6919350A-7509-4B63-8350-CC59395B24D0}" type="presOf" srcId="{D2CB9746-82E2-429B-BE98-0A086C637AD6}" destId="{DD6B98BC-2D9E-458C-9D63-6C7BD3FDBC15}" srcOrd="0" destOrd="0" presId="urn:microsoft.com/office/officeart/2005/8/layout/vList2"/>
    <dgm:cxn modelId="{6146FBCE-1B68-4EF7-A0E1-0DBA54A0FCDD}" srcId="{1B40AC5F-9EDF-4348-A52E-2E82B6B289AD}" destId="{7168F07A-DF8A-40C0-969B-6B92077591CA}" srcOrd="0" destOrd="0" parTransId="{199E2338-F50E-43DA-93F2-6D48237E3B79}" sibTransId="{50E96CFD-D3BF-4C7B-BE85-74E32A2075E0}"/>
    <dgm:cxn modelId="{D51B676B-F165-44FB-A1AA-D2442FCC0A7C}" type="presOf" srcId="{1B40AC5F-9EDF-4348-A52E-2E82B6B289AD}" destId="{14C6078F-6765-45F3-ABEA-AD91A19B565C}" srcOrd="0" destOrd="0" presId="urn:microsoft.com/office/officeart/2005/8/layout/vList2"/>
    <dgm:cxn modelId="{22EF6315-A8DD-4FEA-84AD-2407163DA21B}" type="presOf" srcId="{063027C9-D6F2-4296-A722-6A5C81D7AA3D}" destId="{555FFD62-207D-452E-AD5B-07F47CDAF7CE}" srcOrd="0" destOrd="0" presId="urn:microsoft.com/office/officeart/2005/8/layout/vList2"/>
    <dgm:cxn modelId="{B2CDF0D9-726D-44D5-B784-70380627D05E}" srcId="{1B40AC5F-9EDF-4348-A52E-2E82B6B289AD}" destId="{5A048A40-CCC1-47F0-8298-4DAD90A579AD}" srcOrd="2" destOrd="0" parTransId="{F9D3CD81-8A1F-4A24-B8B4-EEF70C04EE5F}" sibTransId="{B9975203-B32F-4198-9C5E-5B4D78E63545}"/>
    <dgm:cxn modelId="{65A39E24-CB01-4CD9-BB00-CFA1A450E045}" srcId="{1B40AC5F-9EDF-4348-A52E-2E82B6B289AD}" destId="{49CC968E-EB79-45E7-98C5-8A259398A1FB}" srcOrd="4" destOrd="0" parTransId="{BE3C4A8D-800C-45AC-9C9E-0FBEE836DB44}" sibTransId="{DB4FBD1C-4F9A-4123-AA2C-62CDB4B54A79}"/>
    <dgm:cxn modelId="{5D50BBE9-0151-4410-A4C8-95860F2B8527}" type="presOf" srcId="{8905C0D6-9EE7-4281-8567-4ED0F0D4CCA8}" destId="{5D3B7F5E-89C6-4507-A9CB-0ADFB26A63ED}" srcOrd="0" destOrd="0" presId="urn:microsoft.com/office/officeart/2005/8/layout/vList2"/>
    <dgm:cxn modelId="{A2696908-20C2-4255-810A-6DDA5AB3D054}" type="presOf" srcId="{5A048A40-CCC1-47F0-8298-4DAD90A579AD}" destId="{F8C83944-0D9A-4C7E-B3D1-6F076963CC99}" srcOrd="0" destOrd="0" presId="urn:microsoft.com/office/officeart/2005/8/layout/vList2"/>
    <dgm:cxn modelId="{1975C250-F709-451E-A127-EE23FACC9F33}" type="presParOf" srcId="{14C6078F-6765-45F3-ABEA-AD91A19B565C}" destId="{CCFCC616-FF66-4A11-B194-77EAD4D4ABFF}" srcOrd="0" destOrd="0" presId="urn:microsoft.com/office/officeart/2005/8/layout/vList2"/>
    <dgm:cxn modelId="{C0FB1BE1-963D-42BB-B583-2EAEFA99E747}" type="presParOf" srcId="{14C6078F-6765-45F3-ABEA-AD91A19B565C}" destId="{A4EEF166-E253-4EEB-8307-3315260CDCB6}" srcOrd="1" destOrd="0" presId="urn:microsoft.com/office/officeart/2005/8/layout/vList2"/>
    <dgm:cxn modelId="{35092E1C-7102-4871-95A0-EFBD784F16FA}" type="presParOf" srcId="{14C6078F-6765-45F3-ABEA-AD91A19B565C}" destId="{555FFD62-207D-452E-AD5B-07F47CDAF7CE}" srcOrd="2" destOrd="0" presId="urn:microsoft.com/office/officeart/2005/8/layout/vList2"/>
    <dgm:cxn modelId="{528611B0-0444-4A4C-889F-9C67F279068C}" type="presParOf" srcId="{14C6078F-6765-45F3-ABEA-AD91A19B565C}" destId="{FFEB8007-CA96-477F-A014-A3502BBF7CEE}" srcOrd="3" destOrd="0" presId="urn:microsoft.com/office/officeart/2005/8/layout/vList2"/>
    <dgm:cxn modelId="{A1CBA673-A1CA-4BFD-A9C9-6D57A0D7380E}" type="presParOf" srcId="{14C6078F-6765-45F3-ABEA-AD91A19B565C}" destId="{F8C83944-0D9A-4C7E-B3D1-6F076963CC99}" srcOrd="4" destOrd="0" presId="urn:microsoft.com/office/officeart/2005/8/layout/vList2"/>
    <dgm:cxn modelId="{965CB919-A830-412A-BF84-87749C517A55}" type="presParOf" srcId="{14C6078F-6765-45F3-ABEA-AD91A19B565C}" destId="{57E429CD-3AA0-4F1D-A9A2-9D61B79124AF}" srcOrd="5" destOrd="0" presId="urn:microsoft.com/office/officeart/2005/8/layout/vList2"/>
    <dgm:cxn modelId="{7E3A67D8-3515-4768-8E23-4C27DFAE2858}" type="presParOf" srcId="{14C6078F-6765-45F3-ABEA-AD91A19B565C}" destId="{DD6B98BC-2D9E-458C-9D63-6C7BD3FDBC15}" srcOrd="6" destOrd="0" presId="urn:microsoft.com/office/officeart/2005/8/layout/vList2"/>
    <dgm:cxn modelId="{F8083739-C63D-4ACD-991C-BE1736FE0D9F}" type="presParOf" srcId="{14C6078F-6765-45F3-ABEA-AD91A19B565C}" destId="{86B1AFE2-982E-42BA-A471-021CA8016153}" srcOrd="7" destOrd="0" presId="urn:microsoft.com/office/officeart/2005/8/layout/vList2"/>
    <dgm:cxn modelId="{105617CF-07A6-4A14-B784-78DC036F5AE8}" type="presParOf" srcId="{14C6078F-6765-45F3-ABEA-AD91A19B565C}" destId="{CAEBC920-7877-4D7D-BB1E-8E77F1610E13}" srcOrd="8" destOrd="0" presId="urn:microsoft.com/office/officeart/2005/8/layout/vList2"/>
    <dgm:cxn modelId="{4C89E420-5748-4828-821A-DC6915D739A0}" type="presParOf" srcId="{14C6078F-6765-45F3-ABEA-AD91A19B565C}" destId="{41C9F408-B35E-4BD8-8C7A-666A0462BFF6}" srcOrd="9" destOrd="0" presId="urn:microsoft.com/office/officeart/2005/8/layout/vList2"/>
    <dgm:cxn modelId="{7E21D376-2D4F-422B-B642-EF500A1EF8D2}" type="presParOf" srcId="{14C6078F-6765-45F3-ABEA-AD91A19B565C}" destId="{5D3B7F5E-89C6-4507-A9CB-0ADFB26A63ED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0CF659D-A41F-4DAE-81C9-50751542229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>
        <a:scene3d>
          <a:camera prst="perspectiveRight"/>
          <a:lightRig rig="threePt" dir="t"/>
        </a:scene3d>
      </dgm:spPr>
      <dgm:t>
        <a:bodyPr/>
        <a:lstStyle/>
        <a:p>
          <a:endParaRPr lang="en-GB"/>
        </a:p>
      </dgm:t>
    </dgm:pt>
    <dgm:pt modelId="{E73475E6-AB48-43DF-974E-96F28DBC6B6C}">
      <dgm:prSet/>
      <dgm:spPr>
        <a:solidFill>
          <a:srgbClr val="0070C0"/>
        </a:solidFill>
      </dgm:spPr>
      <dgm:t>
        <a:bodyPr/>
        <a:lstStyle/>
        <a:p>
          <a:pPr rtl="0"/>
          <a:r>
            <a:rPr lang="en-GB" dirty="0" smtClean="0">
              <a:solidFill>
                <a:schemeClr val="bg1"/>
              </a:solidFill>
            </a:rPr>
            <a:t>HOW DO SLEEP AND OTHER CIRCADIAN RHYTHMS BECOME SYNCHRONIZED TO THE DAY-NIGHT CYCLE? </a:t>
          </a:r>
          <a:endParaRPr lang="en-GB" dirty="0">
            <a:solidFill>
              <a:schemeClr val="bg1"/>
            </a:solidFill>
          </a:endParaRPr>
        </a:p>
      </dgm:t>
    </dgm:pt>
    <dgm:pt modelId="{453CDDC8-2D86-4EB6-BDB5-40D99C8AEEAE}" type="parTrans" cxnId="{C12DB98E-AEF0-4067-B993-E173A252E9B5}">
      <dgm:prSet/>
      <dgm:spPr/>
      <dgm:t>
        <a:bodyPr/>
        <a:lstStyle/>
        <a:p>
          <a:endParaRPr lang="en-GB"/>
        </a:p>
      </dgm:t>
    </dgm:pt>
    <dgm:pt modelId="{E7ED9D54-FE49-4507-BA2B-2D3A2BB151C7}" type="sibTrans" cxnId="{C12DB98E-AEF0-4067-B993-E173A252E9B5}">
      <dgm:prSet/>
      <dgm:spPr/>
      <dgm:t>
        <a:bodyPr/>
        <a:lstStyle/>
        <a:p>
          <a:endParaRPr lang="en-GB"/>
        </a:p>
      </dgm:t>
    </dgm:pt>
    <dgm:pt modelId="{5F4BF90C-2BBB-40D6-BB99-3B5BF3DA256F}">
      <dgm:prSet/>
      <dgm:spPr/>
      <dgm:t>
        <a:bodyPr/>
        <a:lstStyle/>
        <a:p>
          <a:pPr rtl="0"/>
          <a:r>
            <a:rPr lang="en-GB" dirty="0" smtClean="0"/>
            <a:t>A SMALL NUMBER OF RETINAL GANGLION CELLS RESPOND DIRECTLY TO LIGHT </a:t>
          </a:r>
        </a:p>
      </dgm:t>
    </dgm:pt>
    <dgm:pt modelId="{75AA38D2-AE03-471A-B7A6-FC7A7C271C9E}" type="parTrans" cxnId="{EF9A6FC9-8FC1-48E5-9967-6F9FF01BE5C6}">
      <dgm:prSet/>
      <dgm:spPr/>
      <dgm:t>
        <a:bodyPr/>
        <a:lstStyle/>
        <a:p>
          <a:endParaRPr lang="en-GB"/>
        </a:p>
      </dgm:t>
    </dgm:pt>
    <dgm:pt modelId="{281CDB28-BF87-455C-9E70-39B993063AF1}" type="sibTrans" cxnId="{EF9A6FC9-8FC1-48E5-9967-6F9FF01BE5C6}">
      <dgm:prSet/>
      <dgm:spPr/>
      <dgm:t>
        <a:bodyPr/>
        <a:lstStyle/>
        <a:p>
          <a:endParaRPr lang="en-GB"/>
        </a:p>
      </dgm:t>
    </dgm:pt>
    <dgm:pt modelId="{A2726891-4512-45CB-8CDF-35F59E5F3B9F}">
      <dgm:prSet/>
      <dgm:spPr/>
      <dgm:t>
        <a:bodyPr/>
        <a:lstStyle/>
        <a:p>
          <a:pPr rtl="0"/>
          <a:r>
            <a:rPr lang="en-GB" dirty="0" smtClean="0"/>
            <a:t>THESE PROJECT TO THE SUPRACHIASMATIC NUCLEUS IN THE HYPOTHALAMUS</a:t>
          </a:r>
          <a:endParaRPr lang="en-GB" dirty="0"/>
        </a:p>
      </dgm:t>
    </dgm:pt>
    <dgm:pt modelId="{7916B787-19A2-4867-9EEC-0F52A7650F8E}" type="parTrans" cxnId="{0FBED7E8-EABE-4F43-A365-23EA62B09998}">
      <dgm:prSet/>
      <dgm:spPr/>
      <dgm:t>
        <a:bodyPr/>
        <a:lstStyle/>
        <a:p>
          <a:endParaRPr lang="en-GB"/>
        </a:p>
      </dgm:t>
    </dgm:pt>
    <dgm:pt modelId="{95D751A9-FF67-4A60-81C6-5B5A7DE41FAA}" type="sibTrans" cxnId="{0FBED7E8-EABE-4F43-A365-23EA62B09998}">
      <dgm:prSet/>
      <dgm:spPr/>
      <dgm:t>
        <a:bodyPr/>
        <a:lstStyle/>
        <a:p>
          <a:endParaRPr lang="en-GB"/>
        </a:p>
      </dgm:t>
    </dgm:pt>
    <dgm:pt modelId="{59ADC675-BCB6-4162-8EBF-0A6D00BB388A}" type="pres">
      <dgm:prSet presAssocID="{30CF659D-A41F-4DAE-81C9-50751542229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5D86490-B7A7-481C-9B24-F72A712343AD}" type="pres">
      <dgm:prSet presAssocID="{E73475E6-AB48-43DF-974E-96F28DBC6B6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43108F3-BF5B-44A9-AB54-469A171BC554}" type="pres">
      <dgm:prSet presAssocID="{E7ED9D54-FE49-4507-BA2B-2D3A2BB151C7}" presName="spacer" presStyleCnt="0"/>
      <dgm:spPr/>
    </dgm:pt>
    <dgm:pt modelId="{B3AFA3F1-1A6B-4B89-9A6A-12306DAC1655}" type="pres">
      <dgm:prSet presAssocID="{5F4BF90C-2BBB-40D6-BB99-3B5BF3DA256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75E88F8-2853-4851-B0B5-6B7CD88D76AC}" type="pres">
      <dgm:prSet presAssocID="{281CDB28-BF87-455C-9E70-39B993063AF1}" presName="spacer" presStyleCnt="0"/>
      <dgm:spPr/>
    </dgm:pt>
    <dgm:pt modelId="{8675C0F4-E4E8-425B-BEE7-4C2A26B566DC}" type="pres">
      <dgm:prSet presAssocID="{A2726891-4512-45CB-8CDF-35F59E5F3B9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2913A84-18AB-44AD-8C3D-FAED1DC6BD2E}" type="presOf" srcId="{E73475E6-AB48-43DF-974E-96F28DBC6B6C}" destId="{D5D86490-B7A7-481C-9B24-F72A712343AD}" srcOrd="0" destOrd="0" presId="urn:microsoft.com/office/officeart/2005/8/layout/vList2"/>
    <dgm:cxn modelId="{EF9A6FC9-8FC1-48E5-9967-6F9FF01BE5C6}" srcId="{30CF659D-A41F-4DAE-81C9-50751542229E}" destId="{5F4BF90C-2BBB-40D6-BB99-3B5BF3DA256F}" srcOrd="1" destOrd="0" parTransId="{75AA38D2-AE03-471A-B7A6-FC7A7C271C9E}" sibTransId="{281CDB28-BF87-455C-9E70-39B993063AF1}"/>
    <dgm:cxn modelId="{C12DB98E-AEF0-4067-B993-E173A252E9B5}" srcId="{30CF659D-A41F-4DAE-81C9-50751542229E}" destId="{E73475E6-AB48-43DF-974E-96F28DBC6B6C}" srcOrd="0" destOrd="0" parTransId="{453CDDC8-2D86-4EB6-BDB5-40D99C8AEEAE}" sibTransId="{E7ED9D54-FE49-4507-BA2B-2D3A2BB151C7}"/>
    <dgm:cxn modelId="{0FBED7E8-EABE-4F43-A365-23EA62B09998}" srcId="{30CF659D-A41F-4DAE-81C9-50751542229E}" destId="{A2726891-4512-45CB-8CDF-35F59E5F3B9F}" srcOrd="2" destOrd="0" parTransId="{7916B787-19A2-4867-9EEC-0F52A7650F8E}" sibTransId="{95D751A9-FF67-4A60-81C6-5B5A7DE41FAA}"/>
    <dgm:cxn modelId="{D96B7F1F-977C-4C43-80F4-5CD150E7C05A}" type="presOf" srcId="{30CF659D-A41F-4DAE-81C9-50751542229E}" destId="{59ADC675-BCB6-4162-8EBF-0A6D00BB388A}" srcOrd="0" destOrd="0" presId="urn:microsoft.com/office/officeart/2005/8/layout/vList2"/>
    <dgm:cxn modelId="{5891CAC5-B292-4B07-8B02-12A3119C9C73}" type="presOf" srcId="{5F4BF90C-2BBB-40D6-BB99-3B5BF3DA256F}" destId="{B3AFA3F1-1A6B-4B89-9A6A-12306DAC1655}" srcOrd="0" destOrd="0" presId="urn:microsoft.com/office/officeart/2005/8/layout/vList2"/>
    <dgm:cxn modelId="{0778C8B1-C3EE-4FC3-B5C0-98B9AAA5C49C}" type="presOf" srcId="{A2726891-4512-45CB-8CDF-35F59E5F3B9F}" destId="{8675C0F4-E4E8-425B-BEE7-4C2A26B566DC}" srcOrd="0" destOrd="0" presId="urn:microsoft.com/office/officeart/2005/8/layout/vList2"/>
    <dgm:cxn modelId="{1DEB6B4B-AA41-41E3-8753-27365333394F}" type="presParOf" srcId="{59ADC675-BCB6-4162-8EBF-0A6D00BB388A}" destId="{D5D86490-B7A7-481C-9B24-F72A712343AD}" srcOrd="0" destOrd="0" presId="urn:microsoft.com/office/officeart/2005/8/layout/vList2"/>
    <dgm:cxn modelId="{C214B074-6DA7-4E66-B0F8-4589E0BE6C4F}" type="presParOf" srcId="{59ADC675-BCB6-4162-8EBF-0A6D00BB388A}" destId="{D43108F3-BF5B-44A9-AB54-469A171BC554}" srcOrd="1" destOrd="0" presId="urn:microsoft.com/office/officeart/2005/8/layout/vList2"/>
    <dgm:cxn modelId="{5A4A0D99-C3FD-415C-9F85-58C8EB2B446A}" type="presParOf" srcId="{59ADC675-BCB6-4162-8EBF-0A6D00BB388A}" destId="{B3AFA3F1-1A6B-4B89-9A6A-12306DAC1655}" srcOrd="2" destOrd="0" presId="urn:microsoft.com/office/officeart/2005/8/layout/vList2"/>
    <dgm:cxn modelId="{755B7C34-9E72-49D9-BE8A-159115C72B86}" type="presParOf" srcId="{59ADC675-BCB6-4162-8EBF-0A6D00BB388A}" destId="{875E88F8-2853-4851-B0B5-6B7CD88D76AC}" srcOrd="3" destOrd="0" presId="urn:microsoft.com/office/officeart/2005/8/layout/vList2"/>
    <dgm:cxn modelId="{5EDDA4C7-CFDC-4793-BFED-424B93746E03}" type="presParOf" srcId="{59ADC675-BCB6-4162-8EBF-0A6D00BB388A}" destId="{8675C0F4-E4E8-425B-BEE7-4C2A26B566D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0FFF7E2-2AAF-492E-B4DD-C28905EBD2FB}" type="doc">
      <dgm:prSet loTypeId="urn:microsoft.com/office/officeart/2005/8/layout/lProcess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A3D1C6E0-A3A6-452F-8C41-E8A81802856D}">
      <dgm:prSet/>
      <dgm:spPr>
        <a:scene3d>
          <a:camera prst="perspectiveAbove"/>
          <a:lightRig rig="threePt" dir="t"/>
        </a:scene3d>
      </dgm:spPr>
      <dgm:t>
        <a:bodyPr/>
        <a:lstStyle/>
        <a:p>
          <a:pPr rtl="0"/>
          <a:r>
            <a:rPr lang="en-GB" dirty="0" smtClean="0"/>
            <a:t>THE </a:t>
          </a:r>
          <a:r>
            <a:rPr lang="en-GB" dirty="0" smtClean="0">
              <a:solidFill>
                <a:srgbClr val="FF0000"/>
              </a:solidFill>
            </a:rPr>
            <a:t>SUPRACHIASMATIC NUCLEUS (SCN) </a:t>
          </a:r>
          <a:r>
            <a:rPr lang="en-GB" dirty="0" smtClean="0"/>
            <a:t>IS PART OF THE HYPOTHALAMUS AND THE MAIN CONTROL CENTRE OF THE CIRCADIAN RHYTHMS OF SLEEP AND TEMPERATURE.</a:t>
          </a:r>
          <a:endParaRPr lang="en-GB" dirty="0"/>
        </a:p>
      </dgm:t>
    </dgm:pt>
    <dgm:pt modelId="{676EA485-854F-4760-A724-431E408AF70C}" type="parTrans" cxnId="{FB54CFAA-9B90-4094-B498-157DD5518013}">
      <dgm:prSet/>
      <dgm:spPr/>
      <dgm:t>
        <a:bodyPr/>
        <a:lstStyle/>
        <a:p>
          <a:endParaRPr lang="en-GB"/>
        </a:p>
      </dgm:t>
    </dgm:pt>
    <dgm:pt modelId="{E396C9B7-9DA7-4A80-81B0-E0D0D999D4DF}" type="sibTrans" cxnId="{FB54CFAA-9B90-4094-B498-157DD5518013}">
      <dgm:prSet/>
      <dgm:spPr/>
      <dgm:t>
        <a:bodyPr/>
        <a:lstStyle/>
        <a:p>
          <a:endParaRPr lang="en-GB"/>
        </a:p>
      </dgm:t>
    </dgm:pt>
    <dgm:pt modelId="{F649C7A1-FC75-4C78-B4EE-1C604B8B0754}">
      <dgm:prSet/>
      <dgm:spPr>
        <a:solidFill>
          <a:srgbClr val="6B4535"/>
        </a:solidFill>
      </dgm:spPr>
      <dgm:t>
        <a:bodyPr/>
        <a:lstStyle/>
        <a:p>
          <a:pPr rtl="0"/>
          <a:r>
            <a:rPr lang="en-US" dirty="0" smtClean="0"/>
            <a:t>IT CONTAINS A BIOLOGICAL CLOCK RESPONSIBLE FOR ORGANIZING MANY OF THE BODY’S CIRCADIAN RHYTHMS</a:t>
          </a:r>
          <a:endParaRPr lang="en-GB" dirty="0"/>
        </a:p>
      </dgm:t>
    </dgm:pt>
    <dgm:pt modelId="{FE9864B9-C57A-407F-A0F8-2372697EF4FF}" type="parTrans" cxnId="{BC21291B-5A3F-4EF0-8D8B-A1B0C8C35199}">
      <dgm:prSet/>
      <dgm:spPr/>
      <dgm:t>
        <a:bodyPr/>
        <a:lstStyle/>
        <a:p>
          <a:endParaRPr lang="en-GB"/>
        </a:p>
      </dgm:t>
    </dgm:pt>
    <dgm:pt modelId="{3791954E-2B96-44DA-B852-7B2933A28C4D}" type="sibTrans" cxnId="{BC21291B-5A3F-4EF0-8D8B-A1B0C8C35199}">
      <dgm:prSet/>
      <dgm:spPr/>
      <dgm:t>
        <a:bodyPr/>
        <a:lstStyle/>
        <a:p>
          <a:endParaRPr lang="en-GB"/>
        </a:p>
      </dgm:t>
    </dgm:pt>
    <dgm:pt modelId="{34A87EAE-3CA6-4B1D-B3D5-5B12207181A8}">
      <dgm:prSet/>
      <dgm:spPr>
        <a:solidFill>
          <a:srgbClr val="6B4535"/>
        </a:solidFill>
      </dgm:spPr>
      <dgm:t>
        <a:bodyPr/>
        <a:lstStyle/>
        <a:p>
          <a:pPr rtl="0"/>
          <a:r>
            <a:rPr lang="en-GB" dirty="0" smtClean="0"/>
            <a:t>DAMAGE TO THE SCN RESULTS IN LESS CONSISTENT BODY RHYTHMS THAT ARE NO LONGER SYNCHRONIZED TO ENVIRONMENTAL PATTERNS OF LIGHT AND DARK.</a:t>
          </a:r>
          <a:endParaRPr lang="en-GB" dirty="0"/>
        </a:p>
      </dgm:t>
    </dgm:pt>
    <dgm:pt modelId="{02CA9E71-D953-4195-A08B-8332040F5468}" type="parTrans" cxnId="{8113B0C5-EC33-41FE-8D71-18358C8DB94D}">
      <dgm:prSet/>
      <dgm:spPr/>
      <dgm:t>
        <a:bodyPr/>
        <a:lstStyle/>
        <a:p>
          <a:endParaRPr lang="en-GB"/>
        </a:p>
      </dgm:t>
    </dgm:pt>
    <dgm:pt modelId="{569FD42A-3F55-4291-B3FC-08AC89E13A6A}" type="sibTrans" cxnId="{8113B0C5-EC33-41FE-8D71-18358C8DB94D}">
      <dgm:prSet/>
      <dgm:spPr/>
      <dgm:t>
        <a:bodyPr/>
        <a:lstStyle/>
        <a:p>
          <a:endParaRPr lang="en-GB"/>
        </a:p>
      </dgm:t>
    </dgm:pt>
    <dgm:pt modelId="{F6A90936-D4E2-4604-A9CF-BBA92CB2AD16}" type="pres">
      <dgm:prSet presAssocID="{C0FFF7E2-2AAF-492E-B4DD-C28905EBD2F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1EBC999-7161-4D8F-8468-785C71DF374F}" type="pres">
      <dgm:prSet presAssocID="{A3D1C6E0-A3A6-452F-8C41-E8A81802856D}" presName="compNode" presStyleCnt="0"/>
      <dgm:spPr/>
    </dgm:pt>
    <dgm:pt modelId="{ED3BAA3D-9660-4A2C-BDC3-C761A090D9A2}" type="pres">
      <dgm:prSet presAssocID="{A3D1C6E0-A3A6-452F-8C41-E8A81802856D}" presName="aNode" presStyleLbl="bgShp" presStyleIdx="0" presStyleCnt="1"/>
      <dgm:spPr/>
      <dgm:t>
        <a:bodyPr/>
        <a:lstStyle/>
        <a:p>
          <a:endParaRPr lang="en-GB"/>
        </a:p>
      </dgm:t>
    </dgm:pt>
    <dgm:pt modelId="{B606C1E3-1A74-4608-AA3B-E39E813D097B}" type="pres">
      <dgm:prSet presAssocID="{A3D1C6E0-A3A6-452F-8C41-E8A81802856D}" presName="textNode" presStyleLbl="bgShp" presStyleIdx="0" presStyleCnt="1"/>
      <dgm:spPr/>
      <dgm:t>
        <a:bodyPr/>
        <a:lstStyle/>
        <a:p>
          <a:endParaRPr lang="en-GB"/>
        </a:p>
      </dgm:t>
    </dgm:pt>
    <dgm:pt modelId="{7638F6B2-6C59-4799-90A9-8FC0026EEB99}" type="pres">
      <dgm:prSet presAssocID="{A3D1C6E0-A3A6-452F-8C41-E8A81802856D}" presName="compChildNode" presStyleCnt="0"/>
      <dgm:spPr/>
    </dgm:pt>
    <dgm:pt modelId="{4C448BE0-0C43-42B8-8F52-ABBA6B8DADCA}" type="pres">
      <dgm:prSet presAssocID="{A3D1C6E0-A3A6-452F-8C41-E8A81802856D}" presName="theInnerList" presStyleCnt="0"/>
      <dgm:spPr/>
    </dgm:pt>
    <dgm:pt modelId="{E62AAC0C-7D4E-4D6E-8ED1-04F36E7D4DBB}" type="pres">
      <dgm:prSet presAssocID="{F649C7A1-FC75-4C78-B4EE-1C604B8B0754}" presName="childNode" presStyleLbl="node1" presStyleIdx="0" presStyleCnt="2" custLinFactNeighborX="-595" custLinFactNeighborY="92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B319F02-47B5-4E2F-87C5-D9926914F76F}" type="pres">
      <dgm:prSet presAssocID="{F649C7A1-FC75-4C78-B4EE-1C604B8B0754}" presName="aSpace2" presStyleCnt="0"/>
      <dgm:spPr/>
    </dgm:pt>
    <dgm:pt modelId="{A3361307-329E-4D30-9177-C91A645CBEB9}" type="pres">
      <dgm:prSet presAssocID="{34A87EAE-3CA6-4B1D-B3D5-5B12207181A8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A65F683-6F63-4F92-B9C7-F7D661113020}" type="presOf" srcId="{C0FFF7E2-2AAF-492E-B4DD-C28905EBD2FB}" destId="{F6A90936-D4E2-4604-A9CF-BBA92CB2AD16}" srcOrd="0" destOrd="0" presId="urn:microsoft.com/office/officeart/2005/8/layout/lProcess2"/>
    <dgm:cxn modelId="{FB54CFAA-9B90-4094-B498-157DD5518013}" srcId="{C0FFF7E2-2AAF-492E-B4DD-C28905EBD2FB}" destId="{A3D1C6E0-A3A6-452F-8C41-E8A81802856D}" srcOrd="0" destOrd="0" parTransId="{676EA485-854F-4760-A724-431E408AF70C}" sibTransId="{E396C9B7-9DA7-4A80-81B0-E0D0D999D4DF}"/>
    <dgm:cxn modelId="{8113B0C5-EC33-41FE-8D71-18358C8DB94D}" srcId="{A3D1C6E0-A3A6-452F-8C41-E8A81802856D}" destId="{34A87EAE-3CA6-4B1D-B3D5-5B12207181A8}" srcOrd="1" destOrd="0" parTransId="{02CA9E71-D953-4195-A08B-8332040F5468}" sibTransId="{569FD42A-3F55-4291-B3FC-08AC89E13A6A}"/>
    <dgm:cxn modelId="{0B5DBD30-F714-4077-B0D9-CA3681C84DF4}" type="presOf" srcId="{F649C7A1-FC75-4C78-B4EE-1C604B8B0754}" destId="{E62AAC0C-7D4E-4D6E-8ED1-04F36E7D4DBB}" srcOrd="0" destOrd="0" presId="urn:microsoft.com/office/officeart/2005/8/layout/lProcess2"/>
    <dgm:cxn modelId="{F2860819-2934-42C6-89F5-807EC2A4C59B}" type="presOf" srcId="{A3D1C6E0-A3A6-452F-8C41-E8A81802856D}" destId="{ED3BAA3D-9660-4A2C-BDC3-C761A090D9A2}" srcOrd="0" destOrd="0" presId="urn:microsoft.com/office/officeart/2005/8/layout/lProcess2"/>
    <dgm:cxn modelId="{C6F90803-8512-4893-81BD-812D0D6AA4E0}" type="presOf" srcId="{A3D1C6E0-A3A6-452F-8C41-E8A81802856D}" destId="{B606C1E3-1A74-4608-AA3B-E39E813D097B}" srcOrd="1" destOrd="0" presId="urn:microsoft.com/office/officeart/2005/8/layout/lProcess2"/>
    <dgm:cxn modelId="{6EF26FFA-97EE-433B-91F7-0025893FED29}" type="presOf" srcId="{34A87EAE-3CA6-4B1D-B3D5-5B12207181A8}" destId="{A3361307-329E-4D30-9177-C91A645CBEB9}" srcOrd="0" destOrd="0" presId="urn:microsoft.com/office/officeart/2005/8/layout/lProcess2"/>
    <dgm:cxn modelId="{BC21291B-5A3F-4EF0-8D8B-A1B0C8C35199}" srcId="{A3D1C6E0-A3A6-452F-8C41-E8A81802856D}" destId="{F649C7A1-FC75-4C78-B4EE-1C604B8B0754}" srcOrd="0" destOrd="0" parTransId="{FE9864B9-C57A-407F-A0F8-2372697EF4FF}" sibTransId="{3791954E-2B96-44DA-B852-7B2933A28C4D}"/>
    <dgm:cxn modelId="{AC69E9D4-0DBB-4825-B7F5-31E5F447A8C0}" type="presParOf" srcId="{F6A90936-D4E2-4604-A9CF-BBA92CB2AD16}" destId="{21EBC999-7161-4D8F-8468-785C71DF374F}" srcOrd="0" destOrd="0" presId="urn:microsoft.com/office/officeart/2005/8/layout/lProcess2"/>
    <dgm:cxn modelId="{B4DE85B2-A6FB-4E31-9905-E9FD7AA33226}" type="presParOf" srcId="{21EBC999-7161-4D8F-8468-785C71DF374F}" destId="{ED3BAA3D-9660-4A2C-BDC3-C761A090D9A2}" srcOrd="0" destOrd="0" presId="urn:microsoft.com/office/officeart/2005/8/layout/lProcess2"/>
    <dgm:cxn modelId="{187128D3-330C-4A2A-8D24-6B6B562B52AE}" type="presParOf" srcId="{21EBC999-7161-4D8F-8468-785C71DF374F}" destId="{B606C1E3-1A74-4608-AA3B-E39E813D097B}" srcOrd="1" destOrd="0" presId="urn:microsoft.com/office/officeart/2005/8/layout/lProcess2"/>
    <dgm:cxn modelId="{EF53CE92-19EF-4CBE-82E7-7D1CD4E1E7E8}" type="presParOf" srcId="{21EBC999-7161-4D8F-8468-785C71DF374F}" destId="{7638F6B2-6C59-4799-90A9-8FC0026EEB99}" srcOrd="2" destOrd="0" presId="urn:microsoft.com/office/officeart/2005/8/layout/lProcess2"/>
    <dgm:cxn modelId="{D7C26F38-9DC7-4C32-AF09-3AD88969CC36}" type="presParOf" srcId="{7638F6B2-6C59-4799-90A9-8FC0026EEB99}" destId="{4C448BE0-0C43-42B8-8F52-ABBA6B8DADCA}" srcOrd="0" destOrd="0" presId="urn:microsoft.com/office/officeart/2005/8/layout/lProcess2"/>
    <dgm:cxn modelId="{432F9FC5-688D-4DC5-A457-FB802D758A7F}" type="presParOf" srcId="{4C448BE0-0C43-42B8-8F52-ABBA6B8DADCA}" destId="{E62AAC0C-7D4E-4D6E-8ED1-04F36E7D4DBB}" srcOrd="0" destOrd="0" presId="urn:microsoft.com/office/officeart/2005/8/layout/lProcess2"/>
    <dgm:cxn modelId="{67B0E1F9-B9C5-4452-A816-4DE33648EFE3}" type="presParOf" srcId="{4C448BE0-0C43-42B8-8F52-ABBA6B8DADCA}" destId="{0B319F02-47B5-4E2F-87C5-D9926914F76F}" srcOrd="1" destOrd="0" presId="urn:microsoft.com/office/officeart/2005/8/layout/lProcess2"/>
    <dgm:cxn modelId="{86B64932-B9FE-407C-8AAE-82D032CFD078}" type="presParOf" srcId="{4C448BE0-0C43-42B8-8F52-ABBA6B8DADCA}" destId="{A3361307-329E-4D30-9177-C91A645CBEB9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A189396-F972-4668-87CC-0A9C3C34384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>
        <a:scene3d>
          <a:camera prst="perspectiveRight"/>
          <a:lightRig rig="threePt" dir="t"/>
        </a:scene3d>
      </dgm:spPr>
      <dgm:t>
        <a:bodyPr/>
        <a:lstStyle/>
        <a:p>
          <a:endParaRPr lang="en-GB"/>
        </a:p>
      </dgm:t>
    </dgm:pt>
    <dgm:pt modelId="{7EE754C5-9CCA-4F0F-93FA-E9E5A7F382AA}">
      <dgm:prSet custT="1"/>
      <dgm:spPr/>
      <dgm:t>
        <a:bodyPr/>
        <a:lstStyle/>
        <a:p>
          <a:pPr rtl="0"/>
          <a:r>
            <a:rPr lang="en-US" sz="1200" dirty="0" smtClean="0"/>
            <a:t>LIGHT RESETS THE SCN VIA A SMALL BRANCH OF THE OPTIC NERVE KNOWN AS THE RETINOHYPOTHALAMIC PATHWAY</a:t>
          </a:r>
          <a:endParaRPr lang="en-GB" sz="1200" dirty="0"/>
        </a:p>
      </dgm:t>
    </dgm:pt>
    <dgm:pt modelId="{2069CB5E-6088-4309-8F27-FE8A096CF815}" type="parTrans" cxnId="{57FE11BD-0AEA-415F-8482-09BADD26E87D}">
      <dgm:prSet/>
      <dgm:spPr/>
      <dgm:t>
        <a:bodyPr/>
        <a:lstStyle/>
        <a:p>
          <a:endParaRPr lang="en-GB"/>
        </a:p>
      </dgm:t>
    </dgm:pt>
    <dgm:pt modelId="{753C8877-F003-4A71-86D1-7BDB076B901C}" type="sibTrans" cxnId="{57FE11BD-0AEA-415F-8482-09BADD26E87D}">
      <dgm:prSet/>
      <dgm:spPr/>
      <dgm:t>
        <a:bodyPr/>
        <a:lstStyle/>
        <a:p>
          <a:endParaRPr lang="en-GB"/>
        </a:p>
      </dgm:t>
    </dgm:pt>
    <dgm:pt modelId="{FC648237-5FC4-46A8-9CAC-BB3FEB035336}">
      <dgm:prSet custT="1"/>
      <dgm:spPr/>
      <dgm:t>
        <a:bodyPr/>
        <a:lstStyle/>
        <a:p>
          <a:pPr rtl="0"/>
          <a:r>
            <a:rPr lang="en-US" sz="1200" dirty="0" smtClean="0"/>
            <a:t>TRAVELS DIRECTLY FROM THE RETINA TO THE SCN.</a:t>
          </a:r>
          <a:endParaRPr lang="en-GB" sz="1200" dirty="0"/>
        </a:p>
      </dgm:t>
    </dgm:pt>
    <dgm:pt modelId="{9977132B-DFC6-448D-BC7D-189757322B43}" type="parTrans" cxnId="{4EE3B7E5-BA76-432B-B683-1576438847E5}">
      <dgm:prSet/>
      <dgm:spPr/>
      <dgm:t>
        <a:bodyPr/>
        <a:lstStyle/>
        <a:p>
          <a:endParaRPr lang="en-GB"/>
        </a:p>
      </dgm:t>
    </dgm:pt>
    <dgm:pt modelId="{7FE64952-6582-4E26-BE36-E41ABC79FB36}" type="sibTrans" cxnId="{4EE3B7E5-BA76-432B-B683-1576438847E5}">
      <dgm:prSet/>
      <dgm:spPr/>
      <dgm:t>
        <a:bodyPr/>
        <a:lstStyle/>
        <a:p>
          <a:endParaRPr lang="en-GB"/>
        </a:p>
      </dgm:t>
    </dgm:pt>
    <dgm:pt modelId="{29551633-4052-4A35-B5EF-7936EDD4D446}">
      <dgm:prSet custT="1"/>
      <dgm:spPr/>
      <dgm:t>
        <a:bodyPr/>
        <a:lstStyle/>
        <a:p>
          <a:pPr rtl="0"/>
          <a:r>
            <a:rPr lang="en-US" sz="1600" dirty="0" smtClean="0"/>
            <a:t>THE RETINOHYPOTHALAMIC PATH COMES FROM A SPECIAL POPULATION OF GANGLION CELLS THAT HAVE THEIR OWN PHOTOPIGMENT CALLED </a:t>
          </a:r>
          <a:r>
            <a:rPr lang="en-US" sz="1600" dirty="0" smtClean="0">
              <a:solidFill>
                <a:srgbClr val="FFFF00"/>
              </a:solidFill>
            </a:rPr>
            <a:t>MELANOPSIN</a:t>
          </a:r>
          <a:endParaRPr lang="en-GB" sz="1600" dirty="0">
            <a:solidFill>
              <a:srgbClr val="FFFF00"/>
            </a:solidFill>
          </a:endParaRPr>
        </a:p>
      </dgm:t>
    </dgm:pt>
    <dgm:pt modelId="{27C202CA-0BCE-4F21-ADF6-04136147EF3A}" type="parTrans" cxnId="{C9480BE1-1887-41AB-9BF3-7B56B4F14B4C}">
      <dgm:prSet/>
      <dgm:spPr/>
      <dgm:t>
        <a:bodyPr/>
        <a:lstStyle/>
        <a:p>
          <a:endParaRPr lang="en-GB"/>
        </a:p>
      </dgm:t>
    </dgm:pt>
    <dgm:pt modelId="{9C5DDC67-1174-412C-8BE7-B523596539D3}" type="sibTrans" cxnId="{C9480BE1-1887-41AB-9BF3-7B56B4F14B4C}">
      <dgm:prSet/>
      <dgm:spPr/>
      <dgm:t>
        <a:bodyPr/>
        <a:lstStyle/>
        <a:p>
          <a:endParaRPr lang="en-GB"/>
        </a:p>
      </dgm:t>
    </dgm:pt>
    <dgm:pt modelId="{9E02AD75-D558-4F95-B84C-9DE3AE18E362}">
      <dgm:prSet custT="1"/>
      <dgm:spPr/>
      <dgm:t>
        <a:bodyPr/>
        <a:lstStyle/>
        <a:p>
          <a:pPr rtl="0"/>
          <a:r>
            <a:rPr lang="en-US" sz="1200" dirty="0" smtClean="0"/>
            <a:t>MELANOPSIN IS A PHOTOPIGMENT PRESENT IN GANGLION CELLS IN THE RETINA WHOSE AXONS TRANSMIT INFORMATION TO THE SCN</a:t>
          </a:r>
          <a:endParaRPr lang="en-GB" sz="1200" dirty="0"/>
        </a:p>
      </dgm:t>
    </dgm:pt>
    <dgm:pt modelId="{87A5545F-FE08-4D7D-8640-6A0B84293722}" type="parTrans" cxnId="{35EBA1FE-0D4E-465E-A396-E8A023FACEAD}">
      <dgm:prSet/>
      <dgm:spPr/>
      <dgm:t>
        <a:bodyPr/>
        <a:lstStyle/>
        <a:p>
          <a:endParaRPr lang="en-GB"/>
        </a:p>
      </dgm:t>
    </dgm:pt>
    <dgm:pt modelId="{869832D8-2E2E-42F3-A631-A968FA73981E}" type="sibTrans" cxnId="{35EBA1FE-0D4E-465E-A396-E8A023FACEAD}">
      <dgm:prSet/>
      <dgm:spPr/>
      <dgm:t>
        <a:bodyPr/>
        <a:lstStyle/>
        <a:p>
          <a:endParaRPr lang="en-GB"/>
        </a:p>
      </dgm:t>
    </dgm:pt>
    <dgm:pt modelId="{1C41DB0F-86C9-4786-818C-6640411257D6}">
      <dgm:prSet custT="1"/>
      <dgm:spPr/>
      <dgm:t>
        <a:bodyPr/>
        <a:lstStyle/>
        <a:p>
          <a:pPr rtl="0"/>
          <a:r>
            <a:rPr lang="en-US" sz="1200" dirty="0" smtClean="0"/>
            <a:t>THE CELLS RESPOND DIRECTLY TO LIGHT AND DO NOT REQUIRE ANY INPUT FROM THE RODS OR CONES</a:t>
          </a:r>
          <a:endParaRPr lang="en-GB" sz="1200" dirty="0"/>
        </a:p>
      </dgm:t>
    </dgm:pt>
    <dgm:pt modelId="{73DAE336-E2F3-4A42-B6CB-4E4DEB4CE8A3}" type="parTrans" cxnId="{9351182E-D8F3-424C-93E5-3C3E40F0F0B8}">
      <dgm:prSet/>
      <dgm:spPr/>
      <dgm:t>
        <a:bodyPr/>
        <a:lstStyle/>
        <a:p>
          <a:endParaRPr lang="en-GB"/>
        </a:p>
      </dgm:t>
    </dgm:pt>
    <dgm:pt modelId="{0E69A0D6-D5FD-4CDC-8B03-2AE11B85A9B7}" type="sibTrans" cxnId="{9351182E-D8F3-424C-93E5-3C3E40F0F0B8}">
      <dgm:prSet/>
      <dgm:spPr/>
      <dgm:t>
        <a:bodyPr/>
        <a:lstStyle/>
        <a:p>
          <a:endParaRPr lang="en-GB"/>
        </a:p>
      </dgm:t>
    </dgm:pt>
    <dgm:pt modelId="{D138C2BE-4177-4CDB-BBF6-99B1BE5225E6}" type="pres">
      <dgm:prSet presAssocID="{FA189396-F972-4668-87CC-0A9C3C34384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842EB8E1-5823-4898-BB35-57BB2D7A63B9}" type="pres">
      <dgm:prSet presAssocID="{7EE754C5-9CCA-4F0F-93FA-E9E5A7F382AA}" presName="vertOne" presStyleCnt="0"/>
      <dgm:spPr/>
    </dgm:pt>
    <dgm:pt modelId="{1081888A-295F-4775-820B-E8F11CE0336E}" type="pres">
      <dgm:prSet presAssocID="{7EE754C5-9CCA-4F0F-93FA-E9E5A7F382AA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97BEA00-A0B4-4F40-9D25-78E20D2C06C3}" type="pres">
      <dgm:prSet presAssocID="{7EE754C5-9CCA-4F0F-93FA-E9E5A7F382AA}" presName="parTransOne" presStyleCnt="0"/>
      <dgm:spPr/>
    </dgm:pt>
    <dgm:pt modelId="{9B6164EF-5AB4-428A-A219-75BD7BB64CFF}" type="pres">
      <dgm:prSet presAssocID="{7EE754C5-9CCA-4F0F-93FA-E9E5A7F382AA}" presName="horzOne" presStyleCnt="0"/>
      <dgm:spPr/>
    </dgm:pt>
    <dgm:pt modelId="{FE5C6955-E808-457A-B4B0-F79787803998}" type="pres">
      <dgm:prSet presAssocID="{FC648237-5FC4-46A8-9CAC-BB3FEB035336}" presName="vertTwo" presStyleCnt="0"/>
      <dgm:spPr/>
    </dgm:pt>
    <dgm:pt modelId="{97B93670-6D91-4B0C-9174-DC4C49EB5D99}" type="pres">
      <dgm:prSet presAssocID="{FC648237-5FC4-46A8-9CAC-BB3FEB035336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6C1A38F-DE2F-4C65-8317-92BE805E8870}" type="pres">
      <dgm:prSet presAssocID="{FC648237-5FC4-46A8-9CAC-BB3FEB035336}" presName="horzTwo" presStyleCnt="0"/>
      <dgm:spPr/>
    </dgm:pt>
    <dgm:pt modelId="{8D179D48-A1EB-40A0-ACF4-77BB7F994468}" type="pres">
      <dgm:prSet presAssocID="{753C8877-F003-4A71-86D1-7BDB076B901C}" presName="sibSpaceOne" presStyleCnt="0"/>
      <dgm:spPr/>
    </dgm:pt>
    <dgm:pt modelId="{F74AB546-C8B8-48CC-97AA-3702C0CAB495}" type="pres">
      <dgm:prSet presAssocID="{29551633-4052-4A35-B5EF-7936EDD4D446}" presName="vertOne" presStyleCnt="0"/>
      <dgm:spPr/>
    </dgm:pt>
    <dgm:pt modelId="{29DBBBCE-3BB0-4084-8332-117981B0F2A2}" type="pres">
      <dgm:prSet presAssocID="{29551633-4052-4A35-B5EF-7936EDD4D446}" presName="txOn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626AA329-E6D9-44DA-A06E-2EABFDCC24B4}" type="pres">
      <dgm:prSet presAssocID="{29551633-4052-4A35-B5EF-7936EDD4D446}" presName="parTransOne" presStyleCnt="0"/>
      <dgm:spPr/>
    </dgm:pt>
    <dgm:pt modelId="{09778FF0-24FE-475C-BED1-88ED1A469D83}" type="pres">
      <dgm:prSet presAssocID="{29551633-4052-4A35-B5EF-7936EDD4D446}" presName="horzOne" presStyleCnt="0"/>
      <dgm:spPr/>
    </dgm:pt>
    <dgm:pt modelId="{0570DA21-9B00-494E-A6BF-8C7A407EA341}" type="pres">
      <dgm:prSet presAssocID="{9E02AD75-D558-4F95-B84C-9DE3AE18E362}" presName="vertTwo" presStyleCnt="0"/>
      <dgm:spPr/>
    </dgm:pt>
    <dgm:pt modelId="{98990B49-DDA6-465A-BAEC-06759E29FC83}" type="pres">
      <dgm:prSet presAssocID="{9E02AD75-D558-4F95-B84C-9DE3AE18E362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FB47F32-7CC4-4F4B-A453-9EDC38B426B4}" type="pres">
      <dgm:prSet presAssocID="{9E02AD75-D558-4F95-B84C-9DE3AE18E362}" presName="horzTwo" presStyleCnt="0"/>
      <dgm:spPr/>
    </dgm:pt>
    <dgm:pt modelId="{2CBA7E9D-E71A-4A78-A6C6-4DD4FFC1C1F7}" type="pres">
      <dgm:prSet presAssocID="{869832D8-2E2E-42F3-A631-A968FA73981E}" presName="sibSpaceTwo" presStyleCnt="0"/>
      <dgm:spPr/>
    </dgm:pt>
    <dgm:pt modelId="{997A6794-4D61-478B-B7B5-D2EE5825EFFA}" type="pres">
      <dgm:prSet presAssocID="{1C41DB0F-86C9-4786-818C-6640411257D6}" presName="vertTwo" presStyleCnt="0"/>
      <dgm:spPr/>
    </dgm:pt>
    <dgm:pt modelId="{E69094B5-CF57-4C61-9FED-9A9566B5107B}" type="pres">
      <dgm:prSet presAssocID="{1C41DB0F-86C9-4786-818C-6640411257D6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F2CBDAF-377B-42D2-A71B-872AD7EAB999}" type="pres">
      <dgm:prSet presAssocID="{1C41DB0F-86C9-4786-818C-6640411257D6}" presName="horzTwo" presStyleCnt="0"/>
      <dgm:spPr/>
    </dgm:pt>
  </dgm:ptLst>
  <dgm:cxnLst>
    <dgm:cxn modelId="{57FE11BD-0AEA-415F-8482-09BADD26E87D}" srcId="{FA189396-F972-4668-87CC-0A9C3C34384A}" destId="{7EE754C5-9CCA-4F0F-93FA-E9E5A7F382AA}" srcOrd="0" destOrd="0" parTransId="{2069CB5E-6088-4309-8F27-FE8A096CF815}" sibTransId="{753C8877-F003-4A71-86D1-7BDB076B901C}"/>
    <dgm:cxn modelId="{89995187-2306-421F-BA08-F2216FCF65D8}" type="presOf" srcId="{1C41DB0F-86C9-4786-818C-6640411257D6}" destId="{E69094B5-CF57-4C61-9FED-9A9566B5107B}" srcOrd="0" destOrd="0" presId="urn:microsoft.com/office/officeart/2005/8/layout/hierarchy4"/>
    <dgm:cxn modelId="{4EE3B7E5-BA76-432B-B683-1576438847E5}" srcId="{7EE754C5-9CCA-4F0F-93FA-E9E5A7F382AA}" destId="{FC648237-5FC4-46A8-9CAC-BB3FEB035336}" srcOrd="0" destOrd="0" parTransId="{9977132B-DFC6-448D-BC7D-189757322B43}" sibTransId="{7FE64952-6582-4E26-BE36-E41ABC79FB36}"/>
    <dgm:cxn modelId="{35EBA1FE-0D4E-465E-A396-E8A023FACEAD}" srcId="{29551633-4052-4A35-B5EF-7936EDD4D446}" destId="{9E02AD75-D558-4F95-B84C-9DE3AE18E362}" srcOrd="0" destOrd="0" parTransId="{87A5545F-FE08-4D7D-8640-6A0B84293722}" sibTransId="{869832D8-2E2E-42F3-A631-A968FA73981E}"/>
    <dgm:cxn modelId="{04C221FB-705B-4D08-AC90-7B973EC50B19}" type="presOf" srcId="{29551633-4052-4A35-B5EF-7936EDD4D446}" destId="{29DBBBCE-3BB0-4084-8332-117981B0F2A2}" srcOrd="0" destOrd="0" presId="urn:microsoft.com/office/officeart/2005/8/layout/hierarchy4"/>
    <dgm:cxn modelId="{9351182E-D8F3-424C-93E5-3C3E40F0F0B8}" srcId="{29551633-4052-4A35-B5EF-7936EDD4D446}" destId="{1C41DB0F-86C9-4786-818C-6640411257D6}" srcOrd="1" destOrd="0" parTransId="{73DAE336-E2F3-4A42-B6CB-4E4DEB4CE8A3}" sibTransId="{0E69A0D6-D5FD-4CDC-8B03-2AE11B85A9B7}"/>
    <dgm:cxn modelId="{C9480BE1-1887-41AB-9BF3-7B56B4F14B4C}" srcId="{FA189396-F972-4668-87CC-0A9C3C34384A}" destId="{29551633-4052-4A35-B5EF-7936EDD4D446}" srcOrd="1" destOrd="0" parTransId="{27C202CA-0BCE-4F21-ADF6-04136147EF3A}" sibTransId="{9C5DDC67-1174-412C-8BE7-B523596539D3}"/>
    <dgm:cxn modelId="{410A0303-B021-42ED-9193-3D7D12766BB6}" type="presOf" srcId="{FC648237-5FC4-46A8-9CAC-BB3FEB035336}" destId="{97B93670-6D91-4B0C-9174-DC4C49EB5D99}" srcOrd="0" destOrd="0" presId="urn:microsoft.com/office/officeart/2005/8/layout/hierarchy4"/>
    <dgm:cxn modelId="{DDA4CFA7-F0BC-446F-886B-C93C2D057512}" type="presOf" srcId="{7EE754C5-9CCA-4F0F-93FA-E9E5A7F382AA}" destId="{1081888A-295F-4775-820B-E8F11CE0336E}" srcOrd="0" destOrd="0" presId="urn:microsoft.com/office/officeart/2005/8/layout/hierarchy4"/>
    <dgm:cxn modelId="{66CFA551-5956-4FEF-95BD-738B8D237826}" type="presOf" srcId="{9E02AD75-D558-4F95-B84C-9DE3AE18E362}" destId="{98990B49-DDA6-465A-BAEC-06759E29FC83}" srcOrd="0" destOrd="0" presId="urn:microsoft.com/office/officeart/2005/8/layout/hierarchy4"/>
    <dgm:cxn modelId="{F15F16B5-095F-430D-AF98-F86785121F0C}" type="presOf" srcId="{FA189396-F972-4668-87CC-0A9C3C34384A}" destId="{D138C2BE-4177-4CDB-BBF6-99B1BE5225E6}" srcOrd="0" destOrd="0" presId="urn:microsoft.com/office/officeart/2005/8/layout/hierarchy4"/>
    <dgm:cxn modelId="{3883553F-0C0B-48C5-B7AF-2FCF12594903}" type="presParOf" srcId="{D138C2BE-4177-4CDB-BBF6-99B1BE5225E6}" destId="{842EB8E1-5823-4898-BB35-57BB2D7A63B9}" srcOrd="0" destOrd="0" presId="urn:microsoft.com/office/officeart/2005/8/layout/hierarchy4"/>
    <dgm:cxn modelId="{490E76D2-EE61-4786-A74B-751C8D4CCA42}" type="presParOf" srcId="{842EB8E1-5823-4898-BB35-57BB2D7A63B9}" destId="{1081888A-295F-4775-820B-E8F11CE0336E}" srcOrd="0" destOrd="0" presId="urn:microsoft.com/office/officeart/2005/8/layout/hierarchy4"/>
    <dgm:cxn modelId="{5ABFBBA1-F65C-41B4-B7CD-7C4783A8F567}" type="presParOf" srcId="{842EB8E1-5823-4898-BB35-57BB2D7A63B9}" destId="{A97BEA00-A0B4-4F40-9D25-78E20D2C06C3}" srcOrd="1" destOrd="0" presId="urn:microsoft.com/office/officeart/2005/8/layout/hierarchy4"/>
    <dgm:cxn modelId="{32B0FED3-FBEC-48FB-9F94-64A6732EDD2F}" type="presParOf" srcId="{842EB8E1-5823-4898-BB35-57BB2D7A63B9}" destId="{9B6164EF-5AB4-428A-A219-75BD7BB64CFF}" srcOrd="2" destOrd="0" presId="urn:microsoft.com/office/officeart/2005/8/layout/hierarchy4"/>
    <dgm:cxn modelId="{C4BE495E-0A32-40EF-BD4A-08A51F3FD73F}" type="presParOf" srcId="{9B6164EF-5AB4-428A-A219-75BD7BB64CFF}" destId="{FE5C6955-E808-457A-B4B0-F79787803998}" srcOrd="0" destOrd="0" presId="urn:microsoft.com/office/officeart/2005/8/layout/hierarchy4"/>
    <dgm:cxn modelId="{19D4E30A-9EA9-4519-9F46-9F96C85875F6}" type="presParOf" srcId="{FE5C6955-E808-457A-B4B0-F79787803998}" destId="{97B93670-6D91-4B0C-9174-DC4C49EB5D99}" srcOrd="0" destOrd="0" presId="urn:microsoft.com/office/officeart/2005/8/layout/hierarchy4"/>
    <dgm:cxn modelId="{DF2F5367-7AF5-4208-9462-F5D82470B3CB}" type="presParOf" srcId="{FE5C6955-E808-457A-B4B0-F79787803998}" destId="{46C1A38F-DE2F-4C65-8317-92BE805E8870}" srcOrd="1" destOrd="0" presId="urn:microsoft.com/office/officeart/2005/8/layout/hierarchy4"/>
    <dgm:cxn modelId="{62E0CECA-8851-40BE-9F94-88AD288216F6}" type="presParOf" srcId="{D138C2BE-4177-4CDB-BBF6-99B1BE5225E6}" destId="{8D179D48-A1EB-40A0-ACF4-77BB7F994468}" srcOrd="1" destOrd="0" presId="urn:microsoft.com/office/officeart/2005/8/layout/hierarchy4"/>
    <dgm:cxn modelId="{0D725302-7C10-43B7-970B-0F12DE363288}" type="presParOf" srcId="{D138C2BE-4177-4CDB-BBF6-99B1BE5225E6}" destId="{F74AB546-C8B8-48CC-97AA-3702C0CAB495}" srcOrd="2" destOrd="0" presId="urn:microsoft.com/office/officeart/2005/8/layout/hierarchy4"/>
    <dgm:cxn modelId="{0E0CA2C4-4C33-4ED8-94FD-920875D007DA}" type="presParOf" srcId="{F74AB546-C8B8-48CC-97AA-3702C0CAB495}" destId="{29DBBBCE-3BB0-4084-8332-117981B0F2A2}" srcOrd="0" destOrd="0" presId="urn:microsoft.com/office/officeart/2005/8/layout/hierarchy4"/>
    <dgm:cxn modelId="{C2A3F28C-D8FA-4580-BDE0-879D7F796C83}" type="presParOf" srcId="{F74AB546-C8B8-48CC-97AA-3702C0CAB495}" destId="{626AA329-E6D9-44DA-A06E-2EABFDCC24B4}" srcOrd="1" destOrd="0" presId="urn:microsoft.com/office/officeart/2005/8/layout/hierarchy4"/>
    <dgm:cxn modelId="{F58D573A-C908-4F64-929A-DC8707224011}" type="presParOf" srcId="{F74AB546-C8B8-48CC-97AA-3702C0CAB495}" destId="{09778FF0-24FE-475C-BED1-88ED1A469D83}" srcOrd="2" destOrd="0" presId="urn:microsoft.com/office/officeart/2005/8/layout/hierarchy4"/>
    <dgm:cxn modelId="{726E83B5-19E0-45E9-8C38-07FCC74E2D78}" type="presParOf" srcId="{09778FF0-24FE-475C-BED1-88ED1A469D83}" destId="{0570DA21-9B00-494E-A6BF-8C7A407EA341}" srcOrd="0" destOrd="0" presId="urn:microsoft.com/office/officeart/2005/8/layout/hierarchy4"/>
    <dgm:cxn modelId="{7EC4ACB4-4238-4910-8B2F-F567EE78F8DF}" type="presParOf" srcId="{0570DA21-9B00-494E-A6BF-8C7A407EA341}" destId="{98990B49-DDA6-465A-BAEC-06759E29FC83}" srcOrd="0" destOrd="0" presId="urn:microsoft.com/office/officeart/2005/8/layout/hierarchy4"/>
    <dgm:cxn modelId="{47BEB9F5-F17B-4698-98CB-9F5EA7DFAEA7}" type="presParOf" srcId="{0570DA21-9B00-494E-A6BF-8C7A407EA341}" destId="{5FB47F32-7CC4-4F4B-A453-9EDC38B426B4}" srcOrd="1" destOrd="0" presId="urn:microsoft.com/office/officeart/2005/8/layout/hierarchy4"/>
    <dgm:cxn modelId="{38342C2A-56C8-4204-B416-880DDF21A455}" type="presParOf" srcId="{09778FF0-24FE-475C-BED1-88ED1A469D83}" destId="{2CBA7E9D-E71A-4A78-A6C6-4DD4FFC1C1F7}" srcOrd="1" destOrd="0" presId="urn:microsoft.com/office/officeart/2005/8/layout/hierarchy4"/>
    <dgm:cxn modelId="{25F2EFB1-3621-48CD-83AB-87CB878DBA6F}" type="presParOf" srcId="{09778FF0-24FE-475C-BED1-88ED1A469D83}" destId="{997A6794-4D61-478B-B7B5-D2EE5825EFFA}" srcOrd="2" destOrd="0" presId="urn:microsoft.com/office/officeart/2005/8/layout/hierarchy4"/>
    <dgm:cxn modelId="{F2E0B512-01F9-4B30-B93D-2BC7FE20213D}" type="presParOf" srcId="{997A6794-4D61-478B-B7B5-D2EE5825EFFA}" destId="{E69094B5-CF57-4C61-9FED-9A9566B5107B}" srcOrd="0" destOrd="0" presId="urn:microsoft.com/office/officeart/2005/8/layout/hierarchy4"/>
    <dgm:cxn modelId="{6EA2C15F-0C99-4FD3-9B88-B3D09D933590}" type="presParOf" srcId="{997A6794-4D61-478B-B7B5-D2EE5825EFFA}" destId="{2F2CBDAF-377B-42D2-A71B-872AD7EAB99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F0B924-B021-4953-9F87-E1FAD548B87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>
        <a:scene3d>
          <a:camera prst="perspectiveAbove"/>
          <a:lightRig rig="threePt" dir="t"/>
        </a:scene3d>
      </dgm:spPr>
      <dgm:t>
        <a:bodyPr/>
        <a:lstStyle/>
        <a:p>
          <a:endParaRPr lang="en-GB"/>
        </a:p>
      </dgm:t>
    </dgm:pt>
    <dgm:pt modelId="{DF30C75B-9984-46D3-80AA-1CF43C47BFF0}">
      <dgm:prSet/>
      <dgm:spPr/>
      <dgm:t>
        <a:bodyPr/>
        <a:lstStyle/>
        <a:p>
          <a:pPr rtl="0"/>
          <a:r>
            <a:rPr lang="en-GB" dirty="0" smtClean="0">
              <a:solidFill>
                <a:srgbClr val="FF0000"/>
              </a:solidFill>
            </a:rPr>
            <a:t>SLEEP</a:t>
          </a:r>
          <a:r>
            <a:rPr lang="en-GB" dirty="0" smtClean="0"/>
            <a:t> IS DEFINED AS UNCONSCIOUSNESS FROM WHICH A PERSON CAN BE AROUSED BY SENSORY OR OTHER STIMULI. </a:t>
          </a:r>
          <a:endParaRPr lang="en-GB" dirty="0"/>
        </a:p>
      </dgm:t>
    </dgm:pt>
    <dgm:pt modelId="{A4862B25-2539-44C6-82AC-19DAC0A595D1}" type="parTrans" cxnId="{7D9AECF2-B08A-4F17-A860-321819917431}">
      <dgm:prSet/>
      <dgm:spPr/>
      <dgm:t>
        <a:bodyPr/>
        <a:lstStyle/>
        <a:p>
          <a:endParaRPr lang="en-GB"/>
        </a:p>
      </dgm:t>
    </dgm:pt>
    <dgm:pt modelId="{AAD1B531-4253-4017-B637-40B6601C9DA9}" type="sibTrans" cxnId="{7D9AECF2-B08A-4F17-A860-321819917431}">
      <dgm:prSet/>
      <dgm:spPr/>
      <dgm:t>
        <a:bodyPr/>
        <a:lstStyle/>
        <a:p>
          <a:endParaRPr lang="en-GB"/>
        </a:p>
      </dgm:t>
    </dgm:pt>
    <dgm:pt modelId="{94CFF167-C56A-4288-B89C-E09A1F926789}">
      <dgm:prSet/>
      <dgm:spPr/>
      <dgm:t>
        <a:bodyPr/>
        <a:lstStyle/>
        <a:p>
          <a:pPr rtl="0"/>
          <a:r>
            <a:rPr lang="en-GB" dirty="0" smtClean="0"/>
            <a:t>IT IS TO BE DISTINGUISHED FROM </a:t>
          </a:r>
          <a:r>
            <a:rPr lang="en-GB" dirty="0" smtClean="0">
              <a:solidFill>
                <a:srgbClr val="FF0000"/>
              </a:solidFill>
            </a:rPr>
            <a:t>COMA</a:t>
          </a:r>
          <a:r>
            <a:rPr lang="en-GB" dirty="0" smtClean="0"/>
            <a:t>, WHICH IS UNCONSCIOUSNESS FROM WHICH A PERSON CANNOT BE AROUSED. </a:t>
          </a:r>
          <a:endParaRPr lang="en-GB" dirty="0"/>
        </a:p>
      </dgm:t>
    </dgm:pt>
    <dgm:pt modelId="{14C08F22-180C-4129-AEEE-EA1287A6E4DF}" type="parTrans" cxnId="{8A179079-232F-4EB4-8A11-F0C6A8FC4B65}">
      <dgm:prSet/>
      <dgm:spPr/>
      <dgm:t>
        <a:bodyPr/>
        <a:lstStyle/>
        <a:p>
          <a:endParaRPr lang="en-GB"/>
        </a:p>
      </dgm:t>
    </dgm:pt>
    <dgm:pt modelId="{98CDDC2D-758E-454E-8269-18CF9EFE8048}" type="sibTrans" cxnId="{8A179079-232F-4EB4-8A11-F0C6A8FC4B65}">
      <dgm:prSet/>
      <dgm:spPr/>
      <dgm:t>
        <a:bodyPr/>
        <a:lstStyle/>
        <a:p>
          <a:endParaRPr lang="en-GB"/>
        </a:p>
      </dgm:t>
    </dgm:pt>
    <dgm:pt modelId="{C855FFA1-D925-4238-9207-D7A8459F1D27}" type="pres">
      <dgm:prSet presAssocID="{48F0B924-B021-4953-9F87-E1FAD548B87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277C7E-4D43-4077-A5F3-79A8A4C3CC51}" type="pres">
      <dgm:prSet presAssocID="{DF30C75B-9984-46D3-80AA-1CF43C47BFF0}" presName="node" presStyleLbl="node1" presStyleIdx="0" presStyleCnt="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3B9FAF33-D71D-4FA1-A765-34D7470B30EE}" type="pres">
      <dgm:prSet presAssocID="{AAD1B531-4253-4017-B637-40B6601C9DA9}" presName="sibTrans" presStyleCnt="0"/>
      <dgm:spPr/>
    </dgm:pt>
    <dgm:pt modelId="{57E5FD2D-80B9-4656-8313-BBD620BC4ED0}" type="pres">
      <dgm:prSet presAssocID="{94CFF167-C56A-4288-B89C-E09A1F926789}" presName="node" presStyleLbl="node1" presStyleIdx="1" presStyleCnt="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6171520E-8840-4B2C-BD5D-056556315B27}" type="presOf" srcId="{48F0B924-B021-4953-9F87-E1FAD548B872}" destId="{C855FFA1-D925-4238-9207-D7A8459F1D27}" srcOrd="0" destOrd="0" presId="urn:microsoft.com/office/officeart/2005/8/layout/default"/>
    <dgm:cxn modelId="{7D9AECF2-B08A-4F17-A860-321819917431}" srcId="{48F0B924-B021-4953-9F87-E1FAD548B872}" destId="{DF30C75B-9984-46D3-80AA-1CF43C47BFF0}" srcOrd="0" destOrd="0" parTransId="{A4862B25-2539-44C6-82AC-19DAC0A595D1}" sibTransId="{AAD1B531-4253-4017-B637-40B6601C9DA9}"/>
    <dgm:cxn modelId="{FE19D7F6-73F6-48ED-88B4-47A3A08A179E}" type="presOf" srcId="{94CFF167-C56A-4288-B89C-E09A1F926789}" destId="{57E5FD2D-80B9-4656-8313-BBD620BC4ED0}" srcOrd="0" destOrd="0" presId="urn:microsoft.com/office/officeart/2005/8/layout/default"/>
    <dgm:cxn modelId="{69676360-471D-477B-865E-B618EAA59E8B}" type="presOf" srcId="{DF30C75B-9984-46D3-80AA-1CF43C47BFF0}" destId="{93277C7E-4D43-4077-A5F3-79A8A4C3CC51}" srcOrd="0" destOrd="0" presId="urn:microsoft.com/office/officeart/2005/8/layout/default"/>
    <dgm:cxn modelId="{8A179079-232F-4EB4-8A11-F0C6A8FC4B65}" srcId="{48F0B924-B021-4953-9F87-E1FAD548B872}" destId="{94CFF167-C56A-4288-B89C-E09A1F926789}" srcOrd="1" destOrd="0" parTransId="{14C08F22-180C-4129-AEEE-EA1287A6E4DF}" sibTransId="{98CDDC2D-758E-454E-8269-18CF9EFE8048}"/>
    <dgm:cxn modelId="{0EF30343-B686-41C0-AB78-C87BC67E1739}" type="presParOf" srcId="{C855FFA1-D925-4238-9207-D7A8459F1D27}" destId="{93277C7E-4D43-4077-A5F3-79A8A4C3CC51}" srcOrd="0" destOrd="0" presId="urn:microsoft.com/office/officeart/2005/8/layout/default"/>
    <dgm:cxn modelId="{ECAE30A3-4F1A-4692-A5E4-8DE37C14AA6D}" type="presParOf" srcId="{C855FFA1-D925-4238-9207-D7A8459F1D27}" destId="{3B9FAF33-D71D-4FA1-A765-34D7470B30EE}" srcOrd="1" destOrd="0" presId="urn:microsoft.com/office/officeart/2005/8/layout/default"/>
    <dgm:cxn modelId="{376B55B7-861F-40D8-9F2D-B6A2DE6B491E}" type="presParOf" srcId="{C855FFA1-D925-4238-9207-D7A8459F1D27}" destId="{57E5FD2D-80B9-4656-8313-BBD620BC4ED0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084D1E0-DBEC-40A9-A947-F87EE97F6BD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D251C3A-F5E8-4795-9CA8-733F88D08C71}">
      <dgm:prSet/>
      <dgm:spPr/>
      <dgm:t>
        <a:bodyPr/>
        <a:lstStyle/>
        <a:p>
          <a:pPr rtl="0"/>
          <a:r>
            <a:rPr lang="en-GB" dirty="0" smtClean="0"/>
            <a:t>THE LIGHT-DARK CYCLE IS THE MAIN TIME CUE OF THE REGULATING SYSTEM OF MELATONIN SECRETION. </a:t>
          </a:r>
          <a:endParaRPr lang="en-GB" dirty="0"/>
        </a:p>
      </dgm:t>
    </dgm:pt>
    <dgm:pt modelId="{67B84CDD-5FE6-4466-B03D-A3483320F103}" type="parTrans" cxnId="{873D0974-5091-46A4-BA11-D3DB6005CF75}">
      <dgm:prSet/>
      <dgm:spPr/>
      <dgm:t>
        <a:bodyPr/>
        <a:lstStyle/>
        <a:p>
          <a:endParaRPr lang="en-GB"/>
        </a:p>
      </dgm:t>
    </dgm:pt>
    <dgm:pt modelId="{569DD408-0D62-46DE-A9C0-727F43AE6BA8}" type="sibTrans" cxnId="{873D0974-5091-46A4-BA11-D3DB6005CF75}">
      <dgm:prSet/>
      <dgm:spPr/>
      <dgm:t>
        <a:bodyPr/>
        <a:lstStyle/>
        <a:p>
          <a:endParaRPr lang="en-GB"/>
        </a:p>
      </dgm:t>
    </dgm:pt>
    <dgm:pt modelId="{56447296-F5A1-4DAF-B369-424C8B7DCC34}">
      <dgm:prSet/>
      <dgm:spPr/>
      <dgm:t>
        <a:bodyPr/>
        <a:lstStyle/>
        <a:p>
          <a:pPr rtl="0"/>
          <a:r>
            <a:rPr lang="en-GB" dirty="0" smtClean="0"/>
            <a:t>PHOTIC (LIGHT) INFORMATION IS TRANSMITTED TO THE SCN VIA RETINOHYPOTHALAMIC FIBRES. </a:t>
          </a:r>
          <a:endParaRPr lang="en-GB" dirty="0"/>
        </a:p>
      </dgm:t>
    </dgm:pt>
    <dgm:pt modelId="{F07FAA70-D62A-471A-BA1C-FF1641B146AF}" type="parTrans" cxnId="{7D1C830F-7F7C-49F2-B539-804DCDEF2898}">
      <dgm:prSet/>
      <dgm:spPr/>
      <dgm:t>
        <a:bodyPr/>
        <a:lstStyle/>
        <a:p>
          <a:endParaRPr lang="en-GB"/>
        </a:p>
      </dgm:t>
    </dgm:pt>
    <dgm:pt modelId="{D48C61D6-64B8-4AD5-B855-045EC39E8638}" type="sibTrans" cxnId="{7D1C830F-7F7C-49F2-B539-804DCDEF2898}">
      <dgm:prSet/>
      <dgm:spPr/>
      <dgm:t>
        <a:bodyPr/>
        <a:lstStyle/>
        <a:p>
          <a:endParaRPr lang="en-GB"/>
        </a:p>
      </dgm:t>
    </dgm:pt>
    <dgm:pt modelId="{E1685BFA-3A79-4729-8D72-7831D5EF5369}">
      <dgm:prSet/>
      <dgm:spPr/>
      <dgm:t>
        <a:bodyPr/>
        <a:lstStyle/>
        <a:p>
          <a:pPr rtl="0"/>
          <a:r>
            <a:rPr lang="en-GB" dirty="0" smtClean="0"/>
            <a:t>THE SUBSEQUENT SIGNAL FROM THE SCN TRAVELS ONWARDS THROUGH THE CERVICAL SYMPATHETIC GANGLIA AND ULTIMATELY INFLUENCES MELATONIN PRODUCTION IN THE PINEAL GLAND</a:t>
          </a:r>
          <a:endParaRPr lang="en-GB" dirty="0"/>
        </a:p>
      </dgm:t>
    </dgm:pt>
    <dgm:pt modelId="{1E38CF5D-A156-4F08-881B-214F60C1509A}" type="parTrans" cxnId="{A44B9E75-1641-4F2C-96A2-4C383B488024}">
      <dgm:prSet/>
      <dgm:spPr/>
      <dgm:t>
        <a:bodyPr/>
        <a:lstStyle/>
        <a:p>
          <a:endParaRPr lang="en-GB"/>
        </a:p>
      </dgm:t>
    </dgm:pt>
    <dgm:pt modelId="{B9A04C8C-265D-411D-BD2D-2B520C99B545}" type="sibTrans" cxnId="{A44B9E75-1641-4F2C-96A2-4C383B488024}">
      <dgm:prSet/>
      <dgm:spPr/>
      <dgm:t>
        <a:bodyPr/>
        <a:lstStyle/>
        <a:p>
          <a:endParaRPr lang="en-GB"/>
        </a:p>
      </dgm:t>
    </dgm:pt>
    <dgm:pt modelId="{3963A448-85A0-4FFA-BAD6-D0E8F52E433F}">
      <dgm:prSet/>
      <dgm:spPr/>
      <dgm:t>
        <a:bodyPr/>
        <a:lstStyle/>
        <a:p>
          <a:pPr rtl="0"/>
          <a:r>
            <a:rPr lang="en-GB" dirty="0" smtClean="0"/>
            <a:t>DURING THE DAY, THE PRESENCE OF LIGHT INHIBITS MELATONIN SECRETION BY THE PINEAL GLAND</a:t>
          </a:r>
          <a:endParaRPr lang="en-GB" dirty="0"/>
        </a:p>
      </dgm:t>
    </dgm:pt>
    <dgm:pt modelId="{12D3794E-6769-46C3-AC06-A4FD3D257032}" type="parTrans" cxnId="{B003FB24-5BD0-4DF5-86E0-A0C17A313FF3}">
      <dgm:prSet/>
      <dgm:spPr/>
      <dgm:t>
        <a:bodyPr/>
        <a:lstStyle/>
        <a:p>
          <a:endParaRPr lang="en-GB"/>
        </a:p>
      </dgm:t>
    </dgm:pt>
    <dgm:pt modelId="{8AF9EE91-696E-4A86-A634-FB3DBCC736E3}" type="sibTrans" cxnId="{B003FB24-5BD0-4DF5-86E0-A0C17A313FF3}">
      <dgm:prSet/>
      <dgm:spPr/>
      <dgm:t>
        <a:bodyPr/>
        <a:lstStyle/>
        <a:p>
          <a:endParaRPr lang="en-GB"/>
        </a:p>
      </dgm:t>
    </dgm:pt>
    <dgm:pt modelId="{EE2669D2-69FF-4831-849A-7E0F810357AB}" type="pres">
      <dgm:prSet presAssocID="{A084D1E0-DBEC-40A9-A947-F87EE97F6BD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02F5D87-4C7F-4405-A67A-8B95D5AC5394}" type="pres">
      <dgm:prSet presAssocID="{BD251C3A-F5E8-4795-9CA8-733F88D08C7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B8E6552-4D08-481B-9F55-3648BA3090C9}" type="pres">
      <dgm:prSet presAssocID="{569DD408-0D62-46DE-A9C0-727F43AE6BA8}" presName="sibTrans" presStyleCnt="0"/>
      <dgm:spPr/>
    </dgm:pt>
    <dgm:pt modelId="{494C7159-0F0B-4228-8ECB-B0780B2046B5}" type="pres">
      <dgm:prSet presAssocID="{56447296-F5A1-4DAF-B369-424C8B7DCC3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BD9E9E2-9603-4DBB-B3F3-F5BC39A12AFC}" type="pres">
      <dgm:prSet presAssocID="{D48C61D6-64B8-4AD5-B855-045EC39E8638}" presName="sibTrans" presStyleCnt="0"/>
      <dgm:spPr/>
    </dgm:pt>
    <dgm:pt modelId="{A2BB1F0C-C5FE-42DA-867D-E777048E303E}" type="pres">
      <dgm:prSet presAssocID="{E1685BFA-3A79-4729-8D72-7831D5EF536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B2D6DE5-ECB5-4E2C-8404-E5F21370D7A1}" type="pres">
      <dgm:prSet presAssocID="{B9A04C8C-265D-411D-BD2D-2B520C99B545}" presName="sibTrans" presStyleCnt="0"/>
      <dgm:spPr/>
    </dgm:pt>
    <dgm:pt modelId="{36CCED04-E4E6-4B30-BC08-997F5F8A6299}" type="pres">
      <dgm:prSet presAssocID="{3963A448-85A0-4FFA-BAD6-D0E8F52E433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73D0974-5091-46A4-BA11-D3DB6005CF75}" srcId="{A084D1E0-DBEC-40A9-A947-F87EE97F6BDB}" destId="{BD251C3A-F5E8-4795-9CA8-733F88D08C71}" srcOrd="0" destOrd="0" parTransId="{67B84CDD-5FE6-4466-B03D-A3483320F103}" sibTransId="{569DD408-0D62-46DE-A9C0-727F43AE6BA8}"/>
    <dgm:cxn modelId="{7D1C830F-7F7C-49F2-B539-804DCDEF2898}" srcId="{A084D1E0-DBEC-40A9-A947-F87EE97F6BDB}" destId="{56447296-F5A1-4DAF-B369-424C8B7DCC34}" srcOrd="1" destOrd="0" parTransId="{F07FAA70-D62A-471A-BA1C-FF1641B146AF}" sibTransId="{D48C61D6-64B8-4AD5-B855-045EC39E8638}"/>
    <dgm:cxn modelId="{77420C9D-7144-4006-87AD-8538D4053E6F}" type="presOf" srcId="{BD251C3A-F5E8-4795-9CA8-733F88D08C71}" destId="{D02F5D87-4C7F-4405-A67A-8B95D5AC5394}" srcOrd="0" destOrd="0" presId="urn:microsoft.com/office/officeart/2005/8/layout/default"/>
    <dgm:cxn modelId="{F2A05B7B-385D-401E-BD52-1ADAAF6C683B}" type="presOf" srcId="{A084D1E0-DBEC-40A9-A947-F87EE97F6BDB}" destId="{EE2669D2-69FF-4831-849A-7E0F810357AB}" srcOrd="0" destOrd="0" presId="urn:microsoft.com/office/officeart/2005/8/layout/default"/>
    <dgm:cxn modelId="{2996D3EE-3E22-4991-9855-334E32F97E0D}" type="presOf" srcId="{3963A448-85A0-4FFA-BAD6-D0E8F52E433F}" destId="{36CCED04-E4E6-4B30-BC08-997F5F8A6299}" srcOrd="0" destOrd="0" presId="urn:microsoft.com/office/officeart/2005/8/layout/default"/>
    <dgm:cxn modelId="{766188CA-4AB1-4DD2-A77A-7807F79213BF}" type="presOf" srcId="{E1685BFA-3A79-4729-8D72-7831D5EF5369}" destId="{A2BB1F0C-C5FE-42DA-867D-E777048E303E}" srcOrd="0" destOrd="0" presId="urn:microsoft.com/office/officeart/2005/8/layout/default"/>
    <dgm:cxn modelId="{A44B9E75-1641-4F2C-96A2-4C383B488024}" srcId="{A084D1E0-DBEC-40A9-A947-F87EE97F6BDB}" destId="{E1685BFA-3A79-4729-8D72-7831D5EF5369}" srcOrd="2" destOrd="0" parTransId="{1E38CF5D-A156-4F08-881B-214F60C1509A}" sibTransId="{B9A04C8C-265D-411D-BD2D-2B520C99B545}"/>
    <dgm:cxn modelId="{21E1042F-A515-497A-ADDE-C7C979893129}" type="presOf" srcId="{56447296-F5A1-4DAF-B369-424C8B7DCC34}" destId="{494C7159-0F0B-4228-8ECB-B0780B2046B5}" srcOrd="0" destOrd="0" presId="urn:microsoft.com/office/officeart/2005/8/layout/default"/>
    <dgm:cxn modelId="{B003FB24-5BD0-4DF5-86E0-A0C17A313FF3}" srcId="{A084D1E0-DBEC-40A9-A947-F87EE97F6BDB}" destId="{3963A448-85A0-4FFA-BAD6-D0E8F52E433F}" srcOrd="3" destOrd="0" parTransId="{12D3794E-6769-46C3-AC06-A4FD3D257032}" sibTransId="{8AF9EE91-696E-4A86-A634-FB3DBCC736E3}"/>
    <dgm:cxn modelId="{CF848E08-B0B8-465A-BF38-666513F28726}" type="presParOf" srcId="{EE2669D2-69FF-4831-849A-7E0F810357AB}" destId="{D02F5D87-4C7F-4405-A67A-8B95D5AC5394}" srcOrd="0" destOrd="0" presId="urn:microsoft.com/office/officeart/2005/8/layout/default"/>
    <dgm:cxn modelId="{9592DEB9-ECDC-4DF3-878B-D56A15C54CD8}" type="presParOf" srcId="{EE2669D2-69FF-4831-849A-7E0F810357AB}" destId="{BB8E6552-4D08-481B-9F55-3648BA3090C9}" srcOrd="1" destOrd="0" presId="urn:microsoft.com/office/officeart/2005/8/layout/default"/>
    <dgm:cxn modelId="{E7727A32-4F45-4F8B-82F6-998C4CF8240F}" type="presParOf" srcId="{EE2669D2-69FF-4831-849A-7E0F810357AB}" destId="{494C7159-0F0B-4228-8ECB-B0780B2046B5}" srcOrd="2" destOrd="0" presId="urn:microsoft.com/office/officeart/2005/8/layout/default"/>
    <dgm:cxn modelId="{7C7AFE90-DFEC-4CF8-996C-7BA11D7491D1}" type="presParOf" srcId="{EE2669D2-69FF-4831-849A-7E0F810357AB}" destId="{DBD9E9E2-9603-4DBB-B3F3-F5BC39A12AFC}" srcOrd="3" destOrd="0" presId="urn:microsoft.com/office/officeart/2005/8/layout/default"/>
    <dgm:cxn modelId="{937F7F17-8C48-4CC8-ADE3-75BD716E6CA3}" type="presParOf" srcId="{EE2669D2-69FF-4831-849A-7E0F810357AB}" destId="{A2BB1F0C-C5FE-42DA-867D-E777048E303E}" srcOrd="4" destOrd="0" presId="urn:microsoft.com/office/officeart/2005/8/layout/default"/>
    <dgm:cxn modelId="{41AE397D-878B-41FB-9530-3461E019C920}" type="presParOf" srcId="{EE2669D2-69FF-4831-849A-7E0F810357AB}" destId="{FB2D6DE5-ECB5-4E2C-8404-E5F21370D7A1}" srcOrd="5" destOrd="0" presId="urn:microsoft.com/office/officeart/2005/8/layout/default"/>
    <dgm:cxn modelId="{2A70DFA4-3556-4F52-8BC0-2FDA033A8E5F}" type="presParOf" srcId="{EE2669D2-69FF-4831-849A-7E0F810357AB}" destId="{36CCED04-E4E6-4B30-BC08-997F5F8A629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88C7B41-A846-4FB5-A228-BFCFE2967F4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>
        <a:scene3d>
          <a:camera prst="perspectiveRight"/>
          <a:lightRig rig="threePt" dir="t"/>
        </a:scene3d>
      </dgm:spPr>
      <dgm:t>
        <a:bodyPr/>
        <a:lstStyle/>
        <a:p>
          <a:endParaRPr lang="en-GB"/>
        </a:p>
      </dgm:t>
    </dgm:pt>
    <dgm:pt modelId="{1555CE4E-55DB-4538-83BD-2275B4634DD4}">
      <dgm:prSet/>
      <dgm:spPr/>
      <dgm:t>
        <a:bodyPr/>
        <a:lstStyle/>
        <a:p>
          <a:pPr rtl="0"/>
          <a:r>
            <a:rPr lang="en-GB" dirty="0" smtClean="0"/>
            <a:t>VLPO </a:t>
          </a:r>
          <a:r>
            <a:rPr lang="en-GB" dirty="0" smtClean="0"/>
            <a:t>IS A SMALL CLUSTER OF NEURONS SITUATED IN THE ANTERIOR HYPOTHALAMUS </a:t>
          </a:r>
          <a:endParaRPr lang="en-GB" dirty="0"/>
        </a:p>
      </dgm:t>
    </dgm:pt>
    <dgm:pt modelId="{6C94FBEF-EC6E-4FC4-8FB3-A5E515F8C56F}" type="parTrans" cxnId="{B4B9DD35-7CAA-4CBB-A743-07FC52C14CAD}">
      <dgm:prSet/>
      <dgm:spPr/>
      <dgm:t>
        <a:bodyPr/>
        <a:lstStyle/>
        <a:p>
          <a:endParaRPr lang="en-GB"/>
        </a:p>
      </dgm:t>
    </dgm:pt>
    <dgm:pt modelId="{D90DD158-AB36-42AD-9761-CD26C7AD6068}" type="sibTrans" cxnId="{B4B9DD35-7CAA-4CBB-A743-07FC52C14CAD}">
      <dgm:prSet/>
      <dgm:spPr/>
      <dgm:t>
        <a:bodyPr/>
        <a:lstStyle/>
        <a:p>
          <a:endParaRPr lang="en-GB"/>
        </a:p>
      </dgm:t>
    </dgm:pt>
    <dgm:pt modelId="{79C48755-7F7F-4057-93CB-62DF7EE9D521}">
      <dgm:prSet/>
      <dgm:spPr/>
      <dgm:t>
        <a:bodyPr/>
        <a:lstStyle/>
        <a:p>
          <a:pPr rtl="0"/>
          <a:r>
            <a:rPr lang="en-GB" dirty="0" smtClean="0"/>
            <a:t>VLPO</a:t>
          </a:r>
          <a:r>
            <a:rPr lang="en-GB" dirty="0" smtClean="0"/>
            <a:t>, PROJECTS TO MANY OF THE BRAIN REGIONS ASSOCIATED WITH AROUSAL </a:t>
          </a:r>
        </a:p>
      </dgm:t>
    </dgm:pt>
    <dgm:pt modelId="{D966D588-3D64-49F1-A71A-3E9CFA5EC38A}" type="parTrans" cxnId="{14CB5D41-E6D0-4EC9-9B48-673F1AD85DBF}">
      <dgm:prSet/>
      <dgm:spPr/>
      <dgm:t>
        <a:bodyPr/>
        <a:lstStyle/>
        <a:p>
          <a:endParaRPr lang="en-GB"/>
        </a:p>
      </dgm:t>
    </dgm:pt>
    <dgm:pt modelId="{9F6C0876-15CF-4525-8E6A-BE98E95FCB2B}" type="sibTrans" cxnId="{14CB5D41-E6D0-4EC9-9B48-673F1AD85DBF}">
      <dgm:prSet/>
      <dgm:spPr/>
      <dgm:t>
        <a:bodyPr/>
        <a:lstStyle/>
        <a:p>
          <a:endParaRPr lang="en-GB"/>
        </a:p>
      </dgm:t>
    </dgm:pt>
    <dgm:pt modelId="{6948FB7D-6CDD-404B-A4EE-D8ADBFE3BA1A}">
      <dgm:prSet/>
      <dgm:spPr/>
      <dgm:t>
        <a:bodyPr/>
        <a:lstStyle/>
        <a:p>
          <a:pPr rtl="0"/>
          <a:r>
            <a:rPr lang="en-GB" dirty="0" smtClean="0"/>
            <a:t>VLPO </a:t>
          </a:r>
          <a:r>
            <a:rPr lang="en-GB" dirty="0" smtClean="0"/>
            <a:t>IS PRIMARILY ACTIVE DURING </a:t>
          </a:r>
          <a:r>
            <a:rPr lang="en-GB" dirty="0" smtClean="0"/>
            <a:t>NREM sleep</a:t>
          </a:r>
          <a:endParaRPr lang="en-GB" dirty="0"/>
        </a:p>
      </dgm:t>
    </dgm:pt>
    <dgm:pt modelId="{33A138E7-06C5-41AD-8A76-482438CCDA44}" type="parTrans" cxnId="{296F819E-8EBA-43D9-B370-80B7F68C108F}">
      <dgm:prSet/>
      <dgm:spPr/>
      <dgm:t>
        <a:bodyPr/>
        <a:lstStyle/>
        <a:p>
          <a:endParaRPr lang="en-GB"/>
        </a:p>
      </dgm:t>
    </dgm:pt>
    <dgm:pt modelId="{EBAB7F33-3914-4523-BDA3-4DBE841BD301}" type="sibTrans" cxnId="{296F819E-8EBA-43D9-B370-80B7F68C108F}">
      <dgm:prSet/>
      <dgm:spPr/>
      <dgm:t>
        <a:bodyPr/>
        <a:lstStyle/>
        <a:p>
          <a:endParaRPr lang="en-GB"/>
        </a:p>
      </dgm:t>
    </dgm:pt>
    <dgm:pt modelId="{A2B65F97-8737-4F4C-AF6F-F3B02E958EF4}">
      <dgm:prSet/>
      <dgm:spPr/>
      <dgm:t>
        <a:bodyPr/>
        <a:lstStyle/>
        <a:p>
          <a:pPr rtl="0"/>
          <a:r>
            <a:rPr lang="en-GB" dirty="0" smtClean="0"/>
            <a:t>IN THESE PROJECTIONS THE VLPO UTILISES NEUROTRANSMITTERS ALSO ASSOCIATED WITH SLEEP</a:t>
          </a:r>
          <a:endParaRPr lang="en-GB" dirty="0"/>
        </a:p>
      </dgm:t>
    </dgm:pt>
    <dgm:pt modelId="{04F8ACF3-17B2-4108-8B34-E5A8071F26B7}" type="parTrans" cxnId="{359743A1-E583-4986-A618-1D040D24629B}">
      <dgm:prSet/>
      <dgm:spPr/>
      <dgm:t>
        <a:bodyPr/>
        <a:lstStyle/>
        <a:p>
          <a:endParaRPr lang="en-GB"/>
        </a:p>
      </dgm:t>
    </dgm:pt>
    <dgm:pt modelId="{31BD6228-5ED9-4130-A90F-D3D4DCEA0945}" type="sibTrans" cxnId="{359743A1-E583-4986-A618-1D040D24629B}">
      <dgm:prSet/>
      <dgm:spPr/>
      <dgm:t>
        <a:bodyPr/>
        <a:lstStyle/>
        <a:p>
          <a:endParaRPr lang="en-GB"/>
        </a:p>
      </dgm:t>
    </dgm:pt>
    <dgm:pt modelId="{092B05FB-9EAB-4828-AB18-FA7118E63F98}" type="pres">
      <dgm:prSet presAssocID="{B88C7B41-A846-4FB5-A228-BFCFE2967F4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E055F0C-0541-4A53-8306-662CEE9ADFC2}" type="pres">
      <dgm:prSet presAssocID="{1555CE4E-55DB-4538-83BD-2275B4634DD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F5F09F6-AEBE-426E-82F4-7349BB7B36EB}" type="pres">
      <dgm:prSet presAssocID="{D90DD158-AB36-42AD-9761-CD26C7AD6068}" presName="spacer" presStyleCnt="0"/>
      <dgm:spPr/>
    </dgm:pt>
    <dgm:pt modelId="{F88C03AA-2A03-4BB8-B681-FCB883CFB9F5}" type="pres">
      <dgm:prSet presAssocID="{79C48755-7F7F-4057-93CB-62DF7EE9D52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F7B1E27-6EBE-4C91-8BE3-046360A17B25}" type="pres">
      <dgm:prSet presAssocID="{9F6C0876-15CF-4525-8E6A-BE98E95FCB2B}" presName="spacer" presStyleCnt="0"/>
      <dgm:spPr/>
    </dgm:pt>
    <dgm:pt modelId="{9F4760F3-E9C2-474F-A005-8B2B18FF49DF}" type="pres">
      <dgm:prSet presAssocID="{A2B65F97-8737-4F4C-AF6F-F3B02E958EF4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823E133-8C93-41B4-B665-0E273316DCAB}" type="pres">
      <dgm:prSet presAssocID="{31BD6228-5ED9-4130-A90F-D3D4DCEA0945}" presName="spacer" presStyleCnt="0"/>
      <dgm:spPr/>
    </dgm:pt>
    <dgm:pt modelId="{7E920B04-9671-4ED5-B7F9-DE5361314DE2}" type="pres">
      <dgm:prSet presAssocID="{6948FB7D-6CDD-404B-A4EE-D8ADBFE3BA1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4CB5D41-E6D0-4EC9-9B48-673F1AD85DBF}" srcId="{B88C7B41-A846-4FB5-A228-BFCFE2967F44}" destId="{79C48755-7F7F-4057-93CB-62DF7EE9D521}" srcOrd="1" destOrd="0" parTransId="{D966D588-3D64-49F1-A71A-3E9CFA5EC38A}" sibTransId="{9F6C0876-15CF-4525-8E6A-BE98E95FCB2B}"/>
    <dgm:cxn modelId="{60AE45A8-D515-4981-A053-833EB6ADA5C0}" type="presOf" srcId="{1555CE4E-55DB-4538-83BD-2275B4634DD4}" destId="{FE055F0C-0541-4A53-8306-662CEE9ADFC2}" srcOrd="0" destOrd="0" presId="urn:microsoft.com/office/officeart/2005/8/layout/vList2"/>
    <dgm:cxn modelId="{296F819E-8EBA-43D9-B370-80B7F68C108F}" srcId="{B88C7B41-A846-4FB5-A228-BFCFE2967F44}" destId="{6948FB7D-6CDD-404B-A4EE-D8ADBFE3BA1A}" srcOrd="3" destOrd="0" parTransId="{33A138E7-06C5-41AD-8A76-482438CCDA44}" sibTransId="{EBAB7F33-3914-4523-BDA3-4DBE841BD301}"/>
    <dgm:cxn modelId="{B4B9DD35-7CAA-4CBB-A743-07FC52C14CAD}" srcId="{B88C7B41-A846-4FB5-A228-BFCFE2967F44}" destId="{1555CE4E-55DB-4538-83BD-2275B4634DD4}" srcOrd="0" destOrd="0" parTransId="{6C94FBEF-EC6E-4FC4-8FB3-A5E515F8C56F}" sibTransId="{D90DD158-AB36-42AD-9761-CD26C7AD6068}"/>
    <dgm:cxn modelId="{51162AFF-0921-4BAB-AF90-582CAD874673}" type="presOf" srcId="{79C48755-7F7F-4057-93CB-62DF7EE9D521}" destId="{F88C03AA-2A03-4BB8-B681-FCB883CFB9F5}" srcOrd="0" destOrd="0" presId="urn:microsoft.com/office/officeart/2005/8/layout/vList2"/>
    <dgm:cxn modelId="{BE97C74D-C11B-4A18-9A9C-1919ED56D489}" type="presOf" srcId="{6948FB7D-6CDD-404B-A4EE-D8ADBFE3BA1A}" destId="{7E920B04-9671-4ED5-B7F9-DE5361314DE2}" srcOrd="0" destOrd="0" presId="urn:microsoft.com/office/officeart/2005/8/layout/vList2"/>
    <dgm:cxn modelId="{359743A1-E583-4986-A618-1D040D24629B}" srcId="{B88C7B41-A846-4FB5-A228-BFCFE2967F44}" destId="{A2B65F97-8737-4F4C-AF6F-F3B02E958EF4}" srcOrd="2" destOrd="0" parTransId="{04F8ACF3-17B2-4108-8B34-E5A8071F26B7}" sibTransId="{31BD6228-5ED9-4130-A90F-D3D4DCEA0945}"/>
    <dgm:cxn modelId="{59057420-F076-4B6B-95FE-FDEE7FEEB25A}" type="presOf" srcId="{A2B65F97-8737-4F4C-AF6F-F3B02E958EF4}" destId="{9F4760F3-E9C2-474F-A005-8B2B18FF49DF}" srcOrd="0" destOrd="0" presId="urn:microsoft.com/office/officeart/2005/8/layout/vList2"/>
    <dgm:cxn modelId="{52A8062E-49A0-4646-ADF4-28E6D1782F43}" type="presOf" srcId="{B88C7B41-A846-4FB5-A228-BFCFE2967F44}" destId="{092B05FB-9EAB-4828-AB18-FA7118E63F98}" srcOrd="0" destOrd="0" presId="urn:microsoft.com/office/officeart/2005/8/layout/vList2"/>
    <dgm:cxn modelId="{C9C12189-4736-4CB6-8240-60824039A67C}" type="presParOf" srcId="{092B05FB-9EAB-4828-AB18-FA7118E63F98}" destId="{FE055F0C-0541-4A53-8306-662CEE9ADFC2}" srcOrd="0" destOrd="0" presId="urn:microsoft.com/office/officeart/2005/8/layout/vList2"/>
    <dgm:cxn modelId="{92432D9D-708E-4AEF-90C4-954203EF730D}" type="presParOf" srcId="{092B05FB-9EAB-4828-AB18-FA7118E63F98}" destId="{AF5F09F6-AEBE-426E-82F4-7349BB7B36EB}" srcOrd="1" destOrd="0" presId="urn:microsoft.com/office/officeart/2005/8/layout/vList2"/>
    <dgm:cxn modelId="{6F5BC4ED-8421-449E-9858-590ADCE3467C}" type="presParOf" srcId="{092B05FB-9EAB-4828-AB18-FA7118E63F98}" destId="{F88C03AA-2A03-4BB8-B681-FCB883CFB9F5}" srcOrd="2" destOrd="0" presId="urn:microsoft.com/office/officeart/2005/8/layout/vList2"/>
    <dgm:cxn modelId="{7B754274-B21D-4F91-9226-9AB23406F498}" type="presParOf" srcId="{092B05FB-9EAB-4828-AB18-FA7118E63F98}" destId="{1F7B1E27-6EBE-4C91-8BE3-046360A17B25}" srcOrd="3" destOrd="0" presId="urn:microsoft.com/office/officeart/2005/8/layout/vList2"/>
    <dgm:cxn modelId="{069006ED-09DB-4383-9361-8AE690DE8667}" type="presParOf" srcId="{092B05FB-9EAB-4828-AB18-FA7118E63F98}" destId="{9F4760F3-E9C2-474F-A005-8B2B18FF49DF}" srcOrd="4" destOrd="0" presId="urn:microsoft.com/office/officeart/2005/8/layout/vList2"/>
    <dgm:cxn modelId="{E48C43B2-B6C6-4852-8B06-A1FB0715811A}" type="presParOf" srcId="{092B05FB-9EAB-4828-AB18-FA7118E63F98}" destId="{C823E133-8C93-41B4-B665-0E273316DCAB}" srcOrd="5" destOrd="0" presId="urn:microsoft.com/office/officeart/2005/8/layout/vList2"/>
    <dgm:cxn modelId="{159C968B-0A02-4E68-8864-6D649C23FC17}" type="presParOf" srcId="{092B05FB-9EAB-4828-AB18-FA7118E63F98}" destId="{7E920B04-9671-4ED5-B7F9-DE5361314DE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4845818-EC1B-4BBC-86CB-E0B3F83F65CC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>
        <a:scene3d>
          <a:camera prst="perspectiveRight"/>
          <a:lightRig rig="threePt" dir="t"/>
        </a:scene3d>
      </dgm:spPr>
      <dgm:t>
        <a:bodyPr/>
        <a:lstStyle/>
        <a:p>
          <a:endParaRPr lang="en-GB"/>
        </a:p>
      </dgm:t>
    </dgm:pt>
    <dgm:pt modelId="{E093E886-85D1-4119-AF3F-861C162F967F}">
      <dgm:prSet custT="1"/>
      <dgm:spPr/>
      <dgm:t>
        <a:bodyPr/>
        <a:lstStyle/>
        <a:p>
          <a:pPr rtl="0"/>
          <a:r>
            <a:rPr lang="en-US" altLang="zh-CN" sz="1800" dirty="0" smtClean="0"/>
            <a:t>VENTROLATERAL PREOPTIC AREA </a:t>
          </a:r>
          <a:r>
            <a:rPr lang="en-GB" sz="1800" dirty="0" smtClean="0"/>
            <a:t>NEURONS</a:t>
          </a:r>
          <a:endParaRPr lang="en-GB" sz="1800" dirty="0"/>
        </a:p>
      </dgm:t>
    </dgm:pt>
    <dgm:pt modelId="{4DD41BB4-F76D-46A1-99F7-7A3FA49D23B3}" type="parTrans" cxnId="{82473B99-C1F7-44D4-AA14-305CEC4B5EDE}">
      <dgm:prSet/>
      <dgm:spPr/>
      <dgm:t>
        <a:bodyPr/>
        <a:lstStyle/>
        <a:p>
          <a:endParaRPr lang="en-GB"/>
        </a:p>
      </dgm:t>
    </dgm:pt>
    <dgm:pt modelId="{AFCEA04B-C275-4F97-99DD-B58B3D4D9525}" type="sibTrans" cxnId="{82473B99-C1F7-44D4-AA14-305CEC4B5EDE}">
      <dgm:prSet/>
      <dgm:spPr/>
      <dgm:t>
        <a:bodyPr/>
        <a:lstStyle/>
        <a:p>
          <a:endParaRPr lang="en-GB"/>
        </a:p>
      </dgm:t>
    </dgm:pt>
    <dgm:pt modelId="{01EACEA2-C7AB-4C16-86D4-44CF4B3FED27}">
      <dgm:prSet custT="1"/>
      <dgm:spPr/>
      <dgm:t>
        <a:bodyPr/>
        <a:lstStyle/>
        <a:p>
          <a:pPr rtl="0"/>
          <a:r>
            <a:rPr lang="en-GB" sz="1800" dirty="0" smtClean="0"/>
            <a:t>RELEASE THE INHIBITORY NEUROTRANSMITTERS GALANIN </a:t>
          </a:r>
          <a:r>
            <a:rPr lang="en-GB" sz="1800" dirty="0" smtClean="0"/>
            <a:t>&amp; GABA </a:t>
          </a:r>
          <a:endParaRPr lang="en-GB" sz="1800" dirty="0"/>
        </a:p>
      </dgm:t>
    </dgm:pt>
    <dgm:pt modelId="{A2316964-788C-41D7-B515-6A6AE05ED271}" type="parTrans" cxnId="{586F9916-3157-4011-8B62-84A6252B8D60}">
      <dgm:prSet/>
      <dgm:spPr/>
      <dgm:t>
        <a:bodyPr/>
        <a:lstStyle/>
        <a:p>
          <a:endParaRPr lang="en-GB"/>
        </a:p>
      </dgm:t>
    </dgm:pt>
    <dgm:pt modelId="{1C56C7F0-70D3-4D57-8513-F11D39B02237}" type="sibTrans" cxnId="{586F9916-3157-4011-8B62-84A6252B8D60}">
      <dgm:prSet/>
      <dgm:spPr/>
      <dgm:t>
        <a:bodyPr/>
        <a:lstStyle/>
        <a:p>
          <a:endParaRPr lang="en-GB"/>
        </a:p>
      </dgm:t>
    </dgm:pt>
    <dgm:pt modelId="{D259F48E-B3CC-4590-9017-747EF05798DE}">
      <dgm:prSet custT="1"/>
      <dgm:spPr/>
      <dgm:t>
        <a:bodyPr/>
        <a:lstStyle/>
        <a:p>
          <a:pPr rtl="0"/>
          <a:r>
            <a:rPr lang="en-GB" sz="1400" dirty="0" smtClean="0"/>
            <a:t>THESE INHIBIT THE MONOAMINERGIC CELL GROUPS IN AREAS RESPONSIBLE FOR AROUSAL</a:t>
          </a:r>
          <a:endParaRPr lang="en-GB" sz="1400" dirty="0"/>
        </a:p>
      </dgm:t>
    </dgm:pt>
    <dgm:pt modelId="{99717CF4-AA87-48D3-AC32-0A908F54B453}" type="parTrans" cxnId="{C51CDD8B-7770-47C8-9770-0EBB43648406}">
      <dgm:prSet/>
      <dgm:spPr/>
      <dgm:t>
        <a:bodyPr/>
        <a:lstStyle/>
        <a:p>
          <a:endParaRPr lang="en-GB"/>
        </a:p>
      </dgm:t>
    </dgm:pt>
    <dgm:pt modelId="{44E251AC-CE0F-45AC-B047-F12CFDBC790B}" type="sibTrans" cxnId="{C51CDD8B-7770-47C8-9770-0EBB43648406}">
      <dgm:prSet/>
      <dgm:spPr/>
      <dgm:t>
        <a:bodyPr/>
        <a:lstStyle/>
        <a:p>
          <a:endParaRPr lang="en-GB"/>
        </a:p>
      </dgm:t>
    </dgm:pt>
    <dgm:pt modelId="{13E6F996-FB8C-41D4-A795-34C685129182}">
      <dgm:prSet custT="1"/>
      <dgm:spPr/>
      <dgm:t>
        <a:bodyPr/>
        <a:lstStyle/>
        <a:p>
          <a:pPr rtl="0"/>
          <a:r>
            <a:rPr lang="en-GB" sz="1400" dirty="0" smtClean="0"/>
            <a:t>LOCUS COERULEUS </a:t>
          </a:r>
          <a:endParaRPr lang="en-GB" sz="1400" dirty="0"/>
        </a:p>
      </dgm:t>
    </dgm:pt>
    <dgm:pt modelId="{B1EA440A-F2E4-4317-B22C-39E3016EF1C3}" type="parTrans" cxnId="{0466299C-E592-4139-B073-F3760302AB4B}">
      <dgm:prSet/>
      <dgm:spPr/>
      <dgm:t>
        <a:bodyPr/>
        <a:lstStyle/>
        <a:p>
          <a:endParaRPr lang="en-GB"/>
        </a:p>
      </dgm:t>
    </dgm:pt>
    <dgm:pt modelId="{BE246344-2C08-42CA-82E7-295737E5AC81}" type="sibTrans" cxnId="{0466299C-E592-4139-B073-F3760302AB4B}">
      <dgm:prSet/>
      <dgm:spPr/>
      <dgm:t>
        <a:bodyPr/>
        <a:lstStyle/>
        <a:p>
          <a:endParaRPr lang="en-GB"/>
        </a:p>
      </dgm:t>
    </dgm:pt>
    <dgm:pt modelId="{6F4A4C6F-3E51-43EE-A5F2-2284ECB16917}">
      <dgm:prSet custT="1"/>
      <dgm:spPr/>
      <dgm:t>
        <a:bodyPr/>
        <a:lstStyle/>
        <a:p>
          <a:pPr rtl="0"/>
          <a:r>
            <a:rPr lang="en-GB" sz="1400" dirty="0" smtClean="0"/>
            <a:t>THE RAPHE NUCLEUS </a:t>
          </a:r>
          <a:endParaRPr lang="en-GB" sz="1400" dirty="0"/>
        </a:p>
      </dgm:t>
    </dgm:pt>
    <dgm:pt modelId="{16306026-B0D2-440D-8D9E-83FB49C7260D}" type="parTrans" cxnId="{07090DDB-F33A-4F74-81E4-6BAFA181C129}">
      <dgm:prSet/>
      <dgm:spPr/>
      <dgm:t>
        <a:bodyPr/>
        <a:lstStyle/>
        <a:p>
          <a:endParaRPr lang="en-GB"/>
        </a:p>
      </dgm:t>
    </dgm:pt>
    <dgm:pt modelId="{B9510439-55B2-46C0-AE60-CE6EF5EC0C03}" type="sibTrans" cxnId="{07090DDB-F33A-4F74-81E4-6BAFA181C129}">
      <dgm:prSet/>
      <dgm:spPr/>
      <dgm:t>
        <a:bodyPr/>
        <a:lstStyle/>
        <a:p>
          <a:endParaRPr lang="en-GB"/>
        </a:p>
      </dgm:t>
    </dgm:pt>
    <dgm:pt modelId="{D64768F9-EB98-476B-83F7-92246DB8E633}">
      <dgm:prSet custT="1"/>
      <dgm:spPr/>
      <dgm:t>
        <a:bodyPr/>
        <a:lstStyle/>
        <a:p>
          <a:pPr rtl="0"/>
          <a:r>
            <a:rPr lang="en-GB" sz="1400" dirty="0" smtClean="0"/>
            <a:t>TUBEROMAMMILLARY NUCLEUS</a:t>
          </a:r>
          <a:endParaRPr lang="en-GB" sz="1400" dirty="0"/>
        </a:p>
      </dgm:t>
    </dgm:pt>
    <dgm:pt modelId="{EAD43FE5-6F8A-4AB6-A3B9-148FF6FF7B7D}" type="parTrans" cxnId="{C9FA761E-613A-41C0-8946-D9B397802779}">
      <dgm:prSet/>
      <dgm:spPr/>
      <dgm:t>
        <a:bodyPr/>
        <a:lstStyle/>
        <a:p>
          <a:endParaRPr lang="en-GB"/>
        </a:p>
      </dgm:t>
    </dgm:pt>
    <dgm:pt modelId="{FEEA7E38-C0B8-4F73-90DF-58AC5B0FACDE}" type="sibTrans" cxnId="{C9FA761E-613A-41C0-8946-D9B397802779}">
      <dgm:prSet/>
      <dgm:spPr/>
      <dgm:t>
        <a:bodyPr/>
        <a:lstStyle/>
        <a:p>
          <a:endParaRPr lang="en-GB"/>
        </a:p>
      </dgm:t>
    </dgm:pt>
    <dgm:pt modelId="{5BAD4C05-AE11-4A3C-A513-668C86E22412}" type="pres">
      <dgm:prSet presAssocID="{74845818-EC1B-4BBC-86CB-E0B3F83F6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CD2DF3E-E506-4AD1-9ABC-2C348B7B77BE}" type="pres">
      <dgm:prSet presAssocID="{D259F48E-B3CC-4590-9017-747EF05798DE}" presName="boxAndChildren" presStyleCnt="0"/>
      <dgm:spPr/>
    </dgm:pt>
    <dgm:pt modelId="{239BEC25-53F0-454E-9DA2-9ED9219421C7}" type="pres">
      <dgm:prSet presAssocID="{D259F48E-B3CC-4590-9017-747EF05798DE}" presName="parentTextBox" presStyleLbl="node1" presStyleIdx="0" presStyleCnt="3"/>
      <dgm:spPr/>
      <dgm:t>
        <a:bodyPr/>
        <a:lstStyle/>
        <a:p>
          <a:endParaRPr lang="en-GB"/>
        </a:p>
      </dgm:t>
    </dgm:pt>
    <dgm:pt modelId="{327A856E-D9FF-46FE-8ADC-FAEC809B17FA}" type="pres">
      <dgm:prSet presAssocID="{D259F48E-B3CC-4590-9017-747EF05798DE}" presName="entireBox" presStyleLbl="node1" presStyleIdx="0" presStyleCnt="3"/>
      <dgm:spPr/>
      <dgm:t>
        <a:bodyPr/>
        <a:lstStyle/>
        <a:p>
          <a:endParaRPr lang="en-GB"/>
        </a:p>
      </dgm:t>
    </dgm:pt>
    <dgm:pt modelId="{C1190D84-4EC2-4E95-996B-29947BD27C24}" type="pres">
      <dgm:prSet presAssocID="{D259F48E-B3CC-4590-9017-747EF05798DE}" presName="descendantBox" presStyleCnt="0"/>
      <dgm:spPr/>
    </dgm:pt>
    <dgm:pt modelId="{6F9C74E7-C8C3-4FB7-AF7D-E533151EE2CA}" type="pres">
      <dgm:prSet presAssocID="{13E6F996-FB8C-41D4-A795-34C685129182}" presName="childTextBox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F1C60D2-FB3F-44A6-A5A5-15B9A43C7F15}" type="pres">
      <dgm:prSet presAssocID="{6F4A4C6F-3E51-43EE-A5F2-2284ECB16917}" presName="childTextBox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92C1741-30CE-4DA9-B98B-6C96FAE43A7A}" type="pres">
      <dgm:prSet presAssocID="{D64768F9-EB98-476B-83F7-92246DB8E633}" presName="childTextBox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66B53C2-1A61-4B8F-AA9B-BA16765BAAA2}" type="pres">
      <dgm:prSet presAssocID="{1C56C7F0-70D3-4D57-8513-F11D39B02237}" presName="sp" presStyleCnt="0"/>
      <dgm:spPr/>
    </dgm:pt>
    <dgm:pt modelId="{DA03B542-94F9-4A7C-A383-0908F4A816DB}" type="pres">
      <dgm:prSet presAssocID="{01EACEA2-C7AB-4C16-86D4-44CF4B3FED27}" presName="arrowAndChildren" presStyleCnt="0"/>
      <dgm:spPr/>
    </dgm:pt>
    <dgm:pt modelId="{1AD0B18C-8152-4547-A373-B84FD1C52EEA}" type="pres">
      <dgm:prSet presAssocID="{01EACEA2-C7AB-4C16-86D4-44CF4B3FED27}" presName="parentTextArrow" presStyleLbl="node1" presStyleIdx="1" presStyleCnt="3"/>
      <dgm:spPr/>
      <dgm:t>
        <a:bodyPr/>
        <a:lstStyle/>
        <a:p>
          <a:endParaRPr lang="en-GB"/>
        </a:p>
      </dgm:t>
    </dgm:pt>
    <dgm:pt modelId="{5728F596-7F8F-42F5-BCE4-A0F1B44343C9}" type="pres">
      <dgm:prSet presAssocID="{AFCEA04B-C275-4F97-99DD-B58B3D4D9525}" presName="sp" presStyleCnt="0"/>
      <dgm:spPr/>
    </dgm:pt>
    <dgm:pt modelId="{42525560-285D-4E95-AC41-9695B557375E}" type="pres">
      <dgm:prSet presAssocID="{E093E886-85D1-4119-AF3F-861C162F967F}" presName="arrowAndChildren" presStyleCnt="0"/>
      <dgm:spPr/>
    </dgm:pt>
    <dgm:pt modelId="{8B014DEC-58E8-4D1C-8898-5D774347AE5C}" type="pres">
      <dgm:prSet presAssocID="{E093E886-85D1-4119-AF3F-861C162F967F}" presName="parentTextArrow" presStyleLbl="node1" presStyleIdx="2" presStyleCnt="3" custLinFactNeighborX="9179" custLinFactNeighborY="-47"/>
      <dgm:spPr/>
      <dgm:t>
        <a:bodyPr/>
        <a:lstStyle/>
        <a:p>
          <a:endParaRPr lang="en-GB"/>
        </a:p>
      </dgm:t>
    </dgm:pt>
  </dgm:ptLst>
  <dgm:cxnLst>
    <dgm:cxn modelId="{88C50589-F828-4D99-BEE3-F1BE2161232F}" type="presOf" srcId="{6F4A4C6F-3E51-43EE-A5F2-2284ECB16917}" destId="{9F1C60D2-FB3F-44A6-A5A5-15B9A43C7F15}" srcOrd="0" destOrd="0" presId="urn:microsoft.com/office/officeart/2005/8/layout/process4"/>
    <dgm:cxn modelId="{C51CDD8B-7770-47C8-9770-0EBB43648406}" srcId="{74845818-EC1B-4BBC-86CB-E0B3F83F65CC}" destId="{D259F48E-B3CC-4590-9017-747EF05798DE}" srcOrd="2" destOrd="0" parTransId="{99717CF4-AA87-48D3-AC32-0A908F54B453}" sibTransId="{44E251AC-CE0F-45AC-B047-F12CFDBC790B}"/>
    <dgm:cxn modelId="{786ECF98-3738-43DE-B5D9-F1138B552EE4}" type="presOf" srcId="{E093E886-85D1-4119-AF3F-861C162F967F}" destId="{8B014DEC-58E8-4D1C-8898-5D774347AE5C}" srcOrd="0" destOrd="0" presId="urn:microsoft.com/office/officeart/2005/8/layout/process4"/>
    <dgm:cxn modelId="{82473B99-C1F7-44D4-AA14-305CEC4B5EDE}" srcId="{74845818-EC1B-4BBC-86CB-E0B3F83F65CC}" destId="{E093E886-85D1-4119-AF3F-861C162F967F}" srcOrd="0" destOrd="0" parTransId="{4DD41BB4-F76D-46A1-99F7-7A3FA49D23B3}" sibTransId="{AFCEA04B-C275-4F97-99DD-B58B3D4D9525}"/>
    <dgm:cxn modelId="{7B2CEF4C-6435-4869-AFD6-26976CB6AC7A}" type="presOf" srcId="{D259F48E-B3CC-4590-9017-747EF05798DE}" destId="{239BEC25-53F0-454E-9DA2-9ED9219421C7}" srcOrd="0" destOrd="0" presId="urn:microsoft.com/office/officeart/2005/8/layout/process4"/>
    <dgm:cxn modelId="{DB89520C-3FFE-4304-9BC9-184C73C7709F}" type="presOf" srcId="{01EACEA2-C7AB-4C16-86D4-44CF4B3FED27}" destId="{1AD0B18C-8152-4547-A373-B84FD1C52EEA}" srcOrd="0" destOrd="0" presId="urn:microsoft.com/office/officeart/2005/8/layout/process4"/>
    <dgm:cxn modelId="{07090DDB-F33A-4F74-81E4-6BAFA181C129}" srcId="{D259F48E-B3CC-4590-9017-747EF05798DE}" destId="{6F4A4C6F-3E51-43EE-A5F2-2284ECB16917}" srcOrd="1" destOrd="0" parTransId="{16306026-B0D2-440D-8D9E-83FB49C7260D}" sibTransId="{B9510439-55B2-46C0-AE60-CE6EF5EC0C03}"/>
    <dgm:cxn modelId="{8CC3B6D1-E76E-4EFE-92C2-C94EA9761BA5}" type="presOf" srcId="{74845818-EC1B-4BBC-86CB-E0B3F83F65CC}" destId="{5BAD4C05-AE11-4A3C-A513-668C86E22412}" srcOrd="0" destOrd="0" presId="urn:microsoft.com/office/officeart/2005/8/layout/process4"/>
    <dgm:cxn modelId="{FA1C7294-61EC-4404-8721-063E8047B8BB}" type="presOf" srcId="{D259F48E-B3CC-4590-9017-747EF05798DE}" destId="{327A856E-D9FF-46FE-8ADC-FAEC809B17FA}" srcOrd="1" destOrd="0" presId="urn:microsoft.com/office/officeart/2005/8/layout/process4"/>
    <dgm:cxn modelId="{586F9916-3157-4011-8B62-84A6252B8D60}" srcId="{74845818-EC1B-4BBC-86CB-E0B3F83F65CC}" destId="{01EACEA2-C7AB-4C16-86D4-44CF4B3FED27}" srcOrd="1" destOrd="0" parTransId="{A2316964-788C-41D7-B515-6A6AE05ED271}" sibTransId="{1C56C7F0-70D3-4D57-8513-F11D39B02237}"/>
    <dgm:cxn modelId="{0466299C-E592-4139-B073-F3760302AB4B}" srcId="{D259F48E-B3CC-4590-9017-747EF05798DE}" destId="{13E6F996-FB8C-41D4-A795-34C685129182}" srcOrd="0" destOrd="0" parTransId="{B1EA440A-F2E4-4317-B22C-39E3016EF1C3}" sibTransId="{BE246344-2C08-42CA-82E7-295737E5AC81}"/>
    <dgm:cxn modelId="{12735078-D31B-4C94-958C-95AE825A0DB4}" type="presOf" srcId="{D64768F9-EB98-476B-83F7-92246DB8E633}" destId="{592C1741-30CE-4DA9-B98B-6C96FAE43A7A}" srcOrd="0" destOrd="0" presId="urn:microsoft.com/office/officeart/2005/8/layout/process4"/>
    <dgm:cxn modelId="{C9FA761E-613A-41C0-8946-D9B397802779}" srcId="{D259F48E-B3CC-4590-9017-747EF05798DE}" destId="{D64768F9-EB98-476B-83F7-92246DB8E633}" srcOrd="2" destOrd="0" parTransId="{EAD43FE5-6F8A-4AB6-A3B9-148FF6FF7B7D}" sibTransId="{FEEA7E38-C0B8-4F73-90DF-58AC5B0FACDE}"/>
    <dgm:cxn modelId="{74AA150E-1B3F-4489-9D38-5C5B1E832220}" type="presOf" srcId="{13E6F996-FB8C-41D4-A795-34C685129182}" destId="{6F9C74E7-C8C3-4FB7-AF7D-E533151EE2CA}" srcOrd="0" destOrd="0" presId="urn:microsoft.com/office/officeart/2005/8/layout/process4"/>
    <dgm:cxn modelId="{EAE569A8-8D7C-4B8B-B8CE-2351318F7E50}" type="presParOf" srcId="{5BAD4C05-AE11-4A3C-A513-668C86E22412}" destId="{7CD2DF3E-E506-4AD1-9ABC-2C348B7B77BE}" srcOrd="0" destOrd="0" presId="urn:microsoft.com/office/officeart/2005/8/layout/process4"/>
    <dgm:cxn modelId="{5928D649-F17A-4FD0-96C2-3F2334C6F869}" type="presParOf" srcId="{7CD2DF3E-E506-4AD1-9ABC-2C348B7B77BE}" destId="{239BEC25-53F0-454E-9DA2-9ED9219421C7}" srcOrd="0" destOrd="0" presId="urn:microsoft.com/office/officeart/2005/8/layout/process4"/>
    <dgm:cxn modelId="{CBB7737D-2985-4D71-A69A-CAC4D05F2C76}" type="presParOf" srcId="{7CD2DF3E-E506-4AD1-9ABC-2C348B7B77BE}" destId="{327A856E-D9FF-46FE-8ADC-FAEC809B17FA}" srcOrd="1" destOrd="0" presId="urn:microsoft.com/office/officeart/2005/8/layout/process4"/>
    <dgm:cxn modelId="{E4B370C7-FEA7-4F2E-8107-55296F6D35A9}" type="presParOf" srcId="{7CD2DF3E-E506-4AD1-9ABC-2C348B7B77BE}" destId="{C1190D84-4EC2-4E95-996B-29947BD27C24}" srcOrd="2" destOrd="0" presId="urn:microsoft.com/office/officeart/2005/8/layout/process4"/>
    <dgm:cxn modelId="{A92241FD-4E9A-4845-9BC1-DB6AFE61D2BB}" type="presParOf" srcId="{C1190D84-4EC2-4E95-996B-29947BD27C24}" destId="{6F9C74E7-C8C3-4FB7-AF7D-E533151EE2CA}" srcOrd="0" destOrd="0" presId="urn:microsoft.com/office/officeart/2005/8/layout/process4"/>
    <dgm:cxn modelId="{1B014670-48AC-4704-B22E-D0215F6C4778}" type="presParOf" srcId="{C1190D84-4EC2-4E95-996B-29947BD27C24}" destId="{9F1C60D2-FB3F-44A6-A5A5-15B9A43C7F15}" srcOrd="1" destOrd="0" presId="urn:microsoft.com/office/officeart/2005/8/layout/process4"/>
    <dgm:cxn modelId="{51144422-20A7-4AD6-AB31-0483F3A8E9B4}" type="presParOf" srcId="{C1190D84-4EC2-4E95-996B-29947BD27C24}" destId="{592C1741-30CE-4DA9-B98B-6C96FAE43A7A}" srcOrd="2" destOrd="0" presId="urn:microsoft.com/office/officeart/2005/8/layout/process4"/>
    <dgm:cxn modelId="{25EEB5D5-F6E5-4971-B01F-1D01357C2DEC}" type="presParOf" srcId="{5BAD4C05-AE11-4A3C-A513-668C86E22412}" destId="{D66B53C2-1A61-4B8F-AA9B-BA16765BAAA2}" srcOrd="1" destOrd="0" presId="urn:microsoft.com/office/officeart/2005/8/layout/process4"/>
    <dgm:cxn modelId="{42E5A498-3A6D-4F87-86F9-302A295F9017}" type="presParOf" srcId="{5BAD4C05-AE11-4A3C-A513-668C86E22412}" destId="{DA03B542-94F9-4A7C-A383-0908F4A816DB}" srcOrd="2" destOrd="0" presId="urn:microsoft.com/office/officeart/2005/8/layout/process4"/>
    <dgm:cxn modelId="{DA99B23B-B351-490B-BBFA-6C47D0B93089}" type="presParOf" srcId="{DA03B542-94F9-4A7C-A383-0908F4A816DB}" destId="{1AD0B18C-8152-4547-A373-B84FD1C52EEA}" srcOrd="0" destOrd="0" presId="urn:microsoft.com/office/officeart/2005/8/layout/process4"/>
    <dgm:cxn modelId="{A7878276-28DD-4438-98E0-6E48B8D101F8}" type="presParOf" srcId="{5BAD4C05-AE11-4A3C-A513-668C86E22412}" destId="{5728F596-7F8F-42F5-BCE4-A0F1B44343C9}" srcOrd="3" destOrd="0" presId="urn:microsoft.com/office/officeart/2005/8/layout/process4"/>
    <dgm:cxn modelId="{89CDF78B-67EA-4221-AF89-A82515DA3AF0}" type="presParOf" srcId="{5BAD4C05-AE11-4A3C-A513-668C86E22412}" destId="{42525560-285D-4E95-AC41-9695B557375E}" srcOrd="4" destOrd="0" presId="urn:microsoft.com/office/officeart/2005/8/layout/process4"/>
    <dgm:cxn modelId="{62DE49E2-CA75-4CC0-946D-0010257164CF}" type="presParOf" srcId="{42525560-285D-4E95-AC41-9695B557375E}" destId="{8B014DEC-58E8-4D1C-8898-5D774347AE5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E8CED512-E997-4FA2-A553-5AE9C0080A49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1E33F67-8452-4320-9691-CE161F7BE6A3}">
      <dgm:prSet/>
      <dgm:spPr/>
      <dgm:t>
        <a:bodyPr/>
        <a:lstStyle/>
        <a:p>
          <a:pPr rtl="0"/>
          <a:r>
            <a:rPr lang="en-GB" dirty="0" smtClean="0"/>
            <a:t>VLPO IS ACTIVATED BY SOMNOGENS WHICH ACCUMULATE DURING WAKING</a:t>
          </a:r>
          <a:endParaRPr lang="en-GB" dirty="0"/>
        </a:p>
      </dgm:t>
    </dgm:pt>
    <dgm:pt modelId="{D42291F5-AEAE-4EA4-B897-ABC6A4A776F4}" type="parTrans" cxnId="{C6062ECB-0D40-473D-B7F7-B744A11CF2D9}">
      <dgm:prSet/>
      <dgm:spPr/>
      <dgm:t>
        <a:bodyPr/>
        <a:lstStyle/>
        <a:p>
          <a:endParaRPr lang="en-GB"/>
        </a:p>
      </dgm:t>
    </dgm:pt>
    <dgm:pt modelId="{A4BB647D-8686-4040-A1B4-B56965EB9546}" type="sibTrans" cxnId="{C6062ECB-0D40-473D-B7F7-B744A11CF2D9}">
      <dgm:prSet/>
      <dgm:spPr/>
      <dgm:t>
        <a:bodyPr/>
        <a:lstStyle/>
        <a:p>
          <a:endParaRPr lang="en-GB"/>
        </a:p>
      </dgm:t>
    </dgm:pt>
    <dgm:pt modelId="{48A91C13-6FD0-4656-B127-709899090672}">
      <dgm:prSet/>
      <dgm:spPr/>
      <dgm:t>
        <a:bodyPr/>
        <a:lstStyle/>
        <a:p>
          <a:pPr rtl="0"/>
          <a:r>
            <a:rPr lang="en-GB" dirty="0" smtClean="0"/>
            <a:t>SEROTONIN </a:t>
          </a:r>
          <a:endParaRPr lang="en-GB" dirty="0"/>
        </a:p>
      </dgm:t>
    </dgm:pt>
    <dgm:pt modelId="{1FB1D73C-DBC1-481E-821C-A4429552BEA5}" type="parTrans" cxnId="{522B133B-1ED2-44A3-9254-63C6EBE820D2}">
      <dgm:prSet/>
      <dgm:spPr/>
      <dgm:t>
        <a:bodyPr/>
        <a:lstStyle/>
        <a:p>
          <a:endParaRPr lang="en-GB"/>
        </a:p>
      </dgm:t>
    </dgm:pt>
    <dgm:pt modelId="{2A931445-29EE-4262-B621-8BBFD85CFA0F}" type="sibTrans" cxnId="{522B133B-1ED2-44A3-9254-63C6EBE820D2}">
      <dgm:prSet/>
      <dgm:spPr/>
      <dgm:t>
        <a:bodyPr/>
        <a:lstStyle/>
        <a:p>
          <a:endParaRPr lang="en-GB"/>
        </a:p>
      </dgm:t>
    </dgm:pt>
    <dgm:pt modelId="{47FE9B37-4349-47E0-9340-CFFF907652FF}">
      <dgm:prSet/>
      <dgm:spPr/>
      <dgm:t>
        <a:bodyPr/>
        <a:lstStyle/>
        <a:p>
          <a:pPr rtl="0"/>
          <a:r>
            <a:rPr lang="en-GB" dirty="0" smtClean="0"/>
            <a:t>ADENOSINE </a:t>
          </a:r>
          <a:endParaRPr lang="en-GB" dirty="0"/>
        </a:p>
      </dgm:t>
    </dgm:pt>
    <dgm:pt modelId="{D4A1A745-29D7-41BF-B1FC-B8458C0C6493}" type="parTrans" cxnId="{B3E987A7-9565-4380-A122-5141A2B002BB}">
      <dgm:prSet/>
      <dgm:spPr/>
      <dgm:t>
        <a:bodyPr/>
        <a:lstStyle/>
        <a:p>
          <a:endParaRPr lang="en-GB"/>
        </a:p>
      </dgm:t>
    </dgm:pt>
    <dgm:pt modelId="{7DC90754-594D-4D31-9AB7-F58E8472904E}" type="sibTrans" cxnId="{B3E987A7-9565-4380-A122-5141A2B002BB}">
      <dgm:prSet/>
      <dgm:spPr/>
      <dgm:t>
        <a:bodyPr/>
        <a:lstStyle/>
        <a:p>
          <a:endParaRPr lang="en-GB"/>
        </a:p>
      </dgm:t>
    </dgm:pt>
    <dgm:pt modelId="{5A8ED0E0-65AA-465E-BFCE-8BEC9FAC70C7}">
      <dgm:prSet/>
      <dgm:spPr/>
      <dgm:t>
        <a:bodyPr/>
        <a:lstStyle/>
        <a:p>
          <a:pPr rtl="0"/>
          <a:r>
            <a:rPr lang="en-GB" dirty="0" smtClean="0"/>
            <a:t>PROSTAGLANDIN D2</a:t>
          </a:r>
          <a:endParaRPr lang="en-GB" dirty="0"/>
        </a:p>
      </dgm:t>
    </dgm:pt>
    <dgm:pt modelId="{FE14FE18-377F-42CC-9A70-617AA2CB04B8}" type="parTrans" cxnId="{B9D8087B-1BAC-4CC8-AF00-6446249D9991}">
      <dgm:prSet/>
      <dgm:spPr/>
      <dgm:t>
        <a:bodyPr/>
        <a:lstStyle/>
        <a:p>
          <a:endParaRPr lang="en-GB"/>
        </a:p>
      </dgm:t>
    </dgm:pt>
    <dgm:pt modelId="{BBA0BFEE-13FD-44B8-A944-D052A0633D0E}" type="sibTrans" cxnId="{B9D8087B-1BAC-4CC8-AF00-6446249D9991}">
      <dgm:prSet/>
      <dgm:spPr/>
      <dgm:t>
        <a:bodyPr/>
        <a:lstStyle/>
        <a:p>
          <a:endParaRPr lang="en-GB"/>
        </a:p>
      </dgm:t>
    </dgm:pt>
    <dgm:pt modelId="{E1C70696-E02E-4F94-98FE-46F5DE2C8EE4}">
      <dgm:prSet/>
      <dgm:spPr/>
      <dgm:t>
        <a:bodyPr/>
        <a:lstStyle/>
        <a:p>
          <a:pPr rtl="0"/>
          <a:r>
            <a:rPr lang="en-GB" dirty="0" smtClean="0"/>
            <a:t>THESE ACCUMULATE IN THE BODY THROUGHOUT THE DAY AND INDUCE SLEEP</a:t>
          </a:r>
          <a:endParaRPr lang="en-GB" dirty="0"/>
        </a:p>
      </dgm:t>
    </dgm:pt>
    <dgm:pt modelId="{689DA6DA-E322-4047-9257-82360CD93960}" type="parTrans" cxnId="{AC9FB0B6-908D-4609-92D4-3F917C2C4B3C}">
      <dgm:prSet/>
      <dgm:spPr/>
      <dgm:t>
        <a:bodyPr/>
        <a:lstStyle/>
        <a:p>
          <a:endParaRPr lang="en-GB"/>
        </a:p>
      </dgm:t>
    </dgm:pt>
    <dgm:pt modelId="{0D6F63A0-DF27-47E8-B83A-BB6B189914DC}" type="sibTrans" cxnId="{AC9FB0B6-908D-4609-92D4-3F917C2C4B3C}">
      <dgm:prSet/>
      <dgm:spPr/>
      <dgm:t>
        <a:bodyPr/>
        <a:lstStyle/>
        <a:p>
          <a:endParaRPr lang="en-GB"/>
        </a:p>
      </dgm:t>
    </dgm:pt>
    <dgm:pt modelId="{12F7DA7D-E070-4EE4-9A63-950CB07A32BE}">
      <dgm:prSet/>
      <dgm:spPr/>
      <dgm:t>
        <a:bodyPr/>
        <a:lstStyle/>
        <a:p>
          <a:pPr rtl="0"/>
          <a:r>
            <a:rPr lang="en-GB" dirty="0" smtClean="0"/>
            <a:t>VLPO IS INHIBITED BY AROUSAL TRANSMITTERS</a:t>
          </a:r>
          <a:endParaRPr lang="en-GB" dirty="0"/>
        </a:p>
      </dgm:t>
    </dgm:pt>
    <dgm:pt modelId="{BF7E927E-67CD-4E9E-865B-40D3367E0E9B}" type="parTrans" cxnId="{D21AF1D8-6384-40D7-8D3E-D79B34341ECC}">
      <dgm:prSet/>
      <dgm:spPr/>
      <dgm:t>
        <a:bodyPr/>
        <a:lstStyle/>
        <a:p>
          <a:endParaRPr lang="en-GB"/>
        </a:p>
      </dgm:t>
    </dgm:pt>
    <dgm:pt modelId="{F4B91CCD-A8DB-4FB1-9C86-7C3E1F608E00}" type="sibTrans" cxnId="{D21AF1D8-6384-40D7-8D3E-D79B34341ECC}">
      <dgm:prSet/>
      <dgm:spPr/>
      <dgm:t>
        <a:bodyPr/>
        <a:lstStyle/>
        <a:p>
          <a:endParaRPr lang="en-GB"/>
        </a:p>
      </dgm:t>
    </dgm:pt>
    <dgm:pt modelId="{45FC5410-CCFF-4991-9DBD-F3B93F339BDD}">
      <dgm:prSet/>
      <dgm:spPr/>
      <dgm:t>
        <a:bodyPr/>
        <a:lstStyle/>
        <a:p>
          <a:pPr rtl="0"/>
          <a:r>
            <a:rPr lang="en-GB" dirty="0" smtClean="0"/>
            <a:t>NORADRENALINE</a:t>
          </a:r>
          <a:endParaRPr lang="en-GB" dirty="0"/>
        </a:p>
      </dgm:t>
    </dgm:pt>
    <dgm:pt modelId="{2A911617-5F28-425C-B923-93187209860F}" type="parTrans" cxnId="{3D635B45-4EBF-4B79-8A41-BA0EC6915D49}">
      <dgm:prSet/>
      <dgm:spPr/>
      <dgm:t>
        <a:bodyPr/>
        <a:lstStyle/>
        <a:p>
          <a:endParaRPr lang="en-GB"/>
        </a:p>
      </dgm:t>
    </dgm:pt>
    <dgm:pt modelId="{BA9FBD5F-4D67-4C00-AC37-C5145E65AC5A}" type="sibTrans" cxnId="{3D635B45-4EBF-4B79-8A41-BA0EC6915D49}">
      <dgm:prSet/>
      <dgm:spPr/>
      <dgm:t>
        <a:bodyPr/>
        <a:lstStyle/>
        <a:p>
          <a:endParaRPr lang="en-GB"/>
        </a:p>
      </dgm:t>
    </dgm:pt>
    <dgm:pt modelId="{BA23347C-DFB5-4A0D-9E82-B364BDCAD549}">
      <dgm:prSet/>
      <dgm:spPr/>
      <dgm:t>
        <a:bodyPr/>
        <a:lstStyle/>
        <a:p>
          <a:pPr rtl="0"/>
          <a:r>
            <a:rPr lang="en-GB" dirty="0" smtClean="0"/>
            <a:t>ACETYLCHOLINE.</a:t>
          </a:r>
          <a:endParaRPr lang="en-GB" dirty="0"/>
        </a:p>
      </dgm:t>
    </dgm:pt>
    <dgm:pt modelId="{EF9A77DB-7700-4F69-86EB-72A8DA22D0EB}" type="parTrans" cxnId="{01D218EB-20A9-4907-AFED-F32807F568B8}">
      <dgm:prSet/>
      <dgm:spPr/>
      <dgm:t>
        <a:bodyPr/>
        <a:lstStyle/>
        <a:p>
          <a:endParaRPr lang="en-GB"/>
        </a:p>
      </dgm:t>
    </dgm:pt>
    <dgm:pt modelId="{CF8D89C6-D6D0-4847-B2B3-6C42DC310556}" type="sibTrans" cxnId="{01D218EB-20A9-4907-AFED-F32807F568B8}">
      <dgm:prSet/>
      <dgm:spPr/>
      <dgm:t>
        <a:bodyPr/>
        <a:lstStyle/>
        <a:p>
          <a:endParaRPr lang="en-GB"/>
        </a:p>
      </dgm:t>
    </dgm:pt>
    <dgm:pt modelId="{9C5F448B-D579-406A-B268-523CDC697FFF}" type="pres">
      <dgm:prSet presAssocID="{E8CED512-E997-4FA2-A553-5AE9C0080A4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BCF32950-C4C6-494D-A089-899C17FBEF38}" type="pres">
      <dgm:prSet presAssocID="{C1E33F67-8452-4320-9691-CE161F7BE6A3}" presName="root" presStyleCnt="0"/>
      <dgm:spPr/>
    </dgm:pt>
    <dgm:pt modelId="{154CDA83-33C8-49DE-A0A1-759B3053C8AF}" type="pres">
      <dgm:prSet presAssocID="{C1E33F67-8452-4320-9691-CE161F7BE6A3}" presName="rootComposite" presStyleCnt="0"/>
      <dgm:spPr/>
    </dgm:pt>
    <dgm:pt modelId="{99F8A3AE-8821-4D5C-B700-7C303FC888CD}" type="pres">
      <dgm:prSet presAssocID="{C1E33F67-8452-4320-9691-CE161F7BE6A3}" presName="rootText" presStyleLbl="node1" presStyleIdx="0" presStyleCnt="2"/>
      <dgm:spPr/>
      <dgm:t>
        <a:bodyPr/>
        <a:lstStyle/>
        <a:p>
          <a:endParaRPr lang="en-GB"/>
        </a:p>
      </dgm:t>
    </dgm:pt>
    <dgm:pt modelId="{04807C74-A184-421A-80B4-4395985DF64D}" type="pres">
      <dgm:prSet presAssocID="{C1E33F67-8452-4320-9691-CE161F7BE6A3}" presName="rootConnector" presStyleLbl="node1" presStyleIdx="0" presStyleCnt="2"/>
      <dgm:spPr/>
      <dgm:t>
        <a:bodyPr/>
        <a:lstStyle/>
        <a:p>
          <a:endParaRPr lang="en-GB"/>
        </a:p>
      </dgm:t>
    </dgm:pt>
    <dgm:pt modelId="{C7B85F50-3F01-4E16-9612-F50D365E04ED}" type="pres">
      <dgm:prSet presAssocID="{C1E33F67-8452-4320-9691-CE161F7BE6A3}" presName="childShape" presStyleCnt="0"/>
      <dgm:spPr/>
    </dgm:pt>
    <dgm:pt modelId="{972392BD-F50C-4194-BF9F-33DCE691F094}" type="pres">
      <dgm:prSet presAssocID="{1FB1D73C-DBC1-481E-821C-A4429552BEA5}" presName="Name13" presStyleLbl="parChTrans1D2" presStyleIdx="0" presStyleCnt="6"/>
      <dgm:spPr/>
      <dgm:t>
        <a:bodyPr/>
        <a:lstStyle/>
        <a:p>
          <a:endParaRPr lang="en-GB"/>
        </a:p>
      </dgm:t>
    </dgm:pt>
    <dgm:pt modelId="{3A0FBCFA-C470-4B20-B695-12C4C801FE95}" type="pres">
      <dgm:prSet presAssocID="{48A91C13-6FD0-4656-B127-709899090672}" presName="childTex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D605223-3A06-46DA-A968-B12938864D09}" type="pres">
      <dgm:prSet presAssocID="{D4A1A745-29D7-41BF-B1FC-B8458C0C6493}" presName="Name13" presStyleLbl="parChTrans1D2" presStyleIdx="1" presStyleCnt="6"/>
      <dgm:spPr/>
      <dgm:t>
        <a:bodyPr/>
        <a:lstStyle/>
        <a:p>
          <a:endParaRPr lang="en-GB"/>
        </a:p>
      </dgm:t>
    </dgm:pt>
    <dgm:pt modelId="{FA3F4015-A3EE-4F45-B207-09F0008FD318}" type="pres">
      <dgm:prSet presAssocID="{47FE9B37-4349-47E0-9340-CFFF907652FF}" presName="childTex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30024E1-7CE1-424B-A29F-4F0FEDE83418}" type="pres">
      <dgm:prSet presAssocID="{FE14FE18-377F-42CC-9A70-617AA2CB04B8}" presName="Name13" presStyleLbl="parChTrans1D2" presStyleIdx="2" presStyleCnt="6"/>
      <dgm:spPr/>
      <dgm:t>
        <a:bodyPr/>
        <a:lstStyle/>
        <a:p>
          <a:endParaRPr lang="en-GB"/>
        </a:p>
      </dgm:t>
    </dgm:pt>
    <dgm:pt modelId="{81FCDF38-F572-493D-90BA-2CFF076A7DFA}" type="pres">
      <dgm:prSet presAssocID="{5A8ED0E0-65AA-465E-BFCE-8BEC9FAC70C7}" presName="childTex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62B4499-D413-4106-848C-F5832FBF063E}" type="pres">
      <dgm:prSet presAssocID="{689DA6DA-E322-4047-9257-82360CD93960}" presName="Name13" presStyleLbl="parChTrans1D2" presStyleIdx="3" presStyleCnt="6"/>
      <dgm:spPr/>
      <dgm:t>
        <a:bodyPr/>
        <a:lstStyle/>
        <a:p>
          <a:endParaRPr lang="en-GB"/>
        </a:p>
      </dgm:t>
    </dgm:pt>
    <dgm:pt modelId="{17466C18-C059-4442-913B-E8FAFF341E01}" type="pres">
      <dgm:prSet presAssocID="{E1C70696-E02E-4F94-98FE-46F5DE2C8EE4}" presName="childTex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8030461-6577-4786-9183-650D22EF6B9C}" type="pres">
      <dgm:prSet presAssocID="{12F7DA7D-E070-4EE4-9A63-950CB07A32BE}" presName="root" presStyleCnt="0"/>
      <dgm:spPr/>
    </dgm:pt>
    <dgm:pt modelId="{C802DE55-8C11-478C-9ECB-42EEBC311EE0}" type="pres">
      <dgm:prSet presAssocID="{12F7DA7D-E070-4EE4-9A63-950CB07A32BE}" presName="rootComposite" presStyleCnt="0"/>
      <dgm:spPr/>
    </dgm:pt>
    <dgm:pt modelId="{5CC5C2F9-9B80-4D05-8038-AAD18E671725}" type="pres">
      <dgm:prSet presAssocID="{12F7DA7D-E070-4EE4-9A63-950CB07A32BE}" presName="rootText" presStyleLbl="node1" presStyleIdx="1" presStyleCnt="2"/>
      <dgm:spPr/>
      <dgm:t>
        <a:bodyPr/>
        <a:lstStyle/>
        <a:p>
          <a:endParaRPr lang="en-GB"/>
        </a:p>
      </dgm:t>
    </dgm:pt>
    <dgm:pt modelId="{724D17F4-8123-4FB8-BADA-36237FA30802}" type="pres">
      <dgm:prSet presAssocID="{12F7DA7D-E070-4EE4-9A63-950CB07A32BE}" presName="rootConnector" presStyleLbl="node1" presStyleIdx="1" presStyleCnt="2"/>
      <dgm:spPr/>
      <dgm:t>
        <a:bodyPr/>
        <a:lstStyle/>
        <a:p>
          <a:endParaRPr lang="en-GB"/>
        </a:p>
      </dgm:t>
    </dgm:pt>
    <dgm:pt modelId="{4824BA15-DF5F-4370-97F9-8CA568FBE492}" type="pres">
      <dgm:prSet presAssocID="{12F7DA7D-E070-4EE4-9A63-950CB07A32BE}" presName="childShape" presStyleCnt="0"/>
      <dgm:spPr/>
    </dgm:pt>
    <dgm:pt modelId="{5623F12B-617E-435D-AE84-22CF0B1912DE}" type="pres">
      <dgm:prSet presAssocID="{2A911617-5F28-425C-B923-93187209860F}" presName="Name13" presStyleLbl="parChTrans1D2" presStyleIdx="4" presStyleCnt="6"/>
      <dgm:spPr/>
      <dgm:t>
        <a:bodyPr/>
        <a:lstStyle/>
        <a:p>
          <a:endParaRPr lang="en-GB"/>
        </a:p>
      </dgm:t>
    </dgm:pt>
    <dgm:pt modelId="{FF7DE0AE-D95B-4701-BB12-D71C10919BAE}" type="pres">
      <dgm:prSet presAssocID="{45FC5410-CCFF-4991-9DBD-F3B93F339BDD}" presName="childText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CD65ABF-A513-4C10-9B8F-845223C98CC4}" type="pres">
      <dgm:prSet presAssocID="{EF9A77DB-7700-4F69-86EB-72A8DA22D0EB}" presName="Name13" presStyleLbl="parChTrans1D2" presStyleIdx="5" presStyleCnt="6"/>
      <dgm:spPr/>
      <dgm:t>
        <a:bodyPr/>
        <a:lstStyle/>
        <a:p>
          <a:endParaRPr lang="en-GB"/>
        </a:p>
      </dgm:t>
    </dgm:pt>
    <dgm:pt modelId="{B8B99F17-1C9B-4F37-9455-CA2993F44113}" type="pres">
      <dgm:prSet presAssocID="{BA23347C-DFB5-4A0D-9E82-B364BDCAD549}" presName="childTex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D635B45-4EBF-4B79-8A41-BA0EC6915D49}" srcId="{12F7DA7D-E070-4EE4-9A63-950CB07A32BE}" destId="{45FC5410-CCFF-4991-9DBD-F3B93F339BDD}" srcOrd="0" destOrd="0" parTransId="{2A911617-5F28-425C-B923-93187209860F}" sibTransId="{BA9FBD5F-4D67-4C00-AC37-C5145E65AC5A}"/>
    <dgm:cxn modelId="{FD2AE6EE-F34C-4A91-BB1F-F0D9E5F7C307}" type="presOf" srcId="{48A91C13-6FD0-4656-B127-709899090672}" destId="{3A0FBCFA-C470-4B20-B695-12C4C801FE95}" srcOrd="0" destOrd="0" presId="urn:microsoft.com/office/officeart/2005/8/layout/hierarchy3"/>
    <dgm:cxn modelId="{18CE13A2-9654-4D5F-B367-9717AEFF022E}" type="presOf" srcId="{FE14FE18-377F-42CC-9A70-617AA2CB04B8}" destId="{630024E1-7CE1-424B-A29F-4F0FEDE83418}" srcOrd="0" destOrd="0" presId="urn:microsoft.com/office/officeart/2005/8/layout/hierarchy3"/>
    <dgm:cxn modelId="{522B133B-1ED2-44A3-9254-63C6EBE820D2}" srcId="{C1E33F67-8452-4320-9691-CE161F7BE6A3}" destId="{48A91C13-6FD0-4656-B127-709899090672}" srcOrd="0" destOrd="0" parTransId="{1FB1D73C-DBC1-481E-821C-A4429552BEA5}" sibTransId="{2A931445-29EE-4262-B621-8BBFD85CFA0F}"/>
    <dgm:cxn modelId="{5DA61184-E98A-47CB-B708-3B125C2A81C0}" type="presOf" srcId="{BA23347C-DFB5-4A0D-9E82-B364BDCAD549}" destId="{B8B99F17-1C9B-4F37-9455-CA2993F44113}" srcOrd="0" destOrd="0" presId="urn:microsoft.com/office/officeart/2005/8/layout/hierarchy3"/>
    <dgm:cxn modelId="{B3E987A7-9565-4380-A122-5141A2B002BB}" srcId="{C1E33F67-8452-4320-9691-CE161F7BE6A3}" destId="{47FE9B37-4349-47E0-9340-CFFF907652FF}" srcOrd="1" destOrd="0" parTransId="{D4A1A745-29D7-41BF-B1FC-B8458C0C6493}" sibTransId="{7DC90754-594D-4D31-9AB7-F58E8472904E}"/>
    <dgm:cxn modelId="{11AA61F2-86A7-48CD-A3EF-D39AD1F8C73B}" type="presOf" srcId="{C1E33F67-8452-4320-9691-CE161F7BE6A3}" destId="{99F8A3AE-8821-4D5C-B700-7C303FC888CD}" srcOrd="0" destOrd="0" presId="urn:microsoft.com/office/officeart/2005/8/layout/hierarchy3"/>
    <dgm:cxn modelId="{B1A67B9A-E987-4390-8CA3-31C2C91A37FB}" type="presOf" srcId="{C1E33F67-8452-4320-9691-CE161F7BE6A3}" destId="{04807C74-A184-421A-80B4-4395985DF64D}" srcOrd="1" destOrd="0" presId="urn:microsoft.com/office/officeart/2005/8/layout/hierarchy3"/>
    <dgm:cxn modelId="{655A69F1-3698-4544-B2C1-F4C37D90622A}" type="presOf" srcId="{EF9A77DB-7700-4F69-86EB-72A8DA22D0EB}" destId="{0CD65ABF-A513-4C10-9B8F-845223C98CC4}" srcOrd="0" destOrd="0" presId="urn:microsoft.com/office/officeart/2005/8/layout/hierarchy3"/>
    <dgm:cxn modelId="{AC9FB0B6-908D-4609-92D4-3F917C2C4B3C}" srcId="{C1E33F67-8452-4320-9691-CE161F7BE6A3}" destId="{E1C70696-E02E-4F94-98FE-46F5DE2C8EE4}" srcOrd="3" destOrd="0" parTransId="{689DA6DA-E322-4047-9257-82360CD93960}" sibTransId="{0D6F63A0-DF27-47E8-B83A-BB6B189914DC}"/>
    <dgm:cxn modelId="{50DE9E45-2410-4E70-8EB1-257DBB93F82D}" type="presOf" srcId="{12F7DA7D-E070-4EE4-9A63-950CB07A32BE}" destId="{724D17F4-8123-4FB8-BADA-36237FA30802}" srcOrd="1" destOrd="0" presId="urn:microsoft.com/office/officeart/2005/8/layout/hierarchy3"/>
    <dgm:cxn modelId="{B11BEE70-6F57-4999-BC3E-D5C7A1ED52FF}" type="presOf" srcId="{45FC5410-CCFF-4991-9DBD-F3B93F339BDD}" destId="{FF7DE0AE-D95B-4701-BB12-D71C10919BAE}" srcOrd="0" destOrd="0" presId="urn:microsoft.com/office/officeart/2005/8/layout/hierarchy3"/>
    <dgm:cxn modelId="{01D218EB-20A9-4907-AFED-F32807F568B8}" srcId="{12F7DA7D-E070-4EE4-9A63-950CB07A32BE}" destId="{BA23347C-DFB5-4A0D-9E82-B364BDCAD549}" srcOrd="1" destOrd="0" parTransId="{EF9A77DB-7700-4F69-86EB-72A8DA22D0EB}" sibTransId="{CF8D89C6-D6D0-4847-B2B3-6C42DC310556}"/>
    <dgm:cxn modelId="{48D1369C-566E-4C4D-AC18-76EECAD3C9FD}" type="presOf" srcId="{1FB1D73C-DBC1-481E-821C-A4429552BEA5}" destId="{972392BD-F50C-4194-BF9F-33DCE691F094}" srcOrd="0" destOrd="0" presId="urn:microsoft.com/office/officeart/2005/8/layout/hierarchy3"/>
    <dgm:cxn modelId="{D21AF1D8-6384-40D7-8D3E-D79B34341ECC}" srcId="{E8CED512-E997-4FA2-A553-5AE9C0080A49}" destId="{12F7DA7D-E070-4EE4-9A63-950CB07A32BE}" srcOrd="1" destOrd="0" parTransId="{BF7E927E-67CD-4E9E-865B-40D3367E0E9B}" sibTransId="{F4B91CCD-A8DB-4FB1-9C86-7C3E1F608E00}"/>
    <dgm:cxn modelId="{17B34715-B1D2-4EDE-AF4B-F10F09B820B4}" type="presOf" srcId="{689DA6DA-E322-4047-9257-82360CD93960}" destId="{362B4499-D413-4106-848C-F5832FBF063E}" srcOrd="0" destOrd="0" presId="urn:microsoft.com/office/officeart/2005/8/layout/hierarchy3"/>
    <dgm:cxn modelId="{EEA78956-E770-42CD-8F21-421C92C32526}" type="presOf" srcId="{47FE9B37-4349-47E0-9340-CFFF907652FF}" destId="{FA3F4015-A3EE-4F45-B207-09F0008FD318}" srcOrd="0" destOrd="0" presId="urn:microsoft.com/office/officeart/2005/8/layout/hierarchy3"/>
    <dgm:cxn modelId="{C6062ECB-0D40-473D-B7F7-B744A11CF2D9}" srcId="{E8CED512-E997-4FA2-A553-5AE9C0080A49}" destId="{C1E33F67-8452-4320-9691-CE161F7BE6A3}" srcOrd="0" destOrd="0" parTransId="{D42291F5-AEAE-4EA4-B897-ABC6A4A776F4}" sibTransId="{A4BB647D-8686-4040-A1B4-B56965EB9546}"/>
    <dgm:cxn modelId="{ED837198-A6E8-49C8-85D5-9BB3FC18CB36}" type="presOf" srcId="{12F7DA7D-E070-4EE4-9A63-950CB07A32BE}" destId="{5CC5C2F9-9B80-4D05-8038-AAD18E671725}" srcOrd="0" destOrd="0" presId="urn:microsoft.com/office/officeart/2005/8/layout/hierarchy3"/>
    <dgm:cxn modelId="{43ACABE3-1F34-4707-B937-0CB057AABFC0}" type="presOf" srcId="{5A8ED0E0-65AA-465E-BFCE-8BEC9FAC70C7}" destId="{81FCDF38-F572-493D-90BA-2CFF076A7DFA}" srcOrd="0" destOrd="0" presId="urn:microsoft.com/office/officeart/2005/8/layout/hierarchy3"/>
    <dgm:cxn modelId="{089959CC-7408-48CC-81E9-8F3B7F42E7E2}" type="presOf" srcId="{E8CED512-E997-4FA2-A553-5AE9C0080A49}" destId="{9C5F448B-D579-406A-B268-523CDC697FFF}" srcOrd="0" destOrd="0" presId="urn:microsoft.com/office/officeart/2005/8/layout/hierarchy3"/>
    <dgm:cxn modelId="{B8C043C7-D414-48F4-B9DB-5A2BF51CE595}" type="presOf" srcId="{D4A1A745-29D7-41BF-B1FC-B8458C0C6493}" destId="{1D605223-3A06-46DA-A968-B12938864D09}" srcOrd="0" destOrd="0" presId="urn:microsoft.com/office/officeart/2005/8/layout/hierarchy3"/>
    <dgm:cxn modelId="{F8321F17-12AA-4280-82E2-D3FF74E25D1F}" type="presOf" srcId="{E1C70696-E02E-4F94-98FE-46F5DE2C8EE4}" destId="{17466C18-C059-4442-913B-E8FAFF341E01}" srcOrd="0" destOrd="0" presId="urn:microsoft.com/office/officeart/2005/8/layout/hierarchy3"/>
    <dgm:cxn modelId="{B9D8087B-1BAC-4CC8-AF00-6446249D9991}" srcId="{C1E33F67-8452-4320-9691-CE161F7BE6A3}" destId="{5A8ED0E0-65AA-465E-BFCE-8BEC9FAC70C7}" srcOrd="2" destOrd="0" parTransId="{FE14FE18-377F-42CC-9A70-617AA2CB04B8}" sibTransId="{BBA0BFEE-13FD-44B8-A944-D052A0633D0E}"/>
    <dgm:cxn modelId="{EE76F04D-D6D6-4182-818B-D899E70FAB0E}" type="presOf" srcId="{2A911617-5F28-425C-B923-93187209860F}" destId="{5623F12B-617E-435D-AE84-22CF0B1912DE}" srcOrd="0" destOrd="0" presId="urn:microsoft.com/office/officeart/2005/8/layout/hierarchy3"/>
    <dgm:cxn modelId="{D9EF35C3-FC09-4AC0-A38F-23C8B0EBC694}" type="presParOf" srcId="{9C5F448B-D579-406A-B268-523CDC697FFF}" destId="{BCF32950-C4C6-494D-A089-899C17FBEF38}" srcOrd="0" destOrd="0" presId="urn:microsoft.com/office/officeart/2005/8/layout/hierarchy3"/>
    <dgm:cxn modelId="{E9048EA8-734E-46E8-BF99-E982E3366369}" type="presParOf" srcId="{BCF32950-C4C6-494D-A089-899C17FBEF38}" destId="{154CDA83-33C8-49DE-A0A1-759B3053C8AF}" srcOrd="0" destOrd="0" presId="urn:microsoft.com/office/officeart/2005/8/layout/hierarchy3"/>
    <dgm:cxn modelId="{1D9A45A0-D06E-4CE8-A23C-0BC2D0CE0F73}" type="presParOf" srcId="{154CDA83-33C8-49DE-A0A1-759B3053C8AF}" destId="{99F8A3AE-8821-4D5C-B700-7C303FC888CD}" srcOrd="0" destOrd="0" presId="urn:microsoft.com/office/officeart/2005/8/layout/hierarchy3"/>
    <dgm:cxn modelId="{8AA640C0-E7C8-4687-8BF5-A30C065CCBA1}" type="presParOf" srcId="{154CDA83-33C8-49DE-A0A1-759B3053C8AF}" destId="{04807C74-A184-421A-80B4-4395985DF64D}" srcOrd="1" destOrd="0" presId="urn:microsoft.com/office/officeart/2005/8/layout/hierarchy3"/>
    <dgm:cxn modelId="{BDF5A86A-7F9B-429F-9396-13315A28E156}" type="presParOf" srcId="{BCF32950-C4C6-494D-A089-899C17FBEF38}" destId="{C7B85F50-3F01-4E16-9612-F50D365E04ED}" srcOrd="1" destOrd="0" presId="urn:microsoft.com/office/officeart/2005/8/layout/hierarchy3"/>
    <dgm:cxn modelId="{7ECECC44-A41E-48ED-BE4B-5A885215B5DD}" type="presParOf" srcId="{C7B85F50-3F01-4E16-9612-F50D365E04ED}" destId="{972392BD-F50C-4194-BF9F-33DCE691F094}" srcOrd="0" destOrd="0" presId="urn:microsoft.com/office/officeart/2005/8/layout/hierarchy3"/>
    <dgm:cxn modelId="{43A82A00-9167-421E-B05A-92FE8C04A126}" type="presParOf" srcId="{C7B85F50-3F01-4E16-9612-F50D365E04ED}" destId="{3A0FBCFA-C470-4B20-B695-12C4C801FE95}" srcOrd="1" destOrd="0" presId="urn:microsoft.com/office/officeart/2005/8/layout/hierarchy3"/>
    <dgm:cxn modelId="{AABC87DB-C6D6-41C1-A560-75F78C898E04}" type="presParOf" srcId="{C7B85F50-3F01-4E16-9612-F50D365E04ED}" destId="{1D605223-3A06-46DA-A968-B12938864D09}" srcOrd="2" destOrd="0" presId="urn:microsoft.com/office/officeart/2005/8/layout/hierarchy3"/>
    <dgm:cxn modelId="{857E7CE4-A89F-4369-AE15-6D96D1FCE6F2}" type="presParOf" srcId="{C7B85F50-3F01-4E16-9612-F50D365E04ED}" destId="{FA3F4015-A3EE-4F45-B207-09F0008FD318}" srcOrd="3" destOrd="0" presId="urn:microsoft.com/office/officeart/2005/8/layout/hierarchy3"/>
    <dgm:cxn modelId="{6E669107-63A0-463B-8085-7C0A48A88A08}" type="presParOf" srcId="{C7B85F50-3F01-4E16-9612-F50D365E04ED}" destId="{630024E1-7CE1-424B-A29F-4F0FEDE83418}" srcOrd="4" destOrd="0" presId="urn:microsoft.com/office/officeart/2005/8/layout/hierarchy3"/>
    <dgm:cxn modelId="{92E5A320-8C24-4D18-AC4B-A694190AF460}" type="presParOf" srcId="{C7B85F50-3F01-4E16-9612-F50D365E04ED}" destId="{81FCDF38-F572-493D-90BA-2CFF076A7DFA}" srcOrd="5" destOrd="0" presId="urn:microsoft.com/office/officeart/2005/8/layout/hierarchy3"/>
    <dgm:cxn modelId="{0CF7C953-650D-4491-80E8-A8F3CC6392F8}" type="presParOf" srcId="{C7B85F50-3F01-4E16-9612-F50D365E04ED}" destId="{362B4499-D413-4106-848C-F5832FBF063E}" srcOrd="6" destOrd="0" presId="urn:microsoft.com/office/officeart/2005/8/layout/hierarchy3"/>
    <dgm:cxn modelId="{9C127EAC-C4C0-4F18-B155-CCE8EE352F5F}" type="presParOf" srcId="{C7B85F50-3F01-4E16-9612-F50D365E04ED}" destId="{17466C18-C059-4442-913B-E8FAFF341E01}" srcOrd="7" destOrd="0" presId="urn:microsoft.com/office/officeart/2005/8/layout/hierarchy3"/>
    <dgm:cxn modelId="{82482B9F-97A2-42D6-AB9A-E8AA36517A37}" type="presParOf" srcId="{9C5F448B-D579-406A-B268-523CDC697FFF}" destId="{B8030461-6577-4786-9183-650D22EF6B9C}" srcOrd="1" destOrd="0" presId="urn:microsoft.com/office/officeart/2005/8/layout/hierarchy3"/>
    <dgm:cxn modelId="{7D0F5154-C2B2-4E14-823D-C998A773AEFC}" type="presParOf" srcId="{B8030461-6577-4786-9183-650D22EF6B9C}" destId="{C802DE55-8C11-478C-9ECB-42EEBC311EE0}" srcOrd="0" destOrd="0" presId="urn:microsoft.com/office/officeart/2005/8/layout/hierarchy3"/>
    <dgm:cxn modelId="{41E3162A-B07A-4C5D-9CB2-856588652EFC}" type="presParOf" srcId="{C802DE55-8C11-478C-9ECB-42EEBC311EE0}" destId="{5CC5C2F9-9B80-4D05-8038-AAD18E671725}" srcOrd="0" destOrd="0" presId="urn:microsoft.com/office/officeart/2005/8/layout/hierarchy3"/>
    <dgm:cxn modelId="{A98156B3-98D3-42A6-99B1-57D7EEB9BDB1}" type="presParOf" srcId="{C802DE55-8C11-478C-9ECB-42EEBC311EE0}" destId="{724D17F4-8123-4FB8-BADA-36237FA30802}" srcOrd="1" destOrd="0" presId="urn:microsoft.com/office/officeart/2005/8/layout/hierarchy3"/>
    <dgm:cxn modelId="{5A2B350B-F521-402C-9CB1-8E78A8879403}" type="presParOf" srcId="{B8030461-6577-4786-9183-650D22EF6B9C}" destId="{4824BA15-DF5F-4370-97F9-8CA568FBE492}" srcOrd="1" destOrd="0" presId="urn:microsoft.com/office/officeart/2005/8/layout/hierarchy3"/>
    <dgm:cxn modelId="{4EDCF9D2-D365-44E6-B156-4A9D2FDDA2BE}" type="presParOf" srcId="{4824BA15-DF5F-4370-97F9-8CA568FBE492}" destId="{5623F12B-617E-435D-AE84-22CF0B1912DE}" srcOrd="0" destOrd="0" presId="urn:microsoft.com/office/officeart/2005/8/layout/hierarchy3"/>
    <dgm:cxn modelId="{559EB46D-DF33-4115-9006-7214D4C09DAD}" type="presParOf" srcId="{4824BA15-DF5F-4370-97F9-8CA568FBE492}" destId="{FF7DE0AE-D95B-4701-BB12-D71C10919BAE}" srcOrd="1" destOrd="0" presId="urn:microsoft.com/office/officeart/2005/8/layout/hierarchy3"/>
    <dgm:cxn modelId="{6D9E4EC0-D923-4701-8FF7-BD3A6831FFD5}" type="presParOf" srcId="{4824BA15-DF5F-4370-97F9-8CA568FBE492}" destId="{0CD65ABF-A513-4C10-9B8F-845223C98CC4}" srcOrd="2" destOrd="0" presId="urn:microsoft.com/office/officeart/2005/8/layout/hierarchy3"/>
    <dgm:cxn modelId="{EF5DF0B7-1308-454D-A2B0-EE17670DA829}" type="presParOf" srcId="{4824BA15-DF5F-4370-97F9-8CA568FBE492}" destId="{B8B99F17-1C9B-4F37-9455-CA2993F44113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DFE49CE2-F883-44B5-9945-ADFF08923803}" type="doc">
      <dgm:prSet loTypeId="urn:microsoft.com/office/officeart/2005/8/layout/vList2" loCatId="list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9E55870-712B-4B1C-8847-1F9D49FA6718}">
      <dgm:prSet/>
      <dgm:spPr/>
      <dgm:t>
        <a:bodyPr/>
        <a:lstStyle/>
        <a:p>
          <a:pPr rtl="0"/>
          <a:r>
            <a:rPr lang="en-GB" dirty="0" smtClean="0"/>
            <a:t>DISCRETE LESIONS IN THE RAPHE NUCLEI LEAD TO A HIGH STATE OF WAKEFULNESS.</a:t>
          </a:r>
          <a:endParaRPr lang="en-GB" dirty="0"/>
        </a:p>
      </dgm:t>
    </dgm:pt>
    <dgm:pt modelId="{967D28BA-25BE-4D60-A315-A445CB3EA081}" type="parTrans" cxnId="{B11F3B96-A264-4D38-A6E3-1F50C6B83919}">
      <dgm:prSet/>
      <dgm:spPr/>
      <dgm:t>
        <a:bodyPr/>
        <a:lstStyle/>
        <a:p>
          <a:endParaRPr lang="en-GB"/>
        </a:p>
      </dgm:t>
    </dgm:pt>
    <dgm:pt modelId="{724C5AFF-99D4-4646-B849-3B8FC511FA56}" type="sibTrans" cxnId="{B11F3B96-A264-4D38-A6E3-1F50C6B83919}">
      <dgm:prSet/>
      <dgm:spPr/>
      <dgm:t>
        <a:bodyPr/>
        <a:lstStyle/>
        <a:p>
          <a:endParaRPr lang="en-GB"/>
        </a:p>
      </dgm:t>
    </dgm:pt>
    <dgm:pt modelId="{00ECE31F-7BA6-4767-862A-3BDC818375CD}">
      <dgm:prSet/>
      <dgm:spPr/>
      <dgm:t>
        <a:bodyPr/>
        <a:lstStyle/>
        <a:p>
          <a:pPr rtl="0"/>
          <a:r>
            <a:rPr lang="en-GB" dirty="0" smtClean="0"/>
            <a:t>NERVE FIBRES FROM THESE NUCLEI SPREAD LOCALLY IN THE BRAIN STEM RETICULAR FORMATION</a:t>
          </a:r>
          <a:endParaRPr lang="en-GB" dirty="0"/>
        </a:p>
      </dgm:t>
    </dgm:pt>
    <dgm:pt modelId="{435F6D6B-40F8-4672-9BA2-5358047E4560}" type="parTrans" cxnId="{ACA8AF79-6509-4927-8897-6B5834D14B52}">
      <dgm:prSet/>
      <dgm:spPr/>
      <dgm:t>
        <a:bodyPr/>
        <a:lstStyle/>
        <a:p>
          <a:endParaRPr lang="en-GB"/>
        </a:p>
      </dgm:t>
    </dgm:pt>
    <dgm:pt modelId="{1F1A2AF1-BF76-4A80-A8F5-7EF7C6496FDC}" type="sibTrans" cxnId="{ACA8AF79-6509-4927-8897-6B5834D14B52}">
      <dgm:prSet/>
      <dgm:spPr/>
      <dgm:t>
        <a:bodyPr/>
        <a:lstStyle/>
        <a:p>
          <a:endParaRPr lang="en-GB"/>
        </a:p>
      </dgm:t>
    </dgm:pt>
    <dgm:pt modelId="{3C5B0192-ECDB-4BD4-A389-937681E02746}">
      <dgm:prSet/>
      <dgm:spPr/>
      <dgm:t>
        <a:bodyPr/>
        <a:lstStyle/>
        <a:p>
          <a:pPr rtl="0"/>
          <a:r>
            <a:rPr lang="en-GB" dirty="0" smtClean="0"/>
            <a:t>IN ADDITION, FIBRES EXTEND DOWNWARD INTO THE SPINAL CORD, TERMINATING IN THE POSTERIOR HORNS, WHERE THEY CAN INHIBIT INCOMING SENSORY SIGNALS, INCLUDING PAIN</a:t>
          </a:r>
          <a:endParaRPr lang="en-GB" dirty="0"/>
        </a:p>
      </dgm:t>
    </dgm:pt>
    <dgm:pt modelId="{32A11349-531B-497B-893C-678BCDF9FED6}" type="parTrans" cxnId="{D672D7D3-7AFE-4C83-8D95-B407814167B0}">
      <dgm:prSet/>
      <dgm:spPr/>
      <dgm:t>
        <a:bodyPr/>
        <a:lstStyle/>
        <a:p>
          <a:endParaRPr lang="en-GB"/>
        </a:p>
      </dgm:t>
    </dgm:pt>
    <dgm:pt modelId="{FF41AF21-BB33-4DA3-9581-5AB6C07FC0DA}" type="sibTrans" cxnId="{D672D7D3-7AFE-4C83-8D95-B407814167B0}">
      <dgm:prSet/>
      <dgm:spPr/>
      <dgm:t>
        <a:bodyPr/>
        <a:lstStyle/>
        <a:p>
          <a:endParaRPr lang="en-GB"/>
        </a:p>
      </dgm:t>
    </dgm:pt>
    <dgm:pt modelId="{BE8AB91F-4A2C-4579-958A-50E5502C3981}">
      <dgm:prSet/>
      <dgm:spPr/>
      <dgm:t>
        <a:bodyPr/>
        <a:lstStyle/>
        <a:p>
          <a:pPr rtl="0"/>
          <a:r>
            <a:rPr lang="en-GB" dirty="0" smtClean="0"/>
            <a:t>NERVE FIBRES FROM THESE NUCLEI SPREAD UPWARD INTO THE THALAMUS, HYPOTHALAMUS, MOST AREAS OF THE LIMBIC SYSTEM, AND EVEN THE NEOCORTEX OF THE CEREBRUM. </a:t>
          </a:r>
          <a:endParaRPr lang="en-GB" dirty="0"/>
        </a:p>
      </dgm:t>
    </dgm:pt>
    <dgm:pt modelId="{52655CCB-8719-470B-BCA2-52731BEF0B80}" type="parTrans" cxnId="{374B454D-0D08-4BC8-AD72-5A8C26D9E558}">
      <dgm:prSet/>
      <dgm:spPr/>
      <dgm:t>
        <a:bodyPr/>
        <a:lstStyle/>
        <a:p>
          <a:endParaRPr lang="en-GB"/>
        </a:p>
      </dgm:t>
    </dgm:pt>
    <dgm:pt modelId="{2887337B-5A20-4046-B5EF-02E8B57A31A8}" type="sibTrans" cxnId="{374B454D-0D08-4BC8-AD72-5A8C26D9E558}">
      <dgm:prSet/>
      <dgm:spPr/>
      <dgm:t>
        <a:bodyPr/>
        <a:lstStyle/>
        <a:p>
          <a:endParaRPr lang="en-GB"/>
        </a:p>
      </dgm:t>
    </dgm:pt>
    <dgm:pt modelId="{347712C4-DC40-4F1A-AF81-97FB1FD59AD8}" type="pres">
      <dgm:prSet presAssocID="{DFE49CE2-F883-44B5-9945-ADFF0892380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18D66EF-6893-4F5A-A4C4-AB0E46817AB5}" type="pres">
      <dgm:prSet presAssocID="{B9E55870-712B-4B1C-8847-1F9D49FA671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B3DEA63-9A2E-4624-8431-49A3C7A9D9D9}" type="pres">
      <dgm:prSet presAssocID="{724C5AFF-99D4-4646-B849-3B8FC511FA56}" presName="spacer" presStyleCnt="0"/>
      <dgm:spPr/>
    </dgm:pt>
    <dgm:pt modelId="{8E213931-FFD5-493F-A7FC-103AC67FE3AE}" type="pres">
      <dgm:prSet presAssocID="{00ECE31F-7BA6-4767-862A-3BDC818375C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DF11463-ACD4-4EDA-913B-4F47BD494FFB}" type="pres">
      <dgm:prSet presAssocID="{1F1A2AF1-BF76-4A80-A8F5-7EF7C6496FDC}" presName="spacer" presStyleCnt="0"/>
      <dgm:spPr/>
    </dgm:pt>
    <dgm:pt modelId="{28FBF026-946D-40F8-992F-E023E1C596D0}" type="pres">
      <dgm:prSet presAssocID="{BE8AB91F-4A2C-4579-958A-50E5502C398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4AA252B-B94A-4B84-8F92-0DC4BE631056}" type="pres">
      <dgm:prSet presAssocID="{2887337B-5A20-4046-B5EF-02E8B57A31A8}" presName="spacer" presStyleCnt="0"/>
      <dgm:spPr/>
    </dgm:pt>
    <dgm:pt modelId="{C7F1F9EA-1D7C-492A-96C5-717EF7437FF6}" type="pres">
      <dgm:prSet presAssocID="{3C5B0192-ECDB-4BD4-A389-937681E0274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672D7D3-7AFE-4C83-8D95-B407814167B0}" srcId="{DFE49CE2-F883-44B5-9945-ADFF08923803}" destId="{3C5B0192-ECDB-4BD4-A389-937681E02746}" srcOrd="3" destOrd="0" parTransId="{32A11349-531B-497B-893C-678BCDF9FED6}" sibTransId="{FF41AF21-BB33-4DA3-9581-5AB6C07FC0DA}"/>
    <dgm:cxn modelId="{5A768CC1-4E27-4943-A037-D7AA47182A7A}" type="presOf" srcId="{00ECE31F-7BA6-4767-862A-3BDC818375CD}" destId="{8E213931-FFD5-493F-A7FC-103AC67FE3AE}" srcOrd="0" destOrd="0" presId="urn:microsoft.com/office/officeart/2005/8/layout/vList2"/>
    <dgm:cxn modelId="{374B454D-0D08-4BC8-AD72-5A8C26D9E558}" srcId="{DFE49CE2-F883-44B5-9945-ADFF08923803}" destId="{BE8AB91F-4A2C-4579-958A-50E5502C3981}" srcOrd="2" destOrd="0" parTransId="{52655CCB-8719-470B-BCA2-52731BEF0B80}" sibTransId="{2887337B-5A20-4046-B5EF-02E8B57A31A8}"/>
    <dgm:cxn modelId="{8F0ADFC0-DAB4-4589-A745-39675E9F38FC}" type="presOf" srcId="{3C5B0192-ECDB-4BD4-A389-937681E02746}" destId="{C7F1F9EA-1D7C-492A-96C5-717EF7437FF6}" srcOrd="0" destOrd="0" presId="urn:microsoft.com/office/officeart/2005/8/layout/vList2"/>
    <dgm:cxn modelId="{ACA8AF79-6509-4927-8897-6B5834D14B52}" srcId="{DFE49CE2-F883-44B5-9945-ADFF08923803}" destId="{00ECE31F-7BA6-4767-862A-3BDC818375CD}" srcOrd="1" destOrd="0" parTransId="{435F6D6B-40F8-4672-9BA2-5358047E4560}" sibTransId="{1F1A2AF1-BF76-4A80-A8F5-7EF7C6496FDC}"/>
    <dgm:cxn modelId="{8C64C5AD-B9DB-42FF-AFD3-FF8E1C6210B4}" type="presOf" srcId="{B9E55870-712B-4B1C-8847-1F9D49FA6718}" destId="{418D66EF-6893-4F5A-A4C4-AB0E46817AB5}" srcOrd="0" destOrd="0" presId="urn:microsoft.com/office/officeart/2005/8/layout/vList2"/>
    <dgm:cxn modelId="{B11F3B96-A264-4D38-A6E3-1F50C6B83919}" srcId="{DFE49CE2-F883-44B5-9945-ADFF08923803}" destId="{B9E55870-712B-4B1C-8847-1F9D49FA6718}" srcOrd="0" destOrd="0" parTransId="{967D28BA-25BE-4D60-A315-A445CB3EA081}" sibTransId="{724C5AFF-99D4-4646-B849-3B8FC511FA56}"/>
    <dgm:cxn modelId="{B30A2C27-107F-49E2-9B20-B1B7B2547981}" type="presOf" srcId="{BE8AB91F-4A2C-4579-958A-50E5502C3981}" destId="{28FBF026-946D-40F8-992F-E023E1C596D0}" srcOrd="0" destOrd="0" presId="urn:microsoft.com/office/officeart/2005/8/layout/vList2"/>
    <dgm:cxn modelId="{7190E91F-A78C-4FE3-B723-277093C78537}" type="presOf" srcId="{DFE49CE2-F883-44B5-9945-ADFF08923803}" destId="{347712C4-DC40-4F1A-AF81-97FB1FD59AD8}" srcOrd="0" destOrd="0" presId="urn:microsoft.com/office/officeart/2005/8/layout/vList2"/>
    <dgm:cxn modelId="{7201E25F-1090-4EBE-9131-8226134F2F07}" type="presParOf" srcId="{347712C4-DC40-4F1A-AF81-97FB1FD59AD8}" destId="{418D66EF-6893-4F5A-A4C4-AB0E46817AB5}" srcOrd="0" destOrd="0" presId="urn:microsoft.com/office/officeart/2005/8/layout/vList2"/>
    <dgm:cxn modelId="{31BD5BBF-D9A6-4BD5-8B83-AB122D429AF9}" type="presParOf" srcId="{347712C4-DC40-4F1A-AF81-97FB1FD59AD8}" destId="{FB3DEA63-9A2E-4624-8431-49A3C7A9D9D9}" srcOrd="1" destOrd="0" presId="urn:microsoft.com/office/officeart/2005/8/layout/vList2"/>
    <dgm:cxn modelId="{156FA7ED-CBF8-4683-BFF7-BE39536FADA9}" type="presParOf" srcId="{347712C4-DC40-4F1A-AF81-97FB1FD59AD8}" destId="{8E213931-FFD5-493F-A7FC-103AC67FE3AE}" srcOrd="2" destOrd="0" presId="urn:microsoft.com/office/officeart/2005/8/layout/vList2"/>
    <dgm:cxn modelId="{82BEB791-11EA-4955-B3D7-84F0E15B514A}" type="presParOf" srcId="{347712C4-DC40-4F1A-AF81-97FB1FD59AD8}" destId="{5DF11463-ACD4-4EDA-913B-4F47BD494FFB}" srcOrd="3" destOrd="0" presId="urn:microsoft.com/office/officeart/2005/8/layout/vList2"/>
    <dgm:cxn modelId="{B20E3220-3888-4DDB-AE66-B4EA47C80228}" type="presParOf" srcId="{347712C4-DC40-4F1A-AF81-97FB1FD59AD8}" destId="{28FBF026-946D-40F8-992F-E023E1C596D0}" srcOrd="4" destOrd="0" presId="urn:microsoft.com/office/officeart/2005/8/layout/vList2"/>
    <dgm:cxn modelId="{457C99A1-435B-4440-AC10-92B755014B82}" type="presParOf" srcId="{347712C4-DC40-4F1A-AF81-97FB1FD59AD8}" destId="{24AA252B-B94A-4B84-8F92-0DC4BE631056}" srcOrd="5" destOrd="0" presId="urn:microsoft.com/office/officeart/2005/8/layout/vList2"/>
    <dgm:cxn modelId="{BF223C3E-83EF-4872-A4D0-FA3ADE8FE455}" type="presParOf" srcId="{347712C4-DC40-4F1A-AF81-97FB1FD59AD8}" destId="{C7F1F9EA-1D7C-492A-96C5-717EF7437FF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A746C2D4-8249-4B06-857D-5306B0BAA5E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92CD5EA-79B5-49B5-9AB2-E775CEDF11DB}">
      <dgm:prSet/>
      <dgm:spPr/>
      <dgm:t>
        <a:bodyPr/>
        <a:lstStyle/>
        <a:p>
          <a:pPr rtl="0"/>
          <a:r>
            <a:rPr lang="en-GB" dirty="0" smtClean="0"/>
            <a:t>SECRETED FROM THE PINEAL GLAND</a:t>
          </a:r>
          <a:endParaRPr lang="en-GB" dirty="0"/>
        </a:p>
      </dgm:t>
    </dgm:pt>
    <dgm:pt modelId="{DD60D9BF-7CAB-4A24-A1F2-770F60E08C65}" type="parTrans" cxnId="{D9EC2890-C8AE-4423-A6CE-2E2F5FE03C2A}">
      <dgm:prSet/>
      <dgm:spPr/>
      <dgm:t>
        <a:bodyPr/>
        <a:lstStyle/>
        <a:p>
          <a:endParaRPr lang="en-GB"/>
        </a:p>
      </dgm:t>
    </dgm:pt>
    <dgm:pt modelId="{E1D3F3E8-FA0C-4946-AD44-E898E252047C}" type="sibTrans" cxnId="{D9EC2890-C8AE-4423-A6CE-2E2F5FE03C2A}">
      <dgm:prSet/>
      <dgm:spPr/>
      <dgm:t>
        <a:bodyPr/>
        <a:lstStyle/>
        <a:p>
          <a:endParaRPr lang="en-GB"/>
        </a:p>
      </dgm:t>
    </dgm:pt>
    <dgm:pt modelId="{830BBDFA-F397-4138-AA76-09FB2D66DFF3}">
      <dgm:prSet/>
      <dgm:spPr/>
      <dgm:t>
        <a:bodyPr/>
        <a:lstStyle/>
        <a:p>
          <a:pPr rtl="0"/>
          <a:r>
            <a:rPr lang="en-GB" dirty="0" smtClean="0"/>
            <a:t>INCREASED LEVELS OF MELATONIN PRODUCE SOMNOLENCE (SLEEPINESS)</a:t>
          </a:r>
          <a:endParaRPr lang="en-GB" dirty="0"/>
        </a:p>
      </dgm:t>
    </dgm:pt>
    <dgm:pt modelId="{4C38D5B9-0F9B-4331-AECF-1DDB6E281A7B}" type="parTrans" cxnId="{F268C0C2-BFFC-4CEF-BC74-E08D3276697D}">
      <dgm:prSet/>
      <dgm:spPr/>
      <dgm:t>
        <a:bodyPr/>
        <a:lstStyle/>
        <a:p>
          <a:endParaRPr lang="en-GB"/>
        </a:p>
      </dgm:t>
    </dgm:pt>
    <dgm:pt modelId="{C5946A73-1130-4B41-94C3-33388D61CACB}" type="sibTrans" cxnId="{F268C0C2-BFFC-4CEF-BC74-E08D3276697D}">
      <dgm:prSet/>
      <dgm:spPr/>
      <dgm:t>
        <a:bodyPr/>
        <a:lstStyle/>
        <a:p>
          <a:endParaRPr lang="en-GB"/>
        </a:p>
      </dgm:t>
    </dgm:pt>
    <dgm:pt modelId="{3A7F894D-12BF-4949-A44E-8B5B70BFA9AC}">
      <dgm:prSet/>
      <dgm:spPr/>
      <dgm:t>
        <a:bodyPr/>
        <a:lstStyle/>
        <a:p>
          <a:pPr rtl="0"/>
          <a:r>
            <a:rPr lang="en-US" dirty="0" smtClean="0"/>
            <a:t>MELATONIN SECRETION USUALLY BEGINS 2 TO 3 HOURS BEFORE BEDTIME.</a:t>
          </a:r>
          <a:endParaRPr lang="en-GB" dirty="0"/>
        </a:p>
      </dgm:t>
    </dgm:pt>
    <dgm:pt modelId="{A2DFCDD6-F2D2-4275-A4B6-A08193CEBC7C}" type="parTrans" cxnId="{B0AC5FAD-0094-41E0-999E-A6DACD1A4AD3}">
      <dgm:prSet/>
      <dgm:spPr/>
      <dgm:t>
        <a:bodyPr/>
        <a:lstStyle/>
        <a:p>
          <a:endParaRPr lang="en-GB"/>
        </a:p>
      </dgm:t>
    </dgm:pt>
    <dgm:pt modelId="{828866E7-AA73-49DF-BDB4-1BC5903C4332}" type="sibTrans" cxnId="{B0AC5FAD-0094-41E0-999E-A6DACD1A4AD3}">
      <dgm:prSet/>
      <dgm:spPr/>
      <dgm:t>
        <a:bodyPr/>
        <a:lstStyle/>
        <a:p>
          <a:endParaRPr lang="en-GB"/>
        </a:p>
      </dgm:t>
    </dgm:pt>
    <dgm:pt modelId="{64FDA29A-16BD-46C8-BC50-4A037858F2CC}">
      <dgm:prSet/>
      <dgm:spPr/>
      <dgm:t>
        <a:bodyPr/>
        <a:lstStyle/>
        <a:p>
          <a:pPr rtl="0"/>
          <a:r>
            <a:rPr lang="en-US" dirty="0" smtClean="0"/>
            <a:t>MELATONIN FEEDS BACK TO RESET THE BIOLOGICAL CLOCK THROUGH ITS EFFECTS ON RECEPTORS IN THE </a:t>
          </a:r>
          <a:r>
            <a:rPr lang="en-US" dirty="0" err="1" smtClean="0"/>
            <a:t>SCN</a:t>
          </a:r>
          <a:r>
            <a:rPr lang="en-US" dirty="0" smtClean="0"/>
            <a:t>.</a:t>
          </a:r>
          <a:endParaRPr lang="en-GB" dirty="0"/>
        </a:p>
      </dgm:t>
    </dgm:pt>
    <dgm:pt modelId="{D08472C7-F896-4C7D-A913-7A969812AFA4}" type="parTrans" cxnId="{9EEDD90E-CACA-493D-9A57-C351F67207FD}">
      <dgm:prSet/>
      <dgm:spPr/>
      <dgm:t>
        <a:bodyPr/>
        <a:lstStyle/>
        <a:p>
          <a:endParaRPr lang="en-GB"/>
        </a:p>
      </dgm:t>
    </dgm:pt>
    <dgm:pt modelId="{FFE03610-F6C8-4496-9A07-6BA85D4BA540}" type="sibTrans" cxnId="{9EEDD90E-CACA-493D-9A57-C351F67207FD}">
      <dgm:prSet/>
      <dgm:spPr/>
      <dgm:t>
        <a:bodyPr/>
        <a:lstStyle/>
        <a:p>
          <a:endParaRPr lang="en-GB"/>
        </a:p>
      </dgm:t>
    </dgm:pt>
    <dgm:pt modelId="{D1E65139-6CE2-4717-986C-7E235ED3DDDD}">
      <dgm:prSet/>
      <dgm:spPr/>
      <dgm:t>
        <a:bodyPr/>
        <a:lstStyle/>
        <a:p>
          <a:pPr rtl="0"/>
          <a:r>
            <a:rPr lang="en-US" dirty="0" smtClean="0"/>
            <a:t>EXOGENOUS MELATONIN TAKEN IN THE AFTERNOON CAN PHASE-ADVANCE THE INTERNAL CLOCK AND CAN BE USED AS A SLEEP AID.</a:t>
          </a:r>
          <a:endParaRPr lang="en-GB" dirty="0"/>
        </a:p>
      </dgm:t>
    </dgm:pt>
    <dgm:pt modelId="{D96F999E-6541-469B-97A4-BEE9760595DA}" type="parTrans" cxnId="{1D2257E9-4290-46B0-961F-38CA66870A20}">
      <dgm:prSet/>
      <dgm:spPr/>
      <dgm:t>
        <a:bodyPr/>
        <a:lstStyle/>
        <a:p>
          <a:endParaRPr lang="en-GB"/>
        </a:p>
      </dgm:t>
    </dgm:pt>
    <dgm:pt modelId="{58E8441C-4CD2-45CA-B171-4C53F7B9921F}" type="sibTrans" cxnId="{1D2257E9-4290-46B0-961F-38CA66870A20}">
      <dgm:prSet/>
      <dgm:spPr/>
      <dgm:t>
        <a:bodyPr/>
        <a:lstStyle/>
        <a:p>
          <a:endParaRPr lang="en-GB"/>
        </a:p>
      </dgm:t>
    </dgm:pt>
    <dgm:pt modelId="{51FD5193-6411-4146-9719-2EA55F3B1A5E}" type="pres">
      <dgm:prSet presAssocID="{A746C2D4-8249-4B06-857D-5306B0BAA5E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D69ADE3-7B5F-48A6-AB9C-5FC98EC3993D}" type="pres">
      <dgm:prSet presAssocID="{292CD5EA-79B5-49B5-9AB2-E775CEDF11D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DBE42A-F092-4056-BAFD-223C20D9DDB3}" type="pres">
      <dgm:prSet presAssocID="{E1D3F3E8-FA0C-4946-AD44-E898E252047C}" presName="sibTrans" presStyleCnt="0"/>
      <dgm:spPr/>
    </dgm:pt>
    <dgm:pt modelId="{D96E8DBC-245F-457F-B831-0010DF066606}" type="pres">
      <dgm:prSet presAssocID="{830BBDFA-F397-4138-AA76-09FB2D66DFF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6F5DA23-57D9-4EEB-870C-C4A3E5406CB2}" type="pres">
      <dgm:prSet presAssocID="{C5946A73-1130-4B41-94C3-33388D61CACB}" presName="sibTrans" presStyleCnt="0"/>
      <dgm:spPr/>
    </dgm:pt>
    <dgm:pt modelId="{00FABE1A-A90F-4148-A35D-A1B57CDA3918}" type="pres">
      <dgm:prSet presAssocID="{3A7F894D-12BF-4949-A44E-8B5B70BFA9A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76E103-9EB1-4D7A-AB1D-9D193887C7DA}" type="pres">
      <dgm:prSet presAssocID="{828866E7-AA73-49DF-BDB4-1BC5903C4332}" presName="sibTrans" presStyleCnt="0"/>
      <dgm:spPr/>
    </dgm:pt>
    <dgm:pt modelId="{6E0BBF50-0ECB-4C72-8A37-F3485D727268}" type="pres">
      <dgm:prSet presAssocID="{64FDA29A-16BD-46C8-BC50-4A037858F2C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6634945-761E-442C-9CB9-F3F1E2419E4E}" type="pres">
      <dgm:prSet presAssocID="{FFE03610-F6C8-4496-9A07-6BA85D4BA540}" presName="sibTrans" presStyleCnt="0"/>
      <dgm:spPr/>
    </dgm:pt>
    <dgm:pt modelId="{F9242B39-2E47-4A07-B40E-181B5ADF08B0}" type="pres">
      <dgm:prSet presAssocID="{D1E65139-6CE2-4717-986C-7E235ED3DDD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9EC2890-C8AE-4423-A6CE-2E2F5FE03C2A}" srcId="{A746C2D4-8249-4B06-857D-5306B0BAA5E4}" destId="{292CD5EA-79B5-49B5-9AB2-E775CEDF11DB}" srcOrd="0" destOrd="0" parTransId="{DD60D9BF-7CAB-4A24-A1F2-770F60E08C65}" sibTransId="{E1D3F3E8-FA0C-4946-AD44-E898E252047C}"/>
    <dgm:cxn modelId="{963D9D1B-25B0-4744-B068-976A152E1A04}" type="presOf" srcId="{D1E65139-6CE2-4717-986C-7E235ED3DDDD}" destId="{F9242B39-2E47-4A07-B40E-181B5ADF08B0}" srcOrd="0" destOrd="0" presId="urn:microsoft.com/office/officeart/2005/8/layout/default"/>
    <dgm:cxn modelId="{1D2257E9-4290-46B0-961F-38CA66870A20}" srcId="{A746C2D4-8249-4B06-857D-5306B0BAA5E4}" destId="{D1E65139-6CE2-4717-986C-7E235ED3DDDD}" srcOrd="4" destOrd="0" parTransId="{D96F999E-6541-469B-97A4-BEE9760595DA}" sibTransId="{58E8441C-4CD2-45CA-B171-4C53F7B9921F}"/>
    <dgm:cxn modelId="{7B925616-0D31-470D-A365-0C82328436CA}" type="presOf" srcId="{830BBDFA-F397-4138-AA76-09FB2D66DFF3}" destId="{D96E8DBC-245F-457F-B831-0010DF066606}" srcOrd="0" destOrd="0" presId="urn:microsoft.com/office/officeart/2005/8/layout/default"/>
    <dgm:cxn modelId="{F268C0C2-BFFC-4CEF-BC74-E08D3276697D}" srcId="{A746C2D4-8249-4B06-857D-5306B0BAA5E4}" destId="{830BBDFA-F397-4138-AA76-09FB2D66DFF3}" srcOrd="1" destOrd="0" parTransId="{4C38D5B9-0F9B-4331-AECF-1DDB6E281A7B}" sibTransId="{C5946A73-1130-4B41-94C3-33388D61CACB}"/>
    <dgm:cxn modelId="{D901EFD3-2E48-4B61-8552-2F7CA84A5661}" type="presOf" srcId="{64FDA29A-16BD-46C8-BC50-4A037858F2CC}" destId="{6E0BBF50-0ECB-4C72-8A37-F3485D727268}" srcOrd="0" destOrd="0" presId="urn:microsoft.com/office/officeart/2005/8/layout/default"/>
    <dgm:cxn modelId="{630CA190-2967-48D8-8117-35A3BD0AAA33}" type="presOf" srcId="{A746C2D4-8249-4B06-857D-5306B0BAA5E4}" destId="{51FD5193-6411-4146-9719-2EA55F3B1A5E}" srcOrd="0" destOrd="0" presId="urn:microsoft.com/office/officeart/2005/8/layout/default"/>
    <dgm:cxn modelId="{0FA88E40-B7AA-43C4-ACB9-82B0CAACC90E}" type="presOf" srcId="{3A7F894D-12BF-4949-A44E-8B5B70BFA9AC}" destId="{00FABE1A-A90F-4148-A35D-A1B57CDA3918}" srcOrd="0" destOrd="0" presId="urn:microsoft.com/office/officeart/2005/8/layout/default"/>
    <dgm:cxn modelId="{B0AC5FAD-0094-41E0-999E-A6DACD1A4AD3}" srcId="{A746C2D4-8249-4B06-857D-5306B0BAA5E4}" destId="{3A7F894D-12BF-4949-A44E-8B5B70BFA9AC}" srcOrd="2" destOrd="0" parTransId="{A2DFCDD6-F2D2-4275-A4B6-A08193CEBC7C}" sibTransId="{828866E7-AA73-49DF-BDB4-1BC5903C4332}"/>
    <dgm:cxn modelId="{9EEDD90E-CACA-493D-9A57-C351F67207FD}" srcId="{A746C2D4-8249-4B06-857D-5306B0BAA5E4}" destId="{64FDA29A-16BD-46C8-BC50-4A037858F2CC}" srcOrd="3" destOrd="0" parTransId="{D08472C7-F896-4C7D-A913-7A969812AFA4}" sibTransId="{FFE03610-F6C8-4496-9A07-6BA85D4BA540}"/>
    <dgm:cxn modelId="{84F250F7-AC6D-471F-9ADD-DABA5BECA838}" type="presOf" srcId="{292CD5EA-79B5-49B5-9AB2-E775CEDF11DB}" destId="{ED69ADE3-7B5F-48A6-AB9C-5FC98EC3993D}" srcOrd="0" destOrd="0" presId="urn:microsoft.com/office/officeart/2005/8/layout/default"/>
    <dgm:cxn modelId="{83AA648C-D87A-40FD-B43B-3C18D5D843C9}" type="presParOf" srcId="{51FD5193-6411-4146-9719-2EA55F3B1A5E}" destId="{ED69ADE3-7B5F-48A6-AB9C-5FC98EC3993D}" srcOrd="0" destOrd="0" presId="urn:microsoft.com/office/officeart/2005/8/layout/default"/>
    <dgm:cxn modelId="{D9F2C7A4-CD14-45A5-8F6F-6D108906DD2E}" type="presParOf" srcId="{51FD5193-6411-4146-9719-2EA55F3B1A5E}" destId="{4FDBE42A-F092-4056-BAFD-223C20D9DDB3}" srcOrd="1" destOrd="0" presId="urn:microsoft.com/office/officeart/2005/8/layout/default"/>
    <dgm:cxn modelId="{0CD7ED59-32BE-42B1-BD7B-31CA4D8FFE30}" type="presParOf" srcId="{51FD5193-6411-4146-9719-2EA55F3B1A5E}" destId="{D96E8DBC-245F-457F-B831-0010DF066606}" srcOrd="2" destOrd="0" presId="urn:microsoft.com/office/officeart/2005/8/layout/default"/>
    <dgm:cxn modelId="{6E106A28-5067-4041-A74D-14935BBE8C6A}" type="presParOf" srcId="{51FD5193-6411-4146-9719-2EA55F3B1A5E}" destId="{26F5DA23-57D9-4EEB-870C-C4A3E5406CB2}" srcOrd="3" destOrd="0" presId="urn:microsoft.com/office/officeart/2005/8/layout/default"/>
    <dgm:cxn modelId="{D924DAE5-B294-4D90-A48D-95B6E683DB26}" type="presParOf" srcId="{51FD5193-6411-4146-9719-2EA55F3B1A5E}" destId="{00FABE1A-A90F-4148-A35D-A1B57CDA3918}" srcOrd="4" destOrd="0" presId="urn:microsoft.com/office/officeart/2005/8/layout/default"/>
    <dgm:cxn modelId="{8F58FFA4-4C8E-4681-B470-3F2AA535370F}" type="presParOf" srcId="{51FD5193-6411-4146-9719-2EA55F3B1A5E}" destId="{0676E103-9EB1-4D7A-AB1D-9D193887C7DA}" srcOrd="5" destOrd="0" presId="urn:microsoft.com/office/officeart/2005/8/layout/default"/>
    <dgm:cxn modelId="{06067FA1-F7DF-4957-AEB2-F8A792F6D36B}" type="presParOf" srcId="{51FD5193-6411-4146-9719-2EA55F3B1A5E}" destId="{6E0BBF50-0ECB-4C72-8A37-F3485D727268}" srcOrd="6" destOrd="0" presId="urn:microsoft.com/office/officeart/2005/8/layout/default"/>
    <dgm:cxn modelId="{68D9E78A-5078-4231-ADC4-912FA590D36A}" type="presParOf" srcId="{51FD5193-6411-4146-9719-2EA55F3B1A5E}" destId="{36634945-761E-442C-9CB9-F3F1E2419E4E}" srcOrd="7" destOrd="0" presId="urn:microsoft.com/office/officeart/2005/8/layout/default"/>
    <dgm:cxn modelId="{594D2BB6-82A8-4CB7-9857-EB1AB9D418E9}" type="presParOf" srcId="{51FD5193-6411-4146-9719-2EA55F3B1A5E}" destId="{F9242B39-2E47-4A07-B40E-181B5ADF08B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B97A58E-2A46-49FF-9BFA-12BEF96696F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>
        <a:scene3d>
          <a:camera prst="perspectiveAbove"/>
          <a:lightRig rig="threePt" dir="t"/>
        </a:scene3d>
      </dgm:spPr>
      <dgm:t>
        <a:bodyPr/>
        <a:lstStyle/>
        <a:p>
          <a:endParaRPr lang="en-GB"/>
        </a:p>
      </dgm:t>
    </dgm:pt>
    <dgm:pt modelId="{015CC510-6A29-4DC1-805F-3BD8EF545F4C}">
      <dgm:prSet/>
      <dgm:spPr/>
      <dgm:t>
        <a:bodyPr/>
        <a:lstStyle/>
        <a:p>
          <a:pPr rtl="0"/>
          <a:r>
            <a:rPr lang="en-US" dirty="0" smtClean="0"/>
            <a:t>INHIBITORY NEUROMODULATOR</a:t>
          </a:r>
          <a:endParaRPr lang="en-GB" dirty="0"/>
        </a:p>
      </dgm:t>
    </dgm:pt>
    <dgm:pt modelId="{6C13BA67-0599-4259-B673-7C58DE36C63B}" type="parTrans" cxnId="{2BE2D362-2CBC-43C6-AE29-23436B91E908}">
      <dgm:prSet/>
      <dgm:spPr/>
      <dgm:t>
        <a:bodyPr/>
        <a:lstStyle/>
        <a:p>
          <a:endParaRPr lang="en-GB"/>
        </a:p>
      </dgm:t>
    </dgm:pt>
    <dgm:pt modelId="{75999F4B-6CA1-4335-94CF-926955CAEAAF}" type="sibTrans" cxnId="{2BE2D362-2CBC-43C6-AE29-23436B91E908}">
      <dgm:prSet/>
      <dgm:spPr/>
      <dgm:t>
        <a:bodyPr/>
        <a:lstStyle/>
        <a:p>
          <a:endParaRPr lang="en-GB"/>
        </a:p>
      </dgm:t>
    </dgm:pt>
    <dgm:pt modelId="{C658A1BB-159B-4110-BDC7-7100D419CDAB}">
      <dgm:prSet/>
      <dgm:spPr/>
      <dgm:t>
        <a:bodyPr/>
        <a:lstStyle/>
        <a:p>
          <a:pPr rtl="0"/>
          <a:r>
            <a:rPr lang="en-US" dirty="0" smtClean="0"/>
            <a:t>INCREASES DURING PROLONGED PERIODS OF WAKEFULNESS, DECREASES AFTER SLEEP</a:t>
          </a:r>
          <a:endParaRPr lang="en-GB" dirty="0"/>
        </a:p>
      </dgm:t>
    </dgm:pt>
    <dgm:pt modelId="{649633A1-68FD-47C6-A512-6B5303BEBF36}" type="parTrans" cxnId="{05ABF00D-909E-4C96-8480-EB234AB43665}">
      <dgm:prSet/>
      <dgm:spPr/>
      <dgm:t>
        <a:bodyPr/>
        <a:lstStyle/>
        <a:p>
          <a:endParaRPr lang="en-GB"/>
        </a:p>
      </dgm:t>
    </dgm:pt>
    <dgm:pt modelId="{A495723D-0DE0-4B2A-ABF3-5CF31917570F}" type="sibTrans" cxnId="{05ABF00D-909E-4C96-8480-EB234AB43665}">
      <dgm:prSet/>
      <dgm:spPr/>
      <dgm:t>
        <a:bodyPr/>
        <a:lstStyle/>
        <a:p>
          <a:endParaRPr lang="en-GB"/>
        </a:p>
      </dgm:t>
    </dgm:pt>
    <dgm:pt modelId="{51A2058A-47A2-4346-84C2-193D4FA5EC3C}">
      <dgm:prSet/>
      <dgm:spPr/>
      <dgm:t>
        <a:bodyPr/>
        <a:lstStyle/>
        <a:p>
          <a:pPr rtl="0"/>
          <a:r>
            <a:rPr lang="en-US" dirty="0" smtClean="0"/>
            <a:t>INHIBITED BY CAFFEINE</a:t>
          </a:r>
          <a:endParaRPr lang="en-GB" dirty="0"/>
        </a:p>
      </dgm:t>
    </dgm:pt>
    <dgm:pt modelId="{F11D9738-90FE-4D6C-ABC7-7D2DF7C7BB7B}" type="parTrans" cxnId="{FE2CF44F-8B72-423E-ADC2-05329D5B23F5}">
      <dgm:prSet/>
      <dgm:spPr/>
      <dgm:t>
        <a:bodyPr/>
        <a:lstStyle/>
        <a:p>
          <a:endParaRPr lang="en-GB"/>
        </a:p>
      </dgm:t>
    </dgm:pt>
    <dgm:pt modelId="{D583E1ED-37CB-4848-8596-5F043A4DB087}" type="sibTrans" cxnId="{FE2CF44F-8B72-423E-ADC2-05329D5B23F5}">
      <dgm:prSet/>
      <dgm:spPr/>
      <dgm:t>
        <a:bodyPr/>
        <a:lstStyle/>
        <a:p>
          <a:endParaRPr lang="en-GB"/>
        </a:p>
      </dgm:t>
    </dgm:pt>
    <dgm:pt modelId="{349B8758-C18C-4C92-8874-A4D78F1DBB21}">
      <dgm:prSet/>
      <dgm:spPr/>
      <dgm:t>
        <a:bodyPr/>
        <a:lstStyle/>
        <a:p>
          <a:pPr rtl="0"/>
          <a:r>
            <a:rPr lang="en-US" dirty="0" smtClean="0"/>
            <a:t>INHIBITS ACH NEURONS IN FOREBRAIN </a:t>
          </a:r>
          <a:endParaRPr lang="en-GB" dirty="0"/>
        </a:p>
      </dgm:t>
    </dgm:pt>
    <dgm:pt modelId="{2511023A-B8A6-41EA-A65A-C5EE3AD84096}" type="parTrans" cxnId="{A4B559DC-83DA-42FC-B9A4-E02C752A1A2D}">
      <dgm:prSet/>
      <dgm:spPr/>
      <dgm:t>
        <a:bodyPr/>
        <a:lstStyle/>
        <a:p>
          <a:endParaRPr lang="en-GB"/>
        </a:p>
      </dgm:t>
    </dgm:pt>
    <dgm:pt modelId="{DC5A4EC0-E4EB-44E3-B637-0440995064D5}" type="sibTrans" cxnId="{A4B559DC-83DA-42FC-B9A4-E02C752A1A2D}">
      <dgm:prSet/>
      <dgm:spPr/>
      <dgm:t>
        <a:bodyPr/>
        <a:lstStyle/>
        <a:p>
          <a:endParaRPr lang="en-GB"/>
        </a:p>
      </dgm:t>
    </dgm:pt>
    <dgm:pt modelId="{73D9BFCD-8FA4-4B61-9A0B-30FE5DDBC616}">
      <dgm:prSet/>
      <dgm:spPr/>
      <dgm:t>
        <a:bodyPr/>
        <a:lstStyle/>
        <a:p>
          <a:pPr rtl="0"/>
          <a:r>
            <a:rPr lang="en-US" dirty="0" smtClean="0"/>
            <a:t>RELEASES INHIBITION (DISINHIBITION) OF HISTAMINE NEURONS IN </a:t>
          </a:r>
          <a:r>
            <a:rPr lang="en-US" dirty="0" err="1" smtClean="0"/>
            <a:t>TUBEROMAMMILARY</a:t>
          </a:r>
          <a:r>
            <a:rPr lang="en-US" dirty="0" smtClean="0"/>
            <a:t> NUCLEUS, THUS PROMOTES SLEEP.</a:t>
          </a:r>
          <a:endParaRPr lang="en-GB" dirty="0"/>
        </a:p>
      </dgm:t>
    </dgm:pt>
    <dgm:pt modelId="{583A1787-EEDF-45BC-94AB-770983B10DFE}" type="parTrans" cxnId="{99AEFE2C-B5F7-4968-9EE8-612DE870A5A0}">
      <dgm:prSet/>
      <dgm:spPr/>
      <dgm:t>
        <a:bodyPr/>
        <a:lstStyle/>
        <a:p>
          <a:endParaRPr lang="en-GB"/>
        </a:p>
      </dgm:t>
    </dgm:pt>
    <dgm:pt modelId="{B91762DA-45E1-47F4-B203-AA5AC8DF9FFC}" type="sibTrans" cxnId="{99AEFE2C-B5F7-4968-9EE8-612DE870A5A0}">
      <dgm:prSet/>
      <dgm:spPr/>
      <dgm:t>
        <a:bodyPr/>
        <a:lstStyle/>
        <a:p>
          <a:endParaRPr lang="en-GB"/>
        </a:p>
      </dgm:t>
    </dgm:pt>
    <dgm:pt modelId="{24ECDFB9-CF8E-4FD0-986C-27B46009B920}" type="pres">
      <dgm:prSet presAssocID="{BB97A58E-2A46-49FF-9BFA-12BEF96696F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7782002-EC91-4D46-A72F-C5662D5C66F2}" type="pres">
      <dgm:prSet presAssocID="{015CC510-6A29-4DC1-805F-3BD8EF545F4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6A34FE9-ACC5-462F-A588-AC46B2289F0B}" type="pres">
      <dgm:prSet presAssocID="{75999F4B-6CA1-4335-94CF-926955CAEAAF}" presName="sibTrans" presStyleCnt="0"/>
      <dgm:spPr/>
    </dgm:pt>
    <dgm:pt modelId="{8AEE8AD7-EB7B-4BA5-8560-82497F77D92C}" type="pres">
      <dgm:prSet presAssocID="{C658A1BB-159B-4110-BDC7-7100D419CDAB}" presName="node" presStyleLbl="node1" presStyleIdx="1" presStyleCnt="5" custScaleX="8752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369E16C-2B9B-4B42-AE3B-DFE26B7A9F0F}" type="pres">
      <dgm:prSet presAssocID="{A495723D-0DE0-4B2A-ABF3-5CF31917570F}" presName="sibTrans" presStyleCnt="0"/>
      <dgm:spPr/>
    </dgm:pt>
    <dgm:pt modelId="{C5817511-C637-4D4D-9D5F-9B397899A660}" type="pres">
      <dgm:prSet presAssocID="{51A2058A-47A2-4346-84C2-193D4FA5EC3C}" presName="node" presStyleLbl="node1" presStyleIdx="2" presStyleCnt="5" custScaleX="8752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4D68202-569E-4FB1-908D-75C8074D82C0}" type="pres">
      <dgm:prSet presAssocID="{D583E1ED-37CB-4848-8596-5F043A4DB087}" presName="sibTrans" presStyleCnt="0"/>
      <dgm:spPr/>
    </dgm:pt>
    <dgm:pt modelId="{EAE2731E-5C6F-4E9A-8B83-498FC8AFF0B2}" type="pres">
      <dgm:prSet presAssocID="{349B8758-C18C-4C92-8874-A4D78F1DBB21}" presName="node" presStyleLbl="node1" presStyleIdx="3" presStyleCnt="5" custScaleX="8752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3011BC3-804D-4F25-849C-BE2FE272F3A9}" type="pres">
      <dgm:prSet presAssocID="{DC5A4EC0-E4EB-44E3-B637-0440995064D5}" presName="sibTrans" presStyleCnt="0"/>
      <dgm:spPr/>
    </dgm:pt>
    <dgm:pt modelId="{16945E75-48B4-4613-8825-5395AD3FBD59}" type="pres">
      <dgm:prSet presAssocID="{73D9BFCD-8FA4-4B61-9A0B-30FE5DDBC616}" presName="node" presStyleLbl="node1" presStyleIdx="4" presStyleCnt="5" custScaleX="8752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D4409B8-3BB2-4B35-9FBA-B7A71327F667}" type="presOf" srcId="{C658A1BB-159B-4110-BDC7-7100D419CDAB}" destId="{8AEE8AD7-EB7B-4BA5-8560-82497F77D92C}" srcOrd="0" destOrd="0" presId="urn:microsoft.com/office/officeart/2005/8/layout/default"/>
    <dgm:cxn modelId="{05ABF00D-909E-4C96-8480-EB234AB43665}" srcId="{BB97A58E-2A46-49FF-9BFA-12BEF96696FD}" destId="{C658A1BB-159B-4110-BDC7-7100D419CDAB}" srcOrd="1" destOrd="0" parTransId="{649633A1-68FD-47C6-A512-6B5303BEBF36}" sibTransId="{A495723D-0DE0-4B2A-ABF3-5CF31917570F}"/>
    <dgm:cxn modelId="{7F9814F1-DFE4-4156-B61D-22DFEF9AEB17}" type="presOf" srcId="{BB97A58E-2A46-49FF-9BFA-12BEF96696FD}" destId="{24ECDFB9-CF8E-4FD0-986C-27B46009B920}" srcOrd="0" destOrd="0" presId="urn:microsoft.com/office/officeart/2005/8/layout/default"/>
    <dgm:cxn modelId="{A4B559DC-83DA-42FC-B9A4-E02C752A1A2D}" srcId="{BB97A58E-2A46-49FF-9BFA-12BEF96696FD}" destId="{349B8758-C18C-4C92-8874-A4D78F1DBB21}" srcOrd="3" destOrd="0" parTransId="{2511023A-B8A6-41EA-A65A-C5EE3AD84096}" sibTransId="{DC5A4EC0-E4EB-44E3-B637-0440995064D5}"/>
    <dgm:cxn modelId="{FE2CF44F-8B72-423E-ADC2-05329D5B23F5}" srcId="{BB97A58E-2A46-49FF-9BFA-12BEF96696FD}" destId="{51A2058A-47A2-4346-84C2-193D4FA5EC3C}" srcOrd="2" destOrd="0" parTransId="{F11D9738-90FE-4D6C-ABC7-7D2DF7C7BB7B}" sibTransId="{D583E1ED-37CB-4848-8596-5F043A4DB087}"/>
    <dgm:cxn modelId="{2BE2D362-2CBC-43C6-AE29-23436B91E908}" srcId="{BB97A58E-2A46-49FF-9BFA-12BEF96696FD}" destId="{015CC510-6A29-4DC1-805F-3BD8EF545F4C}" srcOrd="0" destOrd="0" parTransId="{6C13BA67-0599-4259-B673-7C58DE36C63B}" sibTransId="{75999F4B-6CA1-4335-94CF-926955CAEAAF}"/>
    <dgm:cxn modelId="{FF3EF36D-B261-4245-A3B3-09D8C38C625A}" type="presOf" srcId="{015CC510-6A29-4DC1-805F-3BD8EF545F4C}" destId="{F7782002-EC91-4D46-A72F-C5662D5C66F2}" srcOrd="0" destOrd="0" presId="urn:microsoft.com/office/officeart/2005/8/layout/default"/>
    <dgm:cxn modelId="{E5D45D57-1E73-48B6-B732-67EC5234276E}" type="presOf" srcId="{51A2058A-47A2-4346-84C2-193D4FA5EC3C}" destId="{C5817511-C637-4D4D-9D5F-9B397899A660}" srcOrd="0" destOrd="0" presId="urn:microsoft.com/office/officeart/2005/8/layout/default"/>
    <dgm:cxn modelId="{D4D9507A-1D95-4D28-9FB6-BF044EC0366F}" type="presOf" srcId="{349B8758-C18C-4C92-8874-A4D78F1DBB21}" destId="{EAE2731E-5C6F-4E9A-8B83-498FC8AFF0B2}" srcOrd="0" destOrd="0" presId="urn:microsoft.com/office/officeart/2005/8/layout/default"/>
    <dgm:cxn modelId="{99AEFE2C-B5F7-4968-9EE8-612DE870A5A0}" srcId="{BB97A58E-2A46-49FF-9BFA-12BEF96696FD}" destId="{73D9BFCD-8FA4-4B61-9A0B-30FE5DDBC616}" srcOrd="4" destOrd="0" parTransId="{583A1787-EEDF-45BC-94AB-770983B10DFE}" sibTransId="{B91762DA-45E1-47F4-B203-AA5AC8DF9FFC}"/>
    <dgm:cxn modelId="{1EC14A2C-9028-483E-B133-97C6D9DC4E9B}" type="presOf" srcId="{73D9BFCD-8FA4-4B61-9A0B-30FE5DDBC616}" destId="{16945E75-48B4-4613-8825-5395AD3FBD59}" srcOrd="0" destOrd="0" presId="urn:microsoft.com/office/officeart/2005/8/layout/default"/>
    <dgm:cxn modelId="{689625F0-BAAA-4A69-B314-FAD100968258}" type="presParOf" srcId="{24ECDFB9-CF8E-4FD0-986C-27B46009B920}" destId="{F7782002-EC91-4D46-A72F-C5662D5C66F2}" srcOrd="0" destOrd="0" presId="urn:microsoft.com/office/officeart/2005/8/layout/default"/>
    <dgm:cxn modelId="{52A33B2A-B41F-4A9C-8EDE-AE4FAA670E45}" type="presParOf" srcId="{24ECDFB9-CF8E-4FD0-986C-27B46009B920}" destId="{E6A34FE9-ACC5-462F-A588-AC46B2289F0B}" srcOrd="1" destOrd="0" presId="urn:microsoft.com/office/officeart/2005/8/layout/default"/>
    <dgm:cxn modelId="{E6CC32F5-05DD-45C5-B080-0D4BB60BABB9}" type="presParOf" srcId="{24ECDFB9-CF8E-4FD0-986C-27B46009B920}" destId="{8AEE8AD7-EB7B-4BA5-8560-82497F77D92C}" srcOrd="2" destOrd="0" presId="urn:microsoft.com/office/officeart/2005/8/layout/default"/>
    <dgm:cxn modelId="{26E58FAD-88A5-4659-A8A9-B062093324DD}" type="presParOf" srcId="{24ECDFB9-CF8E-4FD0-986C-27B46009B920}" destId="{7369E16C-2B9B-4B42-AE3B-DFE26B7A9F0F}" srcOrd="3" destOrd="0" presId="urn:microsoft.com/office/officeart/2005/8/layout/default"/>
    <dgm:cxn modelId="{E41174FF-16AF-41C8-BCAF-C24EA1CED0F2}" type="presParOf" srcId="{24ECDFB9-CF8E-4FD0-986C-27B46009B920}" destId="{C5817511-C637-4D4D-9D5F-9B397899A660}" srcOrd="4" destOrd="0" presId="urn:microsoft.com/office/officeart/2005/8/layout/default"/>
    <dgm:cxn modelId="{39EB58F5-CF7D-4807-90A8-6A70FAD7107D}" type="presParOf" srcId="{24ECDFB9-CF8E-4FD0-986C-27B46009B920}" destId="{C4D68202-569E-4FB1-908D-75C8074D82C0}" srcOrd="5" destOrd="0" presId="urn:microsoft.com/office/officeart/2005/8/layout/default"/>
    <dgm:cxn modelId="{B6B30349-5B2F-45F2-8A1A-2C3A4F58551F}" type="presParOf" srcId="{24ECDFB9-CF8E-4FD0-986C-27B46009B920}" destId="{EAE2731E-5C6F-4E9A-8B83-498FC8AFF0B2}" srcOrd="6" destOrd="0" presId="urn:microsoft.com/office/officeart/2005/8/layout/default"/>
    <dgm:cxn modelId="{CC34FC11-C8B0-48D1-8EBC-66A033FAD51E}" type="presParOf" srcId="{24ECDFB9-CF8E-4FD0-986C-27B46009B920}" destId="{63011BC3-804D-4F25-849C-BE2FE272F3A9}" srcOrd="7" destOrd="0" presId="urn:microsoft.com/office/officeart/2005/8/layout/default"/>
    <dgm:cxn modelId="{C778400A-1F96-4344-B849-6A1F75E81FF9}" type="presParOf" srcId="{24ECDFB9-CF8E-4FD0-986C-27B46009B920}" destId="{16945E75-48B4-4613-8825-5395AD3FBD5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140C3897-25DE-42FB-B55A-A63635167E2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>
        <a:scene3d>
          <a:camera prst="perspectiveAbove"/>
          <a:lightRig rig="threePt" dir="t"/>
        </a:scene3d>
      </dgm:spPr>
      <dgm:t>
        <a:bodyPr/>
        <a:lstStyle/>
        <a:p>
          <a:endParaRPr lang="en-GB"/>
        </a:p>
      </dgm:t>
    </dgm:pt>
    <dgm:pt modelId="{6ECCF76C-F222-4EFB-BAE0-D0110295B4F9}">
      <dgm:prSet/>
      <dgm:spPr>
        <a:sp3d>
          <a:bevelT prst="convex"/>
        </a:sp3d>
      </dgm:spPr>
      <dgm:t>
        <a:bodyPr/>
        <a:lstStyle/>
        <a:p>
          <a:pPr rtl="0"/>
          <a:r>
            <a:rPr lang="en-GB" i="0" dirty="0" smtClean="0"/>
            <a:t>MANY NERVE ENDINGS OF FIBRES FROM THE </a:t>
          </a:r>
          <a:r>
            <a:rPr lang="en-GB" i="0" dirty="0" smtClean="0">
              <a:solidFill>
                <a:srgbClr val="FFFF00"/>
              </a:solidFill>
            </a:rPr>
            <a:t>RAPHE NEURONS </a:t>
          </a:r>
          <a:r>
            <a:rPr lang="en-GB" i="0" dirty="0" smtClean="0"/>
            <a:t>SECRETE </a:t>
          </a:r>
          <a:r>
            <a:rPr lang="en-GB" i="0" dirty="0" smtClean="0">
              <a:solidFill>
                <a:srgbClr val="FFFF00"/>
              </a:solidFill>
            </a:rPr>
            <a:t>SEROTONIN. </a:t>
          </a:r>
          <a:endParaRPr lang="en-GB" i="0" dirty="0">
            <a:solidFill>
              <a:srgbClr val="FFFF00"/>
            </a:solidFill>
          </a:endParaRPr>
        </a:p>
      </dgm:t>
    </dgm:pt>
    <dgm:pt modelId="{4E5EAB22-A430-496F-836A-706CE3CD0949}" type="parTrans" cxnId="{865F0091-E09D-4F09-ACFA-DCBE752D263C}">
      <dgm:prSet/>
      <dgm:spPr/>
      <dgm:t>
        <a:bodyPr/>
        <a:lstStyle/>
        <a:p>
          <a:endParaRPr lang="en-GB"/>
        </a:p>
      </dgm:t>
    </dgm:pt>
    <dgm:pt modelId="{5E7A2014-A5B6-4046-94FD-34480A094BA8}" type="sibTrans" cxnId="{865F0091-E09D-4F09-ACFA-DCBE752D263C}">
      <dgm:prSet/>
      <dgm:spPr/>
      <dgm:t>
        <a:bodyPr/>
        <a:lstStyle/>
        <a:p>
          <a:endParaRPr lang="en-GB"/>
        </a:p>
      </dgm:t>
    </dgm:pt>
    <dgm:pt modelId="{6B579C41-5EED-49AA-B628-D8B79996C57A}">
      <dgm:prSet/>
      <dgm:spPr>
        <a:sp3d>
          <a:bevelT prst="convex"/>
        </a:sp3d>
      </dgm:spPr>
      <dgm:t>
        <a:bodyPr/>
        <a:lstStyle/>
        <a:p>
          <a:pPr rtl="0"/>
          <a:r>
            <a:rPr lang="en-GB" i="0" dirty="0" smtClean="0"/>
            <a:t>WHEN A DRUG </a:t>
          </a:r>
          <a:r>
            <a:rPr lang="en-GB" i="0" dirty="0" smtClean="0"/>
            <a:t>THAT BLOCKS FORMATION </a:t>
          </a:r>
          <a:r>
            <a:rPr lang="en-GB" i="0" dirty="0" smtClean="0"/>
            <a:t>OF SEROTONIN IS ADMINISTERED TO AN ANIMAL, THE ANIMAL OFTEN CANNOT SLEEP FOR THE NEXT SEVERAL DAYS. </a:t>
          </a:r>
          <a:endParaRPr lang="en-GB" i="0" dirty="0"/>
        </a:p>
      </dgm:t>
    </dgm:pt>
    <dgm:pt modelId="{CD5178D4-9019-4CE5-B39D-445390A998BE}" type="parTrans" cxnId="{3848B2BE-15DE-4BAF-8E0C-48B0B4ED1460}">
      <dgm:prSet/>
      <dgm:spPr/>
      <dgm:t>
        <a:bodyPr/>
        <a:lstStyle/>
        <a:p>
          <a:endParaRPr lang="en-GB"/>
        </a:p>
      </dgm:t>
    </dgm:pt>
    <dgm:pt modelId="{DFA9F62C-CF3A-4F2D-8DBA-3CAD17FD25C6}" type="sibTrans" cxnId="{3848B2BE-15DE-4BAF-8E0C-48B0B4ED1460}">
      <dgm:prSet/>
      <dgm:spPr/>
      <dgm:t>
        <a:bodyPr/>
        <a:lstStyle/>
        <a:p>
          <a:endParaRPr lang="en-GB"/>
        </a:p>
      </dgm:t>
    </dgm:pt>
    <dgm:pt modelId="{750EF496-333B-4A8F-81AB-6F2E9EB45086}">
      <dgm:prSet/>
      <dgm:spPr>
        <a:sp3d>
          <a:bevelT prst="convex"/>
        </a:sp3d>
      </dgm:spPr>
      <dgm:t>
        <a:bodyPr/>
        <a:lstStyle/>
        <a:p>
          <a:pPr rtl="0"/>
          <a:r>
            <a:rPr lang="en-GB" i="0" dirty="0" smtClean="0"/>
            <a:t>THEREFORE, IT HAS BEEN ASSUMED THAT SEROTONIN IS A TRANSMITTER SUBSTANCE ASSOCIATED WITH THE PRODUCTION OF SLEEP.</a:t>
          </a:r>
          <a:endParaRPr lang="en-GB" i="0" dirty="0"/>
        </a:p>
      </dgm:t>
    </dgm:pt>
    <dgm:pt modelId="{474B8CBD-D402-466B-AA82-5B7BAFB842D7}" type="parTrans" cxnId="{271E4DD7-F743-4FFC-9A1D-C34B36D2D49C}">
      <dgm:prSet/>
      <dgm:spPr/>
      <dgm:t>
        <a:bodyPr/>
        <a:lstStyle/>
        <a:p>
          <a:endParaRPr lang="en-GB"/>
        </a:p>
      </dgm:t>
    </dgm:pt>
    <dgm:pt modelId="{0D1B4AC3-DDA8-4BCF-AA29-F3A7FFDC03A0}" type="sibTrans" cxnId="{271E4DD7-F743-4FFC-9A1D-C34B36D2D49C}">
      <dgm:prSet/>
      <dgm:spPr/>
      <dgm:t>
        <a:bodyPr/>
        <a:lstStyle/>
        <a:p>
          <a:endParaRPr lang="en-GB"/>
        </a:p>
      </dgm:t>
    </dgm:pt>
    <dgm:pt modelId="{486EEE20-8CD7-44F2-B714-84820FE1A395}" type="pres">
      <dgm:prSet presAssocID="{140C3897-25DE-42FB-B55A-A63635167E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0ADDA21-50D5-474F-8A8E-5BD20694A9E0}" type="pres">
      <dgm:prSet presAssocID="{6ECCF76C-F222-4EFB-BAE0-D0110295B4F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70B1CB2-4E50-471B-A699-20B82283411E}" type="pres">
      <dgm:prSet presAssocID="{5E7A2014-A5B6-4046-94FD-34480A094BA8}" presName="spacer" presStyleCnt="0"/>
      <dgm:spPr>
        <a:sp3d>
          <a:bevelT prst="convex"/>
        </a:sp3d>
      </dgm:spPr>
    </dgm:pt>
    <dgm:pt modelId="{478097C8-41A6-44BA-AB82-F0BCB5CB8CCA}" type="pres">
      <dgm:prSet presAssocID="{6B579C41-5EED-49AA-B628-D8B79996C57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7F2E860-3A61-4191-BA14-EA2943C2CAF0}" type="pres">
      <dgm:prSet presAssocID="{DFA9F62C-CF3A-4F2D-8DBA-3CAD17FD25C6}" presName="spacer" presStyleCnt="0"/>
      <dgm:spPr>
        <a:sp3d>
          <a:bevelT prst="convex"/>
        </a:sp3d>
      </dgm:spPr>
    </dgm:pt>
    <dgm:pt modelId="{13BC4E2A-7923-4F01-B020-A889C921ABFF}" type="pres">
      <dgm:prSet presAssocID="{750EF496-333B-4A8F-81AB-6F2E9EB4508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23A8491-8E3C-46BC-86E9-50125028CBCA}" type="presOf" srcId="{6ECCF76C-F222-4EFB-BAE0-D0110295B4F9}" destId="{40ADDA21-50D5-474F-8A8E-5BD20694A9E0}" srcOrd="0" destOrd="0" presId="urn:microsoft.com/office/officeart/2005/8/layout/vList2"/>
    <dgm:cxn modelId="{7C5C594D-6492-4928-907D-4C06B9C76E39}" type="presOf" srcId="{6B579C41-5EED-49AA-B628-D8B79996C57A}" destId="{478097C8-41A6-44BA-AB82-F0BCB5CB8CCA}" srcOrd="0" destOrd="0" presId="urn:microsoft.com/office/officeart/2005/8/layout/vList2"/>
    <dgm:cxn modelId="{865F0091-E09D-4F09-ACFA-DCBE752D263C}" srcId="{140C3897-25DE-42FB-B55A-A63635167E20}" destId="{6ECCF76C-F222-4EFB-BAE0-D0110295B4F9}" srcOrd="0" destOrd="0" parTransId="{4E5EAB22-A430-496F-836A-706CE3CD0949}" sibTransId="{5E7A2014-A5B6-4046-94FD-34480A094BA8}"/>
    <dgm:cxn modelId="{4C7E4712-4B5B-421B-A936-15196C05BC8B}" type="presOf" srcId="{750EF496-333B-4A8F-81AB-6F2E9EB45086}" destId="{13BC4E2A-7923-4F01-B020-A889C921ABFF}" srcOrd="0" destOrd="0" presId="urn:microsoft.com/office/officeart/2005/8/layout/vList2"/>
    <dgm:cxn modelId="{3848B2BE-15DE-4BAF-8E0C-48B0B4ED1460}" srcId="{140C3897-25DE-42FB-B55A-A63635167E20}" destId="{6B579C41-5EED-49AA-B628-D8B79996C57A}" srcOrd="1" destOrd="0" parTransId="{CD5178D4-9019-4CE5-B39D-445390A998BE}" sibTransId="{DFA9F62C-CF3A-4F2D-8DBA-3CAD17FD25C6}"/>
    <dgm:cxn modelId="{B1811E8B-142E-4CD1-AADD-A420F3AF449F}" type="presOf" srcId="{140C3897-25DE-42FB-B55A-A63635167E20}" destId="{486EEE20-8CD7-44F2-B714-84820FE1A395}" srcOrd="0" destOrd="0" presId="urn:microsoft.com/office/officeart/2005/8/layout/vList2"/>
    <dgm:cxn modelId="{271E4DD7-F743-4FFC-9A1D-C34B36D2D49C}" srcId="{140C3897-25DE-42FB-B55A-A63635167E20}" destId="{750EF496-333B-4A8F-81AB-6F2E9EB45086}" srcOrd="2" destOrd="0" parTransId="{474B8CBD-D402-466B-AA82-5B7BAFB842D7}" sibTransId="{0D1B4AC3-DDA8-4BCF-AA29-F3A7FFDC03A0}"/>
    <dgm:cxn modelId="{BE78FCCD-124D-4101-A5B1-A314E79BD268}" type="presParOf" srcId="{486EEE20-8CD7-44F2-B714-84820FE1A395}" destId="{40ADDA21-50D5-474F-8A8E-5BD20694A9E0}" srcOrd="0" destOrd="0" presId="urn:microsoft.com/office/officeart/2005/8/layout/vList2"/>
    <dgm:cxn modelId="{C3807563-750A-49E0-A7E0-155D4D78D6E5}" type="presParOf" srcId="{486EEE20-8CD7-44F2-B714-84820FE1A395}" destId="{F70B1CB2-4E50-471B-A699-20B82283411E}" srcOrd="1" destOrd="0" presId="urn:microsoft.com/office/officeart/2005/8/layout/vList2"/>
    <dgm:cxn modelId="{D093E5F7-1996-4D97-ACE2-922949351FF0}" type="presParOf" srcId="{486EEE20-8CD7-44F2-B714-84820FE1A395}" destId="{478097C8-41A6-44BA-AB82-F0BCB5CB8CCA}" srcOrd="2" destOrd="0" presId="urn:microsoft.com/office/officeart/2005/8/layout/vList2"/>
    <dgm:cxn modelId="{F41BCE1F-FD1F-4251-A7BF-6268AE96CFC6}" type="presParOf" srcId="{486EEE20-8CD7-44F2-B714-84820FE1A395}" destId="{B7F2E860-3A61-4191-BA14-EA2943C2CAF0}" srcOrd="3" destOrd="0" presId="urn:microsoft.com/office/officeart/2005/8/layout/vList2"/>
    <dgm:cxn modelId="{5BFE0C1C-2F5D-4452-9FA9-428C749393CD}" type="presParOf" srcId="{486EEE20-8CD7-44F2-B714-84820FE1A395}" destId="{13BC4E2A-7923-4F01-B020-A889C921ABF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D50884D2-1525-454C-A65B-94F08768E20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>
        <a:scene3d>
          <a:camera prst="perspectiveAbove"/>
          <a:lightRig rig="threePt" dir="t"/>
        </a:scene3d>
      </dgm:spPr>
      <dgm:t>
        <a:bodyPr/>
        <a:lstStyle/>
        <a:p>
          <a:endParaRPr lang="en-GB"/>
        </a:p>
      </dgm:t>
    </dgm:pt>
    <dgm:pt modelId="{6F87FB3C-A352-4CBF-91FE-CC460C797E84}">
      <dgm:prSet/>
      <dgm:spPr/>
      <dgm:t>
        <a:bodyPr/>
        <a:lstStyle/>
        <a:p>
          <a:pPr rtl="0"/>
          <a:r>
            <a:rPr lang="en-GB" dirty="0" smtClean="0"/>
            <a:t>MURAMYL PEPTIDE</a:t>
          </a:r>
          <a:endParaRPr lang="en-GB" dirty="0"/>
        </a:p>
      </dgm:t>
    </dgm:pt>
    <dgm:pt modelId="{DD67DFFC-5376-4B2F-A087-DF68D5ACD472}" type="parTrans" cxnId="{BBE83D1C-8DDD-47FA-B70B-01FA57B45858}">
      <dgm:prSet/>
      <dgm:spPr/>
      <dgm:t>
        <a:bodyPr/>
        <a:lstStyle/>
        <a:p>
          <a:endParaRPr lang="en-GB"/>
        </a:p>
      </dgm:t>
    </dgm:pt>
    <dgm:pt modelId="{5CB0CF2C-471E-4E14-AF83-498B5D0BC2D0}" type="sibTrans" cxnId="{BBE83D1C-8DDD-47FA-B70B-01FA57B45858}">
      <dgm:prSet/>
      <dgm:spPr/>
      <dgm:t>
        <a:bodyPr/>
        <a:lstStyle/>
        <a:p>
          <a:endParaRPr lang="en-GB"/>
        </a:p>
      </dgm:t>
    </dgm:pt>
    <dgm:pt modelId="{9D280C6A-F9EF-4E14-BBBB-6917A130ED75}">
      <dgm:prSet/>
      <dgm:spPr/>
      <dgm:t>
        <a:bodyPr/>
        <a:lstStyle/>
        <a:p>
          <a:pPr rtl="0"/>
          <a:r>
            <a:rPr lang="en-GB" dirty="0" smtClean="0"/>
            <a:t>WHEN ONLY MICROGRAMS OF THIS SLEEP-PRODUCING SUBSTANCE ARE INJECTED INTO THE THIRD VENTRICLE </a:t>
          </a:r>
          <a:endParaRPr lang="en-GB" dirty="0"/>
        </a:p>
      </dgm:t>
    </dgm:pt>
    <dgm:pt modelId="{373BB064-CCFB-4A5A-8D66-25B7602AAF4E}" type="parTrans" cxnId="{94022E23-FAFA-4D49-BCE1-397A0E4D1505}">
      <dgm:prSet/>
      <dgm:spPr/>
      <dgm:t>
        <a:bodyPr/>
        <a:lstStyle/>
        <a:p>
          <a:endParaRPr lang="en-GB"/>
        </a:p>
      </dgm:t>
    </dgm:pt>
    <dgm:pt modelId="{B0D9526D-A54D-4785-A7AE-60D8E13D8C18}" type="sibTrans" cxnId="{94022E23-FAFA-4D49-BCE1-397A0E4D1505}">
      <dgm:prSet/>
      <dgm:spPr/>
      <dgm:t>
        <a:bodyPr/>
        <a:lstStyle/>
        <a:p>
          <a:endParaRPr lang="en-GB"/>
        </a:p>
      </dgm:t>
    </dgm:pt>
    <dgm:pt modelId="{1D4F0E15-96A3-4FFF-BDE4-75AD27C67BB5}">
      <dgm:prSet/>
      <dgm:spPr/>
      <dgm:t>
        <a:bodyPr/>
        <a:lstStyle/>
        <a:p>
          <a:pPr rtl="0"/>
          <a:r>
            <a:rPr lang="en-GB" dirty="0" smtClean="0"/>
            <a:t>A LOW-MOLECULAR-WEIGHT SUBSTANCE THAT ACCUMULATES IN THE </a:t>
          </a:r>
          <a:r>
            <a:rPr lang="en-GB" dirty="0" smtClean="0"/>
            <a:t>CSF &amp; URINE </a:t>
          </a:r>
          <a:r>
            <a:rPr lang="en-GB" dirty="0" smtClean="0"/>
            <a:t>IN ANIMALS KEPT AWAKE FOR SEVERAL DAYS. </a:t>
          </a:r>
          <a:endParaRPr lang="en-GB" dirty="0"/>
        </a:p>
      </dgm:t>
    </dgm:pt>
    <dgm:pt modelId="{7E23E453-5777-415F-9AA0-6A3D66B76991}" type="parTrans" cxnId="{EF708441-FF42-421D-A41A-EFFA0DA6F102}">
      <dgm:prSet/>
      <dgm:spPr/>
      <dgm:t>
        <a:bodyPr/>
        <a:lstStyle/>
        <a:p>
          <a:endParaRPr lang="en-GB"/>
        </a:p>
      </dgm:t>
    </dgm:pt>
    <dgm:pt modelId="{A2B76F61-CCEF-432E-AC70-79F7C53C6ABD}" type="sibTrans" cxnId="{EF708441-FF42-421D-A41A-EFFA0DA6F102}">
      <dgm:prSet/>
      <dgm:spPr/>
      <dgm:t>
        <a:bodyPr/>
        <a:lstStyle/>
        <a:p>
          <a:endParaRPr lang="en-GB"/>
        </a:p>
      </dgm:t>
    </dgm:pt>
    <dgm:pt modelId="{BEF9FED3-0391-4A7B-9F53-A83B1681ED40}">
      <dgm:prSet/>
      <dgm:spPr/>
      <dgm:t>
        <a:bodyPr/>
        <a:lstStyle/>
        <a:p>
          <a:pPr rtl="0"/>
          <a:r>
            <a:rPr lang="en-GB" dirty="0" smtClean="0"/>
            <a:t>ALMOST NATURAL SLEEP OCCURS WITHIN A FEW MINUTES, </a:t>
          </a:r>
          <a:endParaRPr lang="en-GB" dirty="0"/>
        </a:p>
      </dgm:t>
    </dgm:pt>
    <dgm:pt modelId="{DB17F994-92A2-4C59-9863-1FB94961A3B9}" type="parTrans" cxnId="{A099F8F4-A870-4445-979A-360D9BCE41F6}">
      <dgm:prSet/>
      <dgm:spPr/>
      <dgm:t>
        <a:bodyPr/>
        <a:lstStyle/>
        <a:p>
          <a:endParaRPr lang="en-GB"/>
        </a:p>
      </dgm:t>
    </dgm:pt>
    <dgm:pt modelId="{28297DA0-929B-4F01-8311-CECF86F41CA0}" type="sibTrans" cxnId="{A099F8F4-A870-4445-979A-360D9BCE41F6}">
      <dgm:prSet/>
      <dgm:spPr/>
      <dgm:t>
        <a:bodyPr/>
        <a:lstStyle/>
        <a:p>
          <a:endParaRPr lang="en-GB"/>
        </a:p>
      </dgm:t>
    </dgm:pt>
    <dgm:pt modelId="{F1B7CA93-CE45-45A7-9B7B-FC8DCDFF6A75}">
      <dgm:prSet/>
      <dgm:spPr/>
      <dgm:t>
        <a:bodyPr/>
        <a:lstStyle/>
        <a:p>
          <a:pPr rtl="0"/>
          <a:r>
            <a:rPr lang="en-GB" dirty="0" smtClean="0"/>
            <a:t>THE ANIMAL MAY STAY ASLEEP FOR SEVERAL HOURS.</a:t>
          </a:r>
          <a:endParaRPr lang="en-GB" dirty="0"/>
        </a:p>
      </dgm:t>
    </dgm:pt>
    <dgm:pt modelId="{C5B1D2BF-1CAF-4501-A5A9-3A1C94622B9E}" type="parTrans" cxnId="{647B8483-85C1-46FF-A3DB-9D5E712FA94C}">
      <dgm:prSet/>
      <dgm:spPr/>
      <dgm:t>
        <a:bodyPr/>
        <a:lstStyle/>
        <a:p>
          <a:endParaRPr lang="en-GB"/>
        </a:p>
      </dgm:t>
    </dgm:pt>
    <dgm:pt modelId="{1A0FE673-3913-44AF-94B1-643AA017F4BC}" type="sibTrans" cxnId="{647B8483-85C1-46FF-A3DB-9D5E712FA94C}">
      <dgm:prSet/>
      <dgm:spPr/>
      <dgm:t>
        <a:bodyPr/>
        <a:lstStyle/>
        <a:p>
          <a:endParaRPr lang="en-GB"/>
        </a:p>
      </dgm:t>
    </dgm:pt>
    <dgm:pt modelId="{1168D46A-53B4-41CF-BBB2-472B15036C69}" type="pres">
      <dgm:prSet presAssocID="{D50884D2-1525-454C-A65B-94F08768E2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BAE31A6-83F9-4BE4-ADC3-4FDAFD986303}" type="pres">
      <dgm:prSet presAssocID="{6F87FB3C-A352-4CBF-91FE-CC460C797E84}" presName="linNode" presStyleCnt="0"/>
      <dgm:spPr/>
    </dgm:pt>
    <dgm:pt modelId="{2E2E5537-B67A-4F8A-A744-EA895378B516}" type="pres">
      <dgm:prSet presAssocID="{6F87FB3C-A352-4CBF-91FE-CC460C797E84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23F3355-A4E5-40CB-8665-0DA81660A0DF}" type="pres">
      <dgm:prSet presAssocID="{6F87FB3C-A352-4CBF-91FE-CC460C797E84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9FC2AE6-4603-4A50-B4F1-29BC6599B61E}" type="pres">
      <dgm:prSet presAssocID="{5CB0CF2C-471E-4E14-AF83-498B5D0BC2D0}" presName="sp" presStyleCnt="0"/>
      <dgm:spPr/>
    </dgm:pt>
    <dgm:pt modelId="{77C7B4C8-1A52-4A45-850E-2425A46AEC26}" type="pres">
      <dgm:prSet presAssocID="{9D280C6A-F9EF-4E14-BBBB-6917A130ED75}" presName="linNode" presStyleCnt="0"/>
      <dgm:spPr/>
    </dgm:pt>
    <dgm:pt modelId="{99077310-F7CC-4889-8919-7892548743D8}" type="pres">
      <dgm:prSet presAssocID="{9D280C6A-F9EF-4E14-BBBB-6917A130ED75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7A0007A-C7AB-4783-8081-8045A373A981}" type="pres">
      <dgm:prSet presAssocID="{9D280C6A-F9EF-4E14-BBBB-6917A130ED7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26AA2F8-4491-419A-9CCA-E7EA3A02FFA4}" type="presOf" srcId="{D50884D2-1525-454C-A65B-94F08768E207}" destId="{1168D46A-53B4-41CF-BBB2-472B15036C69}" srcOrd="0" destOrd="0" presId="urn:microsoft.com/office/officeart/2005/8/layout/vList5"/>
    <dgm:cxn modelId="{CFA1D068-D26D-4756-A1CB-E70129EF3B20}" type="presOf" srcId="{1D4F0E15-96A3-4FFF-BDE4-75AD27C67BB5}" destId="{E23F3355-A4E5-40CB-8665-0DA81660A0DF}" srcOrd="0" destOrd="0" presId="urn:microsoft.com/office/officeart/2005/8/layout/vList5"/>
    <dgm:cxn modelId="{94022E23-FAFA-4D49-BCE1-397A0E4D1505}" srcId="{D50884D2-1525-454C-A65B-94F08768E207}" destId="{9D280C6A-F9EF-4E14-BBBB-6917A130ED75}" srcOrd="1" destOrd="0" parTransId="{373BB064-CCFB-4A5A-8D66-25B7602AAF4E}" sibTransId="{B0D9526D-A54D-4785-A7AE-60D8E13D8C18}"/>
    <dgm:cxn modelId="{EF708441-FF42-421D-A41A-EFFA0DA6F102}" srcId="{6F87FB3C-A352-4CBF-91FE-CC460C797E84}" destId="{1D4F0E15-96A3-4FFF-BDE4-75AD27C67BB5}" srcOrd="0" destOrd="0" parTransId="{7E23E453-5777-415F-9AA0-6A3D66B76991}" sibTransId="{A2B76F61-CCEF-432E-AC70-79F7C53C6ABD}"/>
    <dgm:cxn modelId="{D3694022-354A-402E-9F4C-5F7E38058CCD}" type="presOf" srcId="{F1B7CA93-CE45-45A7-9B7B-FC8DCDFF6A75}" destId="{D7A0007A-C7AB-4783-8081-8045A373A981}" srcOrd="0" destOrd="1" presId="urn:microsoft.com/office/officeart/2005/8/layout/vList5"/>
    <dgm:cxn modelId="{7190B28E-8A3E-4EED-9634-BBB7F8EBF2AF}" type="presOf" srcId="{6F87FB3C-A352-4CBF-91FE-CC460C797E84}" destId="{2E2E5537-B67A-4F8A-A744-EA895378B516}" srcOrd="0" destOrd="0" presId="urn:microsoft.com/office/officeart/2005/8/layout/vList5"/>
    <dgm:cxn modelId="{A099F8F4-A870-4445-979A-360D9BCE41F6}" srcId="{9D280C6A-F9EF-4E14-BBBB-6917A130ED75}" destId="{BEF9FED3-0391-4A7B-9F53-A83B1681ED40}" srcOrd="0" destOrd="0" parTransId="{DB17F994-92A2-4C59-9863-1FB94961A3B9}" sibTransId="{28297DA0-929B-4F01-8311-CECF86F41CA0}"/>
    <dgm:cxn modelId="{BBE83D1C-8DDD-47FA-B70B-01FA57B45858}" srcId="{D50884D2-1525-454C-A65B-94F08768E207}" destId="{6F87FB3C-A352-4CBF-91FE-CC460C797E84}" srcOrd="0" destOrd="0" parTransId="{DD67DFFC-5376-4B2F-A087-DF68D5ACD472}" sibTransId="{5CB0CF2C-471E-4E14-AF83-498B5D0BC2D0}"/>
    <dgm:cxn modelId="{05616309-2A67-412F-AB65-B326BC128BA1}" type="presOf" srcId="{BEF9FED3-0391-4A7B-9F53-A83B1681ED40}" destId="{D7A0007A-C7AB-4783-8081-8045A373A981}" srcOrd="0" destOrd="0" presId="urn:microsoft.com/office/officeart/2005/8/layout/vList5"/>
    <dgm:cxn modelId="{647B8483-85C1-46FF-A3DB-9D5E712FA94C}" srcId="{9D280C6A-F9EF-4E14-BBBB-6917A130ED75}" destId="{F1B7CA93-CE45-45A7-9B7B-FC8DCDFF6A75}" srcOrd="1" destOrd="0" parTransId="{C5B1D2BF-1CAF-4501-A5A9-3A1C94622B9E}" sibTransId="{1A0FE673-3913-44AF-94B1-643AA017F4BC}"/>
    <dgm:cxn modelId="{D0E50340-CBD3-4A05-9F58-CC1B7EBD62FB}" type="presOf" srcId="{9D280C6A-F9EF-4E14-BBBB-6917A130ED75}" destId="{99077310-F7CC-4889-8919-7892548743D8}" srcOrd="0" destOrd="0" presId="urn:microsoft.com/office/officeart/2005/8/layout/vList5"/>
    <dgm:cxn modelId="{9FE87102-D4DD-4750-837F-422F7B84C666}" type="presParOf" srcId="{1168D46A-53B4-41CF-BBB2-472B15036C69}" destId="{8BAE31A6-83F9-4BE4-ADC3-4FDAFD986303}" srcOrd="0" destOrd="0" presId="urn:microsoft.com/office/officeart/2005/8/layout/vList5"/>
    <dgm:cxn modelId="{8F9B05FA-6126-4385-B9A6-6D0C3CB65984}" type="presParOf" srcId="{8BAE31A6-83F9-4BE4-ADC3-4FDAFD986303}" destId="{2E2E5537-B67A-4F8A-A744-EA895378B516}" srcOrd="0" destOrd="0" presId="urn:microsoft.com/office/officeart/2005/8/layout/vList5"/>
    <dgm:cxn modelId="{B54316DA-20C6-4B0B-A8A7-0663083E2300}" type="presParOf" srcId="{8BAE31A6-83F9-4BE4-ADC3-4FDAFD986303}" destId="{E23F3355-A4E5-40CB-8665-0DA81660A0DF}" srcOrd="1" destOrd="0" presId="urn:microsoft.com/office/officeart/2005/8/layout/vList5"/>
    <dgm:cxn modelId="{7C00A6BA-C60C-4EB0-BFEB-2FF863F16F08}" type="presParOf" srcId="{1168D46A-53B4-41CF-BBB2-472B15036C69}" destId="{F9FC2AE6-4603-4A50-B4F1-29BC6599B61E}" srcOrd="1" destOrd="0" presId="urn:microsoft.com/office/officeart/2005/8/layout/vList5"/>
    <dgm:cxn modelId="{3BC9966B-AF00-4305-A3C1-41A7C14E1EDF}" type="presParOf" srcId="{1168D46A-53B4-41CF-BBB2-472B15036C69}" destId="{77C7B4C8-1A52-4A45-850E-2425A46AEC26}" srcOrd="2" destOrd="0" presId="urn:microsoft.com/office/officeart/2005/8/layout/vList5"/>
    <dgm:cxn modelId="{00624A6F-ABE5-4985-8CE0-CF6B520B5FCF}" type="presParOf" srcId="{77C7B4C8-1A52-4A45-850E-2425A46AEC26}" destId="{99077310-F7CC-4889-8919-7892548743D8}" srcOrd="0" destOrd="0" presId="urn:microsoft.com/office/officeart/2005/8/layout/vList5"/>
    <dgm:cxn modelId="{9184FD95-F91F-47C6-94C3-3102B60E351E}" type="presParOf" srcId="{77C7B4C8-1A52-4A45-850E-2425A46AEC26}" destId="{D7A0007A-C7AB-4783-8081-8045A373A98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6325CCE7-EECD-4E5E-A9DF-356A0EBD16A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2369029-20A6-4B17-9EE2-291200310724}">
      <dgm:prSet/>
      <dgm:spPr>
        <a:effectLst>
          <a:outerShdw blurRad="50800" dist="38100" algn="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pPr rtl="0"/>
          <a:r>
            <a:rPr lang="en-GB" dirty="0" smtClean="0"/>
            <a:t>OREXIN (ALSO CALLED HYPOCRETIN) IS PRODUCED BY NEURONS IN THE </a:t>
          </a:r>
          <a:r>
            <a:rPr lang="en-GB" dirty="0" smtClean="0">
              <a:solidFill>
                <a:srgbClr val="FFFF00"/>
              </a:solidFill>
            </a:rPr>
            <a:t>HYPOTHALAMUS</a:t>
          </a:r>
          <a:r>
            <a:rPr lang="en-GB" dirty="0" smtClean="0"/>
            <a:t> THAT PROVIDE </a:t>
          </a:r>
          <a:r>
            <a:rPr lang="en-GB" dirty="0" smtClean="0">
              <a:solidFill>
                <a:srgbClr val="FFFF00"/>
              </a:solidFill>
            </a:rPr>
            <a:t>EXCITATORY</a:t>
          </a:r>
          <a:r>
            <a:rPr lang="en-GB" dirty="0" smtClean="0"/>
            <a:t> INPUT TO MANY OTHER AREAS OF THE BRAIN WHERE THERE ARE OREXIN RECEPTORS. </a:t>
          </a:r>
          <a:endParaRPr lang="en-GB" dirty="0"/>
        </a:p>
      </dgm:t>
    </dgm:pt>
    <dgm:pt modelId="{B1D86B6D-5D76-4912-92EA-DAB5D900CF1E}" type="parTrans" cxnId="{3E45E428-F42C-46F5-9DD2-AB4F0B4FEA84}">
      <dgm:prSet/>
      <dgm:spPr/>
      <dgm:t>
        <a:bodyPr/>
        <a:lstStyle/>
        <a:p>
          <a:endParaRPr lang="en-GB"/>
        </a:p>
      </dgm:t>
    </dgm:pt>
    <dgm:pt modelId="{B92CBB4F-9D80-4B3B-B10F-1AAF0908B806}" type="sibTrans" cxnId="{3E45E428-F42C-46F5-9DD2-AB4F0B4FEA84}">
      <dgm:prSet/>
      <dgm:spPr/>
      <dgm:t>
        <a:bodyPr/>
        <a:lstStyle/>
        <a:p>
          <a:endParaRPr lang="en-GB"/>
        </a:p>
      </dgm:t>
    </dgm:pt>
    <dgm:pt modelId="{65200C81-8C6D-496D-8F6D-37DC556F7A08}">
      <dgm:prSet/>
      <dgm:spPr>
        <a:effectLst>
          <a:outerShdw blurRad="50800" dist="38100" algn="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pPr rtl="0"/>
          <a:r>
            <a:rPr lang="en-GB" dirty="0" smtClean="0"/>
            <a:t>OREXIN NEURONS ARE MOST ACTIVE DURING WAKING AND ALMOST STOP FIRING DURING SLOW WAVE AND REM SLEEP.</a:t>
          </a:r>
          <a:endParaRPr lang="en-GB" dirty="0"/>
        </a:p>
      </dgm:t>
    </dgm:pt>
    <dgm:pt modelId="{3D57369D-1ABB-46CB-A424-B3E40A45A07E}" type="parTrans" cxnId="{F246DB65-B3F2-4E2D-94E0-FEE741A76DD2}">
      <dgm:prSet/>
      <dgm:spPr/>
      <dgm:t>
        <a:bodyPr/>
        <a:lstStyle/>
        <a:p>
          <a:endParaRPr lang="en-GB"/>
        </a:p>
      </dgm:t>
    </dgm:pt>
    <dgm:pt modelId="{016FBD6A-C785-47D1-B25A-9FD5BA204C70}" type="sibTrans" cxnId="{F246DB65-B3F2-4E2D-94E0-FEE741A76DD2}">
      <dgm:prSet/>
      <dgm:spPr/>
      <dgm:t>
        <a:bodyPr/>
        <a:lstStyle/>
        <a:p>
          <a:endParaRPr lang="en-GB"/>
        </a:p>
      </dgm:t>
    </dgm:pt>
    <dgm:pt modelId="{DB0C0B38-53AE-479A-BB21-952F38FEF359}">
      <dgm:prSet/>
      <dgm:spPr>
        <a:effectLst>
          <a:outerShdw blurRad="50800" dist="38100" algn="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pPr rtl="0"/>
          <a:r>
            <a:rPr lang="en-GB" dirty="0" smtClean="0"/>
            <a:t>OREXIN PRODUCTION IS PROBABLY </a:t>
          </a:r>
          <a:r>
            <a:rPr lang="en-GB" dirty="0" smtClean="0">
              <a:solidFill>
                <a:srgbClr val="FF0000"/>
              </a:solidFill>
            </a:rPr>
            <a:t>INHIBITED</a:t>
          </a:r>
          <a:r>
            <a:rPr lang="en-GB" dirty="0" smtClean="0"/>
            <a:t> BY THE VLPO (VENTROLATERAL PREOPTIC NUCLEUS) NEURONS WHICH SEND GABAERGIC INHIBITORY PROJECTIONS TO OREXIN NEURONS.</a:t>
          </a:r>
          <a:endParaRPr lang="en-GB" dirty="0"/>
        </a:p>
      </dgm:t>
    </dgm:pt>
    <dgm:pt modelId="{4000F5E5-CA6C-4D37-AD21-709325392741}" type="parTrans" cxnId="{731C4398-24DE-44EE-9570-1B3B70E10732}">
      <dgm:prSet/>
      <dgm:spPr/>
      <dgm:t>
        <a:bodyPr/>
        <a:lstStyle/>
        <a:p>
          <a:endParaRPr lang="en-GB"/>
        </a:p>
      </dgm:t>
    </dgm:pt>
    <dgm:pt modelId="{B54A9AC3-5AF8-4F2E-B673-EB6346C8218D}" type="sibTrans" cxnId="{731C4398-24DE-44EE-9570-1B3B70E10732}">
      <dgm:prSet/>
      <dgm:spPr/>
      <dgm:t>
        <a:bodyPr/>
        <a:lstStyle/>
        <a:p>
          <a:endParaRPr lang="en-GB"/>
        </a:p>
      </dgm:t>
    </dgm:pt>
    <dgm:pt modelId="{006B1116-D37B-4FF3-8A72-3018218B5D9E}" type="pres">
      <dgm:prSet presAssocID="{6325CCE7-EECD-4E5E-A9DF-356A0EBD16A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76B8CF8-C578-4904-927B-8774B4EA89C1}" type="pres">
      <dgm:prSet presAssocID="{72369029-20A6-4B17-9EE2-29120031072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4D15763-F14E-410D-AB09-B5C120CC60BB}" type="pres">
      <dgm:prSet presAssocID="{B92CBB4F-9D80-4B3B-B10F-1AAF0908B806}" presName="spacer" presStyleCnt="0"/>
      <dgm:spPr/>
    </dgm:pt>
    <dgm:pt modelId="{F6325DA6-8286-42EF-AEB6-CCA77F8B7E3D}" type="pres">
      <dgm:prSet presAssocID="{65200C81-8C6D-496D-8F6D-37DC556F7A0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BADC462-581D-4CBF-B2FC-92269D63B95B}" type="pres">
      <dgm:prSet presAssocID="{016FBD6A-C785-47D1-B25A-9FD5BA204C70}" presName="spacer" presStyleCnt="0"/>
      <dgm:spPr/>
    </dgm:pt>
    <dgm:pt modelId="{E0F97589-4132-45EA-BD37-4308C96B4C1F}" type="pres">
      <dgm:prSet presAssocID="{DB0C0B38-53AE-479A-BB21-952F38FEF35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31C4398-24DE-44EE-9570-1B3B70E10732}" srcId="{6325CCE7-EECD-4E5E-A9DF-356A0EBD16A0}" destId="{DB0C0B38-53AE-479A-BB21-952F38FEF359}" srcOrd="2" destOrd="0" parTransId="{4000F5E5-CA6C-4D37-AD21-709325392741}" sibTransId="{B54A9AC3-5AF8-4F2E-B673-EB6346C8218D}"/>
    <dgm:cxn modelId="{3E45E428-F42C-46F5-9DD2-AB4F0B4FEA84}" srcId="{6325CCE7-EECD-4E5E-A9DF-356A0EBD16A0}" destId="{72369029-20A6-4B17-9EE2-291200310724}" srcOrd="0" destOrd="0" parTransId="{B1D86B6D-5D76-4912-92EA-DAB5D900CF1E}" sibTransId="{B92CBB4F-9D80-4B3B-B10F-1AAF0908B806}"/>
    <dgm:cxn modelId="{9D6EB4F2-E968-469E-8B4A-36840887034F}" type="presOf" srcId="{72369029-20A6-4B17-9EE2-291200310724}" destId="{276B8CF8-C578-4904-927B-8774B4EA89C1}" srcOrd="0" destOrd="0" presId="urn:microsoft.com/office/officeart/2005/8/layout/vList2"/>
    <dgm:cxn modelId="{7BB42969-E490-4E9C-9166-CFBB40781904}" type="presOf" srcId="{DB0C0B38-53AE-479A-BB21-952F38FEF359}" destId="{E0F97589-4132-45EA-BD37-4308C96B4C1F}" srcOrd="0" destOrd="0" presId="urn:microsoft.com/office/officeart/2005/8/layout/vList2"/>
    <dgm:cxn modelId="{669FC919-C530-46ED-AD19-8D969FDFD6EA}" type="presOf" srcId="{6325CCE7-EECD-4E5E-A9DF-356A0EBD16A0}" destId="{006B1116-D37B-4FF3-8A72-3018218B5D9E}" srcOrd="0" destOrd="0" presId="urn:microsoft.com/office/officeart/2005/8/layout/vList2"/>
    <dgm:cxn modelId="{85ADFB7C-2301-4389-9F07-7BE2C87CA643}" type="presOf" srcId="{65200C81-8C6D-496D-8F6D-37DC556F7A08}" destId="{F6325DA6-8286-42EF-AEB6-CCA77F8B7E3D}" srcOrd="0" destOrd="0" presId="urn:microsoft.com/office/officeart/2005/8/layout/vList2"/>
    <dgm:cxn modelId="{F246DB65-B3F2-4E2D-94E0-FEE741A76DD2}" srcId="{6325CCE7-EECD-4E5E-A9DF-356A0EBD16A0}" destId="{65200C81-8C6D-496D-8F6D-37DC556F7A08}" srcOrd="1" destOrd="0" parTransId="{3D57369D-1ABB-46CB-A424-B3E40A45A07E}" sibTransId="{016FBD6A-C785-47D1-B25A-9FD5BA204C70}"/>
    <dgm:cxn modelId="{75A9F9DB-7AF0-46A3-A70D-74FFB2BC35AF}" type="presParOf" srcId="{006B1116-D37B-4FF3-8A72-3018218B5D9E}" destId="{276B8CF8-C578-4904-927B-8774B4EA89C1}" srcOrd="0" destOrd="0" presId="urn:microsoft.com/office/officeart/2005/8/layout/vList2"/>
    <dgm:cxn modelId="{D9F78986-5B2D-4BF4-8251-3E154668F4F4}" type="presParOf" srcId="{006B1116-D37B-4FF3-8A72-3018218B5D9E}" destId="{54D15763-F14E-410D-AB09-B5C120CC60BB}" srcOrd="1" destOrd="0" presId="urn:microsoft.com/office/officeart/2005/8/layout/vList2"/>
    <dgm:cxn modelId="{0B57244A-1F51-4910-876E-FB676D76FA73}" type="presParOf" srcId="{006B1116-D37B-4FF3-8A72-3018218B5D9E}" destId="{F6325DA6-8286-42EF-AEB6-CCA77F8B7E3D}" srcOrd="2" destOrd="0" presId="urn:microsoft.com/office/officeart/2005/8/layout/vList2"/>
    <dgm:cxn modelId="{9E4394A9-443C-4E70-9D00-E943E2C330FD}" type="presParOf" srcId="{006B1116-D37B-4FF3-8A72-3018218B5D9E}" destId="{0BADC462-581D-4CBF-B2FC-92269D63B95B}" srcOrd="3" destOrd="0" presId="urn:microsoft.com/office/officeart/2005/8/layout/vList2"/>
    <dgm:cxn modelId="{4862F86A-DA17-4FD3-AF03-4F11C8CA835D}" type="presParOf" srcId="{006B1116-D37B-4FF3-8A72-3018218B5D9E}" destId="{E0F97589-4132-45EA-BD37-4308C96B4C1F}" srcOrd="4" destOrd="0" presId="urn:microsoft.com/office/officeart/2005/8/layout/vList2"/>
  </dgm:cxnLst>
  <dgm:bg>
    <a:effectLst>
      <a:outerShdw blurRad="50800" dist="38100" dir="18900000" algn="b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2AF447-B827-402B-BA2F-C3D1ADFF44E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6AE658A1-1FE9-4CD8-A4A6-27BB88659B28}">
      <dgm:prSet/>
      <dgm:spPr/>
      <dgm:t>
        <a:bodyPr/>
        <a:lstStyle/>
        <a:p>
          <a:pPr rtl="0"/>
          <a:r>
            <a:rPr lang="en-US" dirty="0" smtClean="0"/>
            <a:t>ANIMALS GENERATE ENDOGENOUS 24 HOUR CYCLES OF WAKEFULNESS AND SLEEP.</a:t>
          </a:r>
          <a:endParaRPr lang="en-GB" dirty="0"/>
        </a:p>
      </dgm:t>
    </dgm:pt>
    <dgm:pt modelId="{4ACE34FE-7263-4C77-99EE-AB332D082608}" type="parTrans" cxnId="{C287851F-12BB-429F-AA3A-84838C09C5A7}">
      <dgm:prSet/>
      <dgm:spPr/>
      <dgm:t>
        <a:bodyPr/>
        <a:lstStyle/>
        <a:p>
          <a:endParaRPr lang="en-GB"/>
        </a:p>
      </dgm:t>
    </dgm:pt>
    <dgm:pt modelId="{A2692723-2B32-4C81-9C6B-1E55ADC555C0}" type="sibTrans" cxnId="{C287851F-12BB-429F-AA3A-84838C09C5A7}">
      <dgm:prSet/>
      <dgm:spPr/>
      <dgm:t>
        <a:bodyPr/>
        <a:lstStyle/>
        <a:p>
          <a:endParaRPr lang="en-GB"/>
        </a:p>
      </dgm:t>
    </dgm:pt>
    <dgm:pt modelId="{499DFA4D-25A4-4964-8963-C8D3C368DC6A}">
      <dgm:prSet/>
      <dgm:spPr/>
      <dgm:t>
        <a:bodyPr/>
        <a:lstStyle/>
        <a:p>
          <a:pPr rtl="0"/>
          <a:r>
            <a:rPr lang="en-GB" dirty="0" smtClean="0"/>
            <a:t>THIS CYCLE IS CALLED THE CIRCADIAN RHYTHM</a:t>
          </a:r>
          <a:endParaRPr lang="en-GB" dirty="0"/>
        </a:p>
      </dgm:t>
    </dgm:pt>
    <dgm:pt modelId="{54EDD22D-9F06-4657-A1DD-5265F4B18433}" type="parTrans" cxnId="{2E6AB82C-39D0-4D80-94C1-006037D007D6}">
      <dgm:prSet/>
      <dgm:spPr/>
      <dgm:t>
        <a:bodyPr/>
        <a:lstStyle/>
        <a:p>
          <a:endParaRPr lang="en-GB"/>
        </a:p>
      </dgm:t>
    </dgm:pt>
    <dgm:pt modelId="{28619942-00FA-4AD6-997E-171126EE6DE0}" type="sibTrans" cxnId="{2E6AB82C-39D0-4D80-94C1-006037D007D6}">
      <dgm:prSet/>
      <dgm:spPr/>
      <dgm:t>
        <a:bodyPr/>
        <a:lstStyle/>
        <a:p>
          <a:endParaRPr lang="en-GB"/>
        </a:p>
      </dgm:t>
    </dgm:pt>
    <dgm:pt modelId="{6593D131-C69C-462F-A3F2-D2D0E8C9EE4F}">
      <dgm:prSet/>
      <dgm:spPr/>
      <dgm:t>
        <a:bodyPr/>
        <a:lstStyle/>
        <a:p>
          <a:pPr rtl="0"/>
          <a:r>
            <a:rPr lang="en-GB" dirty="0" smtClean="0"/>
            <a:t>THE CIRCADIAN RHYTHM IS PRODUCED BY INTERNAL MECHANISMS THAT OPERATE ON AN APPROXIMATELY 24 HOUR CYCLE</a:t>
          </a:r>
          <a:endParaRPr lang="en-GB" dirty="0"/>
        </a:p>
      </dgm:t>
    </dgm:pt>
    <dgm:pt modelId="{1E29764F-AE21-4990-96E6-28075788C46D}" type="parTrans" cxnId="{7DE9F999-FF76-4302-9099-8A39E1124C13}">
      <dgm:prSet/>
      <dgm:spPr/>
      <dgm:t>
        <a:bodyPr/>
        <a:lstStyle/>
        <a:p>
          <a:endParaRPr lang="en-GB"/>
        </a:p>
      </dgm:t>
    </dgm:pt>
    <dgm:pt modelId="{F365269F-2FE7-4C4A-8F36-D412A01709F8}" type="sibTrans" cxnId="{7DE9F999-FF76-4302-9099-8A39E1124C13}">
      <dgm:prSet/>
      <dgm:spPr/>
      <dgm:t>
        <a:bodyPr/>
        <a:lstStyle/>
        <a:p>
          <a:endParaRPr lang="en-GB"/>
        </a:p>
      </dgm:t>
    </dgm:pt>
    <dgm:pt modelId="{3C370A9C-0242-49EB-AAAA-C723AC9B0D78}">
      <dgm:prSet/>
      <dgm:spPr/>
      <dgm:t>
        <a:bodyPr/>
        <a:lstStyle/>
        <a:p>
          <a:pPr rtl="0"/>
          <a:r>
            <a:rPr lang="en-GB" dirty="0" smtClean="0"/>
            <a:t>IN HUMANS THIS ENDOGENOUS CYCLE HAS A DURATION OF 24.2 HOURS</a:t>
          </a:r>
          <a:endParaRPr lang="en-GB" dirty="0"/>
        </a:p>
      </dgm:t>
    </dgm:pt>
    <dgm:pt modelId="{116E39E4-5169-4C15-9A00-82F025EDC4A5}" type="parTrans" cxnId="{DE6CC03F-48F6-4B6F-BAC1-E19E26A68BD9}">
      <dgm:prSet/>
      <dgm:spPr/>
      <dgm:t>
        <a:bodyPr/>
        <a:lstStyle/>
        <a:p>
          <a:endParaRPr lang="en-GB"/>
        </a:p>
      </dgm:t>
    </dgm:pt>
    <dgm:pt modelId="{DBE288E8-242B-4ED8-83FE-93EF21C39BE1}" type="sibTrans" cxnId="{DE6CC03F-48F6-4B6F-BAC1-E19E26A68BD9}">
      <dgm:prSet/>
      <dgm:spPr/>
      <dgm:t>
        <a:bodyPr/>
        <a:lstStyle/>
        <a:p>
          <a:endParaRPr lang="en-GB"/>
        </a:p>
      </dgm:t>
    </dgm:pt>
    <dgm:pt modelId="{A3764D08-37D0-44B0-B3E3-41FEFB3C774E}">
      <dgm:prSet/>
      <dgm:spPr/>
      <dgm:t>
        <a:bodyPr/>
        <a:lstStyle/>
        <a:p>
          <a:pPr rtl="0"/>
          <a:r>
            <a:rPr lang="en-US" dirty="0" smtClean="0"/>
            <a:t>THE PURPOSE OF THE CIRCADIAN RHYTHM IS TO KEEP OUR INTERNAL WORKINGS IN PHASE WITH THE OUTSIDE WORLD.</a:t>
          </a:r>
          <a:endParaRPr lang="en-GB" dirty="0"/>
        </a:p>
      </dgm:t>
    </dgm:pt>
    <dgm:pt modelId="{66DE0597-06B7-4870-95B9-DBED3855B313}" type="parTrans" cxnId="{D7BA67C0-B03F-4678-887B-5634D0F83371}">
      <dgm:prSet/>
      <dgm:spPr/>
      <dgm:t>
        <a:bodyPr/>
        <a:lstStyle/>
        <a:p>
          <a:endParaRPr lang="en-GB"/>
        </a:p>
      </dgm:t>
    </dgm:pt>
    <dgm:pt modelId="{D737D857-8A2C-4B8D-96DB-195ECD899607}" type="sibTrans" cxnId="{D7BA67C0-B03F-4678-887B-5634D0F83371}">
      <dgm:prSet/>
      <dgm:spPr/>
      <dgm:t>
        <a:bodyPr/>
        <a:lstStyle/>
        <a:p>
          <a:endParaRPr lang="en-GB"/>
        </a:p>
      </dgm:t>
    </dgm:pt>
    <dgm:pt modelId="{AA882B82-4B98-43AD-9661-D067E84902D6}" type="pres">
      <dgm:prSet presAssocID="{462AF447-B827-402B-BA2F-C3D1ADFF44E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AF0320-731F-4AE7-A117-F4098BB39133}" type="pres">
      <dgm:prSet presAssocID="{6AE658A1-1FE9-4CD8-A4A6-27BB88659B2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6996FB-CDA6-4553-A489-9881964E852F}" type="pres">
      <dgm:prSet presAssocID="{A2692723-2B32-4C81-9C6B-1E55ADC555C0}" presName="sibTrans" presStyleCnt="0"/>
      <dgm:spPr/>
    </dgm:pt>
    <dgm:pt modelId="{2F9ACC56-FEEB-4F2F-939D-C3BBB6845D21}" type="pres">
      <dgm:prSet presAssocID="{499DFA4D-25A4-4964-8963-C8D3C368DC6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40F0A4-43DD-49F8-A05A-EA168DFDFAB5}" type="pres">
      <dgm:prSet presAssocID="{28619942-00FA-4AD6-997E-171126EE6DE0}" presName="sibTrans" presStyleCnt="0"/>
      <dgm:spPr/>
    </dgm:pt>
    <dgm:pt modelId="{CC8023D7-4C3A-4CBD-AADF-7CDE0B99679A}" type="pres">
      <dgm:prSet presAssocID="{6593D131-C69C-462F-A3F2-D2D0E8C9EE4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93965D-1448-4F6A-80F9-71341B3342D9}" type="pres">
      <dgm:prSet presAssocID="{F365269F-2FE7-4C4A-8F36-D412A01709F8}" presName="sibTrans" presStyleCnt="0"/>
      <dgm:spPr/>
    </dgm:pt>
    <dgm:pt modelId="{687E8CCC-D48B-4D58-B585-1AD06917867A}" type="pres">
      <dgm:prSet presAssocID="{3C370A9C-0242-49EB-AAAA-C723AC9B0D7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D97377-E04B-4B75-9A7E-F15AC2C30858}" type="pres">
      <dgm:prSet presAssocID="{DBE288E8-242B-4ED8-83FE-93EF21C39BE1}" presName="sibTrans" presStyleCnt="0"/>
      <dgm:spPr/>
    </dgm:pt>
    <dgm:pt modelId="{4F964B64-A727-4557-8A43-0402CA9679A6}" type="pres">
      <dgm:prSet presAssocID="{A3764D08-37D0-44B0-B3E3-41FEFB3C774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DEA448-B32D-48F1-A850-623500808FCB}" type="presOf" srcId="{A3764D08-37D0-44B0-B3E3-41FEFB3C774E}" destId="{4F964B64-A727-4557-8A43-0402CA9679A6}" srcOrd="0" destOrd="0" presId="urn:microsoft.com/office/officeart/2005/8/layout/default"/>
    <dgm:cxn modelId="{AB6515E1-AEFB-4D17-A7D5-DF737811F796}" type="presOf" srcId="{6593D131-C69C-462F-A3F2-D2D0E8C9EE4F}" destId="{CC8023D7-4C3A-4CBD-AADF-7CDE0B99679A}" srcOrd="0" destOrd="0" presId="urn:microsoft.com/office/officeart/2005/8/layout/default"/>
    <dgm:cxn modelId="{D8F60EBF-E087-4729-9578-88BA9F8D45C2}" type="presOf" srcId="{499DFA4D-25A4-4964-8963-C8D3C368DC6A}" destId="{2F9ACC56-FEEB-4F2F-939D-C3BBB6845D21}" srcOrd="0" destOrd="0" presId="urn:microsoft.com/office/officeart/2005/8/layout/default"/>
    <dgm:cxn modelId="{DE6CC03F-48F6-4B6F-BAC1-E19E26A68BD9}" srcId="{462AF447-B827-402B-BA2F-C3D1ADFF44ED}" destId="{3C370A9C-0242-49EB-AAAA-C723AC9B0D78}" srcOrd="3" destOrd="0" parTransId="{116E39E4-5169-4C15-9A00-82F025EDC4A5}" sibTransId="{DBE288E8-242B-4ED8-83FE-93EF21C39BE1}"/>
    <dgm:cxn modelId="{C287851F-12BB-429F-AA3A-84838C09C5A7}" srcId="{462AF447-B827-402B-BA2F-C3D1ADFF44ED}" destId="{6AE658A1-1FE9-4CD8-A4A6-27BB88659B28}" srcOrd="0" destOrd="0" parTransId="{4ACE34FE-7263-4C77-99EE-AB332D082608}" sibTransId="{A2692723-2B32-4C81-9C6B-1E55ADC555C0}"/>
    <dgm:cxn modelId="{7DE9F999-FF76-4302-9099-8A39E1124C13}" srcId="{462AF447-B827-402B-BA2F-C3D1ADFF44ED}" destId="{6593D131-C69C-462F-A3F2-D2D0E8C9EE4F}" srcOrd="2" destOrd="0" parTransId="{1E29764F-AE21-4990-96E6-28075788C46D}" sibTransId="{F365269F-2FE7-4C4A-8F36-D412A01709F8}"/>
    <dgm:cxn modelId="{D7BA67C0-B03F-4678-887B-5634D0F83371}" srcId="{462AF447-B827-402B-BA2F-C3D1ADFF44ED}" destId="{A3764D08-37D0-44B0-B3E3-41FEFB3C774E}" srcOrd="4" destOrd="0" parTransId="{66DE0597-06B7-4870-95B9-DBED3855B313}" sibTransId="{D737D857-8A2C-4B8D-96DB-195ECD899607}"/>
    <dgm:cxn modelId="{8DF1D3CC-413E-4944-BA90-0E5DE5D40588}" type="presOf" srcId="{462AF447-B827-402B-BA2F-C3D1ADFF44ED}" destId="{AA882B82-4B98-43AD-9661-D067E84902D6}" srcOrd="0" destOrd="0" presId="urn:microsoft.com/office/officeart/2005/8/layout/default"/>
    <dgm:cxn modelId="{FD55B5D1-5B0F-48F0-87E7-E5208A69787F}" type="presOf" srcId="{6AE658A1-1FE9-4CD8-A4A6-27BB88659B28}" destId="{E6AF0320-731F-4AE7-A117-F4098BB39133}" srcOrd="0" destOrd="0" presId="urn:microsoft.com/office/officeart/2005/8/layout/default"/>
    <dgm:cxn modelId="{2E6AB82C-39D0-4D80-94C1-006037D007D6}" srcId="{462AF447-B827-402B-BA2F-C3D1ADFF44ED}" destId="{499DFA4D-25A4-4964-8963-C8D3C368DC6A}" srcOrd="1" destOrd="0" parTransId="{54EDD22D-9F06-4657-A1DD-5265F4B18433}" sibTransId="{28619942-00FA-4AD6-997E-171126EE6DE0}"/>
    <dgm:cxn modelId="{DF71FCD0-9586-4ECA-8199-4A255555D5E6}" type="presOf" srcId="{3C370A9C-0242-49EB-AAAA-C723AC9B0D78}" destId="{687E8CCC-D48B-4D58-B585-1AD06917867A}" srcOrd="0" destOrd="0" presId="urn:microsoft.com/office/officeart/2005/8/layout/default"/>
    <dgm:cxn modelId="{1A86D0AB-F7EC-4061-B7EC-9F21A9CB0589}" type="presParOf" srcId="{AA882B82-4B98-43AD-9661-D067E84902D6}" destId="{E6AF0320-731F-4AE7-A117-F4098BB39133}" srcOrd="0" destOrd="0" presId="urn:microsoft.com/office/officeart/2005/8/layout/default"/>
    <dgm:cxn modelId="{72203278-B883-41D4-9127-0A233900E681}" type="presParOf" srcId="{AA882B82-4B98-43AD-9661-D067E84902D6}" destId="{B46996FB-CDA6-4553-A489-9881964E852F}" srcOrd="1" destOrd="0" presId="urn:microsoft.com/office/officeart/2005/8/layout/default"/>
    <dgm:cxn modelId="{4A3AFCFB-581C-43D6-8785-DF89F36D4581}" type="presParOf" srcId="{AA882B82-4B98-43AD-9661-D067E84902D6}" destId="{2F9ACC56-FEEB-4F2F-939D-C3BBB6845D21}" srcOrd="2" destOrd="0" presId="urn:microsoft.com/office/officeart/2005/8/layout/default"/>
    <dgm:cxn modelId="{407F88D3-7AB9-4E33-8890-260289B49FF8}" type="presParOf" srcId="{AA882B82-4B98-43AD-9661-D067E84902D6}" destId="{BC40F0A4-43DD-49F8-A05A-EA168DFDFAB5}" srcOrd="3" destOrd="0" presId="urn:microsoft.com/office/officeart/2005/8/layout/default"/>
    <dgm:cxn modelId="{94F01148-E6DD-49F8-B576-D56BE104E7AA}" type="presParOf" srcId="{AA882B82-4B98-43AD-9661-D067E84902D6}" destId="{CC8023D7-4C3A-4CBD-AADF-7CDE0B99679A}" srcOrd="4" destOrd="0" presId="urn:microsoft.com/office/officeart/2005/8/layout/default"/>
    <dgm:cxn modelId="{4DCCC2E9-779C-465A-9A53-E540BBA03B97}" type="presParOf" srcId="{AA882B82-4B98-43AD-9661-D067E84902D6}" destId="{B593965D-1448-4F6A-80F9-71341B3342D9}" srcOrd="5" destOrd="0" presId="urn:microsoft.com/office/officeart/2005/8/layout/default"/>
    <dgm:cxn modelId="{860C655A-DCED-4D00-8A7F-F5F6A404311E}" type="presParOf" srcId="{AA882B82-4B98-43AD-9661-D067E84902D6}" destId="{687E8CCC-D48B-4D58-B585-1AD06917867A}" srcOrd="6" destOrd="0" presId="urn:microsoft.com/office/officeart/2005/8/layout/default"/>
    <dgm:cxn modelId="{B5D9EF82-2D18-4D1F-A696-EFC819909028}" type="presParOf" srcId="{AA882B82-4B98-43AD-9661-D067E84902D6}" destId="{E6D97377-E04B-4B75-9A7E-F15AC2C30858}" srcOrd="7" destOrd="0" presId="urn:microsoft.com/office/officeart/2005/8/layout/default"/>
    <dgm:cxn modelId="{0A59C38B-D698-45AD-9A54-1392B074CB68}" type="presParOf" srcId="{AA882B82-4B98-43AD-9661-D067E84902D6}" destId="{4F964B64-A727-4557-8A43-0402CA9679A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B738B6BE-BEA1-4F58-86EE-B8F7865362A1}" type="doc">
      <dgm:prSet loTypeId="urn:microsoft.com/office/officeart/2005/8/layout/vList2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F91F1EF-9B9C-4ADE-9CE0-695FE5A32F1A}">
      <dgm:prSet/>
      <dgm:spPr/>
      <dgm:t>
        <a:bodyPr/>
        <a:lstStyle/>
        <a:p>
          <a:pPr rtl="0"/>
          <a:r>
            <a:rPr lang="en-GB" i="0" dirty="0" smtClean="0"/>
            <a:t>LOSS OF OREXIN SIGNALLING AS A RESULT OF DEFECTIVE OREXIN RECEPTORS OR DESTRUCTION OF OREXIN-PRODUCING NEURONS CAUSES NARCOLEPSY</a:t>
          </a:r>
          <a:endParaRPr lang="en-GB" i="0" dirty="0"/>
        </a:p>
      </dgm:t>
    </dgm:pt>
    <dgm:pt modelId="{573C8C80-CDBF-47BD-A9B1-B3DD845DAC93}" type="parTrans" cxnId="{0B9CDC3E-5BA3-4B9C-9482-5BECAC4A5943}">
      <dgm:prSet/>
      <dgm:spPr/>
      <dgm:t>
        <a:bodyPr/>
        <a:lstStyle/>
        <a:p>
          <a:endParaRPr lang="en-GB"/>
        </a:p>
      </dgm:t>
    </dgm:pt>
    <dgm:pt modelId="{B3D71A4D-955C-4FC5-BD98-AA88EE59417F}" type="sibTrans" cxnId="{0B9CDC3E-5BA3-4B9C-9482-5BECAC4A5943}">
      <dgm:prSet/>
      <dgm:spPr/>
      <dgm:t>
        <a:bodyPr/>
        <a:lstStyle/>
        <a:p>
          <a:endParaRPr lang="en-GB"/>
        </a:p>
      </dgm:t>
    </dgm:pt>
    <dgm:pt modelId="{E8F1112A-7FA0-4FFC-B43A-FBD940265E85}">
      <dgm:prSet/>
      <dgm:spPr/>
      <dgm:t>
        <a:bodyPr/>
        <a:lstStyle/>
        <a:p>
          <a:pPr rtl="0"/>
          <a:r>
            <a:rPr lang="en-GB" dirty="0" smtClean="0"/>
            <a:t>NARCOLEPSY IS A SLEEP DISORDER CHARACTERIZED BY OVERWHELMING DAYTIME DROWSINESS AND SUDDEN ATTACKS OF SLEEP THAT CAN OCCUR EVEN WHEN A PERSON IS TALKING OR WORKING. </a:t>
          </a:r>
          <a:endParaRPr lang="en-GB" dirty="0"/>
        </a:p>
      </dgm:t>
    </dgm:pt>
    <dgm:pt modelId="{02862E60-E2DE-41F3-8157-2847FB7C2DE2}" type="parTrans" cxnId="{4A5C198D-2B13-4C13-8C71-F461EBAB6CA4}">
      <dgm:prSet/>
      <dgm:spPr/>
      <dgm:t>
        <a:bodyPr/>
        <a:lstStyle/>
        <a:p>
          <a:endParaRPr lang="en-GB"/>
        </a:p>
      </dgm:t>
    </dgm:pt>
    <dgm:pt modelId="{444D977B-7631-4793-B163-5CA36BCA85AE}" type="sibTrans" cxnId="{4A5C198D-2B13-4C13-8C71-F461EBAB6CA4}">
      <dgm:prSet/>
      <dgm:spPr/>
      <dgm:t>
        <a:bodyPr/>
        <a:lstStyle/>
        <a:p>
          <a:endParaRPr lang="en-GB"/>
        </a:p>
      </dgm:t>
    </dgm:pt>
    <dgm:pt modelId="{13D55A9C-80D8-4009-A683-1C3C05C34B03}" type="pres">
      <dgm:prSet presAssocID="{B738B6BE-BEA1-4F58-86EE-B8F7865362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3E17A3F-3E4C-42E4-AE2B-51D075AF1D3A}" type="pres">
      <dgm:prSet presAssocID="{7F91F1EF-9B9C-4ADE-9CE0-695FE5A32F1A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754EF33-846B-440A-8146-692ED4C9C348}" type="pres">
      <dgm:prSet presAssocID="{B3D71A4D-955C-4FC5-BD98-AA88EE59417F}" presName="spacer" presStyleCnt="0"/>
      <dgm:spPr/>
    </dgm:pt>
    <dgm:pt modelId="{A799B722-8A74-4C0C-A43E-72C05AB74C51}" type="pres">
      <dgm:prSet presAssocID="{E8F1112A-7FA0-4FFC-B43A-FBD940265E8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F98ED5C-74DD-4C8D-A256-F0832EAC0614}" type="presOf" srcId="{7F91F1EF-9B9C-4ADE-9CE0-695FE5A32F1A}" destId="{83E17A3F-3E4C-42E4-AE2B-51D075AF1D3A}" srcOrd="0" destOrd="0" presId="urn:microsoft.com/office/officeart/2005/8/layout/vList2"/>
    <dgm:cxn modelId="{4A5C198D-2B13-4C13-8C71-F461EBAB6CA4}" srcId="{B738B6BE-BEA1-4F58-86EE-B8F7865362A1}" destId="{E8F1112A-7FA0-4FFC-B43A-FBD940265E85}" srcOrd="1" destOrd="0" parTransId="{02862E60-E2DE-41F3-8157-2847FB7C2DE2}" sibTransId="{444D977B-7631-4793-B163-5CA36BCA85AE}"/>
    <dgm:cxn modelId="{0B9CDC3E-5BA3-4B9C-9482-5BECAC4A5943}" srcId="{B738B6BE-BEA1-4F58-86EE-B8F7865362A1}" destId="{7F91F1EF-9B9C-4ADE-9CE0-695FE5A32F1A}" srcOrd="0" destOrd="0" parTransId="{573C8C80-CDBF-47BD-A9B1-B3DD845DAC93}" sibTransId="{B3D71A4D-955C-4FC5-BD98-AA88EE59417F}"/>
    <dgm:cxn modelId="{5B7F0003-6E93-4C76-AC0C-62246BE867FE}" type="presOf" srcId="{E8F1112A-7FA0-4FFC-B43A-FBD940265E85}" destId="{A799B722-8A74-4C0C-A43E-72C05AB74C51}" srcOrd="0" destOrd="0" presId="urn:microsoft.com/office/officeart/2005/8/layout/vList2"/>
    <dgm:cxn modelId="{97954372-E77C-418F-99B9-D890E5A18A1D}" type="presOf" srcId="{B738B6BE-BEA1-4F58-86EE-B8F7865362A1}" destId="{13D55A9C-80D8-4009-A683-1C3C05C34B03}" srcOrd="0" destOrd="0" presId="urn:microsoft.com/office/officeart/2005/8/layout/vList2"/>
    <dgm:cxn modelId="{FA1E7980-62EE-4D6F-9600-41EB02F149E1}" type="presParOf" srcId="{13D55A9C-80D8-4009-A683-1C3C05C34B03}" destId="{83E17A3F-3E4C-42E4-AE2B-51D075AF1D3A}" srcOrd="0" destOrd="0" presId="urn:microsoft.com/office/officeart/2005/8/layout/vList2"/>
    <dgm:cxn modelId="{34D2E456-02E7-4CE4-A525-518286492FDA}" type="presParOf" srcId="{13D55A9C-80D8-4009-A683-1C3C05C34B03}" destId="{E754EF33-846B-440A-8146-692ED4C9C348}" srcOrd="1" destOrd="0" presId="urn:microsoft.com/office/officeart/2005/8/layout/vList2"/>
    <dgm:cxn modelId="{665936BD-C11E-4DBD-9C98-9C29BA678111}" type="presParOf" srcId="{13D55A9C-80D8-4009-A683-1C3C05C34B03}" destId="{A799B722-8A74-4C0C-A43E-72C05AB74C5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B2626A-C5B4-46DF-B4FF-CD3F52E7A433}" type="doc">
      <dgm:prSet loTypeId="urn:microsoft.com/office/officeart/2005/8/layout/hList3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0A4560E-F28F-4003-835D-A074C4B05015}">
      <dgm:prSet/>
      <dgm:spPr/>
      <dgm:t>
        <a:bodyPr/>
        <a:lstStyle/>
        <a:p>
          <a:pPr rtl="0"/>
          <a:r>
            <a:rPr lang="en-GB" dirty="0" smtClean="0"/>
            <a:t>THE CIRCADIAN RHYTHM ALSO REGULATES:</a:t>
          </a:r>
          <a:endParaRPr lang="en-GB" dirty="0"/>
        </a:p>
      </dgm:t>
    </dgm:pt>
    <dgm:pt modelId="{18E3C6CD-125A-40C5-A35D-ED7EC7230705}" type="parTrans" cxnId="{A92063C5-F957-4271-89D1-CA364C4CF46E}">
      <dgm:prSet/>
      <dgm:spPr/>
      <dgm:t>
        <a:bodyPr/>
        <a:lstStyle/>
        <a:p>
          <a:endParaRPr lang="en-GB"/>
        </a:p>
      </dgm:t>
    </dgm:pt>
    <dgm:pt modelId="{DC3DA7E8-F4B9-41C5-94BB-E00991EADA42}" type="sibTrans" cxnId="{A92063C5-F957-4271-89D1-CA364C4CF46E}">
      <dgm:prSet/>
      <dgm:spPr/>
      <dgm:t>
        <a:bodyPr/>
        <a:lstStyle/>
        <a:p>
          <a:endParaRPr lang="en-GB"/>
        </a:p>
      </dgm:t>
    </dgm:pt>
    <dgm:pt modelId="{535DF304-D78F-4894-8F67-C3662B1EC64C}">
      <dgm:prSet/>
      <dgm:spPr/>
      <dgm:t>
        <a:bodyPr/>
        <a:lstStyle/>
        <a:p>
          <a:pPr rtl="0"/>
          <a:r>
            <a:rPr lang="en-GB" dirty="0" smtClean="0"/>
            <a:t>THE FREQUENCY OF EATING AND DRINKING</a:t>
          </a:r>
          <a:endParaRPr lang="en-GB" dirty="0"/>
        </a:p>
      </dgm:t>
    </dgm:pt>
    <dgm:pt modelId="{83361F1E-CF34-441D-9D27-388C766D9E5D}" type="parTrans" cxnId="{A3990D72-49E8-4758-9709-D2F94F99A1EC}">
      <dgm:prSet/>
      <dgm:spPr/>
      <dgm:t>
        <a:bodyPr/>
        <a:lstStyle/>
        <a:p>
          <a:endParaRPr lang="en-GB"/>
        </a:p>
      </dgm:t>
    </dgm:pt>
    <dgm:pt modelId="{D18F5351-7A2A-48B4-872F-10BBE64C0791}" type="sibTrans" cxnId="{A3990D72-49E8-4758-9709-D2F94F99A1EC}">
      <dgm:prSet/>
      <dgm:spPr/>
      <dgm:t>
        <a:bodyPr/>
        <a:lstStyle/>
        <a:p>
          <a:endParaRPr lang="en-GB"/>
        </a:p>
      </dgm:t>
    </dgm:pt>
    <dgm:pt modelId="{EAE668D2-CD97-4CA2-85A4-DA63C64AC1C9}">
      <dgm:prSet/>
      <dgm:spPr/>
      <dgm:t>
        <a:bodyPr/>
        <a:lstStyle/>
        <a:p>
          <a:pPr rtl="0"/>
          <a:r>
            <a:rPr lang="en-GB" dirty="0" smtClean="0"/>
            <a:t>BODY TEMPERATURE</a:t>
          </a:r>
          <a:endParaRPr lang="en-GB" dirty="0"/>
        </a:p>
      </dgm:t>
    </dgm:pt>
    <dgm:pt modelId="{527B52BA-5DBD-47D6-8A01-7944C45767A1}" type="parTrans" cxnId="{0CCDB8A4-6110-44D1-A995-F7D245E0520E}">
      <dgm:prSet/>
      <dgm:spPr/>
      <dgm:t>
        <a:bodyPr/>
        <a:lstStyle/>
        <a:p>
          <a:endParaRPr lang="en-GB"/>
        </a:p>
      </dgm:t>
    </dgm:pt>
    <dgm:pt modelId="{7612596A-BA15-4E74-AC20-E75348CE0BBF}" type="sibTrans" cxnId="{0CCDB8A4-6110-44D1-A995-F7D245E0520E}">
      <dgm:prSet/>
      <dgm:spPr/>
      <dgm:t>
        <a:bodyPr/>
        <a:lstStyle/>
        <a:p>
          <a:endParaRPr lang="en-GB"/>
        </a:p>
      </dgm:t>
    </dgm:pt>
    <dgm:pt modelId="{88978B7C-C659-4AB9-98E7-17CC7AC8DCD1}">
      <dgm:prSet/>
      <dgm:spPr/>
      <dgm:t>
        <a:bodyPr/>
        <a:lstStyle/>
        <a:p>
          <a:pPr rtl="0"/>
          <a:r>
            <a:rPr lang="en-GB" dirty="0" smtClean="0"/>
            <a:t>SECRETION OF HORMONES</a:t>
          </a:r>
          <a:endParaRPr lang="en-GB" dirty="0"/>
        </a:p>
      </dgm:t>
    </dgm:pt>
    <dgm:pt modelId="{1B95D867-C112-4E57-8BA4-90AB6F52D8C6}" type="parTrans" cxnId="{BCD35801-ABF6-4C04-A63D-344309CB1F0E}">
      <dgm:prSet/>
      <dgm:spPr/>
      <dgm:t>
        <a:bodyPr/>
        <a:lstStyle/>
        <a:p>
          <a:endParaRPr lang="en-GB"/>
        </a:p>
      </dgm:t>
    </dgm:pt>
    <dgm:pt modelId="{256D71B1-1D7F-4983-A056-F9A8A7D6389C}" type="sibTrans" cxnId="{BCD35801-ABF6-4C04-A63D-344309CB1F0E}">
      <dgm:prSet/>
      <dgm:spPr/>
      <dgm:t>
        <a:bodyPr/>
        <a:lstStyle/>
        <a:p>
          <a:endParaRPr lang="en-GB"/>
        </a:p>
      </dgm:t>
    </dgm:pt>
    <dgm:pt modelId="{39D86484-F8BF-44CB-A293-56F02BC7C72C}">
      <dgm:prSet/>
      <dgm:spPr/>
      <dgm:t>
        <a:bodyPr/>
        <a:lstStyle/>
        <a:p>
          <a:pPr rtl="0"/>
          <a:r>
            <a:rPr lang="en-GB" dirty="0" smtClean="0"/>
            <a:t>VOLUME OF URINATION</a:t>
          </a:r>
          <a:endParaRPr lang="en-GB" dirty="0"/>
        </a:p>
      </dgm:t>
    </dgm:pt>
    <dgm:pt modelId="{1551435B-F549-4E14-8057-44341CFA06C9}" type="parTrans" cxnId="{577875BC-D8EB-40D6-A596-2E75A2C20D74}">
      <dgm:prSet/>
      <dgm:spPr/>
      <dgm:t>
        <a:bodyPr/>
        <a:lstStyle/>
        <a:p>
          <a:endParaRPr lang="en-GB"/>
        </a:p>
      </dgm:t>
    </dgm:pt>
    <dgm:pt modelId="{78EB97F7-B0C5-4F83-87FF-9FA030622639}" type="sibTrans" cxnId="{577875BC-D8EB-40D6-A596-2E75A2C20D74}">
      <dgm:prSet/>
      <dgm:spPr/>
      <dgm:t>
        <a:bodyPr/>
        <a:lstStyle/>
        <a:p>
          <a:endParaRPr lang="en-GB"/>
        </a:p>
      </dgm:t>
    </dgm:pt>
    <dgm:pt modelId="{B056823A-B3E5-40B7-B98C-9666C9C385D4}">
      <dgm:prSet/>
      <dgm:spPr/>
      <dgm:t>
        <a:bodyPr/>
        <a:lstStyle/>
        <a:p>
          <a:pPr rtl="0"/>
          <a:r>
            <a:rPr lang="en-GB" dirty="0" smtClean="0"/>
            <a:t>SENSITIVITY TO DRUGS</a:t>
          </a:r>
          <a:endParaRPr lang="en-GB" dirty="0"/>
        </a:p>
      </dgm:t>
    </dgm:pt>
    <dgm:pt modelId="{518B7B19-AF76-4CF6-B3CD-24FFDB3707A6}" type="parTrans" cxnId="{BC27FBD0-5055-4BD1-9B7D-FAE0F9CCDE23}">
      <dgm:prSet/>
      <dgm:spPr/>
      <dgm:t>
        <a:bodyPr/>
        <a:lstStyle/>
        <a:p>
          <a:endParaRPr lang="en-GB"/>
        </a:p>
      </dgm:t>
    </dgm:pt>
    <dgm:pt modelId="{A66C1549-1658-4D99-BB93-C9E613B8530E}" type="sibTrans" cxnId="{BC27FBD0-5055-4BD1-9B7D-FAE0F9CCDE23}">
      <dgm:prSet/>
      <dgm:spPr/>
      <dgm:t>
        <a:bodyPr/>
        <a:lstStyle/>
        <a:p>
          <a:endParaRPr lang="en-GB"/>
        </a:p>
      </dgm:t>
    </dgm:pt>
    <dgm:pt modelId="{92DFC01D-9F47-4BA5-87F1-677711603A5E}" type="pres">
      <dgm:prSet presAssocID="{D3B2626A-C5B4-46DF-B4FF-CD3F52E7A43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A53744-021A-438C-B577-49D0BF445231}" type="pres">
      <dgm:prSet presAssocID="{20A4560E-F28F-4003-835D-A074C4B05015}" presName="roof" presStyleLbl="dkBgShp" presStyleIdx="0" presStyleCnt="2"/>
      <dgm:spPr/>
      <dgm:t>
        <a:bodyPr/>
        <a:lstStyle/>
        <a:p>
          <a:endParaRPr lang="en-US"/>
        </a:p>
      </dgm:t>
    </dgm:pt>
    <dgm:pt modelId="{A5749F92-4899-49A9-8AF3-1E8AA4919C1A}" type="pres">
      <dgm:prSet presAssocID="{20A4560E-F28F-4003-835D-A074C4B05015}" presName="pillars" presStyleCnt="0"/>
      <dgm:spPr/>
    </dgm:pt>
    <dgm:pt modelId="{6F954F10-48A4-4959-9191-341C90E5FE33}" type="pres">
      <dgm:prSet presAssocID="{20A4560E-F28F-4003-835D-A074C4B05015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3E88E1D-1253-4760-9E14-E105229610B9}" type="pres">
      <dgm:prSet presAssocID="{EAE668D2-CD97-4CA2-85A4-DA63C64AC1C9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55C925-908D-4515-82DC-11B2DDA18C90}" type="pres">
      <dgm:prSet presAssocID="{88978B7C-C659-4AB9-98E7-17CC7AC8DCD1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C0AD3E2-8BDD-4F68-9965-2337188867F1}" type="pres">
      <dgm:prSet presAssocID="{39D86484-F8BF-44CB-A293-56F02BC7C72C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FC73D0E-C66A-4B75-8335-AA560EBA538C}" type="pres">
      <dgm:prSet presAssocID="{B056823A-B3E5-40B7-B98C-9666C9C385D4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231FC33-A3FE-4B32-9222-FCDC9C5A7242}" type="pres">
      <dgm:prSet presAssocID="{20A4560E-F28F-4003-835D-A074C4B05015}" presName="base" presStyleLbl="dkBgShp" presStyleIdx="1" presStyleCnt="2"/>
      <dgm:spPr/>
    </dgm:pt>
  </dgm:ptLst>
  <dgm:cxnLst>
    <dgm:cxn modelId="{A3990D72-49E8-4758-9709-D2F94F99A1EC}" srcId="{20A4560E-F28F-4003-835D-A074C4B05015}" destId="{535DF304-D78F-4894-8F67-C3662B1EC64C}" srcOrd="0" destOrd="0" parTransId="{83361F1E-CF34-441D-9D27-388C766D9E5D}" sibTransId="{D18F5351-7A2A-48B4-872F-10BBE64C0791}"/>
    <dgm:cxn modelId="{BC27FBD0-5055-4BD1-9B7D-FAE0F9CCDE23}" srcId="{20A4560E-F28F-4003-835D-A074C4B05015}" destId="{B056823A-B3E5-40B7-B98C-9666C9C385D4}" srcOrd="4" destOrd="0" parTransId="{518B7B19-AF76-4CF6-B3CD-24FFDB3707A6}" sibTransId="{A66C1549-1658-4D99-BB93-C9E613B8530E}"/>
    <dgm:cxn modelId="{CE8CE80F-CB25-4301-8CF4-4CE4FBF18D4B}" type="presOf" srcId="{20A4560E-F28F-4003-835D-A074C4B05015}" destId="{16A53744-021A-438C-B577-49D0BF445231}" srcOrd="0" destOrd="0" presId="urn:microsoft.com/office/officeart/2005/8/layout/hList3"/>
    <dgm:cxn modelId="{BCD35801-ABF6-4C04-A63D-344309CB1F0E}" srcId="{20A4560E-F28F-4003-835D-A074C4B05015}" destId="{88978B7C-C659-4AB9-98E7-17CC7AC8DCD1}" srcOrd="2" destOrd="0" parTransId="{1B95D867-C112-4E57-8BA4-90AB6F52D8C6}" sibTransId="{256D71B1-1D7F-4983-A056-F9A8A7D6389C}"/>
    <dgm:cxn modelId="{A82E7F36-893B-420A-AD5A-979634E8FC7F}" type="presOf" srcId="{535DF304-D78F-4894-8F67-C3662B1EC64C}" destId="{6F954F10-48A4-4959-9191-341C90E5FE33}" srcOrd="0" destOrd="0" presId="urn:microsoft.com/office/officeart/2005/8/layout/hList3"/>
    <dgm:cxn modelId="{F5E80751-53CD-4D7F-8D34-D3F2B10EE55C}" type="presOf" srcId="{D3B2626A-C5B4-46DF-B4FF-CD3F52E7A433}" destId="{92DFC01D-9F47-4BA5-87F1-677711603A5E}" srcOrd="0" destOrd="0" presId="urn:microsoft.com/office/officeart/2005/8/layout/hList3"/>
    <dgm:cxn modelId="{A7EF7259-41E6-4D92-961E-86CD43772B72}" type="presOf" srcId="{B056823A-B3E5-40B7-B98C-9666C9C385D4}" destId="{DFC73D0E-C66A-4B75-8335-AA560EBA538C}" srcOrd="0" destOrd="0" presId="urn:microsoft.com/office/officeart/2005/8/layout/hList3"/>
    <dgm:cxn modelId="{8B8C8BAF-5712-46FD-BEE8-6D3A0BC2D4C9}" type="presOf" srcId="{88978B7C-C659-4AB9-98E7-17CC7AC8DCD1}" destId="{F455C925-908D-4515-82DC-11B2DDA18C90}" srcOrd="0" destOrd="0" presId="urn:microsoft.com/office/officeart/2005/8/layout/hList3"/>
    <dgm:cxn modelId="{DF415C50-A302-4D0A-BCED-343FBF10EFA2}" type="presOf" srcId="{39D86484-F8BF-44CB-A293-56F02BC7C72C}" destId="{BC0AD3E2-8BDD-4F68-9965-2337188867F1}" srcOrd="0" destOrd="0" presId="urn:microsoft.com/office/officeart/2005/8/layout/hList3"/>
    <dgm:cxn modelId="{577875BC-D8EB-40D6-A596-2E75A2C20D74}" srcId="{20A4560E-F28F-4003-835D-A074C4B05015}" destId="{39D86484-F8BF-44CB-A293-56F02BC7C72C}" srcOrd="3" destOrd="0" parTransId="{1551435B-F549-4E14-8057-44341CFA06C9}" sibTransId="{78EB97F7-B0C5-4F83-87FF-9FA030622639}"/>
    <dgm:cxn modelId="{42D9776B-CF05-4653-813D-764A4CDE3914}" type="presOf" srcId="{EAE668D2-CD97-4CA2-85A4-DA63C64AC1C9}" destId="{13E88E1D-1253-4760-9E14-E105229610B9}" srcOrd="0" destOrd="0" presId="urn:microsoft.com/office/officeart/2005/8/layout/hList3"/>
    <dgm:cxn modelId="{A92063C5-F957-4271-89D1-CA364C4CF46E}" srcId="{D3B2626A-C5B4-46DF-B4FF-CD3F52E7A433}" destId="{20A4560E-F28F-4003-835D-A074C4B05015}" srcOrd="0" destOrd="0" parTransId="{18E3C6CD-125A-40C5-A35D-ED7EC7230705}" sibTransId="{DC3DA7E8-F4B9-41C5-94BB-E00991EADA42}"/>
    <dgm:cxn modelId="{0CCDB8A4-6110-44D1-A995-F7D245E0520E}" srcId="{20A4560E-F28F-4003-835D-A074C4B05015}" destId="{EAE668D2-CD97-4CA2-85A4-DA63C64AC1C9}" srcOrd="1" destOrd="0" parTransId="{527B52BA-5DBD-47D6-8A01-7944C45767A1}" sibTransId="{7612596A-BA15-4E74-AC20-E75348CE0BBF}"/>
    <dgm:cxn modelId="{A3967548-13F5-4C56-8CD5-96139F9F54FE}" type="presParOf" srcId="{92DFC01D-9F47-4BA5-87F1-677711603A5E}" destId="{16A53744-021A-438C-B577-49D0BF445231}" srcOrd="0" destOrd="0" presId="urn:microsoft.com/office/officeart/2005/8/layout/hList3"/>
    <dgm:cxn modelId="{4C2435FE-E087-4B9B-B6F6-A5F92661775B}" type="presParOf" srcId="{92DFC01D-9F47-4BA5-87F1-677711603A5E}" destId="{A5749F92-4899-49A9-8AF3-1E8AA4919C1A}" srcOrd="1" destOrd="0" presId="urn:microsoft.com/office/officeart/2005/8/layout/hList3"/>
    <dgm:cxn modelId="{605738D5-B669-4A10-B7F0-0400B28827FE}" type="presParOf" srcId="{A5749F92-4899-49A9-8AF3-1E8AA4919C1A}" destId="{6F954F10-48A4-4959-9191-341C90E5FE33}" srcOrd="0" destOrd="0" presId="urn:microsoft.com/office/officeart/2005/8/layout/hList3"/>
    <dgm:cxn modelId="{4981CC5D-9535-4003-A5DC-D5DF677C1234}" type="presParOf" srcId="{A5749F92-4899-49A9-8AF3-1E8AA4919C1A}" destId="{13E88E1D-1253-4760-9E14-E105229610B9}" srcOrd="1" destOrd="0" presId="urn:microsoft.com/office/officeart/2005/8/layout/hList3"/>
    <dgm:cxn modelId="{1116F123-A67E-44FF-A8C0-28D5E50AE575}" type="presParOf" srcId="{A5749F92-4899-49A9-8AF3-1E8AA4919C1A}" destId="{F455C925-908D-4515-82DC-11B2DDA18C90}" srcOrd="2" destOrd="0" presId="urn:microsoft.com/office/officeart/2005/8/layout/hList3"/>
    <dgm:cxn modelId="{76AFE320-D5B9-453E-94B0-566C442B930D}" type="presParOf" srcId="{A5749F92-4899-49A9-8AF3-1E8AA4919C1A}" destId="{BC0AD3E2-8BDD-4F68-9965-2337188867F1}" srcOrd="3" destOrd="0" presId="urn:microsoft.com/office/officeart/2005/8/layout/hList3"/>
    <dgm:cxn modelId="{9B5B1119-72DD-4C82-B491-179AB6CD63AD}" type="presParOf" srcId="{A5749F92-4899-49A9-8AF3-1E8AA4919C1A}" destId="{DFC73D0E-C66A-4B75-8335-AA560EBA538C}" srcOrd="4" destOrd="0" presId="urn:microsoft.com/office/officeart/2005/8/layout/hList3"/>
    <dgm:cxn modelId="{2E305506-9A82-41D1-96A2-5F4E8CF5272D}" type="presParOf" srcId="{92DFC01D-9F47-4BA5-87F1-677711603A5E}" destId="{6231FC33-A3FE-4B32-9222-FCDC9C5A724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CC3083-1FA4-43BD-B7FB-417B493EA09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>
        <a:scene3d>
          <a:camera prst="perspectiveRight"/>
          <a:lightRig rig="threePt" dir="t"/>
        </a:scene3d>
      </dgm:spPr>
      <dgm:t>
        <a:bodyPr/>
        <a:lstStyle/>
        <a:p>
          <a:endParaRPr lang="en-GB"/>
        </a:p>
      </dgm:t>
    </dgm:pt>
    <dgm:pt modelId="{95B81653-BC59-4329-8A5F-C6BFE6BA1A68}">
      <dgm:prSet/>
      <dgm:spPr/>
      <dgm:t>
        <a:bodyPr/>
        <a:lstStyle/>
        <a:p>
          <a:pPr rtl="0"/>
          <a:r>
            <a:rPr lang="en-GB" dirty="0" smtClean="0"/>
            <a:t>CIRCADIAN RHYTHMS REMAIN RELATIVELY CONSISTENT DESPITE LACK OF ENVIRONMENTAL CUES INDICATING THE TIME OF DAY</a:t>
          </a:r>
          <a:endParaRPr lang="en-GB" dirty="0"/>
        </a:p>
      </dgm:t>
    </dgm:pt>
    <dgm:pt modelId="{B42DD6D3-AFB4-4293-9BEA-F564E2813146}" type="parTrans" cxnId="{B0BB2CE3-F85E-4DB9-BECC-8BAA04889006}">
      <dgm:prSet/>
      <dgm:spPr/>
      <dgm:t>
        <a:bodyPr/>
        <a:lstStyle/>
        <a:p>
          <a:endParaRPr lang="en-GB"/>
        </a:p>
      </dgm:t>
    </dgm:pt>
    <dgm:pt modelId="{9DFDD552-DC64-4760-B596-F10C7F1CE8D7}" type="sibTrans" cxnId="{B0BB2CE3-F85E-4DB9-BECC-8BAA04889006}">
      <dgm:prSet/>
      <dgm:spPr/>
      <dgm:t>
        <a:bodyPr/>
        <a:lstStyle/>
        <a:p>
          <a:endParaRPr lang="en-GB"/>
        </a:p>
      </dgm:t>
    </dgm:pt>
    <dgm:pt modelId="{BCAAF1A8-79F8-4203-A67F-57652C4E73AC}">
      <dgm:prSet/>
      <dgm:spPr/>
      <dgm:t>
        <a:bodyPr/>
        <a:lstStyle/>
        <a:p>
          <a:pPr rtl="0"/>
          <a:r>
            <a:rPr lang="en-GB" dirty="0" smtClean="0"/>
            <a:t>CIRCADIAN RHYTHMS CAN DIFFER BETWEEN PEOPLE AND LEAD TO DIFFERENT PATTERNS OF WAKEFULNESS AND ALERTNESS.</a:t>
          </a:r>
          <a:endParaRPr lang="en-GB" dirty="0"/>
        </a:p>
      </dgm:t>
    </dgm:pt>
    <dgm:pt modelId="{095A6A22-8B4E-4A1E-ADF0-518C84C93305}" type="parTrans" cxnId="{A6E26BA7-123F-47C6-9F43-F2E00A92E4B6}">
      <dgm:prSet/>
      <dgm:spPr/>
      <dgm:t>
        <a:bodyPr/>
        <a:lstStyle/>
        <a:p>
          <a:endParaRPr lang="en-GB"/>
        </a:p>
      </dgm:t>
    </dgm:pt>
    <dgm:pt modelId="{1315CD94-1774-404A-9C81-2C6F62770A8E}" type="sibTrans" cxnId="{A6E26BA7-123F-47C6-9F43-F2E00A92E4B6}">
      <dgm:prSet/>
      <dgm:spPr/>
      <dgm:t>
        <a:bodyPr/>
        <a:lstStyle/>
        <a:p>
          <a:endParaRPr lang="en-GB"/>
        </a:p>
      </dgm:t>
    </dgm:pt>
    <dgm:pt modelId="{CE844750-C71D-4C48-9607-63CB814F90FB}">
      <dgm:prSet/>
      <dgm:spPr/>
      <dgm:t>
        <a:bodyPr/>
        <a:lstStyle/>
        <a:p>
          <a:pPr rtl="0"/>
          <a:r>
            <a:rPr lang="en-GB" dirty="0" smtClean="0"/>
            <a:t>CIRCADIAN RHYTHMS CHANGE AS A FUNCTION OF AGE WITH DIFFERENT SLEEP PATTERNS FROM CHILDHOOD TO LATE ADULTHOOD</a:t>
          </a:r>
          <a:endParaRPr lang="en-GB" dirty="0"/>
        </a:p>
      </dgm:t>
    </dgm:pt>
    <dgm:pt modelId="{B6299142-0ADD-4B48-B8D6-AB40644DF300}" type="parTrans" cxnId="{C6C8B974-0594-4A0A-946C-4D25C54D7F8B}">
      <dgm:prSet/>
      <dgm:spPr/>
      <dgm:t>
        <a:bodyPr/>
        <a:lstStyle/>
        <a:p>
          <a:endParaRPr lang="en-GB"/>
        </a:p>
      </dgm:t>
    </dgm:pt>
    <dgm:pt modelId="{D67AE704-A41E-4E67-9302-554D8AD73878}" type="sibTrans" cxnId="{C6C8B974-0594-4A0A-946C-4D25C54D7F8B}">
      <dgm:prSet/>
      <dgm:spPr/>
      <dgm:t>
        <a:bodyPr/>
        <a:lstStyle/>
        <a:p>
          <a:endParaRPr lang="en-GB"/>
        </a:p>
      </dgm:t>
    </dgm:pt>
    <dgm:pt modelId="{837C5FE3-F931-4556-8DC1-6985F3970EB7}" type="pres">
      <dgm:prSet presAssocID="{9BCC3083-1FA4-43BD-B7FB-417B493EA09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47D221-9E52-45C1-BD95-C560E62FE1EC}" type="pres">
      <dgm:prSet presAssocID="{95B81653-BC59-4329-8A5F-C6BFE6BA1A6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361D4B5-991D-4200-AA86-91DE898902B1}" type="pres">
      <dgm:prSet presAssocID="{9DFDD552-DC64-4760-B596-F10C7F1CE8D7}" presName="sibTrans" presStyleCnt="0"/>
      <dgm:spPr/>
      <dgm:t>
        <a:bodyPr/>
        <a:lstStyle/>
        <a:p>
          <a:endParaRPr lang="en-GB"/>
        </a:p>
      </dgm:t>
    </dgm:pt>
    <dgm:pt modelId="{8EA42DC5-73D2-43D8-AA31-3ADEC4B796F4}" type="pres">
      <dgm:prSet presAssocID="{BCAAF1A8-79F8-4203-A67F-57652C4E73A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C228B2A-FC27-42D7-B0B9-8AE8EA515071}" type="pres">
      <dgm:prSet presAssocID="{1315CD94-1774-404A-9C81-2C6F62770A8E}" presName="sibTrans" presStyleCnt="0"/>
      <dgm:spPr/>
      <dgm:t>
        <a:bodyPr/>
        <a:lstStyle/>
        <a:p>
          <a:endParaRPr lang="en-GB"/>
        </a:p>
      </dgm:t>
    </dgm:pt>
    <dgm:pt modelId="{443DEC6E-5D73-416C-904A-73A5EE709170}" type="pres">
      <dgm:prSet presAssocID="{CE844750-C71D-4C48-9607-63CB814F90F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6C8B974-0594-4A0A-946C-4D25C54D7F8B}" srcId="{9BCC3083-1FA4-43BD-B7FB-417B493EA09E}" destId="{CE844750-C71D-4C48-9607-63CB814F90FB}" srcOrd="2" destOrd="0" parTransId="{B6299142-0ADD-4B48-B8D6-AB40644DF300}" sibTransId="{D67AE704-A41E-4E67-9302-554D8AD73878}"/>
    <dgm:cxn modelId="{4AD55875-C921-46F5-9239-5E5ED367CFDD}" type="presOf" srcId="{95B81653-BC59-4329-8A5F-C6BFE6BA1A68}" destId="{CA47D221-9E52-45C1-BD95-C560E62FE1EC}" srcOrd="0" destOrd="0" presId="urn:microsoft.com/office/officeart/2005/8/layout/default"/>
    <dgm:cxn modelId="{31434263-1492-4E91-9F3B-DFFCC8B1E450}" type="presOf" srcId="{9BCC3083-1FA4-43BD-B7FB-417B493EA09E}" destId="{837C5FE3-F931-4556-8DC1-6985F3970EB7}" srcOrd="0" destOrd="0" presId="urn:microsoft.com/office/officeart/2005/8/layout/default"/>
    <dgm:cxn modelId="{A6E26BA7-123F-47C6-9F43-F2E00A92E4B6}" srcId="{9BCC3083-1FA4-43BD-B7FB-417B493EA09E}" destId="{BCAAF1A8-79F8-4203-A67F-57652C4E73AC}" srcOrd="1" destOrd="0" parTransId="{095A6A22-8B4E-4A1E-ADF0-518C84C93305}" sibTransId="{1315CD94-1774-404A-9C81-2C6F62770A8E}"/>
    <dgm:cxn modelId="{B0BB2CE3-F85E-4DB9-BECC-8BAA04889006}" srcId="{9BCC3083-1FA4-43BD-B7FB-417B493EA09E}" destId="{95B81653-BC59-4329-8A5F-C6BFE6BA1A68}" srcOrd="0" destOrd="0" parTransId="{B42DD6D3-AFB4-4293-9BEA-F564E2813146}" sibTransId="{9DFDD552-DC64-4760-B596-F10C7F1CE8D7}"/>
    <dgm:cxn modelId="{B57E1558-BE87-4514-987E-A436874A6E36}" type="presOf" srcId="{BCAAF1A8-79F8-4203-A67F-57652C4E73AC}" destId="{8EA42DC5-73D2-43D8-AA31-3ADEC4B796F4}" srcOrd="0" destOrd="0" presId="urn:microsoft.com/office/officeart/2005/8/layout/default"/>
    <dgm:cxn modelId="{B547BFA8-04AF-42EC-AFA6-2E3B6F441B55}" type="presOf" srcId="{CE844750-C71D-4C48-9607-63CB814F90FB}" destId="{443DEC6E-5D73-416C-904A-73A5EE709170}" srcOrd="0" destOrd="0" presId="urn:microsoft.com/office/officeart/2005/8/layout/default"/>
    <dgm:cxn modelId="{A8CA176A-7542-41FC-9FFA-A0513BCDC2BE}" type="presParOf" srcId="{837C5FE3-F931-4556-8DC1-6985F3970EB7}" destId="{CA47D221-9E52-45C1-BD95-C560E62FE1EC}" srcOrd="0" destOrd="0" presId="urn:microsoft.com/office/officeart/2005/8/layout/default"/>
    <dgm:cxn modelId="{5F14D32E-1602-4131-B6FE-D20C9EE4B827}" type="presParOf" srcId="{837C5FE3-F931-4556-8DC1-6985F3970EB7}" destId="{9361D4B5-991D-4200-AA86-91DE898902B1}" srcOrd="1" destOrd="0" presId="urn:microsoft.com/office/officeart/2005/8/layout/default"/>
    <dgm:cxn modelId="{5569664E-877A-47E1-B8CD-0DCA8E23DA92}" type="presParOf" srcId="{837C5FE3-F931-4556-8DC1-6985F3970EB7}" destId="{8EA42DC5-73D2-43D8-AA31-3ADEC4B796F4}" srcOrd="2" destOrd="0" presId="urn:microsoft.com/office/officeart/2005/8/layout/default"/>
    <dgm:cxn modelId="{239444AB-8969-4E83-8288-36F140757420}" type="presParOf" srcId="{837C5FE3-F931-4556-8DC1-6985F3970EB7}" destId="{9C228B2A-FC27-42D7-B0B9-8AE8EA515071}" srcOrd="3" destOrd="0" presId="urn:microsoft.com/office/officeart/2005/8/layout/default"/>
    <dgm:cxn modelId="{9A075D77-170E-4DA2-B6C1-668764FDB22F}" type="presParOf" srcId="{837C5FE3-F931-4556-8DC1-6985F3970EB7}" destId="{443DEC6E-5D73-416C-904A-73A5EE70917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66FD0EC-8D0A-4633-A56B-DFFB4158200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FC89A0A-D8F0-45D9-97B1-545FE6D19081}">
      <dgm:prSet/>
      <dgm:spPr/>
      <dgm:t>
        <a:bodyPr/>
        <a:lstStyle/>
        <a:p>
          <a:pPr rtl="0"/>
          <a:r>
            <a:rPr lang="en-GB" dirty="0" smtClean="0"/>
            <a:t>THERE IS LITTLE DOUBT THAT SLEEP HAS IMPORTANT FUNCTIONS. </a:t>
          </a:r>
          <a:endParaRPr lang="en-GB" dirty="0"/>
        </a:p>
      </dgm:t>
    </dgm:pt>
    <dgm:pt modelId="{9496101A-4507-4DEC-8A07-13B673C7DC1C}" type="parTrans" cxnId="{F86B93BE-9FFE-4442-9559-C943820951AE}">
      <dgm:prSet/>
      <dgm:spPr/>
      <dgm:t>
        <a:bodyPr/>
        <a:lstStyle/>
        <a:p>
          <a:endParaRPr lang="en-GB"/>
        </a:p>
      </dgm:t>
    </dgm:pt>
    <dgm:pt modelId="{60FA171D-B9A5-4003-8D62-19FB05BEE5C9}" type="sibTrans" cxnId="{F86B93BE-9FFE-4442-9559-C943820951AE}">
      <dgm:prSet/>
      <dgm:spPr/>
      <dgm:t>
        <a:bodyPr/>
        <a:lstStyle/>
        <a:p>
          <a:endParaRPr lang="en-GB"/>
        </a:p>
      </dgm:t>
    </dgm:pt>
    <dgm:pt modelId="{C8D36C37-205B-4B6E-88DC-E972A188642E}">
      <dgm:prSet/>
      <dgm:spPr/>
      <dgm:t>
        <a:bodyPr/>
        <a:lstStyle/>
        <a:p>
          <a:pPr rtl="0"/>
          <a:r>
            <a:rPr lang="en-GB" dirty="0" smtClean="0"/>
            <a:t>IT EXISTS IN ALL MAMMALS, AND AFTER TOTAL DEPRIVATION THERE IS USUALLY A PERIOD OF “CATCH-UP” OR “REBOUND” SLEEP</a:t>
          </a:r>
          <a:endParaRPr lang="en-GB" dirty="0"/>
        </a:p>
      </dgm:t>
    </dgm:pt>
    <dgm:pt modelId="{50F4CA3B-B947-4A67-BD0A-02E42B1E2DD9}" type="parTrans" cxnId="{89776519-BD76-467F-9004-2D30D4996731}">
      <dgm:prSet/>
      <dgm:spPr/>
      <dgm:t>
        <a:bodyPr/>
        <a:lstStyle/>
        <a:p>
          <a:endParaRPr lang="en-GB"/>
        </a:p>
      </dgm:t>
    </dgm:pt>
    <dgm:pt modelId="{B3D8A95A-33AE-4FD2-B04E-4EBEC56D2259}" type="sibTrans" cxnId="{89776519-BD76-467F-9004-2D30D4996731}">
      <dgm:prSet/>
      <dgm:spPr/>
      <dgm:t>
        <a:bodyPr/>
        <a:lstStyle/>
        <a:p>
          <a:endParaRPr lang="en-GB"/>
        </a:p>
      </dgm:t>
    </dgm:pt>
    <dgm:pt modelId="{3347C421-650E-470B-BBCF-3E2D31769D80}">
      <dgm:prSet/>
      <dgm:spPr/>
      <dgm:t>
        <a:bodyPr/>
        <a:lstStyle/>
        <a:p>
          <a:pPr rtl="0"/>
          <a:r>
            <a:rPr lang="en-GB" dirty="0" smtClean="0"/>
            <a:t>AFTER SELECTIVE DEPRIVATION OF REM OR SLOW-WAVE SLEEP, THERE IS ALSO A SELECTIVE REBOUND OF THESE SPECIFIC STAGES OF SLEEP </a:t>
          </a:r>
          <a:endParaRPr lang="en-GB" dirty="0"/>
        </a:p>
      </dgm:t>
    </dgm:pt>
    <dgm:pt modelId="{213E3C19-62B4-4086-8C84-1ECC5C7048F9}" type="parTrans" cxnId="{AA23E95A-DB29-4880-9ACB-A55722D0A150}">
      <dgm:prSet/>
      <dgm:spPr/>
      <dgm:t>
        <a:bodyPr/>
        <a:lstStyle/>
        <a:p>
          <a:endParaRPr lang="en-GB"/>
        </a:p>
      </dgm:t>
    </dgm:pt>
    <dgm:pt modelId="{A4A8E104-0E1C-4F38-9361-466A8DA1741D}" type="sibTrans" cxnId="{AA23E95A-DB29-4880-9ACB-A55722D0A150}">
      <dgm:prSet/>
      <dgm:spPr/>
      <dgm:t>
        <a:bodyPr/>
        <a:lstStyle/>
        <a:p>
          <a:endParaRPr lang="en-GB"/>
        </a:p>
      </dgm:t>
    </dgm:pt>
    <dgm:pt modelId="{07D87FF3-037E-49D5-A9A3-FE162E9B96F1}">
      <dgm:prSet/>
      <dgm:spPr/>
      <dgm:t>
        <a:bodyPr/>
        <a:lstStyle/>
        <a:p>
          <a:pPr rtl="0"/>
          <a:r>
            <a:rPr lang="en-GB" dirty="0" smtClean="0"/>
            <a:t>THE ESSENTIAL ROLE OF SLEEP IN HOMEOSTASIS IS DEMONSTRATED WHERE RATS DEPRIVED OF SLEEP FOR 2 TO 3 WEEKS OFTEN WILL DIE</a:t>
          </a:r>
          <a:endParaRPr lang="en-GB" dirty="0"/>
        </a:p>
      </dgm:t>
    </dgm:pt>
    <dgm:pt modelId="{E3B851BF-5C67-4308-B3D3-29BE8EF78C04}" type="parTrans" cxnId="{E2C92A7D-C065-4DA3-82EB-16B57CFF137F}">
      <dgm:prSet/>
      <dgm:spPr/>
      <dgm:t>
        <a:bodyPr/>
        <a:lstStyle/>
        <a:p>
          <a:endParaRPr lang="en-GB"/>
        </a:p>
      </dgm:t>
    </dgm:pt>
    <dgm:pt modelId="{A07F0536-BC74-4D6C-9EBE-D83995969E0E}" type="sibTrans" cxnId="{E2C92A7D-C065-4DA3-82EB-16B57CFF137F}">
      <dgm:prSet/>
      <dgm:spPr/>
      <dgm:t>
        <a:bodyPr/>
        <a:lstStyle/>
        <a:p>
          <a:endParaRPr lang="en-GB"/>
        </a:p>
      </dgm:t>
    </dgm:pt>
    <dgm:pt modelId="{6C6E8364-B168-4937-91F8-6C37E372BEC9}" type="pres">
      <dgm:prSet presAssocID="{666FD0EC-8D0A-4633-A56B-DFFB4158200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F4BB79-9CD0-45B3-9037-2B5499DECDD2}" type="pres">
      <dgm:prSet presAssocID="{7FC89A0A-D8F0-45D9-97B1-545FE6D1908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AEB2E3-1253-4427-A719-073217026167}" type="pres">
      <dgm:prSet presAssocID="{60FA171D-B9A5-4003-8D62-19FB05BEE5C9}" presName="sibTrans" presStyleCnt="0"/>
      <dgm:spPr/>
    </dgm:pt>
    <dgm:pt modelId="{175D9B5D-6FFF-4BB2-857F-060B0549F747}" type="pres">
      <dgm:prSet presAssocID="{C8D36C37-205B-4B6E-88DC-E972A188642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60E8DA9-9A03-49FB-A765-2B7CC29C17C2}" type="pres">
      <dgm:prSet presAssocID="{B3D8A95A-33AE-4FD2-B04E-4EBEC56D2259}" presName="sibTrans" presStyleCnt="0"/>
      <dgm:spPr/>
    </dgm:pt>
    <dgm:pt modelId="{171D0928-2788-45AC-BF51-18D8FE8FEE4E}" type="pres">
      <dgm:prSet presAssocID="{3347C421-650E-470B-BBCF-3E2D31769D8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B28F822-E1C0-4CD2-9EDA-3EABAC1CA539}" type="pres">
      <dgm:prSet presAssocID="{A4A8E104-0E1C-4F38-9361-466A8DA1741D}" presName="sibTrans" presStyleCnt="0"/>
      <dgm:spPr/>
    </dgm:pt>
    <dgm:pt modelId="{626A97F9-08E7-41A8-A36C-5C0525B216E1}" type="pres">
      <dgm:prSet presAssocID="{07D87FF3-037E-49D5-A9A3-FE162E9B96F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830532C-6B00-4E6F-B208-B68A4EAC1538}" type="presOf" srcId="{C8D36C37-205B-4B6E-88DC-E972A188642E}" destId="{175D9B5D-6FFF-4BB2-857F-060B0549F747}" srcOrd="0" destOrd="0" presId="urn:microsoft.com/office/officeart/2005/8/layout/default"/>
    <dgm:cxn modelId="{96650F97-62E1-4D93-AA2C-A7CF6E2DAB1E}" type="presOf" srcId="{7FC89A0A-D8F0-45D9-97B1-545FE6D19081}" destId="{9BF4BB79-9CD0-45B3-9037-2B5499DECDD2}" srcOrd="0" destOrd="0" presId="urn:microsoft.com/office/officeart/2005/8/layout/default"/>
    <dgm:cxn modelId="{F86B93BE-9FFE-4442-9559-C943820951AE}" srcId="{666FD0EC-8D0A-4633-A56B-DFFB41582003}" destId="{7FC89A0A-D8F0-45D9-97B1-545FE6D19081}" srcOrd="0" destOrd="0" parTransId="{9496101A-4507-4DEC-8A07-13B673C7DC1C}" sibTransId="{60FA171D-B9A5-4003-8D62-19FB05BEE5C9}"/>
    <dgm:cxn modelId="{89776519-BD76-467F-9004-2D30D4996731}" srcId="{666FD0EC-8D0A-4633-A56B-DFFB41582003}" destId="{C8D36C37-205B-4B6E-88DC-E972A188642E}" srcOrd="1" destOrd="0" parTransId="{50F4CA3B-B947-4A67-BD0A-02E42B1E2DD9}" sibTransId="{B3D8A95A-33AE-4FD2-B04E-4EBEC56D2259}"/>
    <dgm:cxn modelId="{E2C92A7D-C065-4DA3-82EB-16B57CFF137F}" srcId="{666FD0EC-8D0A-4633-A56B-DFFB41582003}" destId="{07D87FF3-037E-49D5-A9A3-FE162E9B96F1}" srcOrd="3" destOrd="0" parTransId="{E3B851BF-5C67-4308-B3D3-29BE8EF78C04}" sibTransId="{A07F0536-BC74-4D6C-9EBE-D83995969E0E}"/>
    <dgm:cxn modelId="{761C06BA-65D4-498B-889D-5AB50899EF3B}" type="presOf" srcId="{3347C421-650E-470B-BBCF-3E2D31769D80}" destId="{171D0928-2788-45AC-BF51-18D8FE8FEE4E}" srcOrd="0" destOrd="0" presId="urn:microsoft.com/office/officeart/2005/8/layout/default"/>
    <dgm:cxn modelId="{AA23E95A-DB29-4880-9ACB-A55722D0A150}" srcId="{666FD0EC-8D0A-4633-A56B-DFFB41582003}" destId="{3347C421-650E-470B-BBCF-3E2D31769D80}" srcOrd="2" destOrd="0" parTransId="{213E3C19-62B4-4086-8C84-1ECC5C7048F9}" sibTransId="{A4A8E104-0E1C-4F38-9361-466A8DA1741D}"/>
    <dgm:cxn modelId="{1FF8A5E4-5D34-470C-BAE8-8BF516B5CA6C}" type="presOf" srcId="{07D87FF3-037E-49D5-A9A3-FE162E9B96F1}" destId="{626A97F9-08E7-41A8-A36C-5C0525B216E1}" srcOrd="0" destOrd="0" presId="urn:microsoft.com/office/officeart/2005/8/layout/default"/>
    <dgm:cxn modelId="{869FE679-F2E9-46DA-8567-C5A4EF14BAC7}" type="presOf" srcId="{666FD0EC-8D0A-4633-A56B-DFFB41582003}" destId="{6C6E8364-B168-4937-91F8-6C37E372BEC9}" srcOrd="0" destOrd="0" presId="urn:microsoft.com/office/officeart/2005/8/layout/default"/>
    <dgm:cxn modelId="{D6A838B3-A38D-4C6F-B859-4F5075B88E16}" type="presParOf" srcId="{6C6E8364-B168-4937-91F8-6C37E372BEC9}" destId="{9BF4BB79-9CD0-45B3-9037-2B5499DECDD2}" srcOrd="0" destOrd="0" presId="urn:microsoft.com/office/officeart/2005/8/layout/default"/>
    <dgm:cxn modelId="{D603F112-AE97-4DC6-B8D2-231CFB9FA949}" type="presParOf" srcId="{6C6E8364-B168-4937-91F8-6C37E372BEC9}" destId="{BEAEB2E3-1253-4427-A719-073217026167}" srcOrd="1" destOrd="0" presId="urn:microsoft.com/office/officeart/2005/8/layout/default"/>
    <dgm:cxn modelId="{66283257-0561-43A7-9CB2-59CEF82DC90C}" type="presParOf" srcId="{6C6E8364-B168-4937-91F8-6C37E372BEC9}" destId="{175D9B5D-6FFF-4BB2-857F-060B0549F747}" srcOrd="2" destOrd="0" presId="urn:microsoft.com/office/officeart/2005/8/layout/default"/>
    <dgm:cxn modelId="{B1666932-8D17-4DCA-B07F-9333FB0BDB91}" type="presParOf" srcId="{6C6E8364-B168-4937-91F8-6C37E372BEC9}" destId="{460E8DA9-9A03-49FB-A765-2B7CC29C17C2}" srcOrd="3" destOrd="0" presId="urn:microsoft.com/office/officeart/2005/8/layout/default"/>
    <dgm:cxn modelId="{E9D8DEC3-4DB1-4337-8078-AEAD7E98B31E}" type="presParOf" srcId="{6C6E8364-B168-4937-91F8-6C37E372BEC9}" destId="{171D0928-2788-45AC-BF51-18D8FE8FEE4E}" srcOrd="4" destOrd="0" presId="urn:microsoft.com/office/officeart/2005/8/layout/default"/>
    <dgm:cxn modelId="{6CCC5B4E-13F4-49E1-BF7A-F641B0CB8FC2}" type="presParOf" srcId="{6C6E8364-B168-4937-91F8-6C37E372BEC9}" destId="{7B28F822-E1C0-4CD2-9EDA-3EABAC1CA539}" srcOrd="5" destOrd="0" presId="urn:microsoft.com/office/officeart/2005/8/layout/default"/>
    <dgm:cxn modelId="{FE30A518-244D-4527-B954-E38B114E63BD}" type="presParOf" srcId="{6C6E8364-B168-4937-91F8-6C37E372BEC9}" destId="{626A97F9-08E7-41A8-A36C-5C0525B216E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EBAA31-9005-45F3-BAB9-BE364882B731}" type="doc">
      <dgm:prSet loTypeId="urn:microsoft.com/office/officeart/2005/8/layout/hierarchy4" loCatId="list" qsTypeId="urn:microsoft.com/office/officeart/2005/8/quickstyle/3d6" qsCatId="3D" csTypeId="urn:microsoft.com/office/officeart/2005/8/colors/accent1_2" csCatId="accent1" phldr="1"/>
      <dgm:spPr>
        <a:scene3d>
          <a:camera prst="perspectiveAbove" zoom="92000"/>
          <a:lightRig rig="balanced" dir="t">
            <a:rot lat="0" lon="0" rev="12700000"/>
          </a:lightRig>
        </a:scene3d>
      </dgm:spPr>
      <dgm:t>
        <a:bodyPr/>
        <a:lstStyle/>
        <a:p>
          <a:endParaRPr lang="en-GB"/>
        </a:p>
      </dgm:t>
    </dgm:pt>
    <dgm:pt modelId="{D46913A5-46F7-4295-A7FD-D2AAF58EA290}">
      <dgm:prSet/>
      <dgm:spPr/>
      <dgm:t>
        <a:bodyPr/>
        <a:lstStyle/>
        <a:p>
          <a:pPr rtl="0"/>
          <a:r>
            <a:rPr lang="en-GB" i="0" dirty="0" smtClean="0"/>
            <a:t>EACH NIGHT, A PERSON GOES THROUGH STAGES OF TWO MAJOR TYPES OF SLEEP THAT ALTERNATE WITH EACH OTHER THESE TYPES ARE CALLED</a:t>
          </a:r>
          <a:endParaRPr lang="en-GB" i="0" dirty="0"/>
        </a:p>
      </dgm:t>
    </dgm:pt>
    <dgm:pt modelId="{CCBDBAAB-33A1-45C9-9E42-D13A76BF940D}" type="parTrans" cxnId="{4316FEA5-36DE-4293-BE8F-63AB6EC9B0DD}">
      <dgm:prSet/>
      <dgm:spPr/>
      <dgm:t>
        <a:bodyPr/>
        <a:lstStyle/>
        <a:p>
          <a:endParaRPr lang="en-GB"/>
        </a:p>
      </dgm:t>
    </dgm:pt>
    <dgm:pt modelId="{0095A563-7682-4396-854D-185609EA45AD}" type="sibTrans" cxnId="{4316FEA5-36DE-4293-BE8F-63AB6EC9B0DD}">
      <dgm:prSet/>
      <dgm:spPr/>
      <dgm:t>
        <a:bodyPr/>
        <a:lstStyle/>
        <a:p>
          <a:endParaRPr lang="en-GB"/>
        </a:p>
      </dgm:t>
    </dgm:pt>
    <dgm:pt modelId="{914E2081-FE9A-43CD-AE41-0959640BCE40}">
      <dgm:prSet/>
      <dgm:spPr/>
      <dgm:t>
        <a:bodyPr/>
        <a:lstStyle/>
        <a:p>
          <a:pPr rtl="0"/>
          <a:r>
            <a:rPr lang="en-GB" i="0" dirty="0" smtClean="0">
              <a:solidFill>
                <a:srgbClr val="FFFF00"/>
              </a:solidFill>
            </a:rPr>
            <a:t>RAPID EYE MOVEMENT SLEEP (REM SLEEP)</a:t>
          </a:r>
          <a:endParaRPr lang="en-GB" i="0" dirty="0">
            <a:solidFill>
              <a:srgbClr val="FFFF00"/>
            </a:solidFill>
          </a:endParaRPr>
        </a:p>
      </dgm:t>
    </dgm:pt>
    <dgm:pt modelId="{89AC4195-FD35-4A78-AF65-75ADD60737E2}" type="parTrans" cxnId="{5BB8D9DA-68E4-41F9-AC5D-0137C6980F3E}">
      <dgm:prSet/>
      <dgm:spPr/>
      <dgm:t>
        <a:bodyPr/>
        <a:lstStyle/>
        <a:p>
          <a:endParaRPr lang="en-GB"/>
        </a:p>
      </dgm:t>
    </dgm:pt>
    <dgm:pt modelId="{6BD55BB9-C4AC-4733-90B5-C420589A3558}" type="sibTrans" cxnId="{5BB8D9DA-68E4-41F9-AC5D-0137C6980F3E}">
      <dgm:prSet/>
      <dgm:spPr/>
      <dgm:t>
        <a:bodyPr/>
        <a:lstStyle/>
        <a:p>
          <a:endParaRPr lang="en-GB"/>
        </a:p>
      </dgm:t>
    </dgm:pt>
    <dgm:pt modelId="{5704F081-9789-4474-A4D9-BF8F4B564140}">
      <dgm:prSet/>
      <dgm:spPr/>
      <dgm:t>
        <a:bodyPr/>
        <a:lstStyle/>
        <a:p>
          <a:pPr rtl="0"/>
          <a:r>
            <a:rPr lang="en-GB" i="0" dirty="0" smtClean="0">
              <a:solidFill>
                <a:srgbClr val="FFFF00"/>
              </a:solidFill>
            </a:rPr>
            <a:t>SLOW-WAVE SLEEP OR NON-REM (NREM) SLEEP </a:t>
          </a:r>
          <a:endParaRPr lang="en-GB" i="0" dirty="0">
            <a:solidFill>
              <a:srgbClr val="FFFF00"/>
            </a:solidFill>
          </a:endParaRPr>
        </a:p>
      </dgm:t>
    </dgm:pt>
    <dgm:pt modelId="{D4D8D3C9-8BAD-407F-B7E2-33A7295AF9D6}" type="parTrans" cxnId="{218E3244-6182-403E-8519-442F6C88727F}">
      <dgm:prSet/>
      <dgm:spPr/>
      <dgm:t>
        <a:bodyPr/>
        <a:lstStyle/>
        <a:p>
          <a:endParaRPr lang="en-GB"/>
        </a:p>
      </dgm:t>
    </dgm:pt>
    <dgm:pt modelId="{74103D6A-27E8-43A4-BCCB-3F0FEDA81714}" type="sibTrans" cxnId="{218E3244-6182-403E-8519-442F6C88727F}">
      <dgm:prSet/>
      <dgm:spPr/>
      <dgm:t>
        <a:bodyPr/>
        <a:lstStyle/>
        <a:p>
          <a:endParaRPr lang="en-GB"/>
        </a:p>
      </dgm:t>
    </dgm:pt>
    <dgm:pt modelId="{4532DDB1-EBDF-4432-B73D-6CA76E9D56FE}">
      <dgm:prSet/>
      <dgm:spPr/>
      <dgm:t>
        <a:bodyPr/>
        <a:lstStyle/>
        <a:p>
          <a:pPr rtl="0"/>
          <a:r>
            <a:rPr lang="en-GB" i="0" dirty="0" smtClean="0"/>
            <a:t>IN WHICH THE EYES UNDERGO RAPID MOVEMENTS EVEN THOUGH THE PERSON IS STILL ASLEEP</a:t>
          </a:r>
          <a:endParaRPr lang="en-GB" i="0" dirty="0"/>
        </a:p>
      </dgm:t>
    </dgm:pt>
    <dgm:pt modelId="{E7F6FEA8-3BB5-42C1-B991-C91504A5CADD}" type="parTrans" cxnId="{D104D5A0-02CC-4063-88CF-16178762B1ED}">
      <dgm:prSet/>
      <dgm:spPr/>
      <dgm:t>
        <a:bodyPr/>
        <a:lstStyle/>
        <a:p>
          <a:endParaRPr lang="en-GB"/>
        </a:p>
      </dgm:t>
    </dgm:pt>
    <dgm:pt modelId="{23F50A17-3C23-4421-BF67-490C29B397D2}" type="sibTrans" cxnId="{D104D5A0-02CC-4063-88CF-16178762B1ED}">
      <dgm:prSet/>
      <dgm:spPr/>
      <dgm:t>
        <a:bodyPr/>
        <a:lstStyle/>
        <a:p>
          <a:endParaRPr lang="en-GB"/>
        </a:p>
      </dgm:t>
    </dgm:pt>
    <dgm:pt modelId="{D4F7F4E5-4EE5-4708-A907-963DBC16A318}">
      <dgm:prSet/>
      <dgm:spPr/>
      <dgm:t>
        <a:bodyPr/>
        <a:lstStyle/>
        <a:p>
          <a:pPr rtl="0"/>
          <a:r>
            <a:rPr lang="en-GB" i="0" dirty="0" smtClean="0"/>
            <a:t>IN WHICH THE BRAIN WAVES ARE STRONG AND OF LOW FREQUENCY, AS WE DISCUSS LATER.</a:t>
          </a:r>
          <a:endParaRPr lang="en-GB" i="0" dirty="0"/>
        </a:p>
      </dgm:t>
    </dgm:pt>
    <dgm:pt modelId="{12FE3304-B8D1-44B5-876E-972566B9DA3F}" type="parTrans" cxnId="{098B1516-9DBA-4D9B-A4C9-B339A847794C}">
      <dgm:prSet/>
      <dgm:spPr/>
      <dgm:t>
        <a:bodyPr/>
        <a:lstStyle/>
        <a:p>
          <a:endParaRPr lang="en-GB"/>
        </a:p>
      </dgm:t>
    </dgm:pt>
    <dgm:pt modelId="{81F2DB4E-7A9A-4791-8149-16D0B3933EA2}" type="sibTrans" cxnId="{098B1516-9DBA-4D9B-A4C9-B339A847794C}">
      <dgm:prSet/>
      <dgm:spPr/>
      <dgm:t>
        <a:bodyPr/>
        <a:lstStyle/>
        <a:p>
          <a:endParaRPr lang="en-GB"/>
        </a:p>
      </dgm:t>
    </dgm:pt>
    <dgm:pt modelId="{B024BEB3-8198-4A26-BA4E-2630F2C73AC2}" type="pres">
      <dgm:prSet presAssocID="{D8EBAA31-9005-45F3-BAB9-BE364882B73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B89383F-DE39-4C4B-AA5B-CC665E7269E0}" type="pres">
      <dgm:prSet presAssocID="{D46913A5-46F7-4295-A7FD-D2AAF58EA290}" presName="vertOne" presStyleCnt="0"/>
      <dgm:spPr/>
    </dgm:pt>
    <dgm:pt modelId="{4A08E2DC-97E6-49C4-B696-6F304DCAE79C}" type="pres">
      <dgm:prSet presAssocID="{D46913A5-46F7-4295-A7FD-D2AAF58EA290}" presName="txOne" presStyleLbl="node0" presStyleIdx="0" presStyleCnt="1" custScaleY="195077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6482436-6952-4E54-99FA-1E5A353116DD}" type="pres">
      <dgm:prSet presAssocID="{D46913A5-46F7-4295-A7FD-D2AAF58EA290}" presName="parTransOne" presStyleCnt="0"/>
      <dgm:spPr/>
    </dgm:pt>
    <dgm:pt modelId="{894EDAB5-8B70-49FA-8C2E-2D27599D3765}" type="pres">
      <dgm:prSet presAssocID="{D46913A5-46F7-4295-A7FD-D2AAF58EA290}" presName="horzOne" presStyleCnt="0"/>
      <dgm:spPr/>
    </dgm:pt>
    <dgm:pt modelId="{FB55ACDE-719C-4A66-A043-CA8CE4D7985E}" type="pres">
      <dgm:prSet presAssocID="{914E2081-FE9A-43CD-AE41-0959640BCE40}" presName="vertTwo" presStyleCnt="0"/>
      <dgm:spPr/>
    </dgm:pt>
    <dgm:pt modelId="{58A25F92-2C70-4FF0-9ACC-347F89113BD6}" type="pres">
      <dgm:prSet presAssocID="{914E2081-FE9A-43CD-AE41-0959640BCE40}" presName="txTwo" presStyleLbl="node2" presStyleIdx="0" presStyleCnt="2" custScaleY="12624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60F620C9-2948-4389-A27B-8549924CC5A9}" type="pres">
      <dgm:prSet presAssocID="{914E2081-FE9A-43CD-AE41-0959640BCE40}" presName="parTransTwo" presStyleCnt="0"/>
      <dgm:spPr/>
    </dgm:pt>
    <dgm:pt modelId="{E5EDCAE1-FCA9-4307-91C7-05A0ED5C618E}" type="pres">
      <dgm:prSet presAssocID="{914E2081-FE9A-43CD-AE41-0959640BCE40}" presName="horzTwo" presStyleCnt="0"/>
      <dgm:spPr/>
    </dgm:pt>
    <dgm:pt modelId="{E6A231ED-ADF1-4457-8BE5-B56712AE8E4E}" type="pres">
      <dgm:prSet presAssocID="{4532DDB1-EBDF-4432-B73D-6CA76E9D56FE}" presName="vertThree" presStyleCnt="0"/>
      <dgm:spPr/>
    </dgm:pt>
    <dgm:pt modelId="{F6EBB3D0-329B-42AF-91FB-CF4304E17F88}" type="pres">
      <dgm:prSet presAssocID="{4532DDB1-EBDF-4432-B73D-6CA76E9D56FE}" presName="txThree" presStyleLbl="node3" presStyleIdx="0" presStyleCnt="2" custScaleY="12624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03D15FE-5E39-4C65-99B7-C18E5E58B838}" type="pres">
      <dgm:prSet presAssocID="{4532DDB1-EBDF-4432-B73D-6CA76E9D56FE}" presName="horzThree" presStyleCnt="0"/>
      <dgm:spPr/>
    </dgm:pt>
    <dgm:pt modelId="{7EC02483-A89F-46A8-9E04-996A7EFE36FB}" type="pres">
      <dgm:prSet presAssocID="{6BD55BB9-C4AC-4733-90B5-C420589A3558}" presName="sibSpaceTwo" presStyleCnt="0"/>
      <dgm:spPr/>
    </dgm:pt>
    <dgm:pt modelId="{94B2BCC8-C75F-4E0E-A974-CB62C5E39445}" type="pres">
      <dgm:prSet presAssocID="{5704F081-9789-4474-A4D9-BF8F4B564140}" presName="vertTwo" presStyleCnt="0"/>
      <dgm:spPr/>
    </dgm:pt>
    <dgm:pt modelId="{65E644AF-EB6D-4E9F-A28A-F9D8DB51B4AC}" type="pres">
      <dgm:prSet presAssocID="{5704F081-9789-4474-A4D9-BF8F4B564140}" presName="txTwo" presStyleLbl="node2" presStyleIdx="1" presStyleCnt="2" custScaleY="12624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B524AFF-15F6-4364-9DE6-EC292A48C397}" type="pres">
      <dgm:prSet presAssocID="{5704F081-9789-4474-A4D9-BF8F4B564140}" presName="parTransTwo" presStyleCnt="0"/>
      <dgm:spPr/>
    </dgm:pt>
    <dgm:pt modelId="{770FB653-D279-46C1-A59B-15569D4EFEB5}" type="pres">
      <dgm:prSet presAssocID="{5704F081-9789-4474-A4D9-BF8F4B564140}" presName="horzTwo" presStyleCnt="0"/>
      <dgm:spPr/>
    </dgm:pt>
    <dgm:pt modelId="{44D0CC52-3F80-4C9C-8F1E-9ABEDA92CD9E}" type="pres">
      <dgm:prSet presAssocID="{D4F7F4E5-4EE5-4708-A907-963DBC16A318}" presName="vertThree" presStyleCnt="0"/>
      <dgm:spPr/>
    </dgm:pt>
    <dgm:pt modelId="{2C8A173C-B346-4EA3-ADEA-C26AB339E14A}" type="pres">
      <dgm:prSet presAssocID="{D4F7F4E5-4EE5-4708-A907-963DBC16A318}" presName="txThree" presStyleLbl="node3" presStyleIdx="1" presStyleCnt="2" custScaleY="1262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6F6FA1-E965-44B3-8DC9-D0F2AAEA27B5}" type="pres">
      <dgm:prSet presAssocID="{D4F7F4E5-4EE5-4708-A907-963DBC16A318}" presName="horzThree" presStyleCnt="0"/>
      <dgm:spPr/>
    </dgm:pt>
  </dgm:ptLst>
  <dgm:cxnLst>
    <dgm:cxn modelId="{BD7E938F-7AB5-4497-AAEE-FA56FB05A5D9}" type="presOf" srcId="{914E2081-FE9A-43CD-AE41-0959640BCE40}" destId="{58A25F92-2C70-4FF0-9ACC-347F89113BD6}" srcOrd="0" destOrd="0" presId="urn:microsoft.com/office/officeart/2005/8/layout/hierarchy4"/>
    <dgm:cxn modelId="{19A96E33-1F34-440D-B702-007BD0D58505}" type="presOf" srcId="{5704F081-9789-4474-A4D9-BF8F4B564140}" destId="{65E644AF-EB6D-4E9F-A28A-F9D8DB51B4AC}" srcOrd="0" destOrd="0" presId="urn:microsoft.com/office/officeart/2005/8/layout/hierarchy4"/>
    <dgm:cxn modelId="{5BB8D9DA-68E4-41F9-AC5D-0137C6980F3E}" srcId="{D46913A5-46F7-4295-A7FD-D2AAF58EA290}" destId="{914E2081-FE9A-43CD-AE41-0959640BCE40}" srcOrd="0" destOrd="0" parTransId="{89AC4195-FD35-4A78-AF65-75ADD60737E2}" sibTransId="{6BD55BB9-C4AC-4733-90B5-C420589A3558}"/>
    <dgm:cxn modelId="{2269ACA1-0103-491F-88A8-892B84A85103}" type="presOf" srcId="{D8EBAA31-9005-45F3-BAB9-BE364882B731}" destId="{B024BEB3-8198-4A26-BA4E-2630F2C73AC2}" srcOrd="0" destOrd="0" presId="urn:microsoft.com/office/officeart/2005/8/layout/hierarchy4"/>
    <dgm:cxn modelId="{5A267627-BDFA-4D76-BBCC-545234E7FAAA}" type="presOf" srcId="{D46913A5-46F7-4295-A7FD-D2AAF58EA290}" destId="{4A08E2DC-97E6-49C4-B696-6F304DCAE79C}" srcOrd="0" destOrd="0" presId="urn:microsoft.com/office/officeart/2005/8/layout/hierarchy4"/>
    <dgm:cxn modelId="{D104D5A0-02CC-4063-88CF-16178762B1ED}" srcId="{914E2081-FE9A-43CD-AE41-0959640BCE40}" destId="{4532DDB1-EBDF-4432-B73D-6CA76E9D56FE}" srcOrd="0" destOrd="0" parTransId="{E7F6FEA8-3BB5-42C1-B991-C91504A5CADD}" sibTransId="{23F50A17-3C23-4421-BF67-490C29B397D2}"/>
    <dgm:cxn modelId="{218E3244-6182-403E-8519-442F6C88727F}" srcId="{D46913A5-46F7-4295-A7FD-D2AAF58EA290}" destId="{5704F081-9789-4474-A4D9-BF8F4B564140}" srcOrd="1" destOrd="0" parTransId="{D4D8D3C9-8BAD-407F-B7E2-33A7295AF9D6}" sibTransId="{74103D6A-27E8-43A4-BCCB-3F0FEDA81714}"/>
    <dgm:cxn modelId="{4316FEA5-36DE-4293-BE8F-63AB6EC9B0DD}" srcId="{D8EBAA31-9005-45F3-BAB9-BE364882B731}" destId="{D46913A5-46F7-4295-A7FD-D2AAF58EA290}" srcOrd="0" destOrd="0" parTransId="{CCBDBAAB-33A1-45C9-9E42-D13A76BF940D}" sibTransId="{0095A563-7682-4396-854D-185609EA45AD}"/>
    <dgm:cxn modelId="{7E71A3E2-1411-479C-8D2A-2DB71DFD492D}" type="presOf" srcId="{4532DDB1-EBDF-4432-B73D-6CA76E9D56FE}" destId="{F6EBB3D0-329B-42AF-91FB-CF4304E17F88}" srcOrd="0" destOrd="0" presId="urn:microsoft.com/office/officeart/2005/8/layout/hierarchy4"/>
    <dgm:cxn modelId="{159BAB8A-B711-4002-A4F7-A6AF820FA934}" type="presOf" srcId="{D4F7F4E5-4EE5-4708-A907-963DBC16A318}" destId="{2C8A173C-B346-4EA3-ADEA-C26AB339E14A}" srcOrd="0" destOrd="0" presId="urn:microsoft.com/office/officeart/2005/8/layout/hierarchy4"/>
    <dgm:cxn modelId="{098B1516-9DBA-4D9B-A4C9-B339A847794C}" srcId="{5704F081-9789-4474-A4D9-BF8F4B564140}" destId="{D4F7F4E5-4EE5-4708-A907-963DBC16A318}" srcOrd="0" destOrd="0" parTransId="{12FE3304-B8D1-44B5-876E-972566B9DA3F}" sibTransId="{81F2DB4E-7A9A-4791-8149-16D0B3933EA2}"/>
    <dgm:cxn modelId="{2DDA8668-F4D1-44A8-BC3F-17B438AA42B1}" type="presParOf" srcId="{B024BEB3-8198-4A26-BA4E-2630F2C73AC2}" destId="{FB89383F-DE39-4C4B-AA5B-CC665E7269E0}" srcOrd="0" destOrd="0" presId="urn:microsoft.com/office/officeart/2005/8/layout/hierarchy4"/>
    <dgm:cxn modelId="{35C1AB8E-023E-49D5-98E2-7A80293D71E2}" type="presParOf" srcId="{FB89383F-DE39-4C4B-AA5B-CC665E7269E0}" destId="{4A08E2DC-97E6-49C4-B696-6F304DCAE79C}" srcOrd="0" destOrd="0" presId="urn:microsoft.com/office/officeart/2005/8/layout/hierarchy4"/>
    <dgm:cxn modelId="{7F2E3E82-C69A-4769-9482-5CC48508E2CD}" type="presParOf" srcId="{FB89383F-DE39-4C4B-AA5B-CC665E7269E0}" destId="{76482436-6952-4E54-99FA-1E5A353116DD}" srcOrd="1" destOrd="0" presId="urn:microsoft.com/office/officeart/2005/8/layout/hierarchy4"/>
    <dgm:cxn modelId="{D9B30D2F-75E1-434A-87CD-94F8FA3C50D6}" type="presParOf" srcId="{FB89383F-DE39-4C4B-AA5B-CC665E7269E0}" destId="{894EDAB5-8B70-49FA-8C2E-2D27599D3765}" srcOrd="2" destOrd="0" presId="urn:microsoft.com/office/officeart/2005/8/layout/hierarchy4"/>
    <dgm:cxn modelId="{1DF581C5-64E4-440C-8EFF-7B4C7553C2D4}" type="presParOf" srcId="{894EDAB5-8B70-49FA-8C2E-2D27599D3765}" destId="{FB55ACDE-719C-4A66-A043-CA8CE4D7985E}" srcOrd="0" destOrd="0" presId="urn:microsoft.com/office/officeart/2005/8/layout/hierarchy4"/>
    <dgm:cxn modelId="{9654995C-16AC-4399-B187-9B79B952E019}" type="presParOf" srcId="{FB55ACDE-719C-4A66-A043-CA8CE4D7985E}" destId="{58A25F92-2C70-4FF0-9ACC-347F89113BD6}" srcOrd="0" destOrd="0" presId="urn:microsoft.com/office/officeart/2005/8/layout/hierarchy4"/>
    <dgm:cxn modelId="{0CB975EE-70B3-46C0-90AA-1D1E5162FACC}" type="presParOf" srcId="{FB55ACDE-719C-4A66-A043-CA8CE4D7985E}" destId="{60F620C9-2948-4389-A27B-8549924CC5A9}" srcOrd="1" destOrd="0" presId="urn:microsoft.com/office/officeart/2005/8/layout/hierarchy4"/>
    <dgm:cxn modelId="{0C6D23DB-8C81-4882-9219-EEB702F41495}" type="presParOf" srcId="{FB55ACDE-719C-4A66-A043-CA8CE4D7985E}" destId="{E5EDCAE1-FCA9-4307-91C7-05A0ED5C618E}" srcOrd="2" destOrd="0" presId="urn:microsoft.com/office/officeart/2005/8/layout/hierarchy4"/>
    <dgm:cxn modelId="{2535892F-4325-47DB-8258-AC16B7ADB453}" type="presParOf" srcId="{E5EDCAE1-FCA9-4307-91C7-05A0ED5C618E}" destId="{E6A231ED-ADF1-4457-8BE5-B56712AE8E4E}" srcOrd="0" destOrd="0" presId="urn:microsoft.com/office/officeart/2005/8/layout/hierarchy4"/>
    <dgm:cxn modelId="{35699230-3F77-4591-AA42-399A808062CF}" type="presParOf" srcId="{E6A231ED-ADF1-4457-8BE5-B56712AE8E4E}" destId="{F6EBB3D0-329B-42AF-91FB-CF4304E17F88}" srcOrd="0" destOrd="0" presId="urn:microsoft.com/office/officeart/2005/8/layout/hierarchy4"/>
    <dgm:cxn modelId="{43E78EDD-9641-44AE-8D00-8365BE2B239B}" type="presParOf" srcId="{E6A231ED-ADF1-4457-8BE5-B56712AE8E4E}" destId="{303D15FE-5E39-4C65-99B7-C18E5E58B838}" srcOrd="1" destOrd="0" presId="urn:microsoft.com/office/officeart/2005/8/layout/hierarchy4"/>
    <dgm:cxn modelId="{2D295207-0331-4C26-8145-A56347912EBD}" type="presParOf" srcId="{894EDAB5-8B70-49FA-8C2E-2D27599D3765}" destId="{7EC02483-A89F-46A8-9E04-996A7EFE36FB}" srcOrd="1" destOrd="0" presId="urn:microsoft.com/office/officeart/2005/8/layout/hierarchy4"/>
    <dgm:cxn modelId="{B8353DAD-EDD1-43C7-87CF-AB56BCD0DEDB}" type="presParOf" srcId="{894EDAB5-8B70-49FA-8C2E-2D27599D3765}" destId="{94B2BCC8-C75F-4E0E-A974-CB62C5E39445}" srcOrd="2" destOrd="0" presId="urn:microsoft.com/office/officeart/2005/8/layout/hierarchy4"/>
    <dgm:cxn modelId="{848CA19A-3895-4CA2-B6DA-F3B14D87879B}" type="presParOf" srcId="{94B2BCC8-C75F-4E0E-A974-CB62C5E39445}" destId="{65E644AF-EB6D-4E9F-A28A-F9D8DB51B4AC}" srcOrd="0" destOrd="0" presId="urn:microsoft.com/office/officeart/2005/8/layout/hierarchy4"/>
    <dgm:cxn modelId="{51C1A1B1-3FB3-4790-9DAD-C39A1C579B67}" type="presParOf" srcId="{94B2BCC8-C75F-4E0E-A974-CB62C5E39445}" destId="{AB524AFF-15F6-4364-9DE6-EC292A48C397}" srcOrd="1" destOrd="0" presId="urn:microsoft.com/office/officeart/2005/8/layout/hierarchy4"/>
    <dgm:cxn modelId="{16E2794D-E795-41F8-AAF0-6EEF719C6C16}" type="presParOf" srcId="{94B2BCC8-C75F-4E0E-A974-CB62C5E39445}" destId="{770FB653-D279-46C1-A59B-15569D4EFEB5}" srcOrd="2" destOrd="0" presId="urn:microsoft.com/office/officeart/2005/8/layout/hierarchy4"/>
    <dgm:cxn modelId="{CB67C320-EE26-4867-B672-07D8768C9985}" type="presParOf" srcId="{770FB653-D279-46C1-A59B-15569D4EFEB5}" destId="{44D0CC52-3F80-4C9C-8F1E-9ABEDA92CD9E}" srcOrd="0" destOrd="0" presId="urn:microsoft.com/office/officeart/2005/8/layout/hierarchy4"/>
    <dgm:cxn modelId="{49B1FCE5-3CE2-4F13-8DF7-FADC40D2C9A9}" type="presParOf" srcId="{44D0CC52-3F80-4C9C-8F1E-9ABEDA92CD9E}" destId="{2C8A173C-B346-4EA3-ADEA-C26AB339E14A}" srcOrd="0" destOrd="0" presId="urn:microsoft.com/office/officeart/2005/8/layout/hierarchy4"/>
    <dgm:cxn modelId="{B099357D-3414-4C5F-967A-7A300D00C61C}" type="presParOf" srcId="{44D0CC52-3F80-4C9C-8F1E-9ABEDA92CD9E}" destId="{B16F6FA1-E965-44B3-8DC9-D0F2AAEA27B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E5C0893-EA5A-9449-BC23-EB19ED55DE6E}" type="doc">
      <dgm:prSet loTypeId="urn:microsoft.com/office/officeart/2005/8/layout/hList3" loCatId="list" qsTypeId="urn:microsoft.com/office/officeart/2005/8/quickstyle/3D6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14A76175-8269-A44A-8929-258CFE62407E}">
      <dgm:prSet/>
      <dgm:spPr>
        <a:solidFill>
          <a:srgbClr val="5522B3"/>
        </a:solidFill>
      </dgm:spPr>
      <dgm:t>
        <a:bodyPr/>
        <a:lstStyle/>
        <a:p>
          <a:pPr rtl="0"/>
          <a:r>
            <a:rPr lang="en-US" dirty="0" smtClean="0">
              <a:solidFill>
                <a:srgbClr val="FFFF00"/>
              </a:solidFill>
            </a:rPr>
            <a:t>NON </a:t>
          </a:r>
          <a:r>
            <a:rPr lang="en-US" dirty="0" smtClean="0">
              <a:solidFill>
                <a:srgbClr val="FFFF00"/>
              </a:solidFill>
            </a:rPr>
            <a:t>REM (NREM) </a:t>
          </a:r>
          <a:r>
            <a:rPr lang="en-US" dirty="0" smtClean="0">
              <a:solidFill>
                <a:srgbClr val="FFFF00"/>
              </a:solidFill>
            </a:rPr>
            <a:t>SLEEP HAS FOUR STAGES.</a:t>
          </a:r>
          <a:endParaRPr lang="en-US" dirty="0">
            <a:solidFill>
              <a:srgbClr val="FFFF00"/>
            </a:solidFill>
          </a:endParaRPr>
        </a:p>
      </dgm:t>
    </dgm:pt>
    <dgm:pt modelId="{25685C18-4EE8-D642-B806-9BB22D727B4F}" type="parTrans" cxnId="{5571827E-0BE6-CA44-AA7F-EC54C6AC0689}">
      <dgm:prSet/>
      <dgm:spPr/>
      <dgm:t>
        <a:bodyPr/>
        <a:lstStyle/>
        <a:p>
          <a:endParaRPr lang="en-US"/>
        </a:p>
      </dgm:t>
    </dgm:pt>
    <dgm:pt modelId="{7DDC81AC-D872-3F40-B93A-E7DAA9906750}" type="sibTrans" cxnId="{5571827E-0BE6-CA44-AA7F-EC54C6AC0689}">
      <dgm:prSet/>
      <dgm:spPr/>
      <dgm:t>
        <a:bodyPr/>
        <a:lstStyle/>
        <a:p>
          <a:endParaRPr lang="en-US"/>
        </a:p>
      </dgm:t>
    </dgm:pt>
    <dgm:pt modelId="{B0E70ACF-177E-8A45-970E-901FE84FC75D}">
      <dgm:prSet/>
      <dgm:spPr>
        <a:solidFill>
          <a:srgbClr val="5522B3"/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 rtl="0"/>
          <a:r>
            <a:rPr lang="en-US" dirty="0" smtClean="0"/>
            <a:t>STAGE 1 IS CHARACTERIZED BY A SLIGHT SLOWING OF THE EEG</a:t>
          </a:r>
          <a:endParaRPr lang="en-US" dirty="0"/>
        </a:p>
      </dgm:t>
    </dgm:pt>
    <dgm:pt modelId="{073C0ED6-8450-A143-855A-26D524A64616}" type="parTrans" cxnId="{0C414475-9727-0644-AF0E-573196B9A6BD}">
      <dgm:prSet/>
      <dgm:spPr/>
      <dgm:t>
        <a:bodyPr/>
        <a:lstStyle/>
        <a:p>
          <a:endParaRPr lang="en-US"/>
        </a:p>
      </dgm:t>
    </dgm:pt>
    <dgm:pt modelId="{9A56E4AF-D95A-C342-AB1C-0BD630A3F442}" type="sibTrans" cxnId="{0C414475-9727-0644-AF0E-573196B9A6BD}">
      <dgm:prSet/>
      <dgm:spPr/>
      <dgm:t>
        <a:bodyPr/>
        <a:lstStyle/>
        <a:p>
          <a:endParaRPr lang="en-US"/>
        </a:p>
      </dgm:t>
    </dgm:pt>
    <dgm:pt modelId="{2BA9B6A0-3908-B64A-8101-CD1AFF398501}">
      <dgm:prSet/>
      <dgm:spPr>
        <a:solidFill>
          <a:srgbClr val="5522B3"/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 rtl="0"/>
          <a:r>
            <a:rPr lang="en-US" dirty="0" smtClean="0"/>
            <a:t>STAGE 2 HAS HIGH-AMPLITUDE K COMPLEXES AND SPINDLES</a:t>
          </a:r>
          <a:endParaRPr lang="en-US" dirty="0"/>
        </a:p>
      </dgm:t>
    </dgm:pt>
    <dgm:pt modelId="{54A488EC-9CA4-1D4A-9A34-FD334B5E2D79}" type="parTrans" cxnId="{AEBA2EF5-3EF8-1B4C-89EC-68CB031E4A94}">
      <dgm:prSet/>
      <dgm:spPr/>
      <dgm:t>
        <a:bodyPr/>
        <a:lstStyle/>
        <a:p>
          <a:endParaRPr lang="en-US"/>
        </a:p>
      </dgm:t>
    </dgm:pt>
    <dgm:pt modelId="{59F16C17-7303-3C40-B764-820093822DCF}" type="sibTrans" cxnId="{AEBA2EF5-3EF8-1B4C-89EC-68CB031E4A94}">
      <dgm:prSet/>
      <dgm:spPr/>
      <dgm:t>
        <a:bodyPr/>
        <a:lstStyle/>
        <a:p>
          <a:endParaRPr lang="en-US"/>
        </a:p>
      </dgm:t>
    </dgm:pt>
    <dgm:pt modelId="{F9201073-B156-B241-8FF6-5A405678475F}">
      <dgm:prSet/>
      <dgm:spPr>
        <a:solidFill>
          <a:srgbClr val="5522B3"/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 rtl="0"/>
          <a:r>
            <a:rPr lang="en-US" dirty="0" smtClean="0"/>
            <a:t>STAGES 3 AND 4 HAVE SLOW, HIGH-AMPLITUDE DELTA WAVES</a:t>
          </a:r>
          <a:endParaRPr lang="en-US" dirty="0"/>
        </a:p>
      </dgm:t>
    </dgm:pt>
    <dgm:pt modelId="{1FBB39F8-AC11-7D4A-8294-8F4C355C1FD7}" type="parTrans" cxnId="{B245F517-A7C7-AB48-95B1-9B012D1A5CCD}">
      <dgm:prSet/>
      <dgm:spPr/>
      <dgm:t>
        <a:bodyPr/>
        <a:lstStyle/>
        <a:p>
          <a:endParaRPr lang="en-US"/>
        </a:p>
      </dgm:t>
    </dgm:pt>
    <dgm:pt modelId="{27626D3A-5112-E744-9463-7C746E432B7F}" type="sibTrans" cxnId="{B245F517-A7C7-AB48-95B1-9B012D1A5CCD}">
      <dgm:prSet/>
      <dgm:spPr/>
      <dgm:t>
        <a:bodyPr/>
        <a:lstStyle/>
        <a:p>
          <a:endParaRPr lang="en-US"/>
        </a:p>
      </dgm:t>
    </dgm:pt>
    <dgm:pt modelId="{6DE1C891-C693-6741-9522-38C995546349}" type="pres">
      <dgm:prSet presAssocID="{FE5C0893-EA5A-9449-BC23-EB19ED55DE6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81C518-BD71-334A-88F9-88C5CF338063}" type="pres">
      <dgm:prSet presAssocID="{14A76175-8269-A44A-8929-258CFE62407E}" presName="roof" presStyleLbl="dkBgShp" presStyleIdx="0" presStyleCnt="2"/>
      <dgm:spPr/>
      <dgm:t>
        <a:bodyPr/>
        <a:lstStyle/>
        <a:p>
          <a:endParaRPr lang="en-US"/>
        </a:p>
      </dgm:t>
    </dgm:pt>
    <dgm:pt modelId="{D8F85350-5E78-5245-9040-1C797BF1BB42}" type="pres">
      <dgm:prSet presAssocID="{14A76175-8269-A44A-8929-258CFE62407E}" presName="pillars" presStyleCnt="0"/>
      <dgm:spPr/>
    </dgm:pt>
    <dgm:pt modelId="{2FD32DA4-EC1B-C147-A37C-B9B0FAD75B7B}" type="pres">
      <dgm:prSet presAssocID="{14A76175-8269-A44A-8929-258CFE62407E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2EB519-730F-5449-95E7-B732AE3ED308}" type="pres">
      <dgm:prSet presAssocID="{2BA9B6A0-3908-B64A-8101-CD1AFF398501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E2C86E-7A38-C44F-B0DE-CCAC6616A52B}" type="pres">
      <dgm:prSet presAssocID="{F9201073-B156-B241-8FF6-5A405678475F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35106D-8B0E-FA41-9181-7F2AFF513736}" type="pres">
      <dgm:prSet presAssocID="{14A76175-8269-A44A-8929-258CFE62407E}" presName="base" presStyleLbl="dkBgShp" presStyleIdx="1" presStyleCnt="2"/>
      <dgm:spPr>
        <a:solidFill>
          <a:srgbClr val="5522B3"/>
        </a:solidFill>
        <a:ln>
          <a:solidFill>
            <a:schemeClr val="accent4">
              <a:lumMod val="75000"/>
            </a:schemeClr>
          </a:solidFill>
        </a:ln>
      </dgm:spPr>
    </dgm:pt>
  </dgm:ptLst>
  <dgm:cxnLst>
    <dgm:cxn modelId="{CF0056B5-2CB6-7641-9DFA-086902096B1C}" type="presOf" srcId="{B0E70ACF-177E-8A45-970E-901FE84FC75D}" destId="{2FD32DA4-EC1B-C147-A37C-B9B0FAD75B7B}" srcOrd="0" destOrd="0" presId="urn:microsoft.com/office/officeart/2005/8/layout/hList3"/>
    <dgm:cxn modelId="{AB3EC760-BE7A-DF43-809D-804F75D9FAD9}" type="presOf" srcId="{2BA9B6A0-3908-B64A-8101-CD1AFF398501}" destId="{502EB519-730F-5449-95E7-B732AE3ED308}" srcOrd="0" destOrd="0" presId="urn:microsoft.com/office/officeart/2005/8/layout/hList3"/>
    <dgm:cxn modelId="{3692630D-15C2-D94E-BBA2-5534BD561E95}" type="presOf" srcId="{F9201073-B156-B241-8FF6-5A405678475F}" destId="{5CE2C86E-7A38-C44F-B0DE-CCAC6616A52B}" srcOrd="0" destOrd="0" presId="urn:microsoft.com/office/officeart/2005/8/layout/hList3"/>
    <dgm:cxn modelId="{35CED4E8-FDCC-9D40-947F-6442954BF2BB}" type="presOf" srcId="{14A76175-8269-A44A-8929-258CFE62407E}" destId="{6581C518-BD71-334A-88F9-88C5CF338063}" srcOrd="0" destOrd="0" presId="urn:microsoft.com/office/officeart/2005/8/layout/hList3"/>
    <dgm:cxn modelId="{0F1086DC-E2DB-A242-AFBD-FF6E90D953C6}" type="presOf" srcId="{FE5C0893-EA5A-9449-BC23-EB19ED55DE6E}" destId="{6DE1C891-C693-6741-9522-38C995546349}" srcOrd="0" destOrd="0" presId="urn:microsoft.com/office/officeart/2005/8/layout/hList3"/>
    <dgm:cxn modelId="{0C414475-9727-0644-AF0E-573196B9A6BD}" srcId="{14A76175-8269-A44A-8929-258CFE62407E}" destId="{B0E70ACF-177E-8A45-970E-901FE84FC75D}" srcOrd="0" destOrd="0" parTransId="{073C0ED6-8450-A143-855A-26D524A64616}" sibTransId="{9A56E4AF-D95A-C342-AB1C-0BD630A3F442}"/>
    <dgm:cxn modelId="{B245F517-A7C7-AB48-95B1-9B012D1A5CCD}" srcId="{14A76175-8269-A44A-8929-258CFE62407E}" destId="{F9201073-B156-B241-8FF6-5A405678475F}" srcOrd="2" destOrd="0" parTransId="{1FBB39F8-AC11-7D4A-8294-8F4C355C1FD7}" sibTransId="{27626D3A-5112-E744-9463-7C746E432B7F}"/>
    <dgm:cxn modelId="{AEBA2EF5-3EF8-1B4C-89EC-68CB031E4A94}" srcId="{14A76175-8269-A44A-8929-258CFE62407E}" destId="{2BA9B6A0-3908-B64A-8101-CD1AFF398501}" srcOrd="1" destOrd="0" parTransId="{54A488EC-9CA4-1D4A-9A34-FD334B5E2D79}" sibTransId="{59F16C17-7303-3C40-B764-820093822DCF}"/>
    <dgm:cxn modelId="{5571827E-0BE6-CA44-AA7F-EC54C6AC0689}" srcId="{FE5C0893-EA5A-9449-BC23-EB19ED55DE6E}" destId="{14A76175-8269-A44A-8929-258CFE62407E}" srcOrd="0" destOrd="0" parTransId="{25685C18-4EE8-D642-B806-9BB22D727B4F}" sibTransId="{7DDC81AC-D872-3F40-B93A-E7DAA9906750}"/>
    <dgm:cxn modelId="{B7A59215-C8B7-1D42-BF02-3137BCC5A7A6}" type="presParOf" srcId="{6DE1C891-C693-6741-9522-38C995546349}" destId="{6581C518-BD71-334A-88F9-88C5CF338063}" srcOrd="0" destOrd="0" presId="urn:microsoft.com/office/officeart/2005/8/layout/hList3"/>
    <dgm:cxn modelId="{1AADBCBD-1445-D54A-A3BA-0BCA54278238}" type="presParOf" srcId="{6DE1C891-C693-6741-9522-38C995546349}" destId="{D8F85350-5E78-5245-9040-1C797BF1BB42}" srcOrd="1" destOrd="0" presId="urn:microsoft.com/office/officeart/2005/8/layout/hList3"/>
    <dgm:cxn modelId="{8D5C677F-56F5-FD4A-8935-F29091C22D16}" type="presParOf" srcId="{D8F85350-5E78-5245-9040-1C797BF1BB42}" destId="{2FD32DA4-EC1B-C147-A37C-B9B0FAD75B7B}" srcOrd="0" destOrd="0" presId="urn:microsoft.com/office/officeart/2005/8/layout/hList3"/>
    <dgm:cxn modelId="{8897AFD5-1F4E-1C4D-809C-64F922CE322F}" type="presParOf" srcId="{D8F85350-5E78-5245-9040-1C797BF1BB42}" destId="{502EB519-730F-5449-95E7-B732AE3ED308}" srcOrd="1" destOrd="0" presId="urn:microsoft.com/office/officeart/2005/8/layout/hList3"/>
    <dgm:cxn modelId="{1D976210-C5BA-0641-A9BA-AB102A4E1ECF}" type="presParOf" srcId="{D8F85350-5E78-5245-9040-1C797BF1BB42}" destId="{5CE2C86E-7A38-C44F-B0DE-CCAC6616A52B}" srcOrd="2" destOrd="0" presId="urn:microsoft.com/office/officeart/2005/8/layout/hList3"/>
    <dgm:cxn modelId="{6DA086FE-0D3A-954B-B4AB-53ACC654994E}" type="presParOf" srcId="{6DE1C891-C693-6741-9522-38C995546349}" destId="{A535106D-8B0E-FA41-9181-7F2AFF513736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8ADC97D-07A5-4930-B1CB-D09D2EF97B4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3EC581D-7BB9-4289-8010-F3C0FCC637BC}">
      <dgm:prSet/>
      <dgm:spPr>
        <a:solidFill>
          <a:srgbClr val="C00000"/>
        </a:solidFill>
      </dgm:spPr>
      <dgm:t>
        <a:bodyPr/>
        <a:lstStyle/>
        <a:p>
          <a:pPr rtl="0"/>
          <a:r>
            <a:rPr lang="en-GB" dirty="0" smtClean="0"/>
            <a:t>ELECTRODES ARE PLACED SYSTEMATICALLY ON THE SCALP FOR RECORDING THE ELECTROENCEPHALOGRAM </a:t>
          </a:r>
          <a:endParaRPr lang="en-GB" dirty="0"/>
        </a:p>
      </dgm:t>
    </dgm:pt>
    <dgm:pt modelId="{81BB81FF-7A19-4FAF-8215-DBAD24F48F7D}" type="parTrans" cxnId="{7276885F-0BDD-414D-89A9-88C2214DEFF5}">
      <dgm:prSet/>
      <dgm:spPr/>
      <dgm:t>
        <a:bodyPr/>
        <a:lstStyle/>
        <a:p>
          <a:endParaRPr lang="en-GB" dirty="0"/>
        </a:p>
      </dgm:t>
    </dgm:pt>
    <dgm:pt modelId="{0775CAAA-A9B7-435E-90C2-F16EEBB95E89}" type="sibTrans" cxnId="{7276885F-0BDD-414D-89A9-88C2214DEFF5}">
      <dgm:prSet/>
      <dgm:spPr/>
      <dgm:t>
        <a:bodyPr/>
        <a:lstStyle/>
        <a:p>
          <a:endParaRPr lang="en-GB" dirty="0"/>
        </a:p>
      </dgm:t>
    </dgm:pt>
    <dgm:pt modelId="{5E03EE98-EDD7-4BC8-99B0-A452BE259918}">
      <dgm:prSet/>
      <dgm:spPr>
        <a:solidFill>
          <a:srgbClr val="9C964A"/>
        </a:solidFill>
      </dgm:spPr>
      <dgm:t>
        <a:bodyPr/>
        <a:lstStyle/>
        <a:p>
          <a:pPr rtl="0"/>
          <a:r>
            <a:rPr lang="en-GB" dirty="0" smtClean="0"/>
            <a:t>WHEN THE SUBJECT IS AWAKE WITH EYES OPEN, THE EEG EXHIBITS LOW-VOLTAGE, HIGHER-FREQUENCY ACTIVITIES. </a:t>
          </a:r>
          <a:endParaRPr lang="en-GB" dirty="0"/>
        </a:p>
      </dgm:t>
    </dgm:pt>
    <dgm:pt modelId="{09A8F274-7A77-4FFA-8862-8395E130DF1B}" type="parTrans" cxnId="{0A7B2C2D-F53D-4619-B089-85988C5E6D95}">
      <dgm:prSet/>
      <dgm:spPr/>
      <dgm:t>
        <a:bodyPr/>
        <a:lstStyle/>
        <a:p>
          <a:endParaRPr lang="en-GB" dirty="0"/>
        </a:p>
      </dgm:t>
    </dgm:pt>
    <dgm:pt modelId="{3AD29DF2-D7C4-499D-AB51-E265595EE913}" type="sibTrans" cxnId="{0A7B2C2D-F53D-4619-B089-85988C5E6D95}">
      <dgm:prSet/>
      <dgm:spPr/>
      <dgm:t>
        <a:bodyPr/>
        <a:lstStyle/>
        <a:p>
          <a:endParaRPr lang="en-GB" dirty="0"/>
        </a:p>
      </dgm:t>
    </dgm:pt>
    <dgm:pt modelId="{2220C5C8-914C-4407-97D7-23A7A05D15F0}">
      <dgm:prSet/>
      <dgm:spPr>
        <a:solidFill>
          <a:srgbClr val="4A7ED2"/>
        </a:solidFill>
      </dgm:spPr>
      <dgm:t>
        <a:bodyPr/>
        <a:lstStyle/>
        <a:p>
          <a:pPr rtl="0"/>
          <a:r>
            <a:rPr lang="en-GB" dirty="0" smtClean="0"/>
            <a:t>STAGE 1 SLEEP IS CHARACTERIZED BY A SLIGHT SLOWING OF FREQUENCIES</a:t>
          </a:r>
          <a:endParaRPr lang="en-GB" dirty="0"/>
        </a:p>
      </dgm:t>
    </dgm:pt>
    <dgm:pt modelId="{5BD3E8BF-7491-4D43-95B9-9AB286E13601}" type="parTrans" cxnId="{6BAB2C2E-F4B6-48EE-AE27-39E6E50E597F}">
      <dgm:prSet/>
      <dgm:spPr/>
      <dgm:t>
        <a:bodyPr/>
        <a:lstStyle/>
        <a:p>
          <a:endParaRPr lang="en-GB" dirty="0"/>
        </a:p>
      </dgm:t>
    </dgm:pt>
    <dgm:pt modelId="{272346C1-DDA1-4B06-B3BD-7B679A709F23}" type="sibTrans" cxnId="{6BAB2C2E-F4B6-48EE-AE27-39E6E50E597F}">
      <dgm:prSet/>
      <dgm:spPr/>
      <dgm:t>
        <a:bodyPr/>
        <a:lstStyle/>
        <a:p>
          <a:endParaRPr lang="en-GB" dirty="0"/>
        </a:p>
      </dgm:t>
    </dgm:pt>
    <dgm:pt modelId="{BFA70FD8-2BB8-447F-9668-9D095A9C14FE}">
      <dgm:prSet/>
      <dgm:spPr>
        <a:solidFill>
          <a:srgbClr val="4A7ED2"/>
        </a:solidFill>
      </dgm:spPr>
      <dgm:t>
        <a:bodyPr/>
        <a:lstStyle/>
        <a:p>
          <a:pPr rtl="0"/>
          <a:r>
            <a:rPr lang="en-GB" dirty="0" smtClean="0"/>
            <a:t>STAGES 2 SLEEP IS CHARACTERIZED BY SPINDLE WAVES AND K-COMPLEXES AS WELL AS INCREASES IN OTHER SLOW RHYTHMS.</a:t>
          </a:r>
          <a:endParaRPr lang="en-GB" dirty="0"/>
        </a:p>
      </dgm:t>
    </dgm:pt>
    <dgm:pt modelId="{86B1515B-A664-4F14-BCF4-A352A53B0401}" type="parTrans" cxnId="{7D243D07-B711-4A4A-AA0E-65A91CB90F5F}">
      <dgm:prSet/>
      <dgm:spPr/>
      <dgm:t>
        <a:bodyPr/>
        <a:lstStyle/>
        <a:p>
          <a:endParaRPr lang="en-GB" dirty="0"/>
        </a:p>
      </dgm:t>
    </dgm:pt>
    <dgm:pt modelId="{9E126B40-D18A-47CD-81C0-8DD70A9C33F7}" type="sibTrans" cxnId="{7D243D07-B711-4A4A-AA0E-65A91CB90F5F}">
      <dgm:prSet/>
      <dgm:spPr/>
      <dgm:t>
        <a:bodyPr/>
        <a:lstStyle/>
        <a:p>
          <a:endParaRPr lang="en-GB" dirty="0"/>
        </a:p>
      </dgm:t>
    </dgm:pt>
    <dgm:pt modelId="{3AE73A76-7815-4605-BCD2-AB8FFDB81C72}">
      <dgm:prSet/>
      <dgm:spPr>
        <a:solidFill>
          <a:srgbClr val="4A7ED2"/>
        </a:solidFill>
      </dgm:spPr>
      <dgm:t>
        <a:bodyPr/>
        <a:lstStyle/>
        <a:p>
          <a:pPr rtl="0"/>
          <a:r>
            <a:rPr lang="en-GB" dirty="0" smtClean="0"/>
            <a:t>STAGE 4 SLEEP SLOW RHYTHMS BECOME VERY PROMINENT.</a:t>
          </a:r>
          <a:endParaRPr lang="en-GB" dirty="0"/>
        </a:p>
      </dgm:t>
    </dgm:pt>
    <dgm:pt modelId="{E390820C-AD06-4A01-9E5A-2A0C5ABF44B5}" type="parTrans" cxnId="{985DB6DA-6F1B-47EB-A27B-7EAC088BDA2A}">
      <dgm:prSet/>
      <dgm:spPr/>
      <dgm:t>
        <a:bodyPr/>
        <a:lstStyle/>
        <a:p>
          <a:endParaRPr lang="en-GB" dirty="0"/>
        </a:p>
      </dgm:t>
    </dgm:pt>
    <dgm:pt modelId="{0C37DD73-6FD1-4818-AF98-47A1A0F6E6FE}" type="sibTrans" cxnId="{985DB6DA-6F1B-47EB-A27B-7EAC088BDA2A}">
      <dgm:prSet/>
      <dgm:spPr/>
      <dgm:t>
        <a:bodyPr/>
        <a:lstStyle/>
        <a:p>
          <a:endParaRPr lang="en-GB" dirty="0"/>
        </a:p>
      </dgm:t>
    </dgm:pt>
    <dgm:pt modelId="{E8B1E6F6-B18F-44D4-8065-6DAC2A8284FF}">
      <dgm:prSet/>
      <dgm:spPr/>
      <dgm:t>
        <a:bodyPr/>
        <a:lstStyle/>
        <a:p>
          <a:pPr rtl="0"/>
          <a:r>
            <a:rPr lang="en-GB" dirty="0" smtClean="0"/>
            <a:t>DURING RAPID EYE MOVEMENT (REM) SLEEP IS SIMILAR TO THAT DURING WAKING</a:t>
          </a:r>
          <a:endParaRPr lang="en-GB" dirty="0"/>
        </a:p>
      </dgm:t>
    </dgm:pt>
    <dgm:pt modelId="{12996B0B-8B9C-4CA7-8504-21B8007BE0CF}" type="parTrans" cxnId="{BE48385B-7F75-4962-80AD-A43C26A8F5DA}">
      <dgm:prSet/>
      <dgm:spPr/>
      <dgm:t>
        <a:bodyPr/>
        <a:lstStyle/>
        <a:p>
          <a:endParaRPr lang="en-GB" dirty="0"/>
        </a:p>
      </dgm:t>
    </dgm:pt>
    <dgm:pt modelId="{F6C3BDA3-1969-4D3F-9D2B-C247626CB641}" type="sibTrans" cxnId="{BE48385B-7F75-4962-80AD-A43C26A8F5DA}">
      <dgm:prSet/>
      <dgm:spPr/>
      <dgm:t>
        <a:bodyPr/>
        <a:lstStyle/>
        <a:p>
          <a:endParaRPr lang="en-GB" dirty="0"/>
        </a:p>
      </dgm:t>
    </dgm:pt>
    <dgm:pt modelId="{B0E1844E-5DF0-4E4B-B9D9-2D5D3DF7289C}" type="pres">
      <dgm:prSet presAssocID="{B8ADC97D-07A5-4930-B1CB-D09D2EF97B4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F4C55F5-3043-4B96-A21B-20B1A3E83663}" type="pres">
      <dgm:prSet presAssocID="{83EC581D-7BB9-4289-8010-F3C0FCC637B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E2F4BF7-C896-4099-AE37-48FF0F765858}" type="pres">
      <dgm:prSet presAssocID="{0775CAAA-A9B7-435E-90C2-F16EEBB95E89}" presName="sibTrans" presStyleCnt="0"/>
      <dgm:spPr/>
    </dgm:pt>
    <dgm:pt modelId="{81B55B44-9C22-46BF-9466-36293FF892C9}" type="pres">
      <dgm:prSet presAssocID="{5E03EE98-EDD7-4BC8-99B0-A452BE259918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C839032-0FD2-485D-9E6D-202808049B6F}" type="pres">
      <dgm:prSet presAssocID="{3AD29DF2-D7C4-499D-AB51-E265595EE913}" presName="sibTrans" presStyleCnt="0"/>
      <dgm:spPr/>
    </dgm:pt>
    <dgm:pt modelId="{52740BDC-4505-428B-A469-F3A9C889EB71}" type="pres">
      <dgm:prSet presAssocID="{2220C5C8-914C-4407-97D7-23A7A05D15F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68F5DF8-4BF9-4EFC-AA45-86D3CE2D1481}" type="pres">
      <dgm:prSet presAssocID="{272346C1-DDA1-4B06-B3BD-7B679A709F23}" presName="sibTrans" presStyleCnt="0"/>
      <dgm:spPr/>
    </dgm:pt>
    <dgm:pt modelId="{88B7217F-EF5A-4B5C-883F-ABF7765CD504}" type="pres">
      <dgm:prSet presAssocID="{BFA70FD8-2BB8-447F-9668-9D095A9C14F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FA729BC-9D2D-4B23-9495-8DEAF8B42C9A}" type="pres">
      <dgm:prSet presAssocID="{9E126B40-D18A-47CD-81C0-8DD70A9C33F7}" presName="sibTrans" presStyleCnt="0"/>
      <dgm:spPr/>
    </dgm:pt>
    <dgm:pt modelId="{F77AEC54-BD21-4641-8575-967D36631378}" type="pres">
      <dgm:prSet presAssocID="{3AE73A76-7815-4605-BCD2-AB8FFDB81C7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4FD8A34-6249-4182-B400-7E277A076B7F}" type="pres">
      <dgm:prSet presAssocID="{0C37DD73-6FD1-4818-AF98-47A1A0F6E6FE}" presName="sibTrans" presStyleCnt="0"/>
      <dgm:spPr/>
    </dgm:pt>
    <dgm:pt modelId="{38FDCF88-15CD-4A6F-9ADB-A802F8C80B8A}" type="pres">
      <dgm:prSet presAssocID="{E8B1E6F6-B18F-44D4-8065-6DAC2A8284FF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811C2A5-2B7E-4216-A5D7-9BFB3F227366}" type="presOf" srcId="{B8ADC97D-07A5-4930-B1CB-D09D2EF97B4C}" destId="{B0E1844E-5DF0-4E4B-B9D9-2D5D3DF7289C}" srcOrd="0" destOrd="0" presId="urn:microsoft.com/office/officeart/2005/8/layout/default"/>
    <dgm:cxn modelId="{7A30B8CE-97FE-4C61-9C8E-A00BE35060EF}" type="presOf" srcId="{2220C5C8-914C-4407-97D7-23A7A05D15F0}" destId="{52740BDC-4505-428B-A469-F3A9C889EB71}" srcOrd="0" destOrd="0" presId="urn:microsoft.com/office/officeart/2005/8/layout/default"/>
    <dgm:cxn modelId="{6BAB2C2E-F4B6-48EE-AE27-39E6E50E597F}" srcId="{B8ADC97D-07A5-4930-B1CB-D09D2EF97B4C}" destId="{2220C5C8-914C-4407-97D7-23A7A05D15F0}" srcOrd="2" destOrd="0" parTransId="{5BD3E8BF-7491-4D43-95B9-9AB286E13601}" sibTransId="{272346C1-DDA1-4B06-B3BD-7B679A709F23}"/>
    <dgm:cxn modelId="{FE51E1BD-8214-4C7E-974F-30451A0198B0}" type="presOf" srcId="{BFA70FD8-2BB8-447F-9668-9D095A9C14FE}" destId="{88B7217F-EF5A-4B5C-883F-ABF7765CD504}" srcOrd="0" destOrd="0" presId="urn:microsoft.com/office/officeart/2005/8/layout/default"/>
    <dgm:cxn modelId="{8DF21936-EBFF-496F-826E-00AD976A1FB8}" type="presOf" srcId="{E8B1E6F6-B18F-44D4-8065-6DAC2A8284FF}" destId="{38FDCF88-15CD-4A6F-9ADB-A802F8C80B8A}" srcOrd="0" destOrd="0" presId="urn:microsoft.com/office/officeart/2005/8/layout/default"/>
    <dgm:cxn modelId="{7D243D07-B711-4A4A-AA0E-65A91CB90F5F}" srcId="{B8ADC97D-07A5-4930-B1CB-D09D2EF97B4C}" destId="{BFA70FD8-2BB8-447F-9668-9D095A9C14FE}" srcOrd="3" destOrd="0" parTransId="{86B1515B-A664-4F14-BCF4-A352A53B0401}" sibTransId="{9E126B40-D18A-47CD-81C0-8DD70A9C33F7}"/>
    <dgm:cxn modelId="{B160327D-E9D7-40E2-B5B4-3E466E6F726D}" type="presOf" srcId="{83EC581D-7BB9-4289-8010-F3C0FCC637BC}" destId="{4F4C55F5-3043-4B96-A21B-20B1A3E83663}" srcOrd="0" destOrd="0" presId="urn:microsoft.com/office/officeart/2005/8/layout/default"/>
    <dgm:cxn modelId="{0A7B2C2D-F53D-4619-B089-85988C5E6D95}" srcId="{B8ADC97D-07A5-4930-B1CB-D09D2EF97B4C}" destId="{5E03EE98-EDD7-4BC8-99B0-A452BE259918}" srcOrd="1" destOrd="0" parTransId="{09A8F274-7A77-4FFA-8862-8395E130DF1B}" sibTransId="{3AD29DF2-D7C4-499D-AB51-E265595EE913}"/>
    <dgm:cxn modelId="{7276885F-0BDD-414D-89A9-88C2214DEFF5}" srcId="{B8ADC97D-07A5-4930-B1CB-D09D2EF97B4C}" destId="{83EC581D-7BB9-4289-8010-F3C0FCC637BC}" srcOrd="0" destOrd="0" parTransId="{81BB81FF-7A19-4FAF-8215-DBAD24F48F7D}" sibTransId="{0775CAAA-A9B7-435E-90C2-F16EEBB95E89}"/>
    <dgm:cxn modelId="{A992077E-050A-4C73-99AD-C5CE32C614E2}" type="presOf" srcId="{3AE73A76-7815-4605-BCD2-AB8FFDB81C72}" destId="{F77AEC54-BD21-4641-8575-967D36631378}" srcOrd="0" destOrd="0" presId="urn:microsoft.com/office/officeart/2005/8/layout/default"/>
    <dgm:cxn modelId="{BDEA4A47-77BE-4ED7-B419-3551B72AC692}" type="presOf" srcId="{5E03EE98-EDD7-4BC8-99B0-A452BE259918}" destId="{81B55B44-9C22-46BF-9466-36293FF892C9}" srcOrd="0" destOrd="0" presId="urn:microsoft.com/office/officeart/2005/8/layout/default"/>
    <dgm:cxn modelId="{BE48385B-7F75-4962-80AD-A43C26A8F5DA}" srcId="{B8ADC97D-07A5-4930-B1CB-D09D2EF97B4C}" destId="{E8B1E6F6-B18F-44D4-8065-6DAC2A8284FF}" srcOrd="5" destOrd="0" parTransId="{12996B0B-8B9C-4CA7-8504-21B8007BE0CF}" sibTransId="{F6C3BDA3-1969-4D3F-9D2B-C247626CB641}"/>
    <dgm:cxn modelId="{985DB6DA-6F1B-47EB-A27B-7EAC088BDA2A}" srcId="{B8ADC97D-07A5-4930-B1CB-D09D2EF97B4C}" destId="{3AE73A76-7815-4605-BCD2-AB8FFDB81C72}" srcOrd="4" destOrd="0" parTransId="{E390820C-AD06-4A01-9E5A-2A0C5ABF44B5}" sibTransId="{0C37DD73-6FD1-4818-AF98-47A1A0F6E6FE}"/>
    <dgm:cxn modelId="{1402326B-3601-4DC7-934A-A7817014E4C0}" type="presParOf" srcId="{B0E1844E-5DF0-4E4B-B9D9-2D5D3DF7289C}" destId="{4F4C55F5-3043-4B96-A21B-20B1A3E83663}" srcOrd="0" destOrd="0" presId="urn:microsoft.com/office/officeart/2005/8/layout/default"/>
    <dgm:cxn modelId="{9F37C5C5-45E9-4D09-A008-D86AEB622F61}" type="presParOf" srcId="{B0E1844E-5DF0-4E4B-B9D9-2D5D3DF7289C}" destId="{6E2F4BF7-C896-4099-AE37-48FF0F765858}" srcOrd="1" destOrd="0" presId="urn:microsoft.com/office/officeart/2005/8/layout/default"/>
    <dgm:cxn modelId="{54BBDF40-187D-421E-900D-8BBC8758162A}" type="presParOf" srcId="{B0E1844E-5DF0-4E4B-B9D9-2D5D3DF7289C}" destId="{81B55B44-9C22-46BF-9466-36293FF892C9}" srcOrd="2" destOrd="0" presId="urn:microsoft.com/office/officeart/2005/8/layout/default"/>
    <dgm:cxn modelId="{557880BB-69BE-4363-A2F4-ED859A711D27}" type="presParOf" srcId="{B0E1844E-5DF0-4E4B-B9D9-2D5D3DF7289C}" destId="{9C839032-0FD2-485D-9E6D-202808049B6F}" srcOrd="3" destOrd="0" presId="urn:microsoft.com/office/officeart/2005/8/layout/default"/>
    <dgm:cxn modelId="{46DE7831-37AC-4638-A276-1C2612FFA590}" type="presParOf" srcId="{B0E1844E-5DF0-4E4B-B9D9-2D5D3DF7289C}" destId="{52740BDC-4505-428B-A469-F3A9C889EB71}" srcOrd="4" destOrd="0" presId="urn:microsoft.com/office/officeart/2005/8/layout/default"/>
    <dgm:cxn modelId="{406C1D6C-BEA4-4F18-8E0A-A4C5A0A10ABA}" type="presParOf" srcId="{B0E1844E-5DF0-4E4B-B9D9-2D5D3DF7289C}" destId="{868F5DF8-4BF9-4EFC-AA45-86D3CE2D1481}" srcOrd="5" destOrd="0" presId="urn:microsoft.com/office/officeart/2005/8/layout/default"/>
    <dgm:cxn modelId="{F5FDB5B6-E1A3-4A0E-A996-CE317DBAFE6E}" type="presParOf" srcId="{B0E1844E-5DF0-4E4B-B9D9-2D5D3DF7289C}" destId="{88B7217F-EF5A-4B5C-883F-ABF7765CD504}" srcOrd="6" destOrd="0" presId="urn:microsoft.com/office/officeart/2005/8/layout/default"/>
    <dgm:cxn modelId="{74FDA88A-52F2-4329-AE7A-608798E0F33A}" type="presParOf" srcId="{B0E1844E-5DF0-4E4B-B9D9-2D5D3DF7289C}" destId="{3FA729BC-9D2D-4B23-9495-8DEAF8B42C9A}" srcOrd="7" destOrd="0" presId="urn:microsoft.com/office/officeart/2005/8/layout/default"/>
    <dgm:cxn modelId="{463BED91-99E2-40BB-928F-D39772E031F6}" type="presParOf" srcId="{B0E1844E-5DF0-4E4B-B9D9-2D5D3DF7289C}" destId="{F77AEC54-BD21-4641-8575-967D36631378}" srcOrd="8" destOrd="0" presId="urn:microsoft.com/office/officeart/2005/8/layout/default"/>
    <dgm:cxn modelId="{C85458B2-005E-435B-9BE4-CA50A48DF440}" type="presParOf" srcId="{B0E1844E-5DF0-4E4B-B9D9-2D5D3DF7289C}" destId="{E4FD8A34-6249-4182-B400-7E277A076B7F}" srcOrd="9" destOrd="0" presId="urn:microsoft.com/office/officeart/2005/8/layout/default"/>
    <dgm:cxn modelId="{BC78B76C-6FC5-48D0-9202-5B9008B6C773}" type="presParOf" srcId="{B0E1844E-5DF0-4E4B-B9D9-2D5D3DF7289C}" destId="{38FDCF88-15CD-4A6F-9ADB-A802F8C80B8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38B8A-6B03-4DC8-946C-5F7A1520B351}">
      <dsp:nvSpPr>
        <dsp:cNvPr id="0" name=""/>
        <dsp:cNvSpPr/>
      </dsp:nvSpPr>
      <dsp:spPr>
        <a:xfrm>
          <a:off x="0" y="113651"/>
          <a:ext cx="8229600" cy="63560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Left"/>
          <a:lightRig rig="threePt" dir="t"/>
        </a:scene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600" kern="1200" dirty="0" smtClean="0"/>
            <a:t>(1) EXPLAIN THE DIFFERENCE BETWEEN SLEEP AND COMA</a:t>
          </a:r>
          <a:endParaRPr lang="en-GB" sz="1600" kern="1200" dirty="0"/>
        </a:p>
      </dsp:txBody>
      <dsp:txXfrm>
        <a:off x="31028" y="144679"/>
        <a:ext cx="8167544" cy="573546"/>
      </dsp:txXfrm>
    </dsp:sp>
    <dsp:sp modelId="{64CD0671-14C9-438E-9E0B-33B63C6485EB}">
      <dsp:nvSpPr>
        <dsp:cNvPr id="0" name=""/>
        <dsp:cNvSpPr/>
      </dsp:nvSpPr>
      <dsp:spPr>
        <a:xfrm>
          <a:off x="0" y="795333"/>
          <a:ext cx="8229600" cy="63560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Left"/>
          <a:lightRig rig="threePt" dir="t"/>
        </a:scene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600" kern="1200" dirty="0" smtClean="0"/>
            <a:t>(2) DEFINE WHAT IS MEANT BY NREM (NON-RAPID EYE MOVEMENT, SWS) AND REM (RAPID EYE MOVEMENT) SLEEP</a:t>
          </a:r>
          <a:endParaRPr lang="en-GB" sz="1600" kern="1200" dirty="0"/>
        </a:p>
      </dsp:txBody>
      <dsp:txXfrm>
        <a:off x="31028" y="826361"/>
        <a:ext cx="8167544" cy="573546"/>
      </dsp:txXfrm>
    </dsp:sp>
    <dsp:sp modelId="{F882D728-82A4-40E1-B7D5-E460760AA960}">
      <dsp:nvSpPr>
        <dsp:cNvPr id="0" name=""/>
        <dsp:cNvSpPr/>
      </dsp:nvSpPr>
      <dsp:spPr>
        <a:xfrm>
          <a:off x="0" y="1477016"/>
          <a:ext cx="8229600" cy="63560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Left"/>
          <a:lightRig rig="threePt" dir="t"/>
        </a:scene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600" kern="1200" dirty="0" smtClean="0"/>
            <a:t>(3) DESCRIBE HOW NREM AND REM SLEEP ARE DISTRIBUTED DURING A NORMAL NIGHT SLEEP IN THE AVERAGE ADULT HUMAN </a:t>
          </a:r>
          <a:endParaRPr lang="en-GB" sz="1600" kern="1200" dirty="0"/>
        </a:p>
      </dsp:txBody>
      <dsp:txXfrm>
        <a:off x="31028" y="1508044"/>
        <a:ext cx="8167544" cy="573546"/>
      </dsp:txXfrm>
    </dsp:sp>
    <dsp:sp modelId="{11A54A10-39ED-4D57-94CF-1F6B7FE71989}">
      <dsp:nvSpPr>
        <dsp:cNvPr id="0" name=""/>
        <dsp:cNvSpPr/>
      </dsp:nvSpPr>
      <dsp:spPr>
        <a:xfrm>
          <a:off x="0" y="2158698"/>
          <a:ext cx="8229600" cy="63560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Left"/>
          <a:lightRig rig="threePt" dir="t"/>
        </a:scene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600" kern="1200" dirty="0" smtClean="0"/>
            <a:t>(4) DESCRIBE THE BEHAVIOURAL AND AUTONOMIC FEATURES ASSOCIATED WITH NREM AND REM SLEEP .</a:t>
          </a:r>
          <a:endParaRPr lang="en-GB" sz="1600" kern="1200" dirty="0"/>
        </a:p>
      </dsp:txBody>
      <dsp:txXfrm>
        <a:off x="31028" y="2189726"/>
        <a:ext cx="8167544" cy="573546"/>
      </dsp:txXfrm>
    </dsp:sp>
    <dsp:sp modelId="{2C29CF0C-03F4-465D-B3DC-FE56B738B623}">
      <dsp:nvSpPr>
        <dsp:cNvPr id="0" name=""/>
        <dsp:cNvSpPr/>
      </dsp:nvSpPr>
      <dsp:spPr>
        <a:xfrm>
          <a:off x="0" y="2840381"/>
          <a:ext cx="8229600" cy="63560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Left"/>
          <a:lightRig rig="threePt" dir="t"/>
        </a:scene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600" kern="1200" dirty="0" smtClean="0"/>
            <a:t>(5) DESCRIBE HOW THE EEG , AS A PHYSIOLOGICAL TOOL , IS BEING USED TO DELINEATE IN WHICH STAGE OF SLEEP ( OR WAKEFULNESS ) A PERSON IS .</a:t>
          </a:r>
          <a:endParaRPr lang="en-GB" sz="1600" kern="1200" dirty="0"/>
        </a:p>
      </dsp:txBody>
      <dsp:txXfrm>
        <a:off x="31028" y="2871409"/>
        <a:ext cx="8167544" cy="573546"/>
      </dsp:txXfrm>
    </dsp:sp>
    <dsp:sp modelId="{5858D045-E7DE-4087-971C-7635F2140D61}">
      <dsp:nvSpPr>
        <dsp:cNvPr id="0" name=""/>
        <dsp:cNvSpPr/>
      </dsp:nvSpPr>
      <dsp:spPr>
        <a:xfrm>
          <a:off x="0" y="3522063"/>
          <a:ext cx="8229600" cy="63560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Left"/>
          <a:lightRig rig="threePt" dir="t"/>
        </a:scene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600" kern="1200" dirty="0" smtClean="0"/>
            <a:t>(6) APPRECIATE HOW THE TOTAL SLEEP DURATION AND DIFFERENT SLEEP STAGES VARY WITH DIFFERENT AGES IN NORMAL HUMANS .</a:t>
          </a:r>
          <a:endParaRPr lang="en-GB" sz="1600" kern="1200" dirty="0"/>
        </a:p>
      </dsp:txBody>
      <dsp:txXfrm>
        <a:off x="31028" y="3553091"/>
        <a:ext cx="8167544" cy="573546"/>
      </dsp:txXfrm>
    </dsp:sp>
    <dsp:sp modelId="{273F2FED-E350-4FFB-A121-58DB63A66BF6}">
      <dsp:nvSpPr>
        <dsp:cNvPr id="0" name=""/>
        <dsp:cNvSpPr/>
      </dsp:nvSpPr>
      <dsp:spPr>
        <a:xfrm>
          <a:off x="0" y="4203746"/>
          <a:ext cx="8229600" cy="63560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Left"/>
          <a:lightRig rig="threePt" dir="t"/>
        </a:scene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600" kern="1200" dirty="0" smtClean="0"/>
            <a:t>(7) DESCRIBE THE CURRENT THEORIES ABOUT THE NEURAL BASIS OF SLEEP .  </a:t>
          </a:r>
          <a:endParaRPr lang="en-GB" sz="1600" kern="1200" dirty="0"/>
        </a:p>
      </dsp:txBody>
      <dsp:txXfrm>
        <a:off x="31028" y="4234774"/>
        <a:ext cx="8167544" cy="57354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A6739A-5EBF-4213-92B2-02FA09DE888F}">
      <dsp:nvSpPr>
        <dsp:cNvPr id="0" name=""/>
        <dsp:cNvSpPr/>
      </dsp:nvSpPr>
      <dsp:spPr>
        <a:xfrm>
          <a:off x="0" y="82597"/>
          <a:ext cx="8568952" cy="15588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Above" zoom="92000"/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IT IS AN ACTIVE FORM OF SLEEP USUALLY ASSOCIATED WITH DREAMING AND ACTIVE BODILY MUSCLE MOVEMENTS.</a:t>
          </a:r>
          <a:endParaRPr lang="en-GB" sz="2200" kern="1200" dirty="0"/>
        </a:p>
      </dsp:txBody>
      <dsp:txXfrm>
        <a:off x="76098" y="158695"/>
        <a:ext cx="8416756" cy="1406682"/>
      </dsp:txXfrm>
    </dsp:sp>
    <dsp:sp modelId="{8D966E6A-36FC-478F-8566-D4E8CDF882E3}">
      <dsp:nvSpPr>
        <dsp:cNvPr id="0" name=""/>
        <dsp:cNvSpPr/>
      </dsp:nvSpPr>
      <dsp:spPr>
        <a:xfrm>
          <a:off x="0" y="1704836"/>
          <a:ext cx="8568952" cy="15588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Above" zoom="92000"/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THE PERSON IS EVEN MORE DIFFICULT TO AROUSE BY SENSORY STIMULI THAN DURING DEEP SLOW-WAVE SLEEP, AND YET PEOPLE USUALLY AWAKEN SPONTANEOUSLY IN THE MORNING DURING AN EPISODE OF REM SLEEP.</a:t>
          </a:r>
          <a:endParaRPr lang="en-GB" sz="2200" kern="1200" dirty="0"/>
        </a:p>
      </dsp:txBody>
      <dsp:txXfrm>
        <a:off x="76098" y="1780934"/>
        <a:ext cx="8416756" cy="1406682"/>
      </dsp:txXfrm>
    </dsp:sp>
    <dsp:sp modelId="{A609DA91-B1C0-4332-B608-14E7151F5B16}">
      <dsp:nvSpPr>
        <dsp:cNvPr id="0" name=""/>
        <dsp:cNvSpPr/>
      </dsp:nvSpPr>
      <dsp:spPr>
        <a:xfrm>
          <a:off x="0" y="3327075"/>
          <a:ext cx="8568952" cy="15588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Above" zoom="92000"/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MUSCLE TONE THROUGHOUT THE BODY IS EXCEEDINGLY DEPRESSED, INDICATING STRONG INHIBITION OF THE SPINAL MUSCLE CONTROL AREAS.</a:t>
          </a:r>
          <a:endParaRPr lang="en-GB" sz="2200" kern="1200" dirty="0"/>
        </a:p>
      </dsp:txBody>
      <dsp:txXfrm>
        <a:off x="76098" y="3403173"/>
        <a:ext cx="8416756" cy="140668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D72CC5-4992-4174-AA98-9C81469B5C3E}">
      <dsp:nvSpPr>
        <dsp:cNvPr id="0" name=""/>
        <dsp:cNvSpPr/>
      </dsp:nvSpPr>
      <dsp:spPr>
        <a:xfrm>
          <a:off x="0" y="299140"/>
          <a:ext cx="8229600" cy="1319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ALTHOUGH </a:t>
          </a:r>
          <a:r>
            <a:rPr lang="en-GB" sz="2400" kern="1200" dirty="0" smtClean="0"/>
            <a:t>SWS IS </a:t>
          </a:r>
          <a:r>
            <a:rPr lang="en-GB" sz="2400" kern="1200" dirty="0" smtClean="0"/>
            <a:t>FREQUENTLY CALLED “DREAMLESS SLEEP,” DREAMS AND SOMETIMES EVEN NIGHTMARES DO OCCUR DURING </a:t>
          </a:r>
          <a:r>
            <a:rPr lang="en-GB" sz="2400" kern="1200" dirty="0" smtClean="0"/>
            <a:t>SWS.</a:t>
          </a:r>
          <a:endParaRPr lang="en-GB" sz="2400" kern="1200" dirty="0"/>
        </a:p>
      </dsp:txBody>
      <dsp:txXfrm>
        <a:off x="64425" y="363565"/>
        <a:ext cx="8100750" cy="1190909"/>
      </dsp:txXfrm>
    </dsp:sp>
    <dsp:sp modelId="{385EC928-3D74-4000-97F6-83BF15A9A10A}">
      <dsp:nvSpPr>
        <dsp:cNvPr id="0" name=""/>
        <dsp:cNvSpPr/>
      </dsp:nvSpPr>
      <dsp:spPr>
        <a:xfrm>
          <a:off x="0" y="1688020"/>
          <a:ext cx="8229600" cy="1319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THE DIFFERENCE BETWEEN THE DREAMS THAT OCCUR IN </a:t>
          </a:r>
          <a:r>
            <a:rPr lang="en-GB" sz="2400" kern="1200" dirty="0" smtClean="0"/>
            <a:t>SWS </a:t>
          </a:r>
          <a:r>
            <a:rPr lang="en-GB" sz="2400" kern="1200" dirty="0" smtClean="0"/>
            <a:t>AND THOSE THAT OCCUR IN REM SLEEP IS THAT THOSE OF REM SLEEP ARE ASSOCIATED WITH MORE BODILY MUSCLE ACTIVITY. </a:t>
          </a:r>
          <a:endParaRPr lang="en-GB" sz="2400" kern="1200" dirty="0"/>
        </a:p>
      </dsp:txBody>
      <dsp:txXfrm>
        <a:off x="64425" y="1752445"/>
        <a:ext cx="8100750" cy="1190909"/>
      </dsp:txXfrm>
    </dsp:sp>
    <dsp:sp modelId="{8416FB41-05D3-4AFA-8B8F-087F6ADD6531}">
      <dsp:nvSpPr>
        <dsp:cNvPr id="0" name=""/>
        <dsp:cNvSpPr/>
      </dsp:nvSpPr>
      <dsp:spPr>
        <a:xfrm>
          <a:off x="0" y="3076900"/>
          <a:ext cx="8229600" cy="1319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ALSO, THE DREAMS OF </a:t>
          </a:r>
          <a:r>
            <a:rPr lang="en-GB" sz="2400" kern="1200" dirty="0" smtClean="0"/>
            <a:t>SWS ARE </a:t>
          </a:r>
          <a:r>
            <a:rPr lang="en-GB" sz="2400" kern="1200" dirty="0" smtClean="0"/>
            <a:t>USUALLY NOT REMEMBERED BECAUSE CONSOLIDATION OF THE DREAMS IN MEMORY DOES NOT OCCUR.</a:t>
          </a:r>
          <a:endParaRPr lang="en-GB" sz="2400" kern="1200" dirty="0"/>
        </a:p>
      </dsp:txBody>
      <dsp:txXfrm>
        <a:off x="64425" y="3141325"/>
        <a:ext cx="8100750" cy="119090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8D444F-875F-4AE8-8361-14DC9C361235}">
      <dsp:nvSpPr>
        <dsp:cNvPr id="0" name=""/>
        <dsp:cNvSpPr/>
      </dsp:nvSpPr>
      <dsp:spPr>
        <a:xfrm>
          <a:off x="0" y="372916"/>
          <a:ext cx="4038600" cy="1141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INSOMNIA, THE MOST COMMON FORM OF SLEEP DISRUPTION, CAN BE PROLONGED AND SEVERE OR TEMPORARY AND MILD, AS IN RESPONSE TO SHORT-TERM STRESS.</a:t>
          </a:r>
          <a:endParaRPr lang="en-GB" sz="1600" kern="1200" dirty="0"/>
        </a:p>
      </dsp:txBody>
      <dsp:txXfrm>
        <a:off x="55744" y="428660"/>
        <a:ext cx="3927112" cy="1030432"/>
      </dsp:txXfrm>
    </dsp:sp>
    <dsp:sp modelId="{7CAF7060-6CB0-435B-A3D0-7B7F10F73C55}">
      <dsp:nvSpPr>
        <dsp:cNvPr id="0" name=""/>
        <dsp:cNvSpPr/>
      </dsp:nvSpPr>
      <dsp:spPr>
        <a:xfrm>
          <a:off x="0" y="1560916"/>
          <a:ext cx="4038600" cy="1141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THE INCIDENCE OF INSOMNIA INCREASES WITH AGE AND IS MORE COMMON IN WOMEN. </a:t>
          </a:r>
          <a:endParaRPr lang="en-GB" sz="1600" kern="1200" dirty="0"/>
        </a:p>
      </dsp:txBody>
      <dsp:txXfrm>
        <a:off x="55744" y="1616660"/>
        <a:ext cx="3927112" cy="1030432"/>
      </dsp:txXfrm>
    </dsp:sp>
    <dsp:sp modelId="{54C2229C-035C-4EC0-AAA4-95C0022FF435}">
      <dsp:nvSpPr>
        <dsp:cNvPr id="0" name=""/>
        <dsp:cNvSpPr/>
      </dsp:nvSpPr>
      <dsp:spPr>
        <a:xfrm>
          <a:off x="0" y="2748916"/>
          <a:ext cx="4038600" cy="1141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INSOMNIA IS OFTEN ASSOCIATED WITH DEPRESSION WHERE EARLY MORNING AWAKENING IS COMMON</a:t>
          </a:r>
          <a:endParaRPr lang="en-GB" sz="1600" kern="1200" dirty="0"/>
        </a:p>
      </dsp:txBody>
      <dsp:txXfrm>
        <a:off x="55744" y="2804660"/>
        <a:ext cx="3927112" cy="103043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5DF0AE-249E-4599-9A11-D950EC5ADA7B}">
      <dsp:nvSpPr>
        <dsp:cNvPr id="0" name=""/>
        <dsp:cNvSpPr/>
      </dsp:nvSpPr>
      <dsp:spPr>
        <a:xfrm>
          <a:off x="526" y="358447"/>
          <a:ext cx="1917881" cy="9589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INSOMNIA CAN MANIFEST AS </a:t>
          </a:r>
          <a:endParaRPr lang="en-GB" sz="2100" kern="1200" dirty="0"/>
        </a:p>
      </dsp:txBody>
      <dsp:txXfrm>
        <a:off x="28612" y="386533"/>
        <a:ext cx="1861709" cy="902768"/>
      </dsp:txXfrm>
    </dsp:sp>
    <dsp:sp modelId="{D90C8AF2-9147-4144-B1FF-13D4A04A48A3}">
      <dsp:nvSpPr>
        <dsp:cNvPr id="0" name=""/>
        <dsp:cNvSpPr/>
      </dsp:nvSpPr>
      <dsp:spPr>
        <a:xfrm>
          <a:off x="192315" y="1317388"/>
          <a:ext cx="191788" cy="7192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9205"/>
              </a:lnTo>
              <a:lnTo>
                <a:pt x="191788" y="71920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6DA71B-5EA9-4592-8304-E79F99AA3252}">
      <dsp:nvSpPr>
        <dsp:cNvPr id="0" name=""/>
        <dsp:cNvSpPr/>
      </dsp:nvSpPr>
      <dsp:spPr>
        <a:xfrm>
          <a:off x="384103" y="1557123"/>
          <a:ext cx="1534305" cy="9589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DIFFICULTY FALLING ASLEEP</a:t>
          </a:r>
          <a:endParaRPr lang="en-GB" sz="1300" kern="1200" dirty="0"/>
        </a:p>
      </dsp:txBody>
      <dsp:txXfrm>
        <a:off x="412189" y="1585209"/>
        <a:ext cx="1478133" cy="902768"/>
      </dsp:txXfrm>
    </dsp:sp>
    <dsp:sp modelId="{24CC7F87-A8EF-489E-A577-F938B74ED3D7}">
      <dsp:nvSpPr>
        <dsp:cNvPr id="0" name=""/>
        <dsp:cNvSpPr/>
      </dsp:nvSpPr>
      <dsp:spPr>
        <a:xfrm>
          <a:off x="192315" y="1317388"/>
          <a:ext cx="191788" cy="19178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7881"/>
              </a:lnTo>
              <a:lnTo>
                <a:pt x="191788" y="191788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DBFD39-B90D-4E1F-9B94-E20239E6F432}">
      <dsp:nvSpPr>
        <dsp:cNvPr id="0" name=""/>
        <dsp:cNvSpPr/>
      </dsp:nvSpPr>
      <dsp:spPr>
        <a:xfrm>
          <a:off x="384103" y="2755799"/>
          <a:ext cx="1534305" cy="9589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DIFFICULTY STAYING ASLEEP THROUGH THE NIGHT </a:t>
          </a:r>
          <a:endParaRPr lang="en-GB" sz="1300" kern="1200" dirty="0"/>
        </a:p>
      </dsp:txBody>
      <dsp:txXfrm>
        <a:off x="412189" y="2783885"/>
        <a:ext cx="1478133" cy="902768"/>
      </dsp:txXfrm>
    </dsp:sp>
    <dsp:sp modelId="{194635D2-0FF4-4559-ACEF-94C3F788EB22}">
      <dsp:nvSpPr>
        <dsp:cNvPr id="0" name=""/>
        <dsp:cNvSpPr/>
      </dsp:nvSpPr>
      <dsp:spPr>
        <a:xfrm>
          <a:off x="192315" y="1317388"/>
          <a:ext cx="191788" cy="3116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6558"/>
              </a:lnTo>
              <a:lnTo>
                <a:pt x="191788" y="311655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2B86D5-7C16-4814-AC81-B44C46AE638F}">
      <dsp:nvSpPr>
        <dsp:cNvPr id="0" name=""/>
        <dsp:cNvSpPr/>
      </dsp:nvSpPr>
      <dsp:spPr>
        <a:xfrm>
          <a:off x="384103" y="3954475"/>
          <a:ext cx="1534305" cy="9589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EARLY MORNING AWAKENING BEFORE SUFFICIENT SLEEP IS OBTAINED </a:t>
          </a:r>
          <a:endParaRPr lang="en-GB" sz="1300" kern="1200" dirty="0"/>
        </a:p>
      </dsp:txBody>
      <dsp:txXfrm>
        <a:off x="412189" y="3982561"/>
        <a:ext cx="1478133" cy="902768"/>
      </dsp:txXfrm>
    </dsp:sp>
    <dsp:sp modelId="{A240275B-62C2-43F4-ABDB-9E7C77A682DC}">
      <dsp:nvSpPr>
        <dsp:cNvPr id="0" name=""/>
        <dsp:cNvSpPr/>
      </dsp:nvSpPr>
      <dsp:spPr>
        <a:xfrm>
          <a:off x="2397879" y="358447"/>
          <a:ext cx="1917881" cy="9589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INSOMNIA MAY RESULT FROM </a:t>
          </a:r>
          <a:endParaRPr lang="en-GB" sz="2100" kern="1200" dirty="0"/>
        </a:p>
      </dsp:txBody>
      <dsp:txXfrm>
        <a:off x="2425965" y="386533"/>
        <a:ext cx="1861709" cy="902768"/>
      </dsp:txXfrm>
    </dsp:sp>
    <dsp:sp modelId="{F46D5C3F-F8CB-4382-8D09-A7E0E4CAD014}">
      <dsp:nvSpPr>
        <dsp:cNvPr id="0" name=""/>
        <dsp:cNvSpPr/>
      </dsp:nvSpPr>
      <dsp:spPr>
        <a:xfrm>
          <a:off x="2589667" y="1317388"/>
          <a:ext cx="191788" cy="7192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9205"/>
              </a:lnTo>
              <a:lnTo>
                <a:pt x="191788" y="71920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1CE3A4-7309-4B53-B649-DCAFA254B349}">
      <dsp:nvSpPr>
        <dsp:cNvPr id="0" name=""/>
        <dsp:cNvSpPr/>
      </dsp:nvSpPr>
      <dsp:spPr>
        <a:xfrm>
          <a:off x="2781455" y="1557123"/>
          <a:ext cx="1534305" cy="9589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PHYSICAL OR EMOTIONAL COMPLICATIONS </a:t>
          </a:r>
          <a:endParaRPr lang="en-GB" sz="1300" kern="1200" dirty="0"/>
        </a:p>
      </dsp:txBody>
      <dsp:txXfrm>
        <a:off x="2809541" y="1585209"/>
        <a:ext cx="1478133" cy="902768"/>
      </dsp:txXfrm>
    </dsp:sp>
    <dsp:sp modelId="{CA8D3325-F570-46A6-AAFA-FC9F4EA77C7F}">
      <dsp:nvSpPr>
        <dsp:cNvPr id="0" name=""/>
        <dsp:cNvSpPr/>
      </dsp:nvSpPr>
      <dsp:spPr>
        <a:xfrm>
          <a:off x="2589667" y="1317388"/>
          <a:ext cx="191788" cy="19178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7881"/>
              </a:lnTo>
              <a:lnTo>
                <a:pt x="191788" y="191788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C0E84A-73A0-4DBC-BD19-CC036A79AF07}">
      <dsp:nvSpPr>
        <dsp:cNvPr id="0" name=""/>
        <dsp:cNvSpPr/>
      </dsp:nvSpPr>
      <dsp:spPr>
        <a:xfrm>
          <a:off x="2781455" y="2755799"/>
          <a:ext cx="1534305" cy="9589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CONSUMPTION OF EXCESSIVE CAFFEINE </a:t>
          </a:r>
          <a:endParaRPr lang="en-GB" sz="1300" kern="1200" dirty="0"/>
        </a:p>
      </dsp:txBody>
      <dsp:txXfrm>
        <a:off x="2809541" y="2783885"/>
        <a:ext cx="1478133" cy="902768"/>
      </dsp:txXfrm>
    </dsp:sp>
    <dsp:sp modelId="{2DEBAD8C-A8BE-4BE5-8E8E-F81240879863}">
      <dsp:nvSpPr>
        <dsp:cNvPr id="0" name=""/>
        <dsp:cNvSpPr/>
      </dsp:nvSpPr>
      <dsp:spPr>
        <a:xfrm>
          <a:off x="2589667" y="1317388"/>
          <a:ext cx="191788" cy="3116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6558"/>
              </a:lnTo>
              <a:lnTo>
                <a:pt x="191788" y="311655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476948-5709-479A-ABCE-ED8DAD6C52E9}">
      <dsp:nvSpPr>
        <dsp:cNvPr id="0" name=""/>
        <dsp:cNvSpPr/>
      </dsp:nvSpPr>
      <dsp:spPr>
        <a:xfrm>
          <a:off x="2781455" y="3954475"/>
          <a:ext cx="1534305" cy="9589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EXERCISING VIGOROUSLY BEFORE SLEEP</a:t>
          </a:r>
          <a:endParaRPr lang="en-GB" sz="1300" kern="1200" dirty="0"/>
        </a:p>
      </dsp:txBody>
      <dsp:txXfrm>
        <a:off x="2809541" y="3982561"/>
        <a:ext cx="1478133" cy="90276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435778-6F13-42C6-83E6-8EE0DE412915}">
      <dsp:nvSpPr>
        <dsp:cNvPr id="0" name=""/>
        <dsp:cNvSpPr/>
      </dsp:nvSpPr>
      <dsp:spPr>
        <a:xfrm>
          <a:off x="0" y="61721"/>
          <a:ext cx="4040188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SUPRACHIASMATIC NUCLEUS</a:t>
          </a:r>
          <a:endParaRPr lang="en-GB" sz="2100" kern="1200" dirty="0"/>
        </a:p>
      </dsp:txBody>
      <dsp:txXfrm>
        <a:off x="40724" y="102445"/>
        <a:ext cx="3958740" cy="752780"/>
      </dsp:txXfrm>
    </dsp:sp>
    <dsp:sp modelId="{2212C9FE-FB5E-48A9-BDCD-328B43BD6235}">
      <dsp:nvSpPr>
        <dsp:cNvPr id="0" name=""/>
        <dsp:cNvSpPr/>
      </dsp:nvSpPr>
      <dsp:spPr>
        <a:xfrm>
          <a:off x="0" y="956429"/>
          <a:ext cx="4040188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PINEAL GLAND</a:t>
          </a:r>
          <a:endParaRPr lang="en-GB" sz="2100" kern="1200" dirty="0"/>
        </a:p>
      </dsp:txBody>
      <dsp:txXfrm>
        <a:off x="40724" y="997153"/>
        <a:ext cx="3958740" cy="752780"/>
      </dsp:txXfrm>
    </dsp:sp>
    <dsp:sp modelId="{DEF189C0-1993-4393-B3FF-C31ADFE6E617}">
      <dsp:nvSpPr>
        <dsp:cNvPr id="0" name=""/>
        <dsp:cNvSpPr/>
      </dsp:nvSpPr>
      <dsp:spPr>
        <a:xfrm>
          <a:off x="0" y="1851137"/>
          <a:ext cx="4040188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VENTROLATERAL PREOPTIC NUCLEUS</a:t>
          </a:r>
          <a:endParaRPr lang="en-GB" sz="2100" kern="1200" dirty="0"/>
        </a:p>
      </dsp:txBody>
      <dsp:txXfrm>
        <a:off x="40724" y="1891861"/>
        <a:ext cx="3958740" cy="752780"/>
      </dsp:txXfrm>
    </dsp:sp>
    <dsp:sp modelId="{9C2194D1-8F0D-486A-BA94-C8520B8DC560}">
      <dsp:nvSpPr>
        <dsp:cNvPr id="0" name=""/>
        <dsp:cNvSpPr/>
      </dsp:nvSpPr>
      <dsp:spPr>
        <a:xfrm>
          <a:off x="0" y="2745846"/>
          <a:ext cx="4040188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THE RAPHE NUCLEI</a:t>
          </a:r>
          <a:endParaRPr lang="en-GB" sz="2100" kern="1200" dirty="0"/>
        </a:p>
      </dsp:txBody>
      <dsp:txXfrm>
        <a:off x="40724" y="2786570"/>
        <a:ext cx="3958740" cy="752780"/>
      </dsp:txXfrm>
    </dsp:sp>
    <dsp:sp modelId="{E375E863-F946-4234-AA9F-AA4ADB31A30E}">
      <dsp:nvSpPr>
        <dsp:cNvPr id="0" name=""/>
        <dsp:cNvSpPr/>
      </dsp:nvSpPr>
      <dsp:spPr>
        <a:xfrm>
          <a:off x="0" y="3640554"/>
          <a:ext cx="4040188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TUBEROMAMMILLARY NUCLEUS</a:t>
          </a:r>
          <a:endParaRPr lang="en-GB" sz="2100" kern="1200" dirty="0"/>
        </a:p>
      </dsp:txBody>
      <dsp:txXfrm>
        <a:off x="40724" y="3681278"/>
        <a:ext cx="3958740" cy="75278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FCC616-FF66-4A11-B194-77EAD4D4ABFF}">
      <dsp:nvSpPr>
        <dsp:cNvPr id="0" name=""/>
        <dsp:cNvSpPr/>
      </dsp:nvSpPr>
      <dsp:spPr>
        <a:xfrm>
          <a:off x="0" y="16832"/>
          <a:ext cx="4041775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MELATONIN</a:t>
          </a:r>
          <a:endParaRPr lang="en-GB" sz="2600" kern="1200" dirty="0"/>
        </a:p>
      </dsp:txBody>
      <dsp:txXfrm>
        <a:off x="30442" y="47274"/>
        <a:ext cx="3980891" cy="562726"/>
      </dsp:txXfrm>
    </dsp:sp>
    <dsp:sp modelId="{555FFD62-207D-452E-AD5B-07F47CDAF7CE}">
      <dsp:nvSpPr>
        <dsp:cNvPr id="0" name=""/>
        <dsp:cNvSpPr/>
      </dsp:nvSpPr>
      <dsp:spPr>
        <a:xfrm>
          <a:off x="0" y="715322"/>
          <a:ext cx="4041775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SEROTONIN</a:t>
          </a:r>
          <a:endParaRPr lang="en-GB" sz="2600" kern="1200" dirty="0"/>
        </a:p>
      </dsp:txBody>
      <dsp:txXfrm>
        <a:off x="30442" y="745764"/>
        <a:ext cx="3980891" cy="562726"/>
      </dsp:txXfrm>
    </dsp:sp>
    <dsp:sp modelId="{F8C83944-0D9A-4C7E-B3D1-6F076963CC99}">
      <dsp:nvSpPr>
        <dsp:cNvPr id="0" name=""/>
        <dsp:cNvSpPr/>
      </dsp:nvSpPr>
      <dsp:spPr>
        <a:xfrm>
          <a:off x="0" y="1413812"/>
          <a:ext cx="4041775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ADENOSINE</a:t>
          </a:r>
          <a:endParaRPr lang="en-GB" sz="2600" kern="1200" dirty="0"/>
        </a:p>
      </dsp:txBody>
      <dsp:txXfrm>
        <a:off x="30442" y="1444254"/>
        <a:ext cx="3980891" cy="562726"/>
      </dsp:txXfrm>
    </dsp:sp>
    <dsp:sp modelId="{DD6B98BC-2D9E-458C-9D63-6C7BD3FDBC15}">
      <dsp:nvSpPr>
        <dsp:cNvPr id="0" name=""/>
        <dsp:cNvSpPr/>
      </dsp:nvSpPr>
      <dsp:spPr>
        <a:xfrm>
          <a:off x="0" y="2112302"/>
          <a:ext cx="4041775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HISTAMINE</a:t>
          </a:r>
          <a:endParaRPr lang="en-GB" sz="2600" kern="1200" dirty="0"/>
        </a:p>
      </dsp:txBody>
      <dsp:txXfrm>
        <a:off x="30442" y="2142744"/>
        <a:ext cx="3980891" cy="562726"/>
      </dsp:txXfrm>
    </dsp:sp>
    <dsp:sp modelId="{CAEBC920-7877-4D7D-BB1E-8E77F1610E13}">
      <dsp:nvSpPr>
        <dsp:cNvPr id="0" name=""/>
        <dsp:cNvSpPr/>
      </dsp:nvSpPr>
      <dsp:spPr>
        <a:xfrm>
          <a:off x="0" y="2810792"/>
          <a:ext cx="4041775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OREXIN</a:t>
          </a:r>
          <a:endParaRPr lang="en-GB" sz="2600" kern="1200" dirty="0"/>
        </a:p>
      </dsp:txBody>
      <dsp:txXfrm>
        <a:off x="30442" y="2841234"/>
        <a:ext cx="3980891" cy="562726"/>
      </dsp:txXfrm>
    </dsp:sp>
    <dsp:sp modelId="{5D3B7F5E-89C6-4507-A9CB-0ADFB26A63ED}">
      <dsp:nvSpPr>
        <dsp:cNvPr id="0" name=""/>
        <dsp:cNvSpPr/>
      </dsp:nvSpPr>
      <dsp:spPr>
        <a:xfrm>
          <a:off x="0" y="3509282"/>
          <a:ext cx="4041775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Lef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MURAMYL</a:t>
          </a:r>
          <a:endParaRPr lang="en-GB" sz="2600" kern="1200" dirty="0"/>
        </a:p>
      </dsp:txBody>
      <dsp:txXfrm>
        <a:off x="30442" y="3539724"/>
        <a:ext cx="3980891" cy="56272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86490-B7A7-481C-9B24-F72A712343AD}">
      <dsp:nvSpPr>
        <dsp:cNvPr id="0" name=""/>
        <dsp:cNvSpPr/>
      </dsp:nvSpPr>
      <dsp:spPr>
        <a:xfrm>
          <a:off x="0" y="43111"/>
          <a:ext cx="4038600" cy="1356029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>
              <a:solidFill>
                <a:schemeClr val="bg1"/>
              </a:solidFill>
            </a:rPr>
            <a:t>HOW DO SLEEP AND OTHER CIRCADIAN RHYTHMS BECOME SYNCHRONIZED TO THE DAY-NIGHT CYCLE? </a:t>
          </a:r>
          <a:endParaRPr lang="en-GB" sz="1900" kern="1200" dirty="0">
            <a:solidFill>
              <a:schemeClr val="bg1"/>
            </a:solidFill>
          </a:endParaRPr>
        </a:p>
      </dsp:txBody>
      <dsp:txXfrm>
        <a:off x="66196" y="109307"/>
        <a:ext cx="3906208" cy="1223637"/>
      </dsp:txXfrm>
    </dsp:sp>
    <dsp:sp modelId="{B3AFA3F1-1A6B-4B89-9A6A-12306DAC1655}">
      <dsp:nvSpPr>
        <dsp:cNvPr id="0" name=""/>
        <dsp:cNvSpPr/>
      </dsp:nvSpPr>
      <dsp:spPr>
        <a:xfrm>
          <a:off x="0" y="1453861"/>
          <a:ext cx="4038600" cy="1356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A SMALL NUMBER OF RETINAL GANGLION CELLS RESPOND DIRECTLY TO LIGHT </a:t>
          </a:r>
        </a:p>
      </dsp:txBody>
      <dsp:txXfrm>
        <a:off x="66196" y="1520057"/>
        <a:ext cx="3906208" cy="1223637"/>
      </dsp:txXfrm>
    </dsp:sp>
    <dsp:sp modelId="{8675C0F4-E4E8-425B-BEE7-4C2A26B566DC}">
      <dsp:nvSpPr>
        <dsp:cNvPr id="0" name=""/>
        <dsp:cNvSpPr/>
      </dsp:nvSpPr>
      <dsp:spPr>
        <a:xfrm>
          <a:off x="0" y="2864610"/>
          <a:ext cx="4038600" cy="1356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THESE PROJECT TO THE SUPRACHIASMATIC NUCLEUS IN THE HYPOTHALAMUS</a:t>
          </a:r>
          <a:endParaRPr lang="en-GB" sz="1900" kern="1200" dirty="0"/>
        </a:p>
      </dsp:txBody>
      <dsp:txXfrm>
        <a:off x="66196" y="2930806"/>
        <a:ext cx="3906208" cy="122363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BAA3D-9660-4A2C-BDC3-C761A090D9A2}">
      <dsp:nvSpPr>
        <dsp:cNvPr id="0" name=""/>
        <dsp:cNvSpPr/>
      </dsp:nvSpPr>
      <dsp:spPr>
        <a:xfrm>
          <a:off x="0" y="0"/>
          <a:ext cx="4536504" cy="4839816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Above"/>
          <a:lightRig rig="threePt" dir="t"/>
        </a:scene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THE </a:t>
          </a:r>
          <a:r>
            <a:rPr lang="en-GB" sz="1900" kern="1200" dirty="0" smtClean="0">
              <a:solidFill>
                <a:srgbClr val="FF0000"/>
              </a:solidFill>
            </a:rPr>
            <a:t>SUPRACHIASMATIC NUCLEUS (SCN) </a:t>
          </a:r>
          <a:r>
            <a:rPr lang="en-GB" sz="1900" kern="1200" dirty="0" smtClean="0"/>
            <a:t>IS PART OF THE HYPOTHALAMUS AND THE MAIN CONTROL CENTRE OF THE CIRCADIAN RHYTHMS OF SLEEP AND TEMPERATURE.</a:t>
          </a:r>
          <a:endParaRPr lang="en-GB" sz="1900" kern="1200" dirty="0"/>
        </a:p>
      </dsp:txBody>
      <dsp:txXfrm>
        <a:off x="0" y="0"/>
        <a:ext cx="4536504" cy="1451944"/>
      </dsp:txXfrm>
    </dsp:sp>
    <dsp:sp modelId="{E62AAC0C-7D4E-4D6E-8ED1-04F36E7D4DBB}">
      <dsp:nvSpPr>
        <dsp:cNvPr id="0" name=""/>
        <dsp:cNvSpPr/>
      </dsp:nvSpPr>
      <dsp:spPr>
        <a:xfrm>
          <a:off x="432056" y="1455441"/>
          <a:ext cx="3629203" cy="1459270"/>
        </a:xfrm>
        <a:prstGeom prst="roundRect">
          <a:avLst>
            <a:gd name="adj" fmla="val 10000"/>
          </a:avLst>
        </a:prstGeom>
        <a:solidFill>
          <a:srgbClr val="6B453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IT CONTAINS A BIOLOGICAL CLOCK RESPONSIBLE FOR ORGANIZING MANY OF THE BODY’S CIRCADIAN RHYTHMS</a:t>
          </a:r>
          <a:endParaRPr lang="en-GB" sz="1700" kern="1200" dirty="0"/>
        </a:p>
      </dsp:txBody>
      <dsp:txXfrm>
        <a:off x="474797" y="1498182"/>
        <a:ext cx="3543721" cy="1373788"/>
      </dsp:txXfrm>
    </dsp:sp>
    <dsp:sp modelId="{A3361307-329E-4D30-9177-C91A645CBEB9}">
      <dsp:nvSpPr>
        <dsp:cNvPr id="0" name=""/>
        <dsp:cNvSpPr/>
      </dsp:nvSpPr>
      <dsp:spPr>
        <a:xfrm>
          <a:off x="453650" y="3137136"/>
          <a:ext cx="3629203" cy="1459270"/>
        </a:xfrm>
        <a:prstGeom prst="roundRect">
          <a:avLst>
            <a:gd name="adj" fmla="val 10000"/>
          </a:avLst>
        </a:prstGeom>
        <a:solidFill>
          <a:srgbClr val="6B453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DAMAGE TO THE SCN RESULTS IN LESS CONSISTENT BODY RHYTHMS THAT ARE NO LONGER SYNCHRONIZED TO ENVIRONMENTAL PATTERNS OF LIGHT AND DARK.</a:t>
          </a:r>
          <a:endParaRPr lang="en-GB" sz="1700" kern="1200" dirty="0"/>
        </a:p>
      </dsp:txBody>
      <dsp:txXfrm>
        <a:off x="496391" y="3179877"/>
        <a:ext cx="3543721" cy="137378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81888A-295F-4775-820B-E8F11CE0336E}">
      <dsp:nvSpPr>
        <dsp:cNvPr id="0" name=""/>
        <dsp:cNvSpPr/>
      </dsp:nvSpPr>
      <dsp:spPr>
        <a:xfrm>
          <a:off x="2672" y="537"/>
          <a:ext cx="1349060" cy="26396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LIGHT RESETS THE SCN VIA A SMALL BRANCH OF THE OPTIC NERVE KNOWN AS THE RETINOHYPOTHALAMIC PATHWAY</a:t>
          </a:r>
          <a:endParaRPr lang="en-GB" sz="1200" kern="1200" dirty="0"/>
        </a:p>
      </dsp:txBody>
      <dsp:txXfrm>
        <a:off x="42185" y="40050"/>
        <a:ext cx="1270034" cy="2560622"/>
      </dsp:txXfrm>
    </dsp:sp>
    <dsp:sp modelId="{97B93670-6D91-4B0C-9174-DC4C49EB5D99}">
      <dsp:nvSpPr>
        <dsp:cNvPr id="0" name=""/>
        <dsp:cNvSpPr/>
      </dsp:nvSpPr>
      <dsp:spPr>
        <a:xfrm>
          <a:off x="2672" y="2760413"/>
          <a:ext cx="1349060" cy="26396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TRAVELS DIRECTLY FROM THE RETINA TO THE SCN.</a:t>
          </a:r>
          <a:endParaRPr lang="en-GB" sz="1200" kern="1200" dirty="0"/>
        </a:p>
      </dsp:txBody>
      <dsp:txXfrm>
        <a:off x="42185" y="2799926"/>
        <a:ext cx="1270034" cy="2560622"/>
      </dsp:txXfrm>
    </dsp:sp>
    <dsp:sp modelId="{29DBBBCE-3BB0-4084-8332-117981B0F2A2}">
      <dsp:nvSpPr>
        <dsp:cNvPr id="0" name=""/>
        <dsp:cNvSpPr/>
      </dsp:nvSpPr>
      <dsp:spPr>
        <a:xfrm>
          <a:off x="1578374" y="537"/>
          <a:ext cx="2811441" cy="26396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THE RETINOHYPOTHALAMIC PATH COMES FROM A SPECIAL POPULATION OF GANGLION CELLS THAT HAVE THEIR OWN PHOTOPIGMENT CALLED </a:t>
          </a:r>
          <a:r>
            <a:rPr lang="en-US" sz="1600" kern="1200" dirty="0" smtClean="0">
              <a:solidFill>
                <a:srgbClr val="FFFF00"/>
              </a:solidFill>
            </a:rPr>
            <a:t>MELANOPSIN</a:t>
          </a:r>
          <a:endParaRPr lang="en-GB" sz="1600" kern="1200" dirty="0">
            <a:solidFill>
              <a:srgbClr val="FFFF00"/>
            </a:solidFill>
          </a:endParaRPr>
        </a:p>
      </dsp:txBody>
      <dsp:txXfrm>
        <a:off x="1655687" y="77850"/>
        <a:ext cx="2656815" cy="2485022"/>
      </dsp:txXfrm>
    </dsp:sp>
    <dsp:sp modelId="{98990B49-DDA6-465A-BAEC-06759E29FC83}">
      <dsp:nvSpPr>
        <dsp:cNvPr id="0" name=""/>
        <dsp:cNvSpPr/>
      </dsp:nvSpPr>
      <dsp:spPr>
        <a:xfrm>
          <a:off x="1578374" y="2760413"/>
          <a:ext cx="1349060" cy="26396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MELANOPSIN IS A PHOTOPIGMENT PRESENT IN GANGLION CELLS IN THE RETINA WHOSE AXONS TRANSMIT INFORMATION TO THE SCN</a:t>
          </a:r>
          <a:endParaRPr lang="en-GB" sz="1200" kern="1200" dirty="0"/>
        </a:p>
      </dsp:txBody>
      <dsp:txXfrm>
        <a:off x="1617887" y="2799926"/>
        <a:ext cx="1270034" cy="2560622"/>
      </dsp:txXfrm>
    </dsp:sp>
    <dsp:sp modelId="{E69094B5-CF57-4C61-9FED-9A9566B5107B}">
      <dsp:nvSpPr>
        <dsp:cNvPr id="0" name=""/>
        <dsp:cNvSpPr/>
      </dsp:nvSpPr>
      <dsp:spPr>
        <a:xfrm>
          <a:off x="3040755" y="2760413"/>
          <a:ext cx="1349060" cy="26396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THE CELLS RESPOND DIRECTLY TO LIGHT AND DO NOT REQUIRE ANY INPUT FROM THE RODS OR CONES</a:t>
          </a:r>
          <a:endParaRPr lang="en-GB" sz="1200" kern="1200" dirty="0"/>
        </a:p>
      </dsp:txBody>
      <dsp:txXfrm>
        <a:off x="3080268" y="2799926"/>
        <a:ext cx="1270034" cy="25606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277C7E-4D43-4077-A5F3-79A8A4C3CC51}">
      <dsp:nvSpPr>
        <dsp:cNvPr id="0" name=""/>
        <dsp:cNvSpPr/>
      </dsp:nvSpPr>
      <dsp:spPr>
        <a:xfrm>
          <a:off x="1004" y="1100521"/>
          <a:ext cx="3917900" cy="2350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Above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 smtClean="0">
              <a:solidFill>
                <a:srgbClr val="FF0000"/>
              </a:solidFill>
            </a:rPr>
            <a:t>SLEEP</a:t>
          </a:r>
          <a:r>
            <a:rPr lang="en-GB" sz="2500" kern="1200" dirty="0" smtClean="0"/>
            <a:t> IS DEFINED AS UNCONSCIOUSNESS FROM WHICH A PERSON CAN BE AROUSED BY SENSORY OR OTHER STIMULI. </a:t>
          </a:r>
          <a:endParaRPr lang="en-GB" sz="2500" kern="1200" dirty="0"/>
        </a:p>
      </dsp:txBody>
      <dsp:txXfrm>
        <a:off x="115758" y="1215275"/>
        <a:ext cx="3688392" cy="2121232"/>
      </dsp:txXfrm>
    </dsp:sp>
    <dsp:sp modelId="{57E5FD2D-80B9-4656-8313-BBD620BC4ED0}">
      <dsp:nvSpPr>
        <dsp:cNvPr id="0" name=""/>
        <dsp:cNvSpPr/>
      </dsp:nvSpPr>
      <dsp:spPr>
        <a:xfrm>
          <a:off x="4310695" y="1100521"/>
          <a:ext cx="3917900" cy="2350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Above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 smtClean="0"/>
            <a:t>IT IS TO BE DISTINGUISHED FROM </a:t>
          </a:r>
          <a:r>
            <a:rPr lang="en-GB" sz="2500" kern="1200" dirty="0" smtClean="0">
              <a:solidFill>
                <a:srgbClr val="FF0000"/>
              </a:solidFill>
            </a:rPr>
            <a:t>COMA</a:t>
          </a:r>
          <a:r>
            <a:rPr lang="en-GB" sz="2500" kern="1200" dirty="0" smtClean="0"/>
            <a:t>, WHICH IS UNCONSCIOUSNESS FROM WHICH A PERSON CANNOT BE AROUSED. </a:t>
          </a:r>
          <a:endParaRPr lang="en-GB" sz="2500" kern="1200" dirty="0"/>
        </a:p>
      </dsp:txBody>
      <dsp:txXfrm>
        <a:off x="4425449" y="1215275"/>
        <a:ext cx="3688392" cy="212123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F5D87-4C7F-4405-A67A-8B95D5AC5394}">
      <dsp:nvSpPr>
        <dsp:cNvPr id="0" name=""/>
        <dsp:cNvSpPr/>
      </dsp:nvSpPr>
      <dsp:spPr>
        <a:xfrm>
          <a:off x="2553" y="328286"/>
          <a:ext cx="2026058" cy="12156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THE LIGHT-DARK CYCLE IS THE MAIN TIME CUE OF THE REGULATING SYSTEM OF MELATONIN SECRETION. </a:t>
          </a:r>
          <a:endParaRPr lang="en-GB" sz="1100" kern="1200" dirty="0"/>
        </a:p>
      </dsp:txBody>
      <dsp:txXfrm>
        <a:off x="2553" y="328286"/>
        <a:ext cx="2026058" cy="1215635"/>
      </dsp:txXfrm>
    </dsp:sp>
    <dsp:sp modelId="{494C7159-0F0B-4228-8ECB-B0780B2046B5}">
      <dsp:nvSpPr>
        <dsp:cNvPr id="0" name=""/>
        <dsp:cNvSpPr/>
      </dsp:nvSpPr>
      <dsp:spPr>
        <a:xfrm>
          <a:off x="2231218" y="328286"/>
          <a:ext cx="2026058" cy="12156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PHOTIC (LIGHT) INFORMATION IS TRANSMITTED TO THE SCN VIA RETINOHYPOTHALAMIC FIBRES. </a:t>
          </a:r>
          <a:endParaRPr lang="en-GB" sz="1100" kern="1200" dirty="0"/>
        </a:p>
      </dsp:txBody>
      <dsp:txXfrm>
        <a:off x="2231218" y="328286"/>
        <a:ext cx="2026058" cy="1215635"/>
      </dsp:txXfrm>
    </dsp:sp>
    <dsp:sp modelId="{A2BB1F0C-C5FE-42DA-867D-E777048E303E}">
      <dsp:nvSpPr>
        <dsp:cNvPr id="0" name=""/>
        <dsp:cNvSpPr/>
      </dsp:nvSpPr>
      <dsp:spPr>
        <a:xfrm>
          <a:off x="4459882" y="328286"/>
          <a:ext cx="2026058" cy="12156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THE SUBSEQUENT SIGNAL FROM THE SCN TRAVELS ONWARDS THROUGH THE CERVICAL SYMPATHETIC GANGLIA AND ULTIMATELY INFLUENCES MELATONIN PRODUCTION IN THE PINEAL GLAND</a:t>
          </a:r>
          <a:endParaRPr lang="en-GB" sz="1100" kern="1200" dirty="0"/>
        </a:p>
      </dsp:txBody>
      <dsp:txXfrm>
        <a:off x="4459882" y="328286"/>
        <a:ext cx="2026058" cy="1215635"/>
      </dsp:txXfrm>
    </dsp:sp>
    <dsp:sp modelId="{36CCED04-E4E6-4B30-BC08-997F5F8A6299}">
      <dsp:nvSpPr>
        <dsp:cNvPr id="0" name=""/>
        <dsp:cNvSpPr/>
      </dsp:nvSpPr>
      <dsp:spPr>
        <a:xfrm>
          <a:off x="6688547" y="328286"/>
          <a:ext cx="2026058" cy="12156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DURING THE DAY, THE PRESENCE OF LIGHT INHIBITS MELATONIN SECRETION BY THE PINEAL GLAND</a:t>
          </a:r>
          <a:endParaRPr lang="en-GB" sz="1100" kern="1200" dirty="0"/>
        </a:p>
      </dsp:txBody>
      <dsp:txXfrm>
        <a:off x="6688547" y="328286"/>
        <a:ext cx="2026058" cy="121563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055F0C-0541-4A53-8306-662CEE9ADFC2}">
      <dsp:nvSpPr>
        <dsp:cNvPr id="0" name=""/>
        <dsp:cNvSpPr/>
      </dsp:nvSpPr>
      <dsp:spPr>
        <a:xfrm>
          <a:off x="0" y="61899"/>
          <a:ext cx="4038600" cy="1099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VLPO </a:t>
          </a:r>
          <a:r>
            <a:rPr lang="en-GB" sz="2000" kern="1200" dirty="0" smtClean="0"/>
            <a:t>IS A SMALL CLUSTER OF NEURONS SITUATED IN THE ANTERIOR HYPOTHALAMUS </a:t>
          </a:r>
          <a:endParaRPr lang="en-GB" sz="2000" kern="1200" dirty="0"/>
        </a:p>
      </dsp:txBody>
      <dsp:txXfrm>
        <a:off x="53688" y="115587"/>
        <a:ext cx="3931224" cy="992424"/>
      </dsp:txXfrm>
    </dsp:sp>
    <dsp:sp modelId="{F88C03AA-2A03-4BB8-B681-FCB883CFB9F5}">
      <dsp:nvSpPr>
        <dsp:cNvPr id="0" name=""/>
        <dsp:cNvSpPr/>
      </dsp:nvSpPr>
      <dsp:spPr>
        <a:xfrm>
          <a:off x="0" y="1219299"/>
          <a:ext cx="4038600" cy="1099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VLPO</a:t>
          </a:r>
          <a:r>
            <a:rPr lang="en-GB" sz="2000" kern="1200" dirty="0" smtClean="0"/>
            <a:t>, PROJECTS TO MANY OF THE BRAIN REGIONS ASSOCIATED WITH AROUSAL </a:t>
          </a:r>
        </a:p>
      </dsp:txBody>
      <dsp:txXfrm>
        <a:off x="53688" y="1272987"/>
        <a:ext cx="3931224" cy="992424"/>
      </dsp:txXfrm>
    </dsp:sp>
    <dsp:sp modelId="{9F4760F3-E9C2-474F-A005-8B2B18FF49DF}">
      <dsp:nvSpPr>
        <dsp:cNvPr id="0" name=""/>
        <dsp:cNvSpPr/>
      </dsp:nvSpPr>
      <dsp:spPr>
        <a:xfrm>
          <a:off x="0" y="2376700"/>
          <a:ext cx="4038600" cy="1099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IN THESE PROJECTIONS THE VLPO UTILISES NEUROTRANSMITTERS ALSO ASSOCIATED WITH SLEEP</a:t>
          </a:r>
          <a:endParaRPr lang="en-GB" sz="2000" kern="1200" dirty="0"/>
        </a:p>
      </dsp:txBody>
      <dsp:txXfrm>
        <a:off x="53688" y="2430388"/>
        <a:ext cx="3931224" cy="992424"/>
      </dsp:txXfrm>
    </dsp:sp>
    <dsp:sp modelId="{7E920B04-9671-4ED5-B7F9-DE5361314DE2}">
      <dsp:nvSpPr>
        <dsp:cNvPr id="0" name=""/>
        <dsp:cNvSpPr/>
      </dsp:nvSpPr>
      <dsp:spPr>
        <a:xfrm>
          <a:off x="0" y="3534100"/>
          <a:ext cx="4038600" cy="1099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VLPO </a:t>
          </a:r>
          <a:r>
            <a:rPr lang="en-GB" sz="2000" kern="1200" dirty="0" smtClean="0"/>
            <a:t>IS PRIMARILY ACTIVE DURING </a:t>
          </a:r>
          <a:r>
            <a:rPr lang="en-GB" sz="2000" kern="1200" dirty="0" smtClean="0"/>
            <a:t>NREM sleep</a:t>
          </a:r>
          <a:endParaRPr lang="en-GB" sz="2000" kern="1200" dirty="0"/>
        </a:p>
      </dsp:txBody>
      <dsp:txXfrm>
        <a:off x="53688" y="3587788"/>
        <a:ext cx="3931224" cy="99242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7A856E-D9FF-46FE-8ADC-FAEC809B17FA}">
      <dsp:nvSpPr>
        <dsp:cNvPr id="0" name=""/>
        <dsp:cNvSpPr/>
      </dsp:nvSpPr>
      <dsp:spPr>
        <a:xfrm>
          <a:off x="0" y="3105002"/>
          <a:ext cx="5832648" cy="101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THESE INHIBIT THE MONOAMINERGIC CELL GROUPS IN AREAS RESPONSIBLE FOR AROUSAL</a:t>
          </a:r>
          <a:endParaRPr lang="en-GB" sz="1400" kern="1200" dirty="0"/>
        </a:p>
      </dsp:txBody>
      <dsp:txXfrm>
        <a:off x="0" y="3105002"/>
        <a:ext cx="5832648" cy="550330"/>
      </dsp:txXfrm>
    </dsp:sp>
    <dsp:sp modelId="{6F9C74E7-C8C3-4FB7-AF7D-E533151EE2CA}">
      <dsp:nvSpPr>
        <dsp:cNvPr id="0" name=""/>
        <dsp:cNvSpPr/>
      </dsp:nvSpPr>
      <dsp:spPr>
        <a:xfrm>
          <a:off x="2847" y="3634950"/>
          <a:ext cx="1942317" cy="46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LOCUS COERULEUS </a:t>
          </a:r>
          <a:endParaRPr lang="en-GB" sz="1400" kern="1200" dirty="0"/>
        </a:p>
      </dsp:txBody>
      <dsp:txXfrm>
        <a:off x="2847" y="3634950"/>
        <a:ext cx="1942317" cy="468800"/>
      </dsp:txXfrm>
    </dsp:sp>
    <dsp:sp modelId="{9F1C60D2-FB3F-44A6-A5A5-15B9A43C7F15}">
      <dsp:nvSpPr>
        <dsp:cNvPr id="0" name=""/>
        <dsp:cNvSpPr/>
      </dsp:nvSpPr>
      <dsp:spPr>
        <a:xfrm>
          <a:off x="1945165" y="3634950"/>
          <a:ext cx="1942317" cy="46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THE RAPHE NUCLEUS </a:t>
          </a:r>
          <a:endParaRPr lang="en-GB" sz="1400" kern="1200" dirty="0"/>
        </a:p>
      </dsp:txBody>
      <dsp:txXfrm>
        <a:off x="1945165" y="3634950"/>
        <a:ext cx="1942317" cy="468800"/>
      </dsp:txXfrm>
    </dsp:sp>
    <dsp:sp modelId="{592C1741-30CE-4DA9-B98B-6C96FAE43A7A}">
      <dsp:nvSpPr>
        <dsp:cNvPr id="0" name=""/>
        <dsp:cNvSpPr/>
      </dsp:nvSpPr>
      <dsp:spPr>
        <a:xfrm>
          <a:off x="3887482" y="3634950"/>
          <a:ext cx="1942317" cy="46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TUBEROMAMMILLARY NUCLEUS</a:t>
          </a:r>
          <a:endParaRPr lang="en-GB" sz="1400" kern="1200" dirty="0"/>
        </a:p>
      </dsp:txBody>
      <dsp:txXfrm>
        <a:off x="3887482" y="3634950"/>
        <a:ext cx="1942317" cy="468800"/>
      </dsp:txXfrm>
    </dsp:sp>
    <dsp:sp modelId="{1AD0B18C-8152-4547-A373-B84FD1C52EEA}">
      <dsp:nvSpPr>
        <dsp:cNvPr id="0" name=""/>
        <dsp:cNvSpPr/>
      </dsp:nvSpPr>
      <dsp:spPr>
        <a:xfrm rot="10800000">
          <a:off x="0" y="1552865"/>
          <a:ext cx="5832648" cy="156742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RELEASE THE INHIBITORY NEUROTRANSMITTERS GALANIN </a:t>
          </a:r>
          <a:r>
            <a:rPr lang="en-GB" sz="1800" kern="1200" dirty="0" smtClean="0"/>
            <a:t>&amp; GABA </a:t>
          </a:r>
          <a:endParaRPr lang="en-GB" sz="1800" kern="1200" dirty="0"/>
        </a:p>
      </dsp:txBody>
      <dsp:txXfrm rot="10800000">
        <a:off x="0" y="1552865"/>
        <a:ext cx="5832648" cy="1018464"/>
      </dsp:txXfrm>
    </dsp:sp>
    <dsp:sp modelId="{8B014DEC-58E8-4D1C-8898-5D774347AE5C}">
      <dsp:nvSpPr>
        <dsp:cNvPr id="0" name=""/>
        <dsp:cNvSpPr/>
      </dsp:nvSpPr>
      <dsp:spPr>
        <a:xfrm rot="10800000">
          <a:off x="0" y="0"/>
          <a:ext cx="5832648" cy="156742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/>
            <a:t>VENTROLATERAL PREOPTIC AREA </a:t>
          </a:r>
          <a:r>
            <a:rPr lang="en-GB" sz="1800" kern="1200" dirty="0" smtClean="0"/>
            <a:t>NEURONS</a:t>
          </a:r>
          <a:endParaRPr lang="en-GB" sz="1800" kern="1200" dirty="0"/>
        </a:p>
      </dsp:txBody>
      <dsp:txXfrm rot="10800000">
        <a:off x="0" y="0"/>
        <a:ext cx="5832648" cy="101846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F8A3AE-8821-4D5C-B700-7C303FC888CD}">
      <dsp:nvSpPr>
        <dsp:cNvPr id="0" name=""/>
        <dsp:cNvSpPr/>
      </dsp:nvSpPr>
      <dsp:spPr>
        <a:xfrm>
          <a:off x="382217" y="461"/>
          <a:ext cx="1804489" cy="9022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VLPO IS ACTIVATED BY SOMNOGENS WHICH ACCUMULATE DURING WAKING</a:t>
          </a:r>
          <a:endParaRPr lang="en-GB" sz="1400" kern="1200" dirty="0"/>
        </a:p>
      </dsp:txBody>
      <dsp:txXfrm>
        <a:off x="408643" y="26887"/>
        <a:ext cx="1751637" cy="849392"/>
      </dsp:txXfrm>
    </dsp:sp>
    <dsp:sp modelId="{972392BD-F50C-4194-BF9F-33DCE691F094}">
      <dsp:nvSpPr>
        <dsp:cNvPr id="0" name=""/>
        <dsp:cNvSpPr/>
      </dsp:nvSpPr>
      <dsp:spPr>
        <a:xfrm>
          <a:off x="562666" y="902706"/>
          <a:ext cx="180448" cy="6766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6683"/>
              </a:lnTo>
              <a:lnTo>
                <a:pt x="180448" y="6766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0FBCFA-C470-4B20-B695-12C4C801FE95}">
      <dsp:nvSpPr>
        <dsp:cNvPr id="0" name=""/>
        <dsp:cNvSpPr/>
      </dsp:nvSpPr>
      <dsp:spPr>
        <a:xfrm>
          <a:off x="743115" y="1128267"/>
          <a:ext cx="1443591" cy="9022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SEROTONIN </a:t>
          </a:r>
          <a:endParaRPr lang="en-GB" sz="1100" kern="1200" dirty="0"/>
        </a:p>
      </dsp:txBody>
      <dsp:txXfrm>
        <a:off x="769541" y="1154693"/>
        <a:ext cx="1390739" cy="849392"/>
      </dsp:txXfrm>
    </dsp:sp>
    <dsp:sp modelId="{1D605223-3A06-46DA-A968-B12938864D09}">
      <dsp:nvSpPr>
        <dsp:cNvPr id="0" name=""/>
        <dsp:cNvSpPr/>
      </dsp:nvSpPr>
      <dsp:spPr>
        <a:xfrm>
          <a:off x="562666" y="902706"/>
          <a:ext cx="180448" cy="18044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4489"/>
              </a:lnTo>
              <a:lnTo>
                <a:pt x="180448" y="180448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3F4015-A3EE-4F45-B207-09F0008FD318}">
      <dsp:nvSpPr>
        <dsp:cNvPr id="0" name=""/>
        <dsp:cNvSpPr/>
      </dsp:nvSpPr>
      <dsp:spPr>
        <a:xfrm>
          <a:off x="743115" y="2256073"/>
          <a:ext cx="1443591" cy="9022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ADENOSINE </a:t>
          </a:r>
          <a:endParaRPr lang="en-GB" sz="1100" kern="1200" dirty="0"/>
        </a:p>
      </dsp:txBody>
      <dsp:txXfrm>
        <a:off x="769541" y="2282499"/>
        <a:ext cx="1390739" cy="849392"/>
      </dsp:txXfrm>
    </dsp:sp>
    <dsp:sp modelId="{630024E1-7CE1-424B-A29F-4F0FEDE83418}">
      <dsp:nvSpPr>
        <dsp:cNvPr id="0" name=""/>
        <dsp:cNvSpPr/>
      </dsp:nvSpPr>
      <dsp:spPr>
        <a:xfrm>
          <a:off x="562666" y="902706"/>
          <a:ext cx="180448" cy="2932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2295"/>
              </a:lnTo>
              <a:lnTo>
                <a:pt x="180448" y="29322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FCDF38-F572-493D-90BA-2CFF076A7DFA}">
      <dsp:nvSpPr>
        <dsp:cNvPr id="0" name=""/>
        <dsp:cNvSpPr/>
      </dsp:nvSpPr>
      <dsp:spPr>
        <a:xfrm>
          <a:off x="743115" y="3383879"/>
          <a:ext cx="1443591" cy="9022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PROSTAGLANDIN D2</a:t>
          </a:r>
          <a:endParaRPr lang="en-GB" sz="1100" kern="1200" dirty="0"/>
        </a:p>
      </dsp:txBody>
      <dsp:txXfrm>
        <a:off x="769541" y="3410305"/>
        <a:ext cx="1390739" cy="849392"/>
      </dsp:txXfrm>
    </dsp:sp>
    <dsp:sp modelId="{362B4499-D413-4106-848C-F5832FBF063E}">
      <dsp:nvSpPr>
        <dsp:cNvPr id="0" name=""/>
        <dsp:cNvSpPr/>
      </dsp:nvSpPr>
      <dsp:spPr>
        <a:xfrm>
          <a:off x="562666" y="902706"/>
          <a:ext cx="180448" cy="4060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0101"/>
              </a:lnTo>
              <a:lnTo>
                <a:pt x="180448" y="40601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466C18-C059-4442-913B-E8FAFF341E01}">
      <dsp:nvSpPr>
        <dsp:cNvPr id="0" name=""/>
        <dsp:cNvSpPr/>
      </dsp:nvSpPr>
      <dsp:spPr>
        <a:xfrm>
          <a:off x="743115" y="4511685"/>
          <a:ext cx="1443591" cy="9022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THESE ACCUMULATE IN THE BODY THROUGHOUT THE DAY AND INDUCE SLEEP</a:t>
          </a:r>
          <a:endParaRPr lang="en-GB" sz="1100" kern="1200" dirty="0"/>
        </a:p>
      </dsp:txBody>
      <dsp:txXfrm>
        <a:off x="769541" y="4538111"/>
        <a:ext cx="1390739" cy="849392"/>
      </dsp:txXfrm>
    </dsp:sp>
    <dsp:sp modelId="{5CC5C2F9-9B80-4D05-8038-AAD18E671725}">
      <dsp:nvSpPr>
        <dsp:cNvPr id="0" name=""/>
        <dsp:cNvSpPr/>
      </dsp:nvSpPr>
      <dsp:spPr>
        <a:xfrm>
          <a:off x="2637829" y="461"/>
          <a:ext cx="1804489" cy="9022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VLPO IS INHIBITED BY AROUSAL TRANSMITTERS</a:t>
          </a:r>
          <a:endParaRPr lang="en-GB" sz="1400" kern="1200" dirty="0"/>
        </a:p>
      </dsp:txBody>
      <dsp:txXfrm>
        <a:off x="2664255" y="26887"/>
        <a:ext cx="1751637" cy="849392"/>
      </dsp:txXfrm>
    </dsp:sp>
    <dsp:sp modelId="{5623F12B-617E-435D-AE84-22CF0B1912DE}">
      <dsp:nvSpPr>
        <dsp:cNvPr id="0" name=""/>
        <dsp:cNvSpPr/>
      </dsp:nvSpPr>
      <dsp:spPr>
        <a:xfrm>
          <a:off x="2818278" y="902706"/>
          <a:ext cx="180448" cy="6766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6683"/>
              </a:lnTo>
              <a:lnTo>
                <a:pt x="180448" y="6766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7DE0AE-D95B-4701-BB12-D71C10919BAE}">
      <dsp:nvSpPr>
        <dsp:cNvPr id="0" name=""/>
        <dsp:cNvSpPr/>
      </dsp:nvSpPr>
      <dsp:spPr>
        <a:xfrm>
          <a:off x="2998727" y="1128267"/>
          <a:ext cx="1443591" cy="9022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NORADRENALINE</a:t>
          </a:r>
          <a:endParaRPr lang="en-GB" sz="1100" kern="1200" dirty="0"/>
        </a:p>
      </dsp:txBody>
      <dsp:txXfrm>
        <a:off x="3025153" y="1154693"/>
        <a:ext cx="1390739" cy="849392"/>
      </dsp:txXfrm>
    </dsp:sp>
    <dsp:sp modelId="{0CD65ABF-A513-4C10-9B8F-845223C98CC4}">
      <dsp:nvSpPr>
        <dsp:cNvPr id="0" name=""/>
        <dsp:cNvSpPr/>
      </dsp:nvSpPr>
      <dsp:spPr>
        <a:xfrm>
          <a:off x="2818278" y="902706"/>
          <a:ext cx="180448" cy="18044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4489"/>
              </a:lnTo>
              <a:lnTo>
                <a:pt x="180448" y="180448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B99F17-1C9B-4F37-9455-CA2993F44113}">
      <dsp:nvSpPr>
        <dsp:cNvPr id="0" name=""/>
        <dsp:cNvSpPr/>
      </dsp:nvSpPr>
      <dsp:spPr>
        <a:xfrm>
          <a:off x="2998727" y="2256073"/>
          <a:ext cx="1443591" cy="9022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ACETYLCHOLINE.</a:t>
          </a:r>
          <a:endParaRPr lang="en-GB" sz="1100" kern="1200" dirty="0"/>
        </a:p>
      </dsp:txBody>
      <dsp:txXfrm>
        <a:off x="3025153" y="2282499"/>
        <a:ext cx="1390739" cy="84939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8D66EF-6893-4F5A-A4C4-AB0E46817AB5}">
      <dsp:nvSpPr>
        <dsp:cNvPr id="0" name=""/>
        <dsp:cNvSpPr/>
      </dsp:nvSpPr>
      <dsp:spPr>
        <a:xfrm>
          <a:off x="0" y="41263"/>
          <a:ext cx="5976664" cy="13463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DISCRETE LESIONS IN THE RAPHE NUCLEI LEAD TO A HIGH STATE OF WAKEFULNESS.</a:t>
          </a:r>
          <a:endParaRPr lang="en-GB" sz="1900" kern="1200" dirty="0"/>
        </a:p>
      </dsp:txBody>
      <dsp:txXfrm>
        <a:off x="65721" y="106984"/>
        <a:ext cx="5845222" cy="1214862"/>
      </dsp:txXfrm>
    </dsp:sp>
    <dsp:sp modelId="{8E213931-FFD5-493F-A7FC-103AC67FE3AE}">
      <dsp:nvSpPr>
        <dsp:cNvPr id="0" name=""/>
        <dsp:cNvSpPr/>
      </dsp:nvSpPr>
      <dsp:spPr>
        <a:xfrm>
          <a:off x="0" y="1442287"/>
          <a:ext cx="5976664" cy="13463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NERVE FIBRES FROM THESE NUCLEI SPREAD LOCALLY IN THE BRAIN STEM RETICULAR FORMATION</a:t>
          </a:r>
          <a:endParaRPr lang="en-GB" sz="1900" kern="1200" dirty="0"/>
        </a:p>
      </dsp:txBody>
      <dsp:txXfrm>
        <a:off x="65721" y="1508008"/>
        <a:ext cx="5845222" cy="1214862"/>
      </dsp:txXfrm>
    </dsp:sp>
    <dsp:sp modelId="{28FBF026-946D-40F8-992F-E023E1C596D0}">
      <dsp:nvSpPr>
        <dsp:cNvPr id="0" name=""/>
        <dsp:cNvSpPr/>
      </dsp:nvSpPr>
      <dsp:spPr>
        <a:xfrm>
          <a:off x="0" y="2843312"/>
          <a:ext cx="5976664" cy="13463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NERVE FIBRES FROM THESE NUCLEI SPREAD UPWARD INTO THE THALAMUS, HYPOTHALAMUS, MOST AREAS OF THE LIMBIC SYSTEM, AND EVEN THE NEOCORTEX OF THE CEREBRUM. </a:t>
          </a:r>
          <a:endParaRPr lang="en-GB" sz="1900" kern="1200" dirty="0"/>
        </a:p>
      </dsp:txBody>
      <dsp:txXfrm>
        <a:off x="65721" y="2909033"/>
        <a:ext cx="5845222" cy="1214862"/>
      </dsp:txXfrm>
    </dsp:sp>
    <dsp:sp modelId="{C7F1F9EA-1D7C-492A-96C5-717EF7437FF6}">
      <dsp:nvSpPr>
        <dsp:cNvPr id="0" name=""/>
        <dsp:cNvSpPr/>
      </dsp:nvSpPr>
      <dsp:spPr>
        <a:xfrm>
          <a:off x="0" y="4244336"/>
          <a:ext cx="5976664" cy="13463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IN ADDITION, FIBRES EXTEND DOWNWARD INTO THE SPINAL CORD, TERMINATING IN THE POSTERIOR HORNS, WHERE THEY CAN INHIBIT INCOMING SENSORY SIGNALS, INCLUDING PAIN</a:t>
          </a:r>
          <a:endParaRPr lang="en-GB" sz="1900" kern="1200" dirty="0"/>
        </a:p>
      </dsp:txBody>
      <dsp:txXfrm>
        <a:off x="65721" y="4310057"/>
        <a:ext cx="5845222" cy="121486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69ADE3-7B5F-48A6-AB9C-5FC98EC3993D}">
      <dsp:nvSpPr>
        <dsp:cNvPr id="0" name=""/>
        <dsp:cNvSpPr/>
      </dsp:nvSpPr>
      <dsp:spPr>
        <a:xfrm>
          <a:off x="0" y="433086"/>
          <a:ext cx="2613522" cy="1568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SECRETED FROM THE PINEAL GLAND</a:t>
          </a:r>
          <a:endParaRPr lang="en-GB" sz="1700" kern="1200" dirty="0"/>
        </a:p>
      </dsp:txBody>
      <dsp:txXfrm>
        <a:off x="0" y="433086"/>
        <a:ext cx="2613522" cy="1568113"/>
      </dsp:txXfrm>
    </dsp:sp>
    <dsp:sp modelId="{D96E8DBC-245F-457F-B831-0010DF066606}">
      <dsp:nvSpPr>
        <dsp:cNvPr id="0" name=""/>
        <dsp:cNvSpPr/>
      </dsp:nvSpPr>
      <dsp:spPr>
        <a:xfrm>
          <a:off x="2874874" y="433086"/>
          <a:ext cx="2613522" cy="1568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INCREASED LEVELS OF MELATONIN PRODUCE SOMNOLENCE (SLEEPINESS)</a:t>
          </a:r>
          <a:endParaRPr lang="en-GB" sz="1700" kern="1200" dirty="0"/>
        </a:p>
      </dsp:txBody>
      <dsp:txXfrm>
        <a:off x="2874874" y="433086"/>
        <a:ext cx="2613522" cy="1568113"/>
      </dsp:txXfrm>
    </dsp:sp>
    <dsp:sp modelId="{00FABE1A-A90F-4148-A35D-A1B57CDA3918}">
      <dsp:nvSpPr>
        <dsp:cNvPr id="0" name=""/>
        <dsp:cNvSpPr/>
      </dsp:nvSpPr>
      <dsp:spPr>
        <a:xfrm>
          <a:off x="5749749" y="433086"/>
          <a:ext cx="2613522" cy="1568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MELATONIN SECRETION USUALLY BEGINS 2 TO 3 HOURS BEFORE BEDTIME.</a:t>
          </a:r>
          <a:endParaRPr lang="en-GB" sz="1700" kern="1200" dirty="0"/>
        </a:p>
      </dsp:txBody>
      <dsp:txXfrm>
        <a:off x="5749749" y="433086"/>
        <a:ext cx="2613522" cy="1568113"/>
      </dsp:txXfrm>
    </dsp:sp>
    <dsp:sp modelId="{6E0BBF50-0ECB-4C72-8A37-F3485D727268}">
      <dsp:nvSpPr>
        <dsp:cNvPr id="0" name=""/>
        <dsp:cNvSpPr/>
      </dsp:nvSpPr>
      <dsp:spPr>
        <a:xfrm>
          <a:off x="1437437" y="2262552"/>
          <a:ext cx="2613522" cy="1568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MELATONIN FEEDS BACK TO RESET THE BIOLOGICAL CLOCK THROUGH ITS EFFECTS ON RECEPTORS IN THE </a:t>
          </a:r>
          <a:r>
            <a:rPr lang="en-US" sz="1700" kern="1200" dirty="0" err="1" smtClean="0"/>
            <a:t>SCN</a:t>
          </a:r>
          <a:r>
            <a:rPr lang="en-US" sz="1700" kern="1200" dirty="0" smtClean="0"/>
            <a:t>.</a:t>
          </a:r>
          <a:endParaRPr lang="en-GB" sz="1700" kern="1200" dirty="0"/>
        </a:p>
      </dsp:txBody>
      <dsp:txXfrm>
        <a:off x="1437437" y="2262552"/>
        <a:ext cx="2613522" cy="1568113"/>
      </dsp:txXfrm>
    </dsp:sp>
    <dsp:sp modelId="{F9242B39-2E47-4A07-B40E-181B5ADF08B0}">
      <dsp:nvSpPr>
        <dsp:cNvPr id="0" name=""/>
        <dsp:cNvSpPr/>
      </dsp:nvSpPr>
      <dsp:spPr>
        <a:xfrm>
          <a:off x="4312312" y="2262552"/>
          <a:ext cx="2613522" cy="1568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EXOGENOUS MELATONIN TAKEN IN THE AFTERNOON CAN PHASE-ADVANCE THE INTERNAL CLOCK AND CAN BE USED AS A SLEEP AID.</a:t>
          </a:r>
          <a:endParaRPr lang="en-GB" sz="1700" kern="1200" dirty="0"/>
        </a:p>
      </dsp:txBody>
      <dsp:txXfrm>
        <a:off x="4312312" y="2262552"/>
        <a:ext cx="2613522" cy="156811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782002-EC91-4D46-A72F-C5662D5C66F2}">
      <dsp:nvSpPr>
        <dsp:cNvPr id="0" name=""/>
        <dsp:cNvSpPr/>
      </dsp:nvSpPr>
      <dsp:spPr>
        <a:xfrm>
          <a:off x="1229144" y="259759"/>
          <a:ext cx="2880179" cy="17281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Above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INHIBITORY NEUROMODULATOR</a:t>
          </a:r>
          <a:endParaRPr lang="en-GB" sz="1800" kern="1200" dirty="0"/>
        </a:p>
      </dsp:txBody>
      <dsp:txXfrm>
        <a:off x="1229144" y="259759"/>
        <a:ext cx="2880179" cy="1728107"/>
      </dsp:txXfrm>
    </dsp:sp>
    <dsp:sp modelId="{8AEE8AD7-EB7B-4BA5-8560-82497F77D92C}">
      <dsp:nvSpPr>
        <dsp:cNvPr id="0" name=""/>
        <dsp:cNvSpPr/>
      </dsp:nvSpPr>
      <dsp:spPr>
        <a:xfrm>
          <a:off x="4397341" y="259759"/>
          <a:ext cx="2520761" cy="17281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Above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INCREASES DURING PROLONGED PERIODS OF WAKEFULNESS, DECREASES AFTER SLEEP</a:t>
          </a:r>
          <a:endParaRPr lang="en-GB" sz="1800" kern="1200" dirty="0"/>
        </a:p>
      </dsp:txBody>
      <dsp:txXfrm>
        <a:off x="4397341" y="259759"/>
        <a:ext cx="2520761" cy="1728107"/>
      </dsp:txXfrm>
    </dsp:sp>
    <dsp:sp modelId="{C5817511-C637-4D4D-9D5F-9B397899A660}">
      <dsp:nvSpPr>
        <dsp:cNvPr id="0" name=""/>
        <dsp:cNvSpPr/>
      </dsp:nvSpPr>
      <dsp:spPr>
        <a:xfrm>
          <a:off x="4463" y="2275884"/>
          <a:ext cx="2520761" cy="17281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Above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INHIBITED BY CAFFEINE</a:t>
          </a:r>
          <a:endParaRPr lang="en-GB" sz="1800" kern="1200" dirty="0"/>
        </a:p>
      </dsp:txBody>
      <dsp:txXfrm>
        <a:off x="4463" y="2275884"/>
        <a:ext cx="2520761" cy="1728107"/>
      </dsp:txXfrm>
    </dsp:sp>
    <dsp:sp modelId="{EAE2731E-5C6F-4E9A-8B83-498FC8AFF0B2}">
      <dsp:nvSpPr>
        <dsp:cNvPr id="0" name=""/>
        <dsp:cNvSpPr/>
      </dsp:nvSpPr>
      <dsp:spPr>
        <a:xfrm>
          <a:off x="2813243" y="2275884"/>
          <a:ext cx="2520761" cy="17281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Above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INHIBITS ACH NEURONS IN FOREBRAIN </a:t>
          </a:r>
          <a:endParaRPr lang="en-GB" sz="1800" kern="1200" dirty="0"/>
        </a:p>
      </dsp:txBody>
      <dsp:txXfrm>
        <a:off x="2813243" y="2275884"/>
        <a:ext cx="2520761" cy="1728107"/>
      </dsp:txXfrm>
    </dsp:sp>
    <dsp:sp modelId="{16945E75-48B4-4613-8825-5395AD3FBD59}">
      <dsp:nvSpPr>
        <dsp:cNvPr id="0" name=""/>
        <dsp:cNvSpPr/>
      </dsp:nvSpPr>
      <dsp:spPr>
        <a:xfrm>
          <a:off x="5622022" y="2275884"/>
          <a:ext cx="2520761" cy="17281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Above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RELEASES INHIBITION (DISINHIBITION) OF HISTAMINE NEURONS IN </a:t>
          </a:r>
          <a:r>
            <a:rPr lang="en-US" sz="1800" kern="1200" dirty="0" err="1" smtClean="0"/>
            <a:t>TUBEROMAMMILARY</a:t>
          </a:r>
          <a:r>
            <a:rPr lang="en-US" sz="1800" kern="1200" dirty="0" smtClean="0"/>
            <a:t> NUCLEUS, THUS PROMOTES SLEEP.</a:t>
          </a:r>
          <a:endParaRPr lang="en-GB" sz="1800" kern="1200" dirty="0"/>
        </a:p>
      </dsp:txBody>
      <dsp:txXfrm>
        <a:off x="5622022" y="2275884"/>
        <a:ext cx="2520761" cy="1728107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DDA21-50D5-474F-8A8E-5BD20694A9E0}">
      <dsp:nvSpPr>
        <dsp:cNvPr id="0" name=""/>
        <dsp:cNvSpPr/>
      </dsp:nvSpPr>
      <dsp:spPr>
        <a:xfrm>
          <a:off x="0" y="48893"/>
          <a:ext cx="8229600" cy="13425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Above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i="0" kern="1200" dirty="0" smtClean="0"/>
            <a:t>MANY NERVE ENDINGS OF FIBRES FROM THE </a:t>
          </a:r>
          <a:r>
            <a:rPr lang="en-GB" sz="2400" i="0" kern="1200" dirty="0" smtClean="0">
              <a:solidFill>
                <a:srgbClr val="FFFF00"/>
              </a:solidFill>
            </a:rPr>
            <a:t>RAPHE NEURONS </a:t>
          </a:r>
          <a:r>
            <a:rPr lang="en-GB" sz="2400" i="0" kern="1200" dirty="0" smtClean="0"/>
            <a:t>SECRETE </a:t>
          </a:r>
          <a:r>
            <a:rPr lang="en-GB" sz="2400" i="0" kern="1200" dirty="0" smtClean="0">
              <a:solidFill>
                <a:srgbClr val="FFFF00"/>
              </a:solidFill>
            </a:rPr>
            <a:t>SEROTONIN. </a:t>
          </a:r>
          <a:endParaRPr lang="en-GB" sz="2400" i="0" kern="1200" dirty="0">
            <a:solidFill>
              <a:srgbClr val="FFFF00"/>
            </a:solidFill>
          </a:endParaRPr>
        </a:p>
      </dsp:txBody>
      <dsp:txXfrm>
        <a:off x="65539" y="114432"/>
        <a:ext cx="8098522" cy="1211496"/>
      </dsp:txXfrm>
    </dsp:sp>
    <dsp:sp modelId="{478097C8-41A6-44BA-AB82-F0BCB5CB8CCA}">
      <dsp:nvSpPr>
        <dsp:cNvPr id="0" name=""/>
        <dsp:cNvSpPr/>
      </dsp:nvSpPr>
      <dsp:spPr>
        <a:xfrm>
          <a:off x="0" y="1460588"/>
          <a:ext cx="8229600" cy="13425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Above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i="0" kern="1200" dirty="0" smtClean="0"/>
            <a:t>WHEN A DRUG </a:t>
          </a:r>
          <a:r>
            <a:rPr lang="en-GB" sz="2400" i="0" kern="1200" dirty="0" smtClean="0"/>
            <a:t>THAT BLOCKS FORMATION </a:t>
          </a:r>
          <a:r>
            <a:rPr lang="en-GB" sz="2400" i="0" kern="1200" dirty="0" smtClean="0"/>
            <a:t>OF SEROTONIN IS ADMINISTERED TO AN ANIMAL, THE ANIMAL OFTEN CANNOT SLEEP FOR THE NEXT SEVERAL DAYS. </a:t>
          </a:r>
          <a:endParaRPr lang="en-GB" sz="2400" i="0" kern="1200" dirty="0"/>
        </a:p>
      </dsp:txBody>
      <dsp:txXfrm>
        <a:off x="65539" y="1526127"/>
        <a:ext cx="8098522" cy="1211496"/>
      </dsp:txXfrm>
    </dsp:sp>
    <dsp:sp modelId="{13BC4E2A-7923-4F01-B020-A889C921ABFF}">
      <dsp:nvSpPr>
        <dsp:cNvPr id="0" name=""/>
        <dsp:cNvSpPr/>
      </dsp:nvSpPr>
      <dsp:spPr>
        <a:xfrm>
          <a:off x="0" y="2872283"/>
          <a:ext cx="8229600" cy="13425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Above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i="0" kern="1200" dirty="0" smtClean="0"/>
            <a:t>THEREFORE, IT HAS BEEN ASSUMED THAT SEROTONIN IS A TRANSMITTER SUBSTANCE ASSOCIATED WITH THE PRODUCTION OF SLEEP.</a:t>
          </a:r>
          <a:endParaRPr lang="en-GB" sz="2400" i="0" kern="1200" dirty="0"/>
        </a:p>
      </dsp:txBody>
      <dsp:txXfrm>
        <a:off x="65539" y="2937822"/>
        <a:ext cx="8098522" cy="121149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3F3355-A4E5-40CB-8665-0DA81660A0DF}">
      <dsp:nvSpPr>
        <dsp:cNvPr id="0" name=""/>
        <dsp:cNvSpPr/>
      </dsp:nvSpPr>
      <dsp:spPr>
        <a:xfrm rot="5400000">
          <a:off x="4806346" y="-1646195"/>
          <a:ext cx="1579562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Above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300" kern="1200" dirty="0" smtClean="0"/>
            <a:t>A LOW-MOLECULAR-WEIGHT SUBSTANCE THAT ACCUMULATES IN THE </a:t>
          </a:r>
          <a:r>
            <a:rPr lang="en-GB" sz="2300" kern="1200" dirty="0" smtClean="0"/>
            <a:t>CSF &amp; URINE </a:t>
          </a:r>
          <a:r>
            <a:rPr lang="en-GB" sz="2300" kern="1200" dirty="0" smtClean="0"/>
            <a:t>IN ANIMALS KEPT AWAKE FOR SEVERAL DAYS. </a:t>
          </a:r>
          <a:endParaRPr lang="en-GB" sz="2300" kern="1200" dirty="0"/>
        </a:p>
      </dsp:txBody>
      <dsp:txXfrm rot="-5400000">
        <a:off x="2962655" y="274604"/>
        <a:ext cx="5189836" cy="1425346"/>
      </dsp:txXfrm>
    </dsp:sp>
    <dsp:sp modelId="{2E2E5537-B67A-4F8A-A744-EA895378B516}">
      <dsp:nvSpPr>
        <dsp:cNvPr id="0" name=""/>
        <dsp:cNvSpPr/>
      </dsp:nvSpPr>
      <dsp:spPr>
        <a:xfrm>
          <a:off x="0" y="49"/>
          <a:ext cx="2962656" cy="19744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Above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MURAMYL PEPTIDE</a:t>
          </a:r>
          <a:endParaRPr lang="en-GB" sz="2000" kern="1200" dirty="0"/>
        </a:p>
      </dsp:txBody>
      <dsp:txXfrm>
        <a:off x="96385" y="96434"/>
        <a:ext cx="2769886" cy="1781683"/>
      </dsp:txXfrm>
    </dsp:sp>
    <dsp:sp modelId="{D7A0007A-C7AB-4783-8081-8045A373A981}">
      <dsp:nvSpPr>
        <dsp:cNvPr id="0" name=""/>
        <dsp:cNvSpPr/>
      </dsp:nvSpPr>
      <dsp:spPr>
        <a:xfrm rot="5400000">
          <a:off x="4806346" y="426979"/>
          <a:ext cx="1579562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Above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300" kern="1200" dirty="0" smtClean="0"/>
            <a:t>ALMOST NATURAL SLEEP OCCURS WITHIN A FEW MINUTES, </a:t>
          </a:r>
          <a:endParaRPr lang="en-GB" sz="2300" kern="1200" dirty="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300" kern="1200" dirty="0" smtClean="0"/>
            <a:t>THE ANIMAL MAY STAY ASLEEP FOR SEVERAL HOURS.</a:t>
          </a:r>
          <a:endParaRPr lang="en-GB" sz="2300" kern="1200" dirty="0"/>
        </a:p>
      </dsp:txBody>
      <dsp:txXfrm rot="-5400000">
        <a:off x="2962655" y="2347778"/>
        <a:ext cx="5189836" cy="1425346"/>
      </dsp:txXfrm>
    </dsp:sp>
    <dsp:sp modelId="{99077310-F7CC-4889-8919-7892548743D8}">
      <dsp:nvSpPr>
        <dsp:cNvPr id="0" name=""/>
        <dsp:cNvSpPr/>
      </dsp:nvSpPr>
      <dsp:spPr>
        <a:xfrm>
          <a:off x="0" y="2073225"/>
          <a:ext cx="2962656" cy="19744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Above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WHEN ONLY MICROGRAMS OF THIS SLEEP-PRODUCING SUBSTANCE ARE INJECTED INTO THE THIRD VENTRICLE </a:t>
          </a:r>
          <a:endParaRPr lang="en-GB" sz="2000" kern="1200" dirty="0"/>
        </a:p>
      </dsp:txBody>
      <dsp:txXfrm>
        <a:off x="96385" y="2169610"/>
        <a:ext cx="2769886" cy="1781683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B8CF8-C578-4904-927B-8774B4EA89C1}">
      <dsp:nvSpPr>
        <dsp:cNvPr id="0" name=""/>
        <dsp:cNvSpPr/>
      </dsp:nvSpPr>
      <dsp:spPr>
        <a:xfrm>
          <a:off x="0" y="145833"/>
          <a:ext cx="8229600" cy="12097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OREXIN (ALSO CALLED HYPOCRETIN) IS PRODUCED BY NEURONS IN THE </a:t>
          </a:r>
          <a:r>
            <a:rPr lang="en-GB" sz="2200" kern="1200" dirty="0" smtClean="0">
              <a:solidFill>
                <a:srgbClr val="FFFF00"/>
              </a:solidFill>
            </a:rPr>
            <a:t>HYPOTHALAMUS</a:t>
          </a:r>
          <a:r>
            <a:rPr lang="en-GB" sz="2200" kern="1200" dirty="0" smtClean="0"/>
            <a:t> THAT PROVIDE </a:t>
          </a:r>
          <a:r>
            <a:rPr lang="en-GB" sz="2200" kern="1200" dirty="0" smtClean="0">
              <a:solidFill>
                <a:srgbClr val="FFFF00"/>
              </a:solidFill>
            </a:rPr>
            <a:t>EXCITATORY</a:t>
          </a:r>
          <a:r>
            <a:rPr lang="en-GB" sz="2200" kern="1200" dirty="0" smtClean="0"/>
            <a:t> INPUT TO MANY OTHER AREAS OF THE BRAIN WHERE THERE ARE OREXIN RECEPTORS. </a:t>
          </a:r>
          <a:endParaRPr lang="en-GB" sz="2200" kern="1200" dirty="0"/>
        </a:p>
      </dsp:txBody>
      <dsp:txXfrm>
        <a:off x="59057" y="204890"/>
        <a:ext cx="8111486" cy="1091666"/>
      </dsp:txXfrm>
    </dsp:sp>
    <dsp:sp modelId="{F6325DA6-8286-42EF-AEB6-CCA77F8B7E3D}">
      <dsp:nvSpPr>
        <dsp:cNvPr id="0" name=""/>
        <dsp:cNvSpPr/>
      </dsp:nvSpPr>
      <dsp:spPr>
        <a:xfrm>
          <a:off x="0" y="1418973"/>
          <a:ext cx="8229600" cy="12097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OREXIN NEURONS ARE MOST ACTIVE DURING WAKING AND ALMOST STOP FIRING DURING SLOW WAVE AND REM SLEEP.</a:t>
          </a:r>
          <a:endParaRPr lang="en-GB" sz="2200" kern="1200" dirty="0"/>
        </a:p>
      </dsp:txBody>
      <dsp:txXfrm>
        <a:off x="59057" y="1478030"/>
        <a:ext cx="8111486" cy="1091666"/>
      </dsp:txXfrm>
    </dsp:sp>
    <dsp:sp modelId="{E0F97589-4132-45EA-BD37-4308C96B4C1F}">
      <dsp:nvSpPr>
        <dsp:cNvPr id="0" name=""/>
        <dsp:cNvSpPr/>
      </dsp:nvSpPr>
      <dsp:spPr>
        <a:xfrm>
          <a:off x="0" y="2692114"/>
          <a:ext cx="8229600" cy="12097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OREXIN PRODUCTION IS PROBABLY </a:t>
          </a:r>
          <a:r>
            <a:rPr lang="en-GB" sz="2200" kern="1200" dirty="0" smtClean="0">
              <a:solidFill>
                <a:srgbClr val="FF0000"/>
              </a:solidFill>
            </a:rPr>
            <a:t>INHIBITED</a:t>
          </a:r>
          <a:r>
            <a:rPr lang="en-GB" sz="2200" kern="1200" dirty="0" smtClean="0"/>
            <a:t> BY THE VLPO (VENTROLATERAL PREOPTIC NUCLEUS) NEURONS WHICH SEND GABAERGIC INHIBITORY PROJECTIONS TO OREXIN NEURONS.</a:t>
          </a:r>
          <a:endParaRPr lang="en-GB" sz="2200" kern="1200" dirty="0"/>
        </a:p>
      </dsp:txBody>
      <dsp:txXfrm>
        <a:off x="59057" y="2751171"/>
        <a:ext cx="8111486" cy="10916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F0320-731F-4AE7-A117-F4098BB39133}">
      <dsp:nvSpPr>
        <dsp:cNvPr id="0" name=""/>
        <dsp:cNvSpPr/>
      </dsp:nvSpPr>
      <dsp:spPr>
        <a:xfrm>
          <a:off x="0" y="906999"/>
          <a:ext cx="2703532" cy="1622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ANIMALS GENERATE ENDOGENOUS 24 HOUR CYCLES OF WAKEFULNESS AND SLEEP.</a:t>
          </a:r>
          <a:endParaRPr lang="en-GB" sz="1700" kern="1200" dirty="0"/>
        </a:p>
      </dsp:txBody>
      <dsp:txXfrm>
        <a:off x="0" y="906999"/>
        <a:ext cx="2703532" cy="1622119"/>
      </dsp:txXfrm>
    </dsp:sp>
    <dsp:sp modelId="{2F9ACC56-FEEB-4F2F-939D-C3BBB6845D21}">
      <dsp:nvSpPr>
        <dsp:cNvPr id="0" name=""/>
        <dsp:cNvSpPr/>
      </dsp:nvSpPr>
      <dsp:spPr>
        <a:xfrm>
          <a:off x="2973885" y="906999"/>
          <a:ext cx="2703532" cy="1622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THIS CYCLE IS CALLED THE CIRCADIAN RHYTHM</a:t>
          </a:r>
          <a:endParaRPr lang="en-GB" sz="1700" kern="1200" dirty="0"/>
        </a:p>
      </dsp:txBody>
      <dsp:txXfrm>
        <a:off x="2973885" y="906999"/>
        <a:ext cx="2703532" cy="1622119"/>
      </dsp:txXfrm>
    </dsp:sp>
    <dsp:sp modelId="{CC8023D7-4C3A-4CBD-AADF-7CDE0B99679A}">
      <dsp:nvSpPr>
        <dsp:cNvPr id="0" name=""/>
        <dsp:cNvSpPr/>
      </dsp:nvSpPr>
      <dsp:spPr>
        <a:xfrm>
          <a:off x="5947771" y="906999"/>
          <a:ext cx="2703532" cy="1622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THE CIRCADIAN RHYTHM IS PRODUCED BY INTERNAL MECHANISMS THAT OPERATE ON AN APPROXIMATELY 24 HOUR CYCLE</a:t>
          </a:r>
          <a:endParaRPr lang="en-GB" sz="1700" kern="1200" dirty="0"/>
        </a:p>
      </dsp:txBody>
      <dsp:txXfrm>
        <a:off x="5947771" y="906999"/>
        <a:ext cx="2703532" cy="1622119"/>
      </dsp:txXfrm>
    </dsp:sp>
    <dsp:sp modelId="{687E8CCC-D48B-4D58-B585-1AD06917867A}">
      <dsp:nvSpPr>
        <dsp:cNvPr id="0" name=""/>
        <dsp:cNvSpPr/>
      </dsp:nvSpPr>
      <dsp:spPr>
        <a:xfrm>
          <a:off x="1486942" y="2799472"/>
          <a:ext cx="2703532" cy="1622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IN HUMANS THIS ENDOGENOUS CYCLE HAS A DURATION OF 24.2 HOURS</a:t>
          </a:r>
          <a:endParaRPr lang="en-GB" sz="1700" kern="1200" dirty="0"/>
        </a:p>
      </dsp:txBody>
      <dsp:txXfrm>
        <a:off x="1486942" y="2799472"/>
        <a:ext cx="2703532" cy="1622119"/>
      </dsp:txXfrm>
    </dsp:sp>
    <dsp:sp modelId="{4F964B64-A727-4557-8A43-0402CA9679A6}">
      <dsp:nvSpPr>
        <dsp:cNvPr id="0" name=""/>
        <dsp:cNvSpPr/>
      </dsp:nvSpPr>
      <dsp:spPr>
        <a:xfrm>
          <a:off x="4460828" y="2799472"/>
          <a:ext cx="2703532" cy="1622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THE PURPOSE OF THE CIRCADIAN RHYTHM IS TO KEEP OUR INTERNAL WORKINGS IN PHASE WITH THE OUTSIDE WORLD.</a:t>
          </a:r>
          <a:endParaRPr lang="en-GB" sz="1700" kern="1200" dirty="0"/>
        </a:p>
      </dsp:txBody>
      <dsp:txXfrm>
        <a:off x="4460828" y="2799472"/>
        <a:ext cx="2703532" cy="1622119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E17A3F-3E4C-42E4-AE2B-51D075AF1D3A}">
      <dsp:nvSpPr>
        <dsp:cNvPr id="0" name=""/>
        <dsp:cNvSpPr/>
      </dsp:nvSpPr>
      <dsp:spPr>
        <a:xfrm>
          <a:off x="0" y="10777"/>
          <a:ext cx="8229600" cy="19727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i="0" kern="1200" dirty="0" smtClean="0"/>
            <a:t>LOSS OF OREXIN SIGNALLING AS A RESULT OF DEFECTIVE OREXIN RECEPTORS OR DESTRUCTION OF OREXIN-PRODUCING NEURONS CAUSES NARCOLEPSY</a:t>
          </a:r>
          <a:endParaRPr lang="en-GB" sz="2800" i="0" kern="1200" dirty="0"/>
        </a:p>
      </dsp:txBody>
      <dsp:txXfrm>
        <a:off x="96302" y="107079"/>
        <a:ext cx="8036996" cy="1780162"/>
      </dsp:txXfrm>
    </dsp:sp>
    <dsp:sp modelId="{A799B722-8A74-4C0C-A43E-72C05AB74C51}">
      <dsp:nvSpPr>
        <dsp:cNvPr id="0" name=""/>
        <dsp:cNvSpPr/>
      </dsp:nvSpPr>
      <dsp:spPr>
        <a:xfrm>
          <a:off x="0" y="2064184"/>
          <a:ext cx="8229600" cy="19727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NARCOLEPSY IS A SLEEP DISORDER CHARACTERIZED BY OVERWHELMING DAYTIME DROWSINESS AND SUDDEN ATTACKS OF SLEEP THAT CAN OCCUR EVEN WHEN A PERSON IS TALKING OR WORKING. </a:t>
          </a:r>
          <a:endParaRPr lang="en-GB" sz="2800" kern="1200" dirty="0"/>
        </a:p>
      </dsp:txBody>
      <dsp:txXfrm>
        <a:off x="96302" y="2160486"/>
        <a:ext cx="8036996" cy="17801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A53744-021A-438C-B577-49D0BF445231}">
      <dsp:nvSpPr>
        <dsp:cNvPr id="0" name=""/>
        <dsp:cNvSpPr/>
      </dsp:nvSpPr>
      <dsp:spPr>
        <a:xfrm>
          <a:off x="0" y="0"/>
          <a:ext cx="8229600" cy="140874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900" kern="1200" dirty="0" smtClean="0"/>
            <a:t>THE CIRCADIAN RHYTHM ALSO REGULATES:</a:t>
          </a:r>
          <a:endParaRPr lang="en-GB" sz="3900" kern="1200" dirty="0"/>
        </a:p>
      </dsp:txBody>
      <dsp:txXfrm>
        <a:off x="0" y="0"/>
        <a:ext cx="8229600" cy="1408740"/>
      </dsp:txXfrm>
    </dsp:sp>
    <dsp:sp modelId="{6F954F10-48A4-4959-9191-341C90E5FE33}">
      <dsp:nvSpPr>
        <dsp:cNvPr id="0" name=""/>
        <dsp:cNvSpPr/>
      </dsp:nvSpPr>
      <dsp:spPr>
        <a:xfrm>
          <a:off x="1004" y="1408740"/>
          <a:ext cx="1645518" cy="2958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THE FREQUENCY OF EATING AND DRINKING</a:t>
          </a:r>
          <a:endParaRPr lang="en-GB" sz="1900" kern="1200" dirty="0"/>
        </a:p>
      </dsp:txBody>
      <dsp:txXfrm>
        <a:off x="1004" y="1408740"/>
        <a:ext cx="1645518" cy="2958354"/>
      </dsp:txXfrm>
    </dsp:sp>
    <dsp:sp modelId="{13E88E1D-1253-4760-9E14-E105229610B9}">
      <dsp:nvSpPr>
        <dsp:cNvPr id="0" name=""/>
        <dsp:cNvSpPr/>
      </dsp:nvSpPr>
      <dsp:spPr>
        <a:xfrm>
          <a:off x="1646522" y="1408740"/>
          <a:ext cx="1645518" cy="2958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BODY TEMPERATURE</a:t>
          </a:r>
          <a:endParaRPr lang="en-GB" sz="1900" kern="1200" dirty="0"/>
        </a:p>
      </dsp:txBody>
      <dsp:txXfrm>
        <a:off x="1646522" y="1408740"/>
        <a:ext cx="1645518" cy="2958354"/>
      </dsp:txXfrm>
    </dsp:sp>
    <dsp:sp modelId="{F455C925-908D-4515-82DC-11B2DDA18C90}">
      <dsp:nvSpPr>
        <dsp:cNvPr id="0" name=""/>
        <dsp:cNvSpPr/>
      </dsp:nvSpPr>
      <dsp:spPr>
        <a:xfrm>
          <a:off x="3292040" y="1408740"/>
          <a:ext cx="1645518" cy="2958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SECRETION OF HORMONES</a:t>
          </a:r>
          <a:endParaRPr lang="en-GB" sz="1900" kern="1200" dirty="0"/>
        </a:p>
      </dsp:txBody>
      <dsp:txXfrm>
        <a:off x="3292040" y="1408740"/>
        <a:ext cx="1645518" cy="2958354"/>
      </dsp:txXfrm>
    </dsp:sp>
    <dsp:sp modelId="{BC0AD3E2-8BDD-4F68-9965-2337188867F1}">
      <dsp:nvSpPr>
        <dsp:cNvPr id="0" name=""/>
        <dsp:cNvSpPr/>
      </dsp:nvSpPr>
      <dsp:spPr>
        <a:xfrm>
          <a:off x="4937559" y="1408740"/>
          <a:ext cx="1645518" cy="2958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VOLUME OF URINATION</a:t>
          </a:r>
          <a:endParaRPr lang="en-GB" sz="1900" kern="1200" dirty="0"/>
        </a:p>
      </dsp:txBody>
      <dsp:txXfrm>
        <a:off x="4937559" y="1408740"/>
        <a:ext cx="1645518" cy="2958354"/>
      </dsp:txXfrm>
    </dsp:sp>
    <dsp:sp modelId="{DFC73D0E-C66A-4B75-8335-AA560EBA538C}">
      <dsp:nvSpPr>
        <dsp:cNvPr id="0" name=""/>
        <dsp:cNvSpPr/>
      </dsp:nvSpPr>
      <dsp:spPr>
        <a:xfrm>
          <a:off x="6583077" y="1408740"/>
          <a:ext cx="1645518" cy="2958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SENSITIVITY TO DRUGS</a:t>
          </a:r>
          <a:endParaRPr lang="en-GB" sz="1900" kern="1200" dirty="0"/>
        </a:p>
      </dsp:txBody>
      <dsp:txXfrm>
        <a:off x="6583077" y="1408740"/>
        <a:ext cx="1645518" cy="2958354"/>
      </dsp:txXfrm>
    </dsp:sp>
    <dsp:sp modelId="{6231FC33-A3FE-4B32-9222-FCDC9C5A7242}">
      <dsp:nvSpPr>
        <dsp:cNvPr id="0" name=""/>
        <dsp:cNvSpPr/>
      </dsp:nvSpPr>
      <dsp:spPr>
        <a:xfrm>
          <a:off x="0" y="4367094"/>
          <a:ext cx="8229600" cy="328706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7D221-9E52-45C1-BD95-C560E62FE1EC}">
      <dsp:nvSpPr>
        <dsp:cNvPr id="0" name=""/>
        <dsp:cNvSpPr/>
      </dsp:nvSpPr>
      <dsp:spPr>
        <a:xfrm>
          <a:off x="504794" y="1476"/>
          <a:ext cx="2518803" cy="15112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CIRCADIAN RHYTHMS REMAIN RELATIVELY CONSISTENT DESPITE LACK OF ENVIRONMENTAL CUES INDICATING THE TIME OF DAY</a:t>
          </a:r>
          <a:endParaRPr lang="en-GB" sz="1600" kern="1200" dirty="0"/>
        </a:p>
      </dsp:txBody>
      <dsp:txXfrm>
        <a:off x="504794" y="1476"/>
        <a:ext cx="2518803" cy="1511281"/>
      </dsp:txXfrm>
    </dsp:sp>
    <dsp:sp modelId="{8EA42DC5-73D2-43D8-AA31-3ADEC4B796F4}">
      <dsp:nvSpPr>
        <dsp:cNvPr id="0" name=""/>
        <dsp:cNvSpPr/>
      </dsp:nvSpPr>
      <dsp:spPr>
        <a:xfrm>
          <a:off x="504794" y="1764639"/>
          <a:ext cx="2518803" cy="15112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CIRCADIAN RHYTHMS CAN DIFFER BETWEEN PEOPLE AND LEAD TO DIFFERENT PATTERNS OF WAKEFULNESS AND ALERTNESS.</a:t>
          </a:r>
          <a:endParaRPr lang="en-GB" sz="1600" kern="1200" dirty="0"/>
        </a:p>
      </dsp:txBody>
      <dsp:txXfrm>
        <a:off x="504794" y="1764639"/>
        <a:ext cx="2518803" cy="1511281"/>
      </dsp:txXfrm>
    </dsp:sp>
    <dsp:sp modelId="{443DEC6E-5D73-416C-904A-73A5EE709170}">
      <dsp:nvSpPr>
        <dsp:cNvPr id="0" name=""/>
        <dsp:cNvSpPr/>
      </dsp:nvSpPr>
      <dsp:spPr>
        <a:xfrm>
          <a:off x="504794" y="3527801"/>
          <a:ext cx="2518803" cy="15112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CIRCADIAN RHYTHMS CHANGE AS A FUNCTION OF AGE WITH DIFFERENT SLEEP PATTERNS FROM CHILDHOOD TO LATE ADULTHOOD</a:t>
          </a:r>
          <a:endParaRPr lang="en-GB" sz="1600" kern="1200" dirty="0"/>
        </a:p>
      </dsp:txBody>
      <dsp:txXfrm>
        <a:off x="504794" y="3527801"/>
        <a:ext cx="2518803" cy="15112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F4BB79-9CD0-45B3-9037-2B5499DECDD2}">
      <dsp:nvSpPr>
        <dsp:cNvPr id="0" name=""/>
        <dsp:cNvSpPr/>
      </dsp:nvSpPr>
      <dsp:spPr>
        <a:xfrm>
          <a:off x="790009" y="1664"/>
          <a:ext cx="3166467" cy="18998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THERE IS LITTLE DOUBT THAT SLEEP HAS IMPORTANT FUNCTIONS. </a:t>
          </a:r>
          <a:endParaRPr lang="en-GB" sz="2000" kern="1200" dirty="0"/>
        </a:p>
      </dsp:txBody>
      <dsp:txXfrm>
        <a:off x="790009" y="1664"/>
        <a:ext cx="3166467" cy="1899880"/>
      </dsp:txXfrm>
    </dsp:sp>
    <dsp:sp modelId="{175D9B5D-6FFF-4BB2-857F-060B0549F747}">
      <dsp:nvSpPr>
        <dsp:cNvPr id="0" name=""/>
        <dsp:cNvSpPr/>
      </dsp:nvSpPr>
      <dsp:spPr>
        <a:xfrm>
          <a:off x="4273123" y="1664"/>
          <a:ext cx="3166467" cy="18998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IT EXISTS IN ALL MAMMALS, AND AFTER TOTAL DEPRIVATION THERE IS USUALLY A PERIOD OF “CATCH-UP” OR “REBOUND” SLEEP</a:t>
          </a:r>
          <a:endParaRPr lang="en-GB" sz="2000" kern="1200" dirty="0"/>
        </a:p>
      </dsp:txBody>
      <dsp:txXfrm>
        <a:off x="4273123" y="1664"/>
        <a:ext cx="3166467" cy="1899880"/>
      </dsp:txXfrm>
    </dsp:sp>
    <dsp:sp modelId="{171D0928-2788-45AC-BF51-18D8FE8FEE4E}">
      <dsp:nvSpPr>
        <dsp:cNvPr id="0" name=""/>
        <dsp:cNvSpPr/>
      </dsp:nvSpPr>
      <dsp:spPr>
        <a:xfrm>
          <a:off x="790009" y="2218191"/>
          <a:ext cx="3166467" cy="18998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AFTER SELECTIVE DEPRIVATION OF REM OR SLOW-WAVE SLEEP, THERE IS ALSO A SELECTIVE REBOUND OF THESE SPECIFIC STAGES OF SLEEP </a:t>
          </a:r>
          <a:endParaRPr lang="en-GB" sz="2000" kern="1200" dirty="0"/>
        </a:p>
      </dsp:txBody>
      <dsp:txXfrm>
        <a:off x="790009" y="2218191"/>
        <a:ext cx="3166467" cy="1899880"/>
      </dsp:txXfrm>
    </dsp:sp>
    <dsp:sp modelId="{626A97F9-08E7-41A8-A36C-5C0525B216E1}">
      <dsp:nvSpPr>
        <dsp:cNvPr id="0" name=""/>
        <dsp:cNvSpPr/>
      </dsp:nvSpPr>
      <dsp:spPr>
        <a:xfrm>
          <a:off x="4273123" y="2218191"/>
          <a:ext cx="3166467" cy="18998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THE ESSENTIAL ROLE OF SLEEP IN HOMEOSTASIS IS DEMONSTRATED WHERE RATS DEPRIVED OF SLEEP FOR 2 TO 3 WEEKS OFTEN WILL DIE</a:t>
          </a:r>
          <a:endParaRPr lang="en-GB" sz="2000" kern="1200" dirty="0"/>
        </a:p>
      </dsp:txBody>
      <dsp:txXfrm>
        <a:off x="4273123" y="2218191"/>
        <a:ext cx="3166467" cy="18998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8E2DC-97E6-49C4-B696-6F304DCAE79C}">
      <dsp:nvSpPr>
        <dsp:cNvPr id="0" name=""/>
        <dsp:cNvSpPr/>
      </dsp:nvSpPr>
      <dsp:spPr>
        <a:xfrm>
          <a:off x="2084" y="1933"/>
          <a:ext cx="5644080" cy="20099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Above" zoom="92000"/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i="0" kern="1200" dirty="0" smtClean="0"/>
            <a:t>EACH NIGHT, A PERSON GOES THROUGH STAGES OF TWO MAJOR TYPES OF SLEEP THAT ALTERNATE WITH EACH OTHER THESE TYPES ARE CALLED</a:t>
          </a:r>
          <a:endParaRPr lang="en-GB" sz="2600" i="0" kern="1200" dirty="0"/>
        </a:p>
      </dsp:txBody>
      <dsp:txXfrm>
        <a:off x="60953" y="60802"/>
        <a:ext cx="5526342" cy="1892205"/>
      </dsp:txXfrm>
    </dsp:sp>
    <dsp:sp modelId="{58A25F92-2C70-4FF0-9ACC-347F89113BD6}">
      <dsp:nvSpPr>
        <dsp:cNvPr id="0" name=""/>
        <dsp:cNvSpPr/>
      </dsp:nvSpPr>
      <dsp:spPr>
        <a:xfrm>
          <a:off x="7594" y="2080450"/>
          <a:ext cx="2703004" cy="13007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Above" zoom="92000"/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i="0" kern="1200" dirty="0" smtClean="0">
              <a:solidFill>
                <a:srgbClr val="FFFF00"/>
              </a:solidFill>
            </a:rPr>
            <a:t>RAPID EYE MOVEMENT SLEEP (REM SLEEP)</a:t>
          </a:r>
          <a:endParaRPr lang="en-GB" sz="2400" i="0" kern="1200" dirty="0">
            <a:solidFill>
              <a:srgbClr val="FFFF00"/>
            </a:solidFill>
          </a:endParaRPr>
        </a:p>
      </dsp:txBody>
      <dsp:txXfrm>
        <a:off x="45693" y="2118549"/>
        <a:ext cx="2626806" cy="1224587"/>
      </dsp:txXfrm>
    </dsp:sp>
    <dsp:sp modelId="{F6EBB3D0-329B-42AF-91FB-CF4304E17F88}">
      <dsp:nvSpPr>
        <dsp:cNvPr id="0" name=""/>
        <dsp:cNvSpPr/>
      </dsp:nvSpPr>
      <dsp:spPr>
        <a:xfrm>
          <a:off x="14180" y="3449808"/>
          <a:ext cx="2689832" cy="13007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Above" zoom="92000"/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i="0" kern="1200" dirty="0" smtClean="0"/>
            <a:t>IN WHICH THE EYES UNDERGO RAPID MOVEMENTS EVEN THOUGH THE PERSON IS STILL ASLEEP</a:t>
          </a:r>
          <a:endParaRPr lang="en-GB" sz="1600" i="0" kern="1200" dirty="0"/>
        </a:p>
      </dsp:txBody>
      <dsp:txXfrm>
        <a:off x="52279" y="3487907"/>
        <a:ext cx="2613634" cy="1224587"/>
      </dsp:txXfrm>
    </dsp:sp>
    <dsp:sp modelId="{65E644AF-EB6D-4E9F-A28A-F9D8DB51B4AC}">
      <dsp:nvSpPr>
        <dsp:cNvPr id="0" name=""/>
        <dsp:cNvSpPr/>
      </dsp:nvSpPr>
      <dsp:spPr>
        <a:xfrm>
          <a:off x="2937651" y="2080450"/>
          <a:ext cx="2703004" cy="13007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Above" zoom="92000"/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i="0" kern="1200" dirty="0" smtClean="0">
              <a:solidFill>
                <a:srgbClr val="FFFF00"/>
              </a:solidFill>
            </a:rPr>
            <a:t>SLOW-WAVE SLEEP OR NON-REM (NREM) SLEEP </a:t>
          </a:r>
          <a:endParaRPr lang="en-GB" sz="2400" i="0" kern="1200" dirty="0">
            <a:solidFill>
              <a:srgbClr val="FFFF00"/>
            </a:solidFill>
          </a:endParaRPr>
        </a:p>
      </dsp:txBody>
      <dsp:txXfrm>
        <a:off x="2975750" y="2118549"/>
        <a:ext cx="2626806" cy="1224587"/>
      </dsp:txXfrm>
    </dsp:sp>
    <dsp:sp modelId="{2C8A173C-B346-4EA3-ADEA-C26AB339E14A}">
      <dsp:nvSpPr>
        <dsp:cNvPr id="0" name=""/>
        <dsp:cNvSpPr/>
      </dsp:nvSpPr>
      <dsp:spPr>
        <a:xfrm>
          <a:off x="2944237" y="3449808"/>
          <a:ext cx="2689832" cy="13007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Above" zoom="92000"/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i="0" kern="1200" dirty="0" smtClean="0"/>
            <a:t>IN WHICH THE BRAIN WAVES ARE STRONG AND OF LOW FREQUENCY, AS WE DISCUSS LATER.</a:t>
          </a:r>
          <a:endParaRPr lang="en-GB" sz="1600" i="0" kern="1200" dirty="0"/>
        </a:p>
      </dsp:txBody>
      <dsp:txXfrm>
        <a:off x="2982336" y="3487907"/>
        <a:ext cx="2613634" cy="122458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81C518-BD71-334A-88F9-88C5CF338063}">
      <dsp:nvSpPr>
        <dsp:cNvPr id="0" name=""/>
        <dsp:cNvSpPr/>
      </dsp:nvSpPr>
      <dsp:spPr>
        <a:xfrm>
          <a:off x="0" y="0"/>
          <a:ext cx="8229600" cy="801185"/>
        </a:xfrm>
        <a:prstGeom prst="rect">
          <a:avLst/>
        </a:prstGeom>
        <a:solidFill>
          <a:srgbClr val="5522B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solidFill>
                <a:srgbClr val="FFFF00"/>
              </a:solidFill>
            </a:rPr>
            <a:t>NON </a:t>
          </a:r>
          <a:r>
            <a:rPr lang="en-US" sz="3400" kern="1200" dirty="0" smtClean="0">
              <a:solidFill>
                <a:srgbClr val="FFFF00"/>
              </a:solidFill>
            </a:rPr>
            <a:t>REM (NREM) </a:t>
          </a:r>
          <a:r>
            <a:rPr lang="en-US" sz="3400" kern="1200" dirty="0" smtClean="0">
              <a:solidFill>
                <a:srgbClr val="FFFF00"/>
              </a:solidFill>
            </a:rPr>
            <a:t>SLEEP HAS FOUR STAGES.</a:t>
          </a:r>
          <a:endParaRPr lang="en-US" sz="3400" kern="1200" dirty="0">
            <a:solidFill>
              <a:srgbClr val="FFFF00"/>
            </a:solidFill>
          </a:endParaRPr>
        </a:p>
      </dsp:txBody>
      <dsp:txXfrm>
        <a:off x="0" y="0"/>
        <a:ext cx="8229600" cy="801185"/>
      </dsp:txXfrm>
    </dsp:sp>
    <dsp:sp modelId="{2FD32DA4-EC1B-C147-A37C-B9B0FAD75B7B}">
      <dsp:nvSpPr>
        <dsp:cNvPr id="0" name=""/>
        <dsp:cNvSpPr/>
      </dsp:nvSpPr>
      <dsp:spPr>
        <a:xfrm>
          <a:off x="4018" y="801185"/>
          <a:ext cx="2740521" cy="1682489"/>
        </a:xfrm>
        <a:prstGeom prst="rect">
          <a:avLst/>
        </a:prstGeom>
        <a:solidFill>
          <a:srgbClr val="5522B3"/>
        </a:solidFill>
        <a:ln>
          <a:solidFill>
            <a:schemeClr val="accent4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STAGE 1 IS CHARACTERIZED BY A SLIGHT SLOWING OF THE EEG</a:t>
          </a:r>
          <a:endParaRPr lang="en-US" sz="2500" kern="1200" dirty="0"/>
        </a:p>
      </dsp:txBody>
      <dsp:txXfrm>
        <a:off x="4018" y="801185"/>
        <a:ext cx="2740521" cy="1682489"/>
      </dsp:txXfrm>
    </dsp:sp>
    <dsp:sp modelId="{502EB519-730F-5449-95E7-B732AE3ED308}">
      <dsp:nvSpPr>
        <dsp:cNvPr id="0" name=""/>
        <dsp:cNvSpPr/>
      </dsp:nvSpPr>
      <dsp:spPr>
        <a:xfrm>
          <a:off x="2744539" y="801185"/>
          <a:ext cx="2740521" cy="1682489"/>
        </a:xfrm>
        <a:prstGeom prst="rect">
          <a:avLst/>
        </a:prstGeom>
        <a:solidFill>
          <a:srgbClr val="5522B3"/>
        </a:solidFill>
        <a:ln>
          <a:solidFill>
            <a:schemeClr val="accent4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STAGE 2 HAS HIGH-AMPLITUDE K COMPLEXES AND SPINDLES</a:t>
          </a:r>
          <a:endParaRPr lang="en-US" sz="2500" kern="1200" dirty="0"/>
        </a:p>
      </dsp:txBody>
      <dsp:txXfrm>
        <a:off x="2744539" y="801185"/>
        <a:ext cx="2740521" cy="1682489"/>
      </dsp:txXfrm>
    </dsp:sp>
    <dsp:sp modelId="{5CE2C86E-7A38-C44F-B0DE-CCAC6616A52B}">
      <dsp:nvSpPr>
        <dsp:cNvPr id="0" name=""/>
        <dsp:cNvSpPr/>
      </dsp:nvSpPr>
      <dsp:spPr>
        <a:xfrm>
          <a:off x="5485060" y="801185"/>
          <a:ext cx="2740521" cy="1682489"/>
        </a:xfrm>
        <a:prstGeom prst="rect">
          <a:avLst/>
        </a:prstGeom>
        <a:solidFill>
          <a:srgbClr val="5522B3"/>
        </a:solidFill>
        <a:ln>
          <a:solidFill>
            <a:schemeClr val="accent4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STAGES 3 AND 4 HAVE SLOW, HIGH-AMPLITUDE DELTA WAVES</a:t>
          </a:r>
          <a:endParaRPr lang="en-US" sz="2500" kern="1200" dirty="0"/>
        </a:p>
      </dsp:txBody>
      <dsp:txXfrm>
        <a:off x="5485060" y="801185"/>
        <a:ext cx="2740521" cy="1682489"/>
      </dsp:txXfrm>
    </dsp:sp>
    <dsp:sp modelId="{A535106D-8B0E-FA41-9181-7F2AFF513736}">
      <dsp:nvSpPr>
        <dsp:cNvPr id="0" name=""/>
        <dsp:cNvSpPr/>
      </dsp:nvSpPr>
      <dsp:spPr>
        <a:xfrm>
          <a:off x="0" y="2483675"/>
          <a:ext cx="8229600" cy="186943"/>
        </a:xfrm>
        <a:prstGeom prst="rect">
          <a:avLst/>
        </a:prstGeom>
        <a:solidFill>
          <a:srgbClr val="5522B3"/>
        </a:solidFill>
        <a:ln>
          <a:solidFill>
            <a:schemeClr val="accent4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C55F5-3043-4B96-A21B-20B1A3E83663}">
      <dsp:nvSpPr>
        <dsp:cNvPr id="0" name=""/>
        <dsp:cNvSpPr/>
      </dsp:nvSpPr>
      <dsp:spPr>
        <a:xfrm>
          <a:off x="492" y="209202"/>
          <a:ext cx="1922673" cy="115360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ELECTRODES ARE PLACED SYSTEMATICALLY ON THE SCALP FOR RECORDING THE ELECTROENCEPHALOGRAM </a:t>
          </a:r>
          <a:endParaRPr lang="en-GB" sz="1200" kern="1200" dirty="0"/>
        </a:p>
      </dsp:txBody>
      <dsp:txXfrm>
        <a:off x="492" y="209202"/>
        <a:ext cx="1922673" cy="1153604"/>
      </dsp:txXfrm>
    </dsp:sp>
    <dsp:sp modelId="{81B55B44-9C22-46BF-9466-36293FF892C9}">
      <dsp:nvSpPr>
        <dsp:cNvPr id="0" name=""/>
        <dsp:cNvSpPr/>
      </dsp:nvSpPr>
      <dsp:spPr>
        <a:xfrm>
          <a:off x="2115433" y="209202"/>
          <a:ext cx="1922673" cy="1153604"/>
        </a:xfrm>
        <a:prstGeom prst="rect">
          <a:avLst/>
        </a:prstGeom>
        <a:solidFill>
          <a:srgbClr val="9C964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WHEN THE SUBJECT IS AWAKE WITH EYES OPEN, THE EEG EXHIBITS LOW-VOLTAGE, HIGHER-FREQUENCY ACTIVITIES. </a:t>
          </a:r>
          <a:endParaRPr lang="en-GB" sz="1200" kern="1200" dirty="0"/>
        </a:p>
      </dsp:txBody>
      <dsp:txXfrm>
        <a:off x="2115433" y="209202"/>
        <a:ext cx="1922673" cy="1153604"/>
      </dsp:txXfrm>
    </dsp:sp>
    <dsp:sp modelId="{52740BDC-4505-428B-A469-F3A9C889EB71}">
      <dsp:nvSpPr>
        <dsp:cNvPr id="0" name=""/>
        <dsp:cNvSpPr/>
      </dsp:nvSpPr>
      <dsp:spPr>
        <a:xfrm>
          <a:off x="492" y="1555073"/>
          <a:ext cx="1922673" cy="1153604"/>
        </a:xfrm>
        <a:prstGeom prst="rect">
          <a:avLst/>
        </a:prstGeom>
        <a:solidFill>
          <a:srgbClr val="4A7ED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STAGE 1 SLEEP IS CHARACTERIZED BY A SLIGHT SLOWING OF FREQUENCIES</a:t>
          </a:r>
          <a:endParaRPr lang="en-GB" sz="1200" kern="1200" dirty="0"/>
        </a:p>
      </dsp:txBody>
      <dsp:txXfrm>
        <a:off x="492" y="1555073"/>
        <a:ext cx="1922673" cy="1153604"/>
      </dsp:txXfrm>
    </dsp:sp>
    <dsp:sp modelId="{88B7217F-EF5A-4B5C-883F-ABF7765CD504}">
      <dsp:nvSpPr>
        <dsp:cNvPr id="0" name=""/>
        <dsp:cNvSpPr/>
      </dsp:nvSpPr>
      <dsp:spPr>
        <a:xfrm>
          <a:off x="2115433" y="1555073"/>
          <a:ext cx="1922673" cy="1153604"/>
        </a:xfrm>
        <a:prstGeom prst="rect">
          <a:avLst/>
        </a:prstGeom>
        <a:solidFill>
          <a:srgbClr val="4A7ED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STAGES 2 SLEEP IS CHARACTERIZED BY SPINDLE WAVES AND K-COMPLEXES AS WELL AS INCREASES IN OTHER SLOW RHYTHMS.</a:t>
          </a:r>
          <a:endParaRPr lang="en-GB" sz="1200" kern="1200" dirty="0"/>
        </a:p>
      </dsp:txBody>
      <dsp:txXfrm>
        <a:off x="2115433" y="1555073"/>
        <a:ext cx="1922673" cy="1153604"/>
      </dsp:txXfrm>
    </dsp:sp>
    <dsp:sp modelId="{F77AEC54-BD21-4641-8575-967D36631378}">
      <dsp:nvSpPr>
        <dsp:cNvPr id="0" name=""/>
        <dsp:cNvSpPr/>
      </dsp:nvSpPr>
      <dsp:spPr>
        <a:xfrm>
          <a:off x="492" y="2900945"/>
          <a:ext cx="1922673" cy="1153604"/>
        </a:xfrm>
        <a:prstGeom prst="rect">
          <a:avLst/>
        </a:prstGeom>
        <a:solidFill>
          <a:srgbClr val="4A7ED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STAGE 4 SLEEP SLOW RHYTHMS BECOME VERY PROMINENT.</a:t>
          </a:r>
          <a:endParaRPr lang="en-GB" sz="1200" kern="1200" dirty="0"/>
        </a:p>
      </dsp:txBody>
      <dsp:txXfrm>
        <a:off x="492" y="2900945"/>
        <a:ext cx="1922673" cy="1153604"/>
      </dsp:txXfrm>
    </dsp:sp>
    <dsp:sp modelId="{38FDCF88-15CD-4A6F-9ADB-A802F8C80B8A}">
      <dsp:nvSpPr>
        <dsp:cNvPr id="0" name=""/>
        <dsp:cNvSpPr/>
      </dsp:nvSpPr>
      <dsp:spPr>
        <a:xfrm>
          <a:off x="2115433" y="2900945"/>
          <a:ext cx="1922673" cy="11536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DURING RAPID EYE MOVEMENT (REM) SLEEP IS SIMILAR TO THAT DURING WAKING</a:t>
          </a:r>
          <a:endParaRPr lang="en-GB" sz="1200" kern="1200" dirty="0"/>
        </a:p>
      </dsp:txBody>
      <dsp:txXfrm>
        <a:off x="2115433" y="2900945"/>
        <a:ext cx="1922673" cy="1153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D28AD-138E-D84C-9990-8CE19A7CA158}" type="datetimeFigureOut">
              <a:rPr lang="en-US" smtClean="0"/>
              <a:t>8/30/2015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9AA03-9F02-814A-BBCA-1372850D34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40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7AFDA-A2A6-4710-B58E-E058CC3EF692}" type="datetimeFigureOut">
              <a:rPr lang="en-US" smtClean="0"/>
              <a:t>8/30/2015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4C18E-325B-4787-AF7E-6CBBA729D0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31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en-GB" dirty="0" smtClean="0"/>
              <a:t>THERE IS LITTLE DOUBT THAT SLEEP HAS IMPORTANT FUNCTIONS. </a:t>
            </a:r>
          </a:p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en-GB" dirty="0" smtClean="0"/>
              <a:t>IT EXISTS IN ALL MAMMALS, AND AFTER TOTAL DEPRIVATION THERE IS USUALLY A PERIOD OF “CATCH-UP” OR “REBOUND” SLEEP</a:t>
            </a:r>
          </a:p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en-GB" dirty="0" smtClean="0"/>
              <a:t>AFTER SELECTIVE DEPRIVATION OF REM OR SLOW-WAVE SLEEP, THERE IS ALSO A SELECTIVE REBOUND OF THESE SPECIFIC STAGES OF SLEEP </a:t>
            </a:r>
          </a:p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en-GB" dirty="0" smtClean="0"/>
              <a:t>THE ESSENTIAL ROLE OF SLEEP IN HOMEOSTASIS IS DEMONSTRATED WHERE RATS DEPRIVED OF SLEEP FOR 2 TO 3 WEEKS OFTEN WILL DIE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C18E-325B-4787-AF7E-6CBBA729D01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13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C18E-325B-4787-AF7E-6CBBA729D01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396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C18E-325B-4787-AF7E-6CBBA729D01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551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en-GB" dirty="0" smtClean="0"/>
              <a:t>ELECTRODES ARE PLACED SYSTEMATICALLY ON THE SCALP FOR RECORDING THE ELECTROENCEPHALOGRAM </a:t>
            </a:r>
          </a:p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en-GB" dirty="0" smtClean="0"/>
              <a:t>WHEN THE SUBJECT IS AWAKE WITH EYES OPEN, THE EEG EXHIBITS LOW-VOLTAGE, HIGHER-FREQUENCY ACTIVITIES. </a:t>
            </a:r>
          </a:p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en-GB" dirty="0" smtClean="0"/>
              <a:t>STAGE 1 SLEEP IS CHARACTERIZED BY A SLIGHT SLOWING OF FREQUENCIES</a:t>
            </a:r>
          </a:p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en-GB" dirty="0" smtClean="0"/>
              <a:t>STAGES 2 SLEEP IS CHARACTERIZED BY SPINDLE WAVES AND K-COMPLEXES AS WELL AS INCREASES IN OTHER SLOW RHYTHMS.</a:t>
            </a:r>
          </a:p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en-GB" dirty="0" smtClean="0"/>
              <a:t>STAGE 4 SLEEP SLOW RHYTHMS BECOME VERY PROMINENT.</a:t>
            </a:r>
          </a:p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en-GB" dirty="0" smtClean="0"/>
              <a:t>DURING RAPID EYE MOVEMENT (REM) SLEEP IS SIMILAR TO THAT DURING WAKING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C18E-325B-4787-AF7E-6CBBA729D01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427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13AA5C1-E486-4140-BE07-FB99805AF9C7}" type="datetime1">
              <a:rPr lang="en-US" altLang="en-US"/>
              <a:pPr/>
              <a:t>8/30/2015</a:t>
            </a:fld>
            <a:endParaRPr lang="en-US" altLang="en-US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06E07C-F452-40FE-B5FA-97FAFCA3CE1C}" type="slidenum">
              <a:rPr lang="en-US" altLang="en-US"/>
              <a:pPr/>
              <a:t>49</a:t>
            </a:fld>
            <a:endParaRPr lang="en-US" altLang="en-US" dirty="0"/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Keywords:  nonsomniacs, insomniacs</a:t>
            </a:r>
          </a:p>
        </p:txBody>
      </p:sp>
    </p:spTree>
    <p:extLst>
      <p:ext uri="{BB962C8B-B14F-4D97-AF65-F5344CB8AC3E}">
        <p14:creationId xmlns:p14="http://schemas.microsoft.com/office/powerpoint/2010/main" val="1138462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en-GB" dirty="0" smtClean="0"/>
              <a:t>THE SUPRACHIASMATIC NUCLEUS (SCN) IS PART OF THE HYPOTHALAMUS AND THE MAIN CONTROL CENTRE OF THE CIRCADIAN RHYTHMS OF SLEEP AND TEMPERATURE.</a:t>
            </a:r>
          </a:p>
          <a:p>
            <a:pPr marL="628650" lvl="1" indent="-171450" rtl="0">
              <a:buFont typeface="Arial" panose="020B0604020202020204" pitchFamily="34" charset="0"/>
              <a:buChar char="•"/>
            </a:pPr>
            <a:r>
              <a:rPr lang="en-US" dirty="0" smtClean="0"/>
              <a:t>IT CONTAINS A BIOLOGICAL CLOCK RESPONSIBLE FOR ORGANIZING MANY OF THE BODY’S CIRCADIAN RHYTHMS</a:t>
            </a:r>
            <a:endParaRPr lang="en-GB" dirty="0" smtClean="0"/>
          </a:p>
          <a:p>
            <a:pPr marL="628650" lvl="1" indent="-171450" rtl="0">
              <a:buFont typeface="Arial" panose="020B0604020202020204" pitchFamily="34" charset="0"/>
              <a:buChar char="•"/>
            </a:pPr>
            <a:r>
              <a:rPr lang="en-GB" dirty="0" smtClean="0"/>
              <a:t>DAMAGE TO THE SCN RESULTS IN LESS CONSISTENT BODY RHYTHMS THAT ARE NO LONGER SYNCHRONIZED TO ENVIRONMENTAL PATTERNS OF LIGHT AND DARK.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C18E-325B-4787-AF7E-6CBBA729D017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129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rtl="0">
              <a:buFont typeface="Arial" panose="020B0604020202020204" pitchFamily="34" charset="0"/>
              <a:buChar char="•"/>
            </a:pPr>
            <a:r>
              <a:rPr lang="en-US" sz="1200" dirty="0" smtClean="0"/>
              <a:t>LIGHT RESETS THE SCN VIA A SMALL BRANCH OF THE OPTIC NERVE KNOWN AS THE RETINOHYPOTHALAMIC PATHWAY</a:t>
            </a:r>
            <a:endParaRPr lang="en-GB" sz="1200" dirty="0" smtClean="0"/>
          </a:p>
          <a:p>
            <a:pPr marL="628650" lvl="1" indent="-171450" rtl="0">
              <a:buFont typeface="Arial" panose="020B0604020202020204" pitchFamily="34" charset="0"/>
              <a:buChar char="•"/>
            </a:pPr>
            <a:r>
              <a:rPr lang="en-US" sz="1200" dirty="0" smtClean="0"/>
              <a:t>TRAVELS DIRECTLY FROM THE RETINA TO THE SCN.</a:t>
            </a:r>
            <a:endParaRPr lang="en-GB" sz="1200" dirty="0" smtClean="0"/>
          </a:p>
          <a:p>
            <a:pPr marL="285750" lvl="0" indent="-285750" rtl="0">
              <a:buFont typeface="Arial" panose="020B0604020202020204" pitchFamily="34" charset="0"/>
              <a:buChar char="•"/>
            </a:pPr>
            <a:r>
              <a:rPr lang="en-US" sz="1600" dirty="0" smtClean="0"/>
              <a:t>THE RETINOHYPOTHALAMIC PATH COMES FROM A SPECIAL POPULATION OF GANGLION CELLS THAT HAVE THEIR OWN PHOTOPIGMENT CALLED MELANOPSIN</a:t>
            </a:r>
            <a:endParaRPr lang="en-GB" sz="1600" dirty="0" smtClean="0"/>
          </a:p>
          <a:p>
            <a:pPr marL="628650" lvl="1" indent="-171450" rtl="0">
              <a:buFont typeface="Arial" panose="020B0604020202020204" pitchFamily="34" charset="0"/>
              <a:buChar char="•"/>
            </a:pPr>
            <a:r>
              <a:rPr lang="en-US" sz="1200" dirty="0" smtClean="0"/>
              <a:t>MELANOPSIN IS A PHOTOPIGMENT PRESENT IN GANGLION CELLS IN THE RETINA WHOSE AXONS TRANSMIT INFORMATION TO THE SCN</a:t>
            </a:r>
            <a:endParaRPr lang="en-GB" sz="1200" dirty="0" smtClean="0"/>
          </a:p>
          <a:p>
            <a:pPr marL="628650" lvl="1" indent="-171450" rtl="0">
              <a:buFont typeface="Arial" panose="020B0604020202020204" pitchFamily="34" charset="0"/>
              <a:buChar char="•"/>
            </a:pPr>
            <a:r>
              <a:rPr lang="en-US" sz="1200" dirty="0" smtClean="0"/>
              <a:t>THE CELLS RESPOND DIRECTLY TO LIGHT AND DO NOT REQUIRE ANY INPUT FROM THE RODS OR CONES</a:t>
            </a:r>
            <a:endParaRPr lang="en-GB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C18E-325B-4787-AF7E-6CBBA729D017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376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4C18E-325B-4787-AF7E-6CBBA729D017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038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imbing_emission_lg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2205"/>
          <a:stretch/>
        </p:blipFill>
        <p:spPr>
          <a:xfrm>
            <a:off x="0" y="0"/>
            <a:ext cx="9144000" cy="386080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063314"/>
            <a:ext cx="7772400" cy="114300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2">
                    <a:lumMod val="50000"/>
                  </a:schemeClr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206314"/>
            <a:ext cx="6400800" cy="11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50000"/>
                  </a:schemeClr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8/30/2015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02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8/30/2015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98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1371600"/>
            <a:ext cx="1524000" cy="4953000"/>
          </a:xfrm>
        </p:spPr>
        <p:txBody>
          <a:bodyPr vert="eaVert"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71600"/>
            <a:ext cx="6705600" cy="495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8/30/2015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96752"/>
            <a:ext cx="8229600" cy="864096"/>
          </a:xfrm>
        </p:spPr>
        <p:txBody>
          <a:bodyPr/>
          <a:lstStyle>
            <a:lvl1pPr algn="l">
              <a:defRPr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8/30/2015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514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90925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>
                    <a:lumMod val="50000"/>
                  </a:schemeClr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09073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8/30/2015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369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4038600" cy="42637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60848"/>
            <a:ext cx="4038600" cy="42637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8/30/2015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800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803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4041775" cy="803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8/30/2015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188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8/30/2015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11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8/30/2015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988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1"/>
            <a:ext cx="5111750" cy="49529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33651"/>
            <a:ext cx="3008313" cy="3790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8/30/2015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29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8/30/2015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847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4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mp4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"/>
          <p:cNvSpPr txBox="1">
            <a:spLocks noChangeArrowheads="1"/>
          </p:cNvSpPr>
          <p:nvPr userDrawn="1"/>
        </p:nvSpPr>
        <p:spPr bwMode="auto">
          <a:xfrm>
            <a:off x="-59128" y="6477000"/>
            <a:ext cx="9208338" cy="361054"/>
          </a:xfrm>
          <a:prstGeom prst="rect">
            <a:avLst/>
          </a:prstGeom>
          <a:noFill/>
          <a:ln>
            <a:noFill/>
          </a:ln>
          <a:effectLst/>
          <a:scene3d>
            <a:camera prst="perspectiveAbove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FFCC00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20360" tIns="20360" rIns="20360" bIns="20360" numCol="1" anchor="ctr" anchorCtr="0" compatLnSpc="1">
            <a:prstTxWarp prst="textNoShape">
              <a:avLst/>
            </a:prstTxWarp>
          </a:bodyPr>
          <a:lstStyle/>
          <a:p>
            <a:pPr algn="ctr" defTabSz="514384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spc="2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279400" stA="72000" endPos="45500" dir="5400000" sy="-100000" algn="bl" rotWithShape="0"/>
                </a:effectLst>
                <a:cs typeface="Arial" pitchFamily="34" charset="0"/>
              </a:rPr>
              <a:t>THE</a:t>
            </a:r>
            <a:r>
              <a:rPr lang="en-US" altLang="en-US" sz="1200" b="1" spc="28" baseline="0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279400" stA="72000" endPos="45500" dir="5400000" sy="-100000" algn="bl" rotWithShape="0"/>
                </a:effectLst>
                <a:cs typeface="Arial" pitchFamily="34" charset="0"/>
              </a:rPr>
              <a:t> PHYSIOLOGY OF SLEEP – WRITTEN AND COMPILED BY COLIN GREENGRASS, PH.D.</a:t>
            </a:r>
            <a:endParaRPr lang="en-US" altLang="en-US" sz="1200" b="1" spc="28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  <a:reflection blurRad="279400" stA="72000" endPos="45500" dir="5400000" sy="-100000" algn="bl" rotWithShape="0"/>
              </a:effectLst>
              <a:cs typeface="Arial" pitchFamily="34" charset="0"/>
            </a:endParaRPr>
          </a:p>
        </p:txBody>
      </p:sp>
      <p:pic>
        <p:nvPicPr>
          <p:cNvPr id="9" name="climbing_emission_lg1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/>
          <a:srcRect t="60456" b="20219"/>
          <a:stretch/>
        </p:blipFill>
        <p:spPr>
          <a:xfrm>
            <a:off x="0" y="-11466"/>
            <a:ext cx="9144000" cy="81938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960321"/>
            <a:ext cx="8219256" cy="11005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60848"/>
            <a:ext cx="8229600" cy="4263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946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C9470-335F-4FB4-A190-08EBD6AEAE67}" type="datetimeFigureOut">
              <a:rPr lang="en-US" smtClean="0"/>
              <a:t>8/30/2015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356350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14F29-5060-4830-A216-B31A92D650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481959" y="6496951"/>
            <a:ext cx="442392" cy="284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675" b="1" kern="1200" cap="none" spc="28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FEF167-7FCE-7946-BBC6-4D92A9EC84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Box 4"/>
          <p:cNvSpPr txBox="1">
            <a:spLocks noChangeArrowheads="1"/>
          </p:cNvSpPr>
          <p:nvPr userDrawn="1"/>
        </p:nvSpPr>
        <p:spPr bwMode="auto">
          <a:xfrm>
            <a:off x="826437" y="116633"/>
            <a:ext cx="3388375" cy="50990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FFCC00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20360" tIns="20360" rIns="20360" bIns="20360" numCol="1" anchor="ctr" anchorCtr="0" compatLnSpc="1">
            <a:prstTxWarp prst="textNoShape">
              <a:avLst/>
            </a:prstTxWarp>
          </a:bodyPr>
          <a:lstStyle/>
          <a:p>
            <a:pPr algn="ctr" defTabSz="514384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spc="2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ea typeface="Times New Roman" pitchFamily="18" charset="0"/>
                <a:cs typeface="Arial" pitchFamily="34" charset="0"/>
              </a:rPr>
              <a:t>COLLEGE OF MEDICINE </a:t>
            </a:r>
            <a:endParaRPr lang="en-US" altLang="en-US" sz="1800" b="1" spc="28" dirty="0" smtClean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ea typeface="Times New Roman" pitchFamily="18" charset="0"/>
              <a:cs typeface="Arial" pitchFamily="34" charset="0"/>
            </a:endParaRPr>
          </a:p>
          <a:p>
            <a:pPr algn="ctr" defTabSz="514384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spc="2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Arial" pitchFamily="34" charset="0"/>
              </a:rPr>
              <a:t>KING </a:t>
            </a:r>
            <a:r>
              <a:rPr lang="en-US" altLang="en-US" sz="1800" b="1" spc="2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Arial" pitchFamily="34" charset="0"/>
              </a:rPr>
              <a:t>SAUD UNIVERSITY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13" y="21394"/>
            <a:ext cx="714375" cy="7143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30000" endPos="32000" dir="5400000" sy="-100000" algn="bl" rotWithShape="0"/>
          </a:effectLst>
        </p:spPr>
      </p:pic>
      <p:sp>
        <p:nvSpPr>
          <p:cNvPr id="15" name="TextBox 14"/>
          <p:cNvSpPr txBox="1"/>
          <p:nvPr userDrawn="1"/>
        </p:nvSpPr>
        <p:spPr>
          <a:xfrm>
            <a:off x="5546629" y="210126"/>
            <a:ext cx="2914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23"/>
            <a:r>
              <a:rPr lang="en-GB" sz="1600" b="1" spc="28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DEPARTMENT OF </a:t>
            </a:r>
            <a:r>
              <a:rPr lang="en-GB" sz="1600" b="1" spc="28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PHYSIOLOGY</a:t>
            </a:r>
            <a:endParaRPr lang="en-GB" sz="1600" b="1" spc="28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1259632" y="371586"/>
            <a:ext cx="2560320" cy="6996"/>
          </a:xfrm>
          <a:prstGeom prst="line">
            <a:avLst/>
          </a:prstGeom>
          <a:ln w="285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F6DA8">
                    <a:lumMod val="60000"/>
                    <a:lumOff val="40000"/>
                  </a:srgbClr>
                </a:gs>
                <a:gs pos="83000">
                  <a:srgbClr val="0F6DA8">
                    <a:lumMod val="85000"/>
                    <a:lumOff val="15000"/>
                  </a:srgbClr>
                </a:gs>
                <a:gs pos="100000">
                  <a:srgbClr val="0F6DA8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57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b="1" kern="1200" cap="none" spc="50">
          <a:ln w="13500">
            <a:solidFill>
              <a:schemeClr val="accent1">
                <a:shade val="2500"/>
                <a:alpha val="6500"/>
              </a:schemeClr>
            </a:solidFill>
            <a:prstDash val="solid"/>
          </a:ln>
          <a:solidFill>
            <a:schemeClr val="tx1">
              <a:alpha val="95000"/>
            </a:schemeClr>
          </a:solidFill>
          <a:effectLst>
            <a:innerShdw blurRad="50900" dist="38500" dir="13500000">
              <a:srgbClr val="000000">
                <a:alpha val="60000"/>
              </a:srgbClr>
            </a:inn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6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18.png"/><Relationship Id="rId7" Type="http://schemas.openxmlformats.org/officeDocument/2006/relationships/diagramLayout" Target="../diagrams/layout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5" Type="http://schemas.openxmlformats.org/officeDocument/2006/relationships/image" Target="../media/image20.png"/><Relationship Id="rId10" Type="http://schemas.microsoft.com/office/2007/relationships/diagramDrawing" Target="../diagrams/drawing8.xml"/><Relationship Id="rId4" Type="http://schemas.openxmlformats.org/officeDocument/2006/relationships/image" Target="../media/image19.png"/><Relationship Id="rId9" Type="http://schemas.openxmlformats.org/officeDocument/2006/relationships/diagramColors" Target="../diagrams/colors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/D:\Squire\Images\42f04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/D:\Squire\Images\42f04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D:\Squire\Images\42f04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/D:\Squire\Images\42f04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/D:\Squire\Images\42f04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diagramLayout" Target="../diagrams/layout15.xml"/><Relationship Id="rId7" Type="http://schemas.openxmlformats.org/officeDocument/2006/relationships/diagramData" Target="../diagrams/data16.xml"/><Relationship Id="rId12" Type="http://schemas.openxmlformats.org/officeDocument/2006/relationships/image" Target="../media/image38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10" Type="http://schemas.openxmlformats.org/officeDocument/2006/relationships/diagramColors" Target="../diagrams/colors16.xm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39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Relationship Id="rId9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diagramLayout" Target="../diagrams/layout19.xml"/><Relationship Id="rId5" Type="http://schemas.openxmlformats.org/officeDocument/2006/relationships/diagramData" Target="../diagrams/data19.xml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44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38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7" Type="http://schemas.openxmlformats.org/officeDocument/2006/relationships/image" Target="../media/image38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7" Type="http://schemas.openxmlformats.org/officeDocument/2006/relationships/image" Target="../media/image45.gif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7" Type="http://schemas.openxmlformats.org/officeDocument/2006/relationships/image" Target="../media/image46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7" Type="http://schemas.openxmlformats.org/officeDocument/2006/relationships/image" Target="../media/image48.pn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gif"/><Relationship Id="rId4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0134" y="476672"/>
            <a:ext cx="7772400" cy="1143000"/>
          </a:xfrm>
        </p:spPr>
        <p:txBody>
          <a:bodyPr/>
          <a:lstStyle/>
          <a:p>
            <a:r>
              <a:rPr lang="en-US" dirty="0" smtClean="0">
                <a:ln w="19050">
                  <a:solidFill>
                    <a:srgbClr val="FF000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</a:rPr>
              <a:t>THE PHYSIOLOGY OF SLEEP</a:t>
            </a:r>
            <a:endParaRPr lang="en-US" dirty="0">
              <a:ln w="19050">
                <a:solidFill>
                  <a:srgbClr val="FF0000"/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08520" y="2564904"/>
            <a:ext cx="9144000" cy="670958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sz="20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PRESENTED </a:t>
            </a:r>
            <a:r>
              <a:rPr lang="en-US" sz="20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BY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Dr</a:t>
            </a:r>
            <a:r>
              <a:rPr lang="en-US" sz="2000" b="1" dirty="0">
                <a:solidFill>
                  <a:srgbClr val="FF0000"/>
                </a:solidFill>
              </a:rPr>
              <a:t>. </a:t>
            </a:r>
            <a:r>
              <a:rPr lang="en-US" sz="2000" b="1" dirty="0" err="1">
                <a:solidFill>
                  <a:srgbClr val="FF0000"/>
                </a:solidFill>
              </a:rPr>
              <a:t>Nervana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Mostafa</a:t>
            </a:r>
            <a:r>
              <a:rPr lang="en-US" sz="2000" b="1" dirty="0">
                <a:solidFill>
                  <a:srgbClr val="FFFF00"/>
                </a:solidFill>
              </a:rPr>
              <a:t/>
            </a:r>
            <a:br>
              <a:rPr lang="en-US" sz="2000" b="1" dirty="0">
                <a:solidFill>
                  <a:srgbClr val="FFFF00"/>
                </a:solidFill>
              </a:rPr>
            </a:br>
            <a:r>
              <a:rPr lang="en-US" sz="2000" b="1" dirty="0">
                <a:solidFill>
                  <a:srgbClr val="FFFF00"/>
                </a:solidFill>
              </a:rPr>
              <a:t/>
            </a:r>
            <a:br>
              <a:rPr lang="en-US" sz="2000" b="1" dirty="0">
                <a:solidFill>
                  <a:srgbClr val="FFFF00"/>
                </a:solidFill>
              </a:rPr>
            </a:br>
            <a:r>
              <a:rPr lang="en-US" sz="2000" b="1" dirty="0">
                <a:solidFill>
                  <a:srgbClr val="FFFF00"/>
                </a:solidFill>
              </a:rPr>
              <a:t>MB BS, MD, </a:t>
            </a:r>
            <a:r>
              <a:rPr lang="en-US" sz="2000" b="1" dirty="0" smtClean="0">
                <a:solidFill>
                  <a:srgbClr val="FFFF00"/>
                </a:solidFill>
              </a:rPr>
              <a:t>PhD</a:t>
            </a:r>
            <a:r>
              <a:rPr lang="en-US" sz="2000" b="1" dirty="0">
                <a:solidFill>
                  <a:srgbClr val="FFFF00"/>
                </a:solidFill>
              </a:rPr>
              <a:t/>
            </a:r>
            <a:br>
              <a:rPr lang="en-US" sz="2000" b="1" dirty="0">
                <a:solidFill>
                  <a:srgbClr val="FFFF00"/>
                </a:solidFill>
              </a:rPr>
            </a:br>
            <a:r>
              <a:rPr lang="en-US" sz="2000" b="1" dirty="0">
                <a:solidFill>
                  <a:srgbClr val="FFFF00"/>
                </a:solidFill>
              </a:rPr>
              <a:t>Associate Professor of Physiology </a:t>
            </a:r>
            <a:br>
              <a:rPr lang="en-US" sz="2000" b="1" dirty="0">
                <a:solidFill>
                  <a:srgbClr val="FFFF00"/>
                </a:solidFill>
              </a:rPr>
            </a:br>
            <a:endParaRPr lang="en-US" sz="20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-10985" y="5733256"/>
            <a:ext cx="9144000" cy="670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2">
                    <a:lumMod val="50000"/>
                  </a:schemeClr>
                </a:solidFill>
                <a:effectLst>
                  <a:reflection blurRad="6350" stA="250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Prepared BY COLIN GREENGRASS, PH.D.</a:t>
            </a:r>
            <a:endParaRPr lang="en-US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94433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291264" cy="306551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JET LAG </a:t>
            </a:r>
            <a:r>
              <a:rPr lang="en-US" dirty="0" smtClean="0">
                <a:solidFill>
                  <a:srgbClr val="FFFF00"/>
                </a:solidFill>
              </a:rPr>
              <a:t>: THE </a:t>
            </a:r>
            <a:r>
              <a:rPr lang="en-US" dirty="0" smtClean="0">
                <a:solidFill>
                  <a:srgbClr val="FFFF00"/>
                </a:solidFill>
              </a:rPr>
              <a:t>DISRUPTION OF THE CIRCADIAN RHYTHMS DUE TO CROSSING TIME ZONES. 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endParaRPr lang="en-US" dirty="0" smtClean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STEMS FROM A MISMATCH OF THE INTERNAL CIRCADIAN CLOCK AND EXTERNAL TIME.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CHARACTERIZED BY SLEEPINESS DURING THE DAY, SLEEPLESSNESS AT NIGHT, AND IMPAIRED CONCENTRATION.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TRAVELING WEST “PHASE-DELAYS” OUR CIRCADIAN RHYTHMS.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TRAVELING EAST “PHASE-ADVANCES” OUR CIRCADIAN RHYTHMS.</a:t>
            </a:r>
          </a:p>
          <a:p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588622"/>
            <a:ext cx="5687116" cy="1961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30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5576" y="2780928"/>
            <a:ext cx="7772400" cy="1362075"/>
          </a:xfrm>
        </p:spPr>
        <p:txBody>
          <a:bodyPr/>
          <a:lstStyle/>
          <a:p>
            <a:pPr algn="ctr"/>
            <a:r>
              <a:rPr lang="en-GB" dirty="0" smtClean="0"/>
              <a:t>WHY DO WE NEED SLEEP?</a:t>
            </a:r>
            <a:endParaRPr lang="en-GB" dirty="0"/>
          </a:p>
        </p:txBody>
      </p:sp>
      <p:pic>
        <p:nvPicPr>
          <p:cNvPr id="4" name="Picture 4" descr="fatguysle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57139"/>
            <a:ext cx="3526160" cy="2095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45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FFFF00">
                    <a:alpha val="95000"/>
                  </a:srgbClr>
                </a:solidFill>
              </a:rPr>
              <a:t>SLEEP HAS IMPORTANT PHYSIOLOGICAL FUNCTIONS</a:t>
            </a:r>
            <a:endParaRPr lang="en-GB" dirty="0">
              <a:solidFill>
                <a:srgbClr val="FFFF00">
                  <a:alpha val="95000"/>
                </a:srgb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1501515"/>
              </p:ext>
            </p:extLst>
          </p:nvPr>
        </p:nvGraphicFramePr>
        <p:xfrm>
          <a:off x="457200" y="2204864"/>
          <a:ext cx="8229600" cy="4119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631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WHY DO WE NEED SLEEP?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SLEEP IS A SPECIALIZED STATE THAT SERVES A VARIETY OF IMPORTANT FUNCTIONS INCLUDING:</a:t>
            </a:r>
          </a:p>
          <a:p>
            <a:pPr lvl="1">
              <a:lnSpc>
                <a:spcPct val="90000"/>
              </a:lnSpc>
            </a:pPr>
            <a:r>
              <a:rPr lang="en-US" sz="28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CONSERVATION OF METABOLIC </a:t>
            </a:r>
            <a:r>
              <a:rPr lang="en-US" sz="2800" b="1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ENERGY.</a:t>
            </a:r>
            <a:endParaRPr lang="en-US" sz="2800" b="1" spc="50" dirty="0">
              <a:ln w="0"/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lvl="1">
              <a:lnSpc>
                <a:spcPct val="90000"/>
              </a:lnSpc>
            </a:pPr>
            <a:r>
              <a:rPr lang="en-US" sz="28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REPAIR AND </a:t>
            </a:r>
            <a:r>
              <a:rPr lang="en-US" sz="2800" b="1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RESTORATION.</a:t>
            </a:r>
            <a:endParaRPr lang="en-US" sz="2800" b="1" spc="50" dirty="0">
              <a:ln w="0"/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lvl="1">
              <a:lnSpc>
                <a:spcPct val="90000"/>
              </a:lnSpc>
            </a:pPr>
            <a:r>
              <a:rPr lang="en-US" sz="28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PROTEINS ARE </a:t>
            </a:r>
            <a:r>
              <a:rPr lang="en-US" sz="2800" b="1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REBUILT.</a:t>
            </a:r>
            <a:endParaRPr lang="en-US" sz="2800" b="1" spc="50" dirty="0">
              <a:ln w="0"/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lvl="1">
              <a:lnSpc>
                <a:spcPct val="90000"/>
              </a:lnSpc>
            </a:pPr>
            <a:r>
              <a:rPr lang="en-US" sz="28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ENERGY SUPPLIES ARE </a:t>
            </a:r>
            <a:r>
              <a:rPr lang="en-US" sz="2800" b="1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REPLENISHED.</a:t>
            </a:r>
            <a:endParaRPr lang="en-US" sz="2800" b="1" spc="50" dirty="0">
              <a:ln w="0"/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lvl="1"/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33625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69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SLEEP AND THE BRAIN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16288" cy="4263752"/>
          </a:xfrm>
        </p:spPr>
        <p:txBody>
          <a:bodyPr>
            <a:normAutofit fontScale="92500"/>
          </a:bodyPr>
          <a:lstStyle/>
          <a:p>
            <a:r>
              <a:rPr lang="en-US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SLEEP IS A SPECIALIZED STATE THAT SERVES THE BRAIN IN</a:t>
            </a:r>
          </a:p>
          <a:p>
            <a:pPr lvl="1"/>
            <a:r>
              <a:rPr lang="en-US" b="1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AIDING LEARNING AND </a:t>
            </a:r>
            <a:r>
              <a:rPr lang="en-US" b="1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MEMORY CONSOLIDATION.</a:t>
            </a:r>
            <a:endParaRPr lang="en-US" b="1" spc="50" dirty="0" smtClean="0">
              <a:ln w="0"/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lvl="1"/>
            <a:r>
              <a:rPr lang="en-GB" b="1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NEURAL </a:t>
            </a:r>
            <a:r>
              <a:rPr lang="en-GB" b="1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MATURATION.</a:t>
            </a:r>
            <a:endParaRPr lang="en-GB" b="1" spc="50" dirty="0" smtClean="0">
              <a:ln w="0"/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lvl="1"/>
            <a:r>
              <a:rPr lang="en-GB" b="1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CLEARANCE OF METABOLIC WASTE PRODUCTS GENERATED BY NEURAL ACTIVITY IN THE AWAKE </a:t>
            </a:r>
            <a:r>
              <a:rPr lang="en-GB" b="1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BRAIN.</a:t>
            </a:r>
            <a:r>
              <a:rPr lang="en-US" b="1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en-US" b="1" spc="50" dirty="0" smtClean="0">
              <a:ln w="0"/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lvl="1"/>
            <a:endParaRPr lang="en-US" dirty="0" smtClean="0"/>
          </a:p>
          <a:p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864509"/>
            <a:ext cx="4038600" cy="2656156"/>
          </a:xfrm>
        </p:spPr>
      </p:pic>
    </p:spTree>
    <p:extLst>
      <p:ext uri="{BB962C8B-B14F-4D97-AF65-F5344CB8AC3E}">
        <p14:creationId xmlns:p14="http://schemas.microsoft.com/office/powerpoint/2010/main" val="291757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SLEEP AND MEMORY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5482952" cy="4263752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SLEEP ALSO PLAYS AN IMPORTANT ROLE IN </a:t>
            </a:r>
            <a:r>
              <a:rPr lang="en-US" b="1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ENHANCING LEARNING AND STRENGTHENING MEMORY.</a:t>
            </a:r>
          </a:p>
          <a:p>
            <a:pPr lvl="1">
              <a:lnSpc>
                <a:spcPct val="90000"/>
              </a:lnSpc>
            </a:pPr>
            <a:r>
              <a:rPr lang="en-US" sz="23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PERFORMANCE ON A NEWLY LEARNED TASK IS BETTER </a:t>
            </a:r>
            <a:r>
              <a:rPr lang="en-US" sz="23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IF </a:t>
            </a:r>
            <a:r>
              <a:rPr lang="en-US" sz="23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ADEQUATE SLEEP IS ACHIEVED DURING THAT NIGHT.</a:t>
            </a:r>
          </a:p>
          <a:p>
            <a:pPr>
              <a:lnSpc>
                <a:spcPct val="90000"/>
              </a:lnSpc>
            </a:pPr>
            <a:r>
              <a:rPr lang="en-US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INCREASED BRAIN ACTIVITY OCCURS IN THE AREA OF THE BRAIN ACTIVATED BY A NEWLY LEARNED TASK WHILE ONE IS ASLEEP</a:t>
            </a:r>
            <a:r>
              <a:rPr lang="en-US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  <a:endParaRPr lang="en-US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244" y="2344669"/>
            <a:ext cx="2423555" cy="180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34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1916832"/>
            <a:ext cx="3835102" cy="1362075"/>
          </a:xfrm>
        </p:spPr>
        <p:txBody>
          <a:bodyPr>
            <a:normAutofit/>
          </a:bodyPr>
          <a:lstStyle/>
          <a:p>
            <a:pPr algn="ctr"/>
            <a:r>
              <a:rPr lang="en-GB" sz="3600" dirty="0" smtClean="0"/>
              <a:t>STAGES OF SLEEP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7" b="8535"/>
          <a:stretch/>
        </p:blipFill>
        <p:spPr>
          <a:xfrm>
            <a:off x="4283968" y="692697"/>
            <a:ext cx="4965379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8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93713" y="4345670"/>
            <a:ext cx="8229600" cy="635602"/>
            <a:chOff x="0" y="2840381"/>
            <a:chExt cx="8229600" cy="635602"/>
          </a:xfrm>
        </p:grpSpPr>
        <p:sp>
          <p:nvSpPr>
            <p:cNvPr id="7" name="Rounded Rectangle 6"/>
            <p:cNvSpPr/>
            <p:nvPr/>
          </p:nvSpPr>
          <p:spPr>
            <a:xfrm>
              <a:off x="0" y="2840381"/>
              <a:ext cx="8229600" cy="635602"/>
            </a:xfrm>
            <a:prstGeom prst="roundRect">
              <a:avLst/>
            </a:prstGeom>
            <a:solidFill>
              <a:srgbClr val="4F81BD">
                <a:alpha val="74118"/>
              </a:srgb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31028" y="2871409"/>
              <a:ext cx="8167544" cy="5735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MY" sz="1600" kern="1200" dirty="0" smtClean="0"/>
                <a:t>(5) DESCRIBE HOW THE EEG , AS A PHYSIOLOGICAL TOOL , IS BEING USED TO DELINEATE THE STAGE OF SLEEP ( OR WAKEFULNESS )</a:t>
              </a:r>
              <a:endParaRPr lang="en-GB" sz="16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4741" y="2087982"/>
            <a:ext cx="8229600" cy="635602"/>
            <a:chOff x="0" y="1477016"/>
            <a:chExt cx="8229600" cy="635602"/>
          </a:xfrm>
        </p:grpSpPr>
        <p:sp>
          <p:nvSpPr>
            <p:cNvPr id="10" name="Rounded Rectangle 9"/>
            <p:cNvSpPr/>
            <p:nvPr/>
          </p:nvSpPr>
          <p:spPr>
            <a:xfrm>
              <a:off x="0" y="1477016"/>
              <a:ext cx="8229600" cy="635602"/>
            </a:xfrm>
            <a:prstGeom prst="roundRect">
              <a:avLst/>
            </a:prstGeom>
            <a:solidFill>
              <a:srgbClr val="4F81BD">
                <a:alpha val="74118"/>
              </a:srgb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31028" y="1508044"/>
              <a:ext cx="8167544" cy="5735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MY" sz="1600" kern="1200" dirty="0" smtClean="0"/>
                <a:t>(3) DESCRIBE HOW NREM AND REM SLEEP ARE DISTRIBUTED DURING A NORMAL NIGHT SLEEP IN THE AVERAGE ADULT HUMAN </a:t>
              </a:r>
              <a:endParaRPr lang="en-GB" sz="1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2214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555921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4944"/>
            <a:ext cx="3776714" cy="297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03648" y="6525344"/>
            <a:ext cx="680105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39552" y="5903186"/>
            <a:ext cx="5082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THE EEG (ELECTROENCEPHALOGRAPH)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60936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384" y="812383"/>
            <a:ext cx="4028256" cy="744409"/>
          </a:xfrm>
        </p:spPr>
        <p:txBody>
          <a:bodyPr>
            <a:normAutofit/>
          </a:bodyPr>
          <a:lstStyle/>
          <a:p>
            <a:r>
              <a:rPr lang="en-GB" dirty="0" smtClean="0"/>
              <a:t>STAGES OF SLEEP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496" y="1412776"/>
            <a:ext cx="4244280" cy="426375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THE EEG </a:t>
            </a:r>
            <a:r>
              <a:rPr lang="en-US" sz="2400" dirty="0" smtClean="0">
                <a:solidFill>
                  <a:srgbClr val="FFFF00"/>
                </a:solidFill>
              </a:rPr>
              <a:t>HAS </a:t>
            </a:r>
            <a:r>
              <a:rPr lang="en-US" sz="2400" dirty="0" smtClean="0">
                <a:solidFill>
                  <a:srgbClr val="FFFF00"/>
                </a:solidFill>
              </a:rPr>
              <a:t>ALLOWED RESEARCHERS TO DISCOVER THAT THERE ARE SEVERAL STAGES OF SLEEP.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51" y="3284984"/>
            <a:ext cx="2861837" cy="3204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757609"/>
            <a:ext cx="5757467" cy="629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5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36712"/>
            <a:ext cx="8229600" cy="864096"/>
          </a:xfrm>
        </p:spPr>
        <p:txBody>
          <a:bodyPr>
            <a:normAutofit fontScale="90000"/>
          </a:bodyPr>
          <a:lstStyle/>
          <a:p>
            <a:pPr lvl="0"/>
            <a:r>
              <a:rPr lang="en-MY" dirty="0"/>
              <a:t>AT THE END OF THIS LECTURE THE STUDENT SHOULD BE ABLE TO :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9228984"/>
              </p:ext>
            </p:extLst>
          </p:nvPr>
        </p:nvGraphicFramePr>
        <p:xfrm>
          <a:off x="611560" y="1556792"/>
          <a:ext cx="8229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973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1494895"/>
              </p:ext>
            </p:extLst>
          </p:nvPr>
        </p:nvGraphicFramePr>
        <p:xfrm>
          <a:off x="3495750" y="1628800"/>
          <a:ext cx="564825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457200" y="980728"/>
            <a:ext cx="8229600" cy="792088"/>
            <a:chOff x="0" y="795333"/>
            <a:chExt cx="8229600" cy="635602"/>
          </a:xfrm>
          <a:noFill/>
          <a:scene3d>
            <a:camera prst="perspectiveAbove"/>
            <a:lightRig rig="threePt" dir="t"/>
          </a:scene3d>
        </p:grpSpPr>
        <p:sp>
          <p:nvSpPr>
            <p:cNvPr id="5" name="Rounded Rectangle 4"/>
            <p:cNvSpPr/>
            <p:nvPr/>
          </p:nvSpPr>
          <p:spPr>
            <a:xfrm>
              <a:off x="0" y="795333"/>
              <a:ext cx="8229600" cy="635602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31028" y="826361"/>
              <a:ext cx="8167544" cy="57354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en-GB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TWO TYPES OF SLEEP—SLOW-WAVE </a:t>
              </a:r>
              <a:r>
                <a:rPr lang="en-GB" sz="2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SLEEP (SWS) </a:t>
              </a:r>
              <a:endPara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0" algn="ctr"/>
              <a:r>
                <a:rPr lang="en-GB" sz="2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AND </a:t>
              </a:r>
              <a:r>
                <a:rPr lang="en-GB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RAPID EYE MOVEMENT </a:t>
              </a:r>
              <a:r>
                <a:rPr lang="en-GB" sz="2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SLEEP (REM)</a:t>
              </a:r>
              <a:endParaRPr lang="en-GB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2204864"/>
            <a:ext cx="3344191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5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83" y="1432387"/>
            <a:ext cx="7315834" cy="39932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7664" y="6525344"/>
            <a:ext cx="604867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981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34000">
              <a:schemeClr val="accent1">
                <a:lumMod val="97000"/>
                <a:lumOff val="3000"/>
              </a:schemeClr>
            </a:gs>
            <a:gs pos="91000">
              <a:schemeClr val="accent1">
                <a:lumMod val="23000"/>
                <a:lumOff val="77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7" b="52500"/>
          <a:stretch/>
        </p:blipFill>
        <p:spPr>
          <a:xfrm>
            <a:off x="-9176" y="1791774"/>
            <a:ext cx="4575663" cy="1697558"/>
          </a:xfr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00"/>
          <a:stretch/>
        </p:blipFill>
        <p:spPr>
          <a:xfrm>
            <a:off x="4484241" y="1340768"/>
            <a:ext cx="4157678" cy="2736644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50"/>
          <a:stretch/>
        </p:blipFill>
        <p:spPr>
          <a:xfrm>
            <a:off x="369441" y="3447958"/>
            <a:ext cx="4035548" cy="629114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6982193"/>
              </p:ext>
            </p:extLst>
          </p:nvPr>
        </p:nvGraphicFramePr>
        <p:xfrm>
          <a:off x="369441" y="3710709"/>
          <a:ext cx="8229600" cy="2670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10606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960321"/>
            <a:ext cx="8856984" cy="786111"/>
          </a:xfrm>
        </p:spPr>
        <p:txBody>
          <a:bodyPr/>
          <a:lstStyle/>
          <a:p>
            <a:r>
              <a:rPr lang="en-GB" sz="2400" dirty="0" smtClean="0"/>
              <a:t>THE ELECTRICAL ACTIVITY OF THE BRAIN IS DISTINCTIVE DURING WAKEFULNESS AND EACH OF THE FIVE STAGES OF SLEEP</a:t>
            </a:r>
            <a:endParaRPr lang="en-GB" sz="24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27039564"/>
              </p:ext>
            </p:extLst>
          </p:nvPr>
        </p:nvGraphicFramePr>
        <p:xfrm>
          <a:off x="4648200" y="2060848"/>
          <a:ext cx="4038600" cy="426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47" y="1746432"/>
            <a:ext cx="4631939" cy="5066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013" y="2204864"/>
            <a:ext cx="996997" cy="111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0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60321"/>
            <a:ext cx="4104456" cy="1100527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rgbClr val="FFFF00">
                    <a:alpha val="95000"/>
                  </a:srgbClr>
                </a:solidFill>
              </a:rPr>
              <a:t>ALPHA WAVES</a:t>
            </a:r>
            <a:endParaRPr lang="en-GB" dirty="0">
              <a:solidFill>
                <a:srgbClr val="FFFF00">
                  <a:alpha val="9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ALPHA WAVES ARE PRESENT WHEN ONE BEGINS A STATE OF </a:t>
            </a:r>
            <a:r>
              <a:rPr lang="en-US" dirty="0" smtClean="0">
                <a:solidFill>
                  <a:srgbClr val="FFFF00"/>
                </a:solidFill>
              </a:rPr>
              <a:t>RELAXATION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THIS IS A RELAXED  </a:t>
            </a:r>
            <a:r>
              <a:rPr lang="en-US" dirty="0" smtClean="0">
                <a:solidFill>
                  <a:srgbClr val="FFFF00"/>
                </a:solidFill>
              </a:rPr>
              <a:t>WAKING</a:t>
            </a:r>
            <a:r>
              <a:rPr lang="en-US" dirty="0" smtClean="0"/>
              <a:t> STATE</a:t>
            </a:r>
          </a:p>
        </p:txBody>
      </p:sp>
      <p:pic>
        <p:nvPicPr>
          <p:cNvPr id="5" name="Content Placeholder 4" descr="D:\Squire\Images\42f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396463"/>
            <a:ext cx="4038600" cy="4903274"/>
          </a:xfrm>
          <a:noFill/>
          <a:ln/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6" b="78368"/>
          <a:stretch/>
        </p:blipFill>
        <p:spPr>
          <a:xfrm>
            <a:off x="-108520" y="4941168"/>
            <a:ext cx="4274017" cy="70516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50"/>
          <a:stretch/>
        </p:blipFill>
        <p:spPr>
          <a:xfrm>
            <a:off x="-366240" y="5649672"/>
            <a:ext cx="3769509" cy="58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6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51756" y="548680"/>
            <a:ext cx="8219256" cy="1100527"/>
          </a:xfrm>
        </p:spPr>
        <p:txBody>
          <a:bodyPr>
            <a:normAutofit/>
          </a:bodyPr>
          <a:lstStyle/>
          <a:p>
            <a:r>
              <a:rPr lang="en-GB" dirty="0"/>
              <a:t>STAGES OF SLEEP – STAGE </a:t>
            </a:r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437084"/>
            <a:ext cx="4680520" cy="5448300"/>
          </a:xfrm>
        </p:spPr>
        <p:txBody>
          <a:bodyPr>
            <a:normAutofit/>
          </a:bodyPr>
          <a:lstStyle/>
          <a:p>
            <a:r>
              <a:rPr lang="en-GB" sz="1800" b="1" u="sng" dirty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STAGE 1 SLEEP IS WHEN SLEEP HAS JUST </a:t>
            </a:r>
            <a:r>
              <a:rPr lang="en-GB" sz="1800" b="1" u="sng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BEGUN</a:t>
            </a:r>
            <a:endParaRPr lang="en-GB" sz="1800" b="1" u="sng" dirty="0"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GB" sz="1800" b="1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BRAIN </a:t>
            </a:r>
            <a:r>
              <a:rPr lang="en-GB" sz="1800" b="1" dirty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ACTIVITY BEGINS TO DECLINE.</a:t>
            </a:r>
          </a:p>
          <a:p>
            <a:r>
              <a:rPr lang="en-GB" sz="1800" b="1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EXPERIENCE</a:t>
            </a:r>
          </a:p>
          <a:p>
            <a:pPr lvl="1"/>
            <a:r>
              <a:rPr lang="en-GB" sz="1600" b="1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THIS </a:t>
            </a:r>
            <a:r>
              <a:rPr lang="en-GB" sz="1600" b="1" dirty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IS EXPERIENCED AS FALLING </a:t>
            </a:r>
            <a:r>
              <a:rPr lang="en-GB" sz="1600" b="1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ASLEEP </a:t>
            </a:r>
            <a:r>
              <a:rPr lang="en-GB" sz="1600" b="1" dirty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AND IS A TRANSITION STAGE BETWEEN </a:t>
            </a:r>
            <a:r>
              <a:rPr lang="en-GB" sz="1600" b="1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WAKING </a:t>
            </a:r>
            <a:r>
              <a:rPr lang="en-GB" sz="1600" b="1" dirty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AND SLEEP. </a:t>
            </a:r>
          </a:p>
          <a:p>
            <a:r>
              <a:rPr lang="en-GB" sz="1800" b="1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DURATION </a:t>
            </a:r>
          </a:p>
          <a:p>
            <a:pPr lvl="1"/>
            <a:r>
              <a:rPr lang="en-GB" sz="1600" b="1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 to 5 </a:t>
            </a:r>
            <a:r>
              <a:rPr lang="en-GB" sz="1600" b="1" dirty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MINUTES </a:t>
            </a:r>
            <a:endParaRPr lang="en-GB" sz="1600" b="1" dirty="0" smtClean="0"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lvl="1"/>
            <a:r>
              <a:rPr lang="en-GB" sz="1600" b="1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OCCUPIES </a:t>
            </a:r>
            <a:r>
              <a:rPr lang="en-GB" sz="1600" b="1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sym typeface="Symbol" panose="05050102010706020507" pitchFamily="18" charset="2"/>
              </a:rPr>
              <a:t></a:t>
            </a:r>
            <a:r>
              <a:rPr lang="en-GB" sz="1600" b="1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GB" sz="1600" b="1" dirty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2-5 % OF A NORMAL NIGHT OF SLEEP. </a:t>
            </a:r>
          </a:p>
          <a:p>
            <a:r>
              <a:rPr lang="en-GB" sz="1800" b="1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SIGNS </a:t>
            </a:r>
          </a:p>
          <a:p>
            <a:pPr lvl="1"/>
            <a:r>
              <a:rPr lang="en-GB" sz="1600" b="1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EYES </a:t>
            </a:r>
            <a:r>
              <a:rPr lang="en-GB" sz="1600" b="1" dirty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BEGIN TO ROLL SLIGHTLY.</a:t>
            </a:r>
          </a:p>
          <a:p>
            <a:r>
              <a:rPr lang="en-GB" sz="1800" b="1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WAVEFORM</a:t>
            </a:r>
          </a:p>
          <a:p>
            <a:pPr lvl="1"/>
            <a:r>
              <a:rPr lang="en-GB" sz="1600" b="1" dirty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THE EEG IS DOMINATED BY IRREGULAR, JAGGED, LOW VOLTAGE </a:t>
            </a:r>
            <a:r>
              <a:rPr lang="en-GB" sz="1600" b="1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WAVES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79" y="1505471"/>
            <a:ext cx="4134111" cy="3240360"/>
          </a:xfrm>
          <a:prstGeom prst="rect">
            <a:avLst/>
          </a:prstGeom>
          <a:effectLst>
            <a:innerShdw blurRad="63500" dist="50800">
              <a:prstClr val="black">
                <a:alpha val="9000"/>
              </a:prstClr>
            </a:innerShdw>
          </a:effectLst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19" b="52500"/>
          <a:stretch/>
        </p:blipFill>
        <p:spPr>
          <a:xfrm>
            <a:off x="4139952" y="4941168"/>
            <a:ext cx="4575663" cy="905470"/>
          </a:xfr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50"/>
          <a:stretch/>
        </p:blipFill>
        <p:spPr>
          <a:xfrm>
            <a:off x="4518569" y="5805264"/>
            <a:ext cx="4035548" cy="62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9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960321"/>
            <a:ext cx="4180656" cy="1100527"/>
          </a:xfrm>
        </p:spPr>
        <p:txBody>
          <a:bodyPr>
            <a:normAutofit/>
          </a:bodyPr>
          <a:lstStyle/>
          <a:p>
            <a:r>
              <a:rPr lang="en-GB" dirty="0"/>
              <a:t>STAGES OF SLEEP – </a:t>
            </a:r>
            <a:r>
              <a:rPr lang="en-GB" dirty="0" smtClean="0">
                <a:solidFill>
                  <a:srgbClr val="FFFF00">
                    <a:alpha val="95000"/>
                  </a:srgbClr>
                </a:solidFill>
              </a:rPr>
              <a:t>STAGE 2 </a:t>
            </a:r>
            <a:endParaRPr lang="en-GB" dirty="0">
              <a:solidFill>
                <a:srgbClr val="FFFF00">
                  <a:alpha val="9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496" y="2060848"/>
            <a:ext cx="4468688" cy="4263752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EXPERIENCE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THE "BASELINE" OF SLEEP.</a:t>
            </a:r>
            <a:endParaRPr lang="en-GB" dirty="0" smtClean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GB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DURATION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THIS STAGE IS PART OF THE </a:t>
            </a:r>
            <a:r>
              <a:rPr lang="en-US" dirty="0" smtClean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90 MINUTE CYCLE </a:t>
            </a: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AND OCCUPIES </a:t>
            </a: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sym typeface="Symbol" panose="05050102010706020507" pitchFamily="18" charset="2"/>
              </a:rPr>
              <a:t> </a:t>
            </a: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45-60</a:t>
            </a: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% OF SLEEP</a:t>
            </a:r>
            <a:r>
              <a:rPr lang="en-US" b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en-GB" dirty="0" smtClean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GB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WAVEFORM</a:t>
            </a: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IS CHARACTERIZED BY THE PRESENCE OF: </a:t>
            </a:r>
          </a:p>
          <a:p>
            <a:pPr lvl="1"/>
            <a:r>
              <a:rPr lang="en-US" sz="2600" b="1" u="sng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SLEEP SPINDLES </a:t>
            </a: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- 12- TO 14-HZ WAVES DURING A BURST THAT LASTS AT LEAST HALF A SECOND.</a:t>
            </a:r>
          </a:p>
          <a:p>
            <a:pPr lvl="1"/>
            <a:r>
              <a:rPr lang="en-US" sz="2500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K-COMPLEXES </a:t>
            </a:r>
            <a:r>
              <a:rPr lang="en-US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- </a:t>
            </a: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 SHARP HIGH-AMPLITUDE NEGATIVE WAVE FOLLOWED BY A SMALLER, SLOWER POSITIVE WAVE.</a:t>
            </a:r>
          </a:p>
          <a:p>
            <a:endParaRPr lang="en-GB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icture 4" descr="D:\Squire\Images\42f04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5" b="36519"/>
          <a:stretch/>
        </p:blipFill>
        <p:spPr>
          <a:xfrm>
            <a:off x="4788024" y="1700808"/>
            <a:ext cx="4038600" cy="1224137"/>
          </a:xfrm>
          <a:noFill/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429000"/>
            <a:ext cx="4536504" cy="272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0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19256" cy="1100527"/>
          </a:xfrm>
        </p:spPr>
        <p:txBody>
          <a:bodyPr>
            <a:normAutofit/>
          </a:bodyPr>
          <a:lstStyle/>
          <a:p>
            <a:r>
              <a:rPr lang="en-GB" dirty="0"/>
              <a:t>STAGES OF SLEEP – </a:t>
            </a:r>
            <a:r>
              <a:rPr lang="en-GB" dirty="0" smtClean="0"/>
              <a:t>STAGES 3 &amp; 4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3" y="980728"/>
            <a:ext cx="5040560" cy="4953000"/>
          </a:xfrm>
        </p:spPr>
        <p:txBody>
          <a:bodyPr>
            <a:noAutofit/>
          </a:bodyPr>
          <a:lstStyle/>
          <a:p>
            <a:r>
              <a:rPr lang="en-GB" sz="2000" u="sng" dirty="0" smtClean="0">
                <a:solidFill>
                  <a:srgbClr val="FFFF00"/>
                </a:solidFill>
              </a:rPr>
              <a:t>EXPERIENCE</a:t>
            </a:r>
          </a:p>
          <a:p>
            <a:pPr lvl="1"/>
            <a:r>
              <a:rPr lang="en-GB" sz="2000" dirty="0" smtClean="0">
                <a:solidFill>
                  <a:srgbClr val="FFFF00"/>
                </a:solidFill>
              </a:rPr>
              <a:t>DEEP SLEEP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DELTA</a:t>
            </a:r>
            <a:r>
              <a:rPr lang="en-US" sz="2000" dirty="0" smtClean="0">
                <a:solidFill>
                  <a:srgbClr val="FFFF00"/>
                </a:solidFill>
              </a:rPr>
              <a:t> SLEEP IS THE "DEEPEST" STAGE OF SLEEP AND THE MOST RESTORATIVE. 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IT IS DELTA SLEEP THAT A SLEEP-DEPRIVED SUBJECT'S BRAIN CRAVES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GENERALLY  CHILDREN </a:t>
            </a:r>
            <a:r>
              <a:rPr lang="en-US" sz="2000" dirty="0" smtClean="0">
                <a:solidFill>
                  <a:srgbClr val="FFFF00"/>
                </a:solidFill>
              </a:rPr>
              <a:t>UNAWAKEABLE  </a:t>
            </a:r>
            <a:r>
              <a:rPr lang="en-US" sz="2000" dirty="0" smtClean="0">
                <a:solidFill>
                  <a:srgbClr val="FFFF00"/>
                </a:solidFill>
              </a:rPr>
              <a:t>OR "DEAD ASLEEP"</a:t>
            </a:r>
            <a:endParaRPr lang="en-GB" sz="2000" dirty="0" smtClean="0">
              <a:solidFill>
                <a:srgbClr val="FFFF00"/>
              </a:solidFill>
            </a:endParaRPr>
          </a:p>
          <a:p>
            <a:r>
              <a:rPr lang="en-GB" sz="2000" u="sng" dirty="0" smtClean="0">
                <a:solidFill>
                  <a:srgbClr val="FFFF00"/>
                </a:solidFill>
              </a:rPr>
              <a:t>DURATION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15-30</a:t>
            </a:r>
            <a:r>
              <a:rPr lang="en-US" sz="2000" dirty="0" smtClean="0">
                <a:solidFill>
                  <a:srgbClr val="FFFF00"/>
                </a:solidFill>
              </a:rPr>
              <a:t> MINUTES</a:t>
            </a:r>
            <a:r>
              <a:rPr lang="en-GB" sz="2000" dirty="0" smtClean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CAN OCCUPY UP TO </a:t>
            </a:r>
            <a:r>
              <a:rPr lang="en-US" sz="2000" dirty="0" smtClean="0">
                <a:solidFill>
                  <a:schemeClr val="bg1"/>
                </a:solidFill>
              </a:rPr>
              <a:t>40% </a:t>
            </a:r>
            <a:r>
              <a:rPr lang="en-US" sz="2000" dirty="0" smtClean="0">
                <a:solidFill>
                  <a:srgbClr val="FFFF00"/>
                </a:solidFill>
              </a:rPr>
              <a:t>OF ALL SLEEP TIME</a:t>
            </a:r>
            <a:endParaRPr lang="en-GB" sz="2000" dirty="0" smtClean="0">
              <a:solidFill>
                <a:srgbClr val="FFFF00"/>
              </a:solidFill>
            </a:endParaRPr>
          </a:p>
          <a:p>
            <a:r>
              <a:rPr lang="en-GB" sz="2000" u="sng" dirty="0" smtClean="0">
                <a:solidFill>
                  <a:srgbClr val="FFFF00"/>
                </a:solidFill>
              </a:rPr>
              <a:t>SIGNS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SLOWING OF HEART RATE, BREATHING RATE, AND BRAIN ACTIVITY.</a:t>
            </a:r>
            <a:endParaRPr lang="en-GB" sz="2000" dirty="0" smtClean="0">
              <a:solidFill>
                <a:srgbClr val="FFFF00"/>
              </a:solidFill>
            </a:endParaRPr>
          </a:p>
        </p:txBody>
      </p:sp>
      <p:pic>
        <p:nvPicPr>
          <p:cNvPr id="6" name="Picture 4" descr="D:\Squire\Images\42f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9664" y="1396463"/>
            <a:ext cx="3737135" cy="453726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30711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19256" cy="1100527"/>
          </a:xfrm>
        </p:spPr>
        <p:txBody>
          <a:bodyPr>
            <a:normAutofit/>
          </a:bodyPr>
          <a:lstStyle/>
          <a:p>
            <a:r>
              <a:rPr lang="en-GB" dirty="0"/>
              <a:t>STAGES OF SLEEP – </a:t>
            </a:r>
            <a:r>
              <a:rPr lang="en-GB" dirty="0" smtClean="0"/>
              <a:t>STAGES 3 &amp; 4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371600"/>
            <a:ext cx="4608512" cy="4953000"/>
          </a:xfrm>
        </p:spPr>
        <p:txBody>
          <a:bodyPr>
            <a:normAutofit fontScale="85000" lnSpcReduction="20000"/>
          </a:bodyPr>
          <a:lstStyle/>
          <a:p>
            <a:r>
              <a:rPr lang="en-GB" u="sng" dirty="0" smtClean="0">
                <a:solidFill>
                  <a:srgbClr val="FFFF00"/>
                </a:solidFill>
              </a:rPr>
              <a:t>WAVEFORM</a:t>
            </a:r>
            <a:r>
              <a:rPr lang="en-US" u="sng" dirty="0" smtClean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STAGES </a:t>
            </a:r>
            <a:r>
              <a:rPr lang="en-US" dirty="0" smtClean="0">
                <a:solidFill>
                  <a:srgbClr val="FFFF00"/>
                </a:solidFill>
              </a:rPr>
              <a:t>3 </a:t>
            </a:r>
            <a:r>
              <a:rPr lang="en-US" dirty="0" smtClean="0">
                <a:solidFill>
                  <a:srgbClr val="FFFF00"/>
                </a:solidFill>
              </a:rPr>
              <a:t>&amp; 4 </a:t>
            </a:r>
            <a:r>
              <a:rPr lang="en-US" dirty="0" smtClean="0">
                <a:solidFill>
                  <a:srgbClr val="FFFF00"/>
                </a:solidFill>
              </a:rPr>
              <a:t>TOGETHER CONSTITUTE SLOW WAVE SLEEP (SWS) AND IS CHARACTERIZED BY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</a:p>
          <a:p>
            <a:pPr lvl="1"/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EEG RECORDING OF SLOW, LARGE AMPLITUDE WAVE. 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HIGHLY SYNCHRONIZED NEURONAL ACTIVITY. 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BRAIN ACTIVITY SLOWS DOWN FROM THE "</a:t>
            </a:r>
            <a:r>
              <a:rPr lang="en-US" dirty="0" smtClean="0">
                <a:solidFill>
                  <a:schemeClr val="bg1"/>
                </a:solidFill>
              </a:rPr>
              <a:t>THETA</a:t>
            </a:r>
            <a:r>
              <a:rPr lang="en-US" dirty="0" smtClean="0">
                <a:solidFill>
                  <a:srgbClr val="FFFF00"/>
                </a:solidFill>
              </a:rPr>
              <a:t>" RHYTHM OF STAGE 2 TO A MUCH SLOWER RHYTHM CALLED "</a:t>
            </a:r>
            <a:r>
              <a:rPr lang="en-US" dirty="0" smtClean="0">
                <a:solidFill>
                  <a:schemeClr val="bg1"/>
                </a:solidFill>
              </a:rPr>
              <a:t>DELTA</a:t>
            </a:r>
            <a:r>
              <a:rPr lang="en-US" dirty="0" smtClean="0">
                <a:solidFill>
                  <a:srgbClr val="FFFF00"/>
                </a:solidFill>
              </a:rPr>
              <a:t>" AND THE HEIGHT OR AMPLITUDE OF THE WAVES INCREASES DRAMATICALLY.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6" name="Picture 4" descr="D:\Squire\Images\42f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8" y="1396463"/>
            <a:ext cx="3682752" cy="447123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28672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Squire\Images\42f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396463"/>
            <a:ext cx="4038600" cy="4903274"/>
          </a:xfrm>
          <a:noFill/>
          <a:ln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96552" y="799992"/>
            <a:ext cx="8712968" cy="596471"/>
          </a:xfrm>
        </p:spPr>
        <p:txBody>
          <a:bodyPr>
            <a:normAutofit/>
          </a:bodyPr>
          <a:lstStyle/>
          <a:p>
            <a:r>
              <a:rPr lang="en-GB" sz="2400" dirty="0" smtClean="0"/>
              <a:t>STAGES OF SLEEP – </a:t>
            </a:r>
            <a:r>
              <a:rPr lang="en-GB" sz="2400" dirty="0" smtClean="0">
                <a:solidFill>
                  <a:srgbClr val="FFFF00">
                    <a:alpha val="95000"/>
                  </a:srgbClr>
                </a:solidFill>
              </a:rPr>
              <a:t>RAPID EYE </a:t>
            </a:r>
            <a:r>
              <a:rPr lang="en-GB" sz="2400" dirty="0" smtClean="0">
                <a:solidFill>
                  <a:srgbClr val="FFFF00">
                    <a:alpha val="95000"/>
                  </a:srgbClr>
                </a:solidFill>
              </a:rPr>
              <a:t>MOVEMENT (REM) </a:t>
            </a:r>
            <a:endParaRPr lang="en-GB" sz="2400" dirty="0">
              <a:solidFill>
                <a:srgbClr val="FFFF00">
                  <a:alpha val="9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371600"/>
            <a:ext cx="4248472" cy="5297760"/>
          </a:xfrm>
        </p:spPr>
        <p:txBody>
          <a:bodyPr>
            <a:normAutofit/>
          </a:bodyPr>
          <a:lstStyle/>
          <a:p>
            <a:r>
              <a:rPr lang="en-GB" u="sng" dirty="0" smtClean="0">
                <a:solidFill>
                  <a:srgbClr val="FFFF00"/>
                </a:solidFill>
              </a:rPr>
              <a:t>EXPERIENCE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VERY ACTIVE STAGE OF SLEEP.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VIVID DREAMS CAN OCCUR. </a:t>
            </a:r>
          </a:p>
          <a:p>
            <a:r>
              <a:rPr lang="en-GB" u="sng" dirty="0" smtClean="0">
                <a:solidFill>
                  <a:srgbClr val="FFFF00"/>
                </a:solidFill>
              </a:rPr>
              <a:t>DURATION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COMPOSES </a:t>
            </a:r>
            <a:r>
              <a:rPr lang="en-US" dirty="0" smtClean="0">
                <a:solidFill>
                  <a:schemeClr val="bg1"/>
                </a:solidFill>
              </a:rPr>
              <a:t>20-25 %</a:t>
            </a:r>
            <a:r>
              <a:rPr lang="en-US" dirty="0" smtClean="0">
                <a:solidFill>
                  <a:srgbClr val="FFFF00"/>
                </a:solidFill>
              </a:rPr>
              <a:t> OF A NORMAL NIGHTS SLEEP. </a:t>
            </a:r>
          </a:p>
          <a:p>
            <a:r>
              <a:rPr lang="en-US" u="sng" dirty="0" smtClean="0">
                <a:solidFill>
                  <a:srgbClr val="FFFF00"/>
                </a:solidFill>
              </a:rPr>
              <a:t>WAVEFORM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EEG WAVES ARE IRREGULAR, LOW-VOLTAGE AND FAST.</a:t>
            </a:r>
          </a:p>
        </p:txBody>
      </p:sp>
    </p:spTree>
    <p:extLst>
      <p:ext uri="{BB962C8B-B14F-4D97-AF65-F5344CB8AC3E}">
        <p14:creationId xmlns:p14="http://schemas.microsoft.com/office/powerpoint/2010/main" val="335220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3864240"/>
              </p:ext>
            </p:extLst>
          </p:nvPr>
        </p:nvGraphicFramePr>
        <p:xfrm>
          <a:off x="518864" y="1772816"/>
          <a:ext cx="8229600" cy="4551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539552" y="1209222"/>
            <a:ext cx="8229600" cy="635602"/>
            <a:chOff x="0" y="113651"/>
            <a:chExt cx="8229600" cy="635602"/>
          </a:xfrm>
          <a:scene3d>
            <a:camera prst="perspectiveAbove"/>
            <a:lightRig rig="threePt" dir="t"/>
          </a:scene3d>
        </p:grpSpPr>
        <p:sp>
          <p:nvSpPr>
            <p:cNvPr id="8" name="Rounded Rectangle 7"/>
            <p:cNvSpPr/>
            <p:nvPr/>
          </p:nvSpPr>
          <p:spPr>
            <a:xfrm>
              <a:off x="0" y="113651"/>
              <a:ext cx="8229600" cy="635602"/>
            </a:xfrm>
            <a:prstGeom prst="roundRect">
              <a:avLst/>
            </a:prstGeom>
            <a:solidFill>
              <a:srgbClr val="4F81BD">
                <a:alpha val="74118"/>
              </a:srgb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31028" y="144679"/>
              <a:ext cx="8167544" cy="5735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MY" sz="3200" kern="1200" dirty="0" smtClean="0"/>
                <a:t>THE DIFFERENCE BETWEEN SLEEP AND COMA</a:t>
              </a:r>
              <a:endParaRPr lang="en-GB" sz="3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3945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6155234" cy="4824536"/>
          </a:xfrm>
          <a:prstGeom prst="rect">
            <a:avLst/>
          </a:prstGeom>
          <a:effectLst>
            <a:innerShdw blurRad="63500" dist="50800">
              <a:prstClr val="black">
                <a:alpha val="9000"/>
              </a:prstClr>
            </a:innerShdw>
          </a:effectLst>
        </p:spPr>
      </p:pic>
      <p:sp>
        <p:nvSpPr>
          <p:cNvPr id="2" name="Rectangle 1"/>
          <p:cNvSpPr/>
          <p:nvPr/>
        </p:nvSpPr>
        <p:spPr>
          <a:xfrm>
            <a:off x="6228184" y="1706322"/>
            <a:ext cx="25922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OVER THE COURSE OF ABOUT 90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MINUTES A </a:t>
            </a:r>
            <a:r>
              <a:rPr lang="en-US" sz="2000" dirty="0">
                <a:solidFill>
                  <a:srgbClr val="FFFF0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SLEEPER GOES THROUGH SLEEP STAGES 1, 2,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3 &amp; 4</a:t>
            </a:r>
            <a:endParaRPr lang="en-US" sz="2000" dirty="0">
              <a:solidFill>
                <a:srgbClr val="FFFF00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THEN RETURNS THROUGH THE STAGES 3 AND 2 TO A STAGE CALLED REM.</a:t>
            </a:r>
          </a:p>
        </p:txBody>
      </p:sp>
    </p:spTree>
    <p:extLst>
      <p:ext uri="{BB962C8B-B14F-4D97-AF65-F5344CB8AC3E}">
        <p14:creationId xmlns:p14="http://schemas.microsoft.com/office/powerpoint/2010/main" val="194085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SLOW WAVE PREDOMINANCE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4762872" cy="4263752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MOST SLEEP DURING EACH NIGHT IS OF THE SLOW-WAVE (NREM) VARIETY, </a:t>
            </a:r>
          </a:p>
          <a:p>
            <a:pPr lvl="1"/>
            <a:r>
              <a:rPr lang="en-GB" dirty="0" smtClean="0">
                <a:solidFill>
                  <a:srgbClr val="FFFF00"/>
                </a:solidFill>
              </a:rPr>
              <a:t>WHICH IS THE DEEP, RESTFUL SLEEP THAT THE PERSON EXPERIENCES DURING THE FIRST HOUR OF SLEEP AFTER HAVING BEEN AWAKE FOR MANY HOURS</a:t>
            </a:r>
          </a:p>
          <a:p>
            <a:r>
              <a:rPr lang="en-US" dirty="0">
                <a:solidFill>
                  <a:srgbClr val="FFFF00"/>
                </a:solidFill>
              </a:rPr>
              <a:t>STAGE 3 </a:t>
            </a:r>
            <a:r>
              <a:rPr lang="en-US" dirty="0" smtClean="0">
                <a:solidFill>
                  <a:srgbClr val="FFFF00"/>
                </a:solidFill>
              </a:rPr>
              <a:t>&amp; 4 </a:t>
            </a:r>
            <a:r>
              <a:rPr lang="en-US" dirty="0">
                <a:solidFill>
                  <a:srgbClr val="FFFF00"/>
                </a:solidFill>
              </a:rPr>
              <a:t>SLEEP PREDOMINATE EARLY IN THE NIGHT. 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THE LENGTH OF STAGES 3 </a:t>
            </a:r>
            <a:r>
              <a:rPr lang="en-US" dirty="0" smtClean="0">
                <a:solidFill>
                  <a:srgbClr val="FFFF00"/>
                </a:solidFill>
              </a:rPr>
              <a:t>&amp;4 </a:t>
            </a:r>
            <a:r>
              <a:rPr lang="en-US" dirty="0">
                <a:solidFill>
                  <a:srgbClr val="FFFF00"/>
                </a:solidFill>
              </a:rPr>
              <a:t>DECREASE AS THE NIGHT PROGRESSES. </a:t>
            </a:r>
          </a:p>
          <a:p>
            <a:pPr lvl="1"/>
            <a:endParaRPr lang="en-GB" dirty="0" smtClean="0">
              <a:solidFill>
                <a:srgbClr val="FFFF00"/>
              </a:solidFill>
            </a:endParaRPr>
          </a:p>
          <a:p>
            <a:pPr lvl="1"/>
            <a:endParaRPr lang="en-GB" dirty="0" smtClean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16832"/>
            <a:ext cx="3528392" cy="2765590"/>
          </a:xfrm>
          <a:prstGeom prst="rect">
            <a:avLst/>
          </a:prstGeom>
          <a:effectLst>
            <a:innerShdw blurRad="63500" dist="50800">
              <a:prstClr val="black">
                <a:alpha val="9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55631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5212" y="759165"/>
            <a:ext cx="8219256" cy="1100527"/>
          </a:xfrm>
        </p:spPr>
        <p:txBody>
          <a:bodyPr>
            <a:normAutofit/>
          </a:bodyPr>
          <a:lstStyle/>
          <a:p>
            <a:r>
              <a:rPr lang="en-GB" dirty="0" smtClean="0"/>
              <a:t>SLEEP CYCLES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437112"/>
            <a:ext cx="8435280" cy="223224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REM SLEEP IS PREDOMINANT LATER IN THE NIGHT.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LENGTH OF THE REM STAGES INCREASES AS THE NIGHT PROGRESSES.</a:t>
            </a:r>
          </a:p>
          <a:p>
            <a:r>
              <a:rPr lang="en-US" altLang="en-US" dirty="0">
                <a:solidFill>
                  <a:srgbClr val="FFFF00"/>
                </a:solidFill>
              </a:rPr>
              <a:t>4</a:t>
            </a:r>
            <a:r>
              <a:rPr lang="en-US" altLang="en-US" dirty="0" smtClean="0">
                <a:solidFill>
                  <a:srgbClr val="FFFF00"/>
                </a:solidFill>
              </a:rPr>
              <a:t> </a:t>
            </a:r>
            <a:r>
              <a:rPr lang="en-US" altLang="en-US" dirty="0" smtClean="0">
                <a:solidFill>
                  <a:srgbClr val="FFFF00"/>
                </a:solidFill>
              </a:rPr>
              <a:t>OR </a:t>
            </a:r>
            <a:r>
              <a:rPr lang="en-US" altLang="en-US" dirty="0" smtClean="0">
                <a:solidFill>
                  <a:srgbClr val="FFFF00"/>
                </a:solidFill>
              </a:rPr>
              <a:t>5 SLEEP </a:t>
            </a:r>
            <a:r>
              <a:rPr lang="en-US" altLang="en-US" dirty="0" smtClean="0">
                <a:solidFill>
                  <a:srgbClr val="FFFF00"/>
                </a:solidFill>
              </a:rPr>
              <a:t>CYCLES OCCUR IN A TYPICAL NIGHT’S </a:t>
            </a:r>
            <a:r>
              <a:rPr lang="en-US" altLang="en-US" dirty="0" smtClean="0">
                <a:solidFill>
                  <a:srgbClr val="FFFF00"/>
                </a:solidFill>
              </a:rPr>
              <a:t>SLEEP- </a:t>
            </a:r>
            <a:r>
              <a:rPr lang="en-US" altLang="en-US" dirty="0" smtClean="0">
                <a:solidFill>
                  <a:srgbClr val="FFFF00"/>
                </a:solidFill>
              </a:rPr>
              <a:t>LESS TIME IS SPENT IN SLOW-WAVE, MORE IS SPENT IN REM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9" name="Picture 4" descr="BioPsych4e-Fig-14-12-0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2" b="20127"/>
          <a:stretch/>
        </p:blipFill>
        <p:spPr>
          <a:xfrm>
            <a:off x="2317671" y="1700808"/>
            <a:ext cx="4714337" cy="2334379"/>
          </a:xfrm>
          <a:prstGeom prst="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34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0330" y="3284984"/>
            <a:ext cx="8229600" cy="635602"/>
            <a:chOff x="0" y="3522063"/>
            <a:chExt cx="8229600" cy="635602"/>
          </a:xfrm>
        </p:grpSpPr>
        <p:sp>
          <p:nvSpPr>
            <p:cNvPr id="5" name="Rounded Rectangle 4"/>
            <p:cNvSpPr/>
            <p:nvPr/>
          </p:nvSpPr>
          <p:spPr>
            <a:xfrm>
              <a:off x="0" y="3522063"/>
              <a:ext cx="8229600" cy="635602"/>
            </a:xfrm>
            <a:prstGeom prst="roundRect">
              <a:avLst/>
            </a:prstGeom>
            <a:solidFill>
              <a:srgbClr val="4F81BD">
                <a:alpha val="74118"/>
              </a:srgb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31028" y="3553091"/>
              <a:ext cx="8167544" cy="5735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MY" sz="2000" kern="1200" dirty="0" smtClean="0"/>
                <a:t>(6) APPRECIATE HOW THE TOTAL SLEEP DURATION AND DIFFERENT SLEEP STAGES VARY WITH DIFFERENT AGES IN NORMAL HUMANS</a:t>
              </a:r>
              <a:endParaRPr lang="en-GB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0578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960321"/>
            <a:ext cx="4680520" cy="1100527"/>
          </a:xfrm>
        </p:spPr>
        <p:txBody>
          <a:bodyPr/>
          <a:lstStyle/>
          <a:p>
            <a:r>
              <a:rPr lang="en-US" sz="2400" dirty="0" smtClean="0"/>
              <a:t>NORMAL SLEEP CYCLES AT DIFFERENT AGES – YOUNG ADULT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23528" y="2060848"/>
            <a:ext cx="4618856" cy="426375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REM</a:t>
            </a:r>
            <a:r>
              <a:rPr lang="en-US" dirty="0" smtClean="0">
                <a:solidFill>
                  <a:schemeClr val="bg1"/>
                </a:solidFill>
              </a:rPr>
              <a:t> SLEEP IS INDICATED IN RED.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 A TYPICAL NIGHT OF SLEEP, A YOUNG ADULT FIRST ENTERS NREM SLEEP, PASSES THROUGH STAGES 1 </a:t>
            </a:r>
            <a:r>
              <a:rPr lang="en-US" dirty="0" smtClean="0">
                <a:solidFill>
                  <a:schemeClr val="bg1"/>
                </a:solidFill>
              </a:rPr>
              <a:t>&amp;2</a:t>
            </a:r>
            <a:r>
              <a:rPr lang="en-US" dirty="0" smtClean="0">
                <a:solidFill>
                  <a:schemeClr val="bg1"/>
                </a:solidFill>
              </a:rPr>
              <a:t>, AND SPENDS 70–100 MIN IN STAGES 3 AND 4.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SLEEP THEN LIGHTENS, AND A REM PERIOD FOLLOWS.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THIS CYCLE IS REPEATED AT INTERVALS OF ABOUT 90 MIN THROUGHOUT THE NIGHT.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37980"/>
            <a:ext cx="3738446" cy="5559896"/>
          </a:xfrm>
        </p:spPr>
      </p:pic>
    </p:spTree>
    <p:extLst>
      <p:ext uri="{BB962C8B-B14F-4D97-AF65-F5344CB8AC3E}">
        <p14:creationId xmlns:p14="http://schemas.microsoft.com/office/powerpoint/2010/main" val="158188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960321"/>
            <a:ext cx="4680520" cy="1100527"/>
          </a:xfrm>
        </p:spPr>
        <p:txBody>
          <a:bodyPr/>
          <a:lstStyle/>
          <a:p>
            <a:r>
              <a:rPr lang="en-US" sz="2400" dirty="0">
                <a:solidFill>
                  <a:srgbClr val="FFFF00">
                    <a:alpha val="95000"/>
                  </a:srgbClr>
                </a:solidFill>
              </a:rPr>
              <a:t>NORMAL SLEEP CYCLES AT DIFFERENT </a:t>
            </a:r>
            <a:r>
              <a:rPr lang="en-US" sz="2400" dirty="0" smtClean="0">
                <a:solidFill>
                  <a:srgbClr val="FFFF00">
                    <a:alpha val="95000"/>
                  </a:srgbClr>
                </a:solidFill>
              </a:rPr>
              <a:t>AGES</a:t>
            </a:r>
            <a:endParaRPr lang="en-US" sz="2400" dirty="0">
              <a:solidFill>
                <a:srgbClr val="FFFF00">
                  <a:alpha val="95000"/>
                </a:srgb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4618856" cy="4263752"/>
          </a:xfrm>
        </p:spPr>
        <p:txBody>
          <a:bodyPr>
            <a:normAutofit fontScale="925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REM SLEEP OCCUPIES </a:t>
            </a:r>
          </a:p>
          <a:p>
            <a:pPr lvl="1"/>
            <a:r>
              <a:rPr lang="en-GB" dirty="0" smtClean="0"/>
              <a:t>80% OF TOTAL SLEEP TIME IN PREMATURE INFANTS </a:t>
            </a:r>
          </a:p>
          <a:p>
            <a:pPr lvl="1"/>
            <a:r>
              <a:rPr lang="en-GB" dirty="0" smtClean="0"/>
              <a:t>50% IN FULLTERM NEONATES. </a:t>
            </a:r>
          </a:p>
          <a:p>
            <a:r>
              <a:rPr lang="en-GB" dirty="0" smtClean="0"/>
              <a:t>THEREAFTER, THE PROPORTION OF REM SLEEP FALLS RAPIDLY AND PLATEAUS AT ABOUT 25% UNTIL </a:t>
            </a:r>
          </a:p>
          <a:p>
            <a:r>
              <a:rPr lang="en-GB" dirty="0" smtClean="0"/>
              <a:t>REM SLEEP FALLS TO ABOUT 20% IN THE ELDERLY.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37980"/>
            <a:ext cx="3738446" cy="5559896"/>
          </a:xfrm>
        </p:spPr>
      </p:pic>
      <p:sp>
        <p:nvSpPr>
          <p:cNvPr id="2" name="Rectangle 1"/>
          <p:cNvSpPr/>
          <p:nvPr/>
        </p:nvSpPr>
        <p:spPr>
          <a:xfrm>
            <a:off x="323528" y="6243960"/>
            <a:ext cx="60486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/>
              <a:t>(</a:t>
            </a:r>
            <a:r>
              <a:rPr lang="en-GB" sz="1050" dirty="0" smtClean="0"/>
              <a:t>Reproduced from </a:t>
            </a:r>
            <a:r>
              <a:rPr lang="en-GB" sz="1050" dirty="0"/>
              <a:t>Kales AM, Kales JD: Sleep disorders. N Engl </a:t>
            </a:r>
            <a:r>
              <a:rPr lang="en-GB" sz="1050" dirty="0" smtClean="0"/>
              <a:t>J Med </a:t>
            </a:r>
            <a:r>
              <a:rPr lang="en-GB" sz="1050" dirty="0"/>
              <a:t>1974;290:487.)</a:t>
            </a:r>
          </a:p>
        </p:txBody>
      </p:sp>
    </p:spTree>
    <p:extLst>
      <p:ext uri="{BB962C8B-B14F-4D97-AF65-F5344CB8AC3E}">
        <p14:creationId xmlns:p14="http://schemas.microsoft.com/office/powerpoint/2010/main" val="105534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3694" y="265874"/>
            <a:ext cx="4535424" cy="8588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9546" y="1182369"/>
            <a:ext cx="1296670" cy="370840"/>
          </a:xfrm>
          <a:custGeom>
            <a:avLst/>
            <a:gdLst/>
            <a:ahLst/>
            <a:cxnLst/>
            <a:rect l="l" t="t" r="r" b="b"/>
            <a:pathLst>
              <a:path w="1296670" h="370840">
                <a:moveTo>
                  <a:pt x="0" y="370839"/>
                </a:moveTo>
                <a:lnTo>
                  <a:pt x="1296162" y="370839"/>
                </a:lnTo>
                <a:lnTo>
                  <a:pt x="1296162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35657" y="1182369"/>
            <a:ext cx="2952750" cy="370840"/>
          </a:xfrm>
          <a:custGeom>
            <a:avLst/>
            <a:gdLst/>
            <a:ahLst/>
            <a:cxnLst/>
            <a:rect l="l" t="t" r="r" b="b"/>
            <a:pathLst>
              <a:path w="2952750" h="370840">
                <a:moveTo>
                  <a:pt x="0" y="370839"/>
                </a:moveTo>
                <a:lnTo>
                  <a:pt x="2952369" y="370839"/>
                </a:lnTo>
                <a:lnTo>
                  <a:pt x="2952369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88027" y="1182369"/>
            <a:ext cx="3312795" cy="370840"/>
          </a:xfrm>
          <a:custGeom>
            <a:avLst/>
            <a:gdLst/>
            <a:ahLst/>
            <a:cxnLst/>
            <a:rect l="l" t="t" r="r" b="b"/>
            <a:pathLst>
              <a:path w="3312795" h="370840">
                <a:moveTo>
                  <a:pt x="0" y="370839"/>
                </a:moveTo>
                <a:lnTo>
                  <a:pt x="3312413" y="370839"/>
                </a:lnTo>
                <a:lnTo>
                  <a:pt x="3312413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9546" y="1553210"/>
            <a:ext cx="1296670" cy="370840"/>
          </a:xfrm>
          <a:custGeom>
            <a:avLst/>
            <a:gdLst/>
            <a:ahLst/>
            <a:cxnLst/>
            <a:rect l="l" t="t" r="r" b="b"/>
            <a:pathLst>
              <a:path w="1296670" h="370839">
                <a:moveTo>
                  <a:pt x="0" y="370839"/>
                </a:moveTo>
                <a:lnTo>
                  <a:pt x="1296162" y="370839"/>
                </a:lnTo>
                <a:lnTo>
                  <a:pt x="1296162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35657" y="1553210"/>
            <a:ext cx="2952750" cy="370840"/>
          </a:xfrm>
          <a:custGeom>
            <a:avLst/>
            <a:gdLst/>
            <a:ahLst/>
            <a:cxnLst/>
            <a:rect l="l" t="t" r="r" b="b"/>
            <a:pathLst>
              <a:path w="2952750" h="370839">
                <a:moveTo>
                  <a:pt x="0" y="370839"/>
                </a:moveTo>
                <a:lnTo>
                  <a:pt x="2952369" y="370839"/>
                </a:lnTo>
                <a:lnTo>
                  <a:pt x="2952369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88027" y="1553210"/>
            <a:ext cx="3312795" cy="370840"/>
          </a:xfrm>
          <a:custGeom>
            <a:avLst/>
            <a:gdLst/>
            <a:ahLst/>
            <a:cxnLst/>
            <a:rect l="l" t="t" r="r" b="b"/>
            <a:pathLst>
              <a:path w="3312795" h="370839">
                <a:moveTo>
                  <a:pt x="0" y="370839"/>
                </a:moveTo>
                <a:lnTo>
                  <a:pt x="3312413" y="370839"/>
                </a:lnTo>
                <a:lnTo>
                  <a:pt x="3312413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9546" y="1924050"/>
            <a:ext cx="1296670" cy="370840"/>
          </a:xfrm>
          <a:custGeom>
            <a:avLst/>
            <a:gdLst/>
            <a:ahLst/>
            <a:cxnLst/>
            <a:rect l="l" t="t" r="r" b="b"/>
            <a:pathLst>
              <a:path w="1296670" h="370839">
                <a:moveTo>
                  <a:pt x="0" y="370839"/>
                </a:moveTo>
                <a:lnTo>
                  <a:pt x="1296162" y="370839"/>
                </a:lnTo>
                <a:lnTo>
                  <a:pt x="1296162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E9EC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35657" y="1924050"/>
            <a:ext cx="2952750" cy="370840"/>
          </a:xfrm>
          <a:custGeom>
            <a:avLst/>
            <a:gdLst/>
            <a:ahLst/>
            <a:cxnLst/>
            <a:rect l="l" t="t" r="r" b="b"/>
            <a:pathLst>
              <a:path w="2952750" h="370839">
                <a:moveTo>
                  <a:pt x="0" y="370839"/>
                </a:moveTo>
                <a:lnTo>
                  <a:pt x="2952369" y="370839"/>
                </a:lnTo>
                <a:lnTo>
                  <a:pt x="2952369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E9EC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88027" y="1924050"/>
            <a:ext cx="3312795" cy="370840"/>
          </a:xfrm>
          <a:custGeom>
            <a:avLst/>
            <a:gdLst/>
            <a:ahLst/>
            <a:cxnLst/>
            <a:rect l="l" t="t" r="r" b="b"/>
            <a:pathLst>
              <a:path w="3312795" h="370839">
                <a:moveTo>
                  <a:pt x="0" y="370839"/>
                </a:moveTo>
                <a:lnTo>
                  <a:pt x="3312413" y="370839"/>
                </a:lnTo>
                <a:lnTo>
                  <a:pt x="3312413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E9EC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9546" y="2294889"/>
            <a:ext cx="1296670" cy="370840"/>
          </a:xfrm>
          <a:custGeom>
            <a:avLst/>
            <a:gdLst/>
            <a:ahLst/>
            <a:cxnLst/>
            <a:rect l="l" t="t" r="r" b="b"/>
            <a:pathLst>
              <a:path w="1296670" h="370839">
                <a:moveTo>
                  <a:pt x="0" y="370839"/>
                </a:moveTo>
                <a:lnTo>
                  <a:pt x="1296162" y="370839"/>
                </a:lnTo>
                <a:lnTo>
                  <a:pt x="1296162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35657" y="2294889"/>
            <a:ext cx="2952750" cy="370840"/>
          </a:xfrm>
          <a:custGeom>
            <a:avLst/>
            <a:gdLst/>
            <a:ahLst/>
            <a:cxnLst/>
            <a:rect l="l" t="t" r="r" b="b"/>
            <a:pathLst>
              <a:path w="2952750" h="370839">
                <a:moveTo>
                  <a:pt x="0" y="370839"/>
                </a:moveTo>
                <a:lnTo>
                  <a:pt x="2952369" y="370839"/>
                </a:lnTo>
                <a:lnTo>
                  <a:pt x="2952369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88027" y="2294889"/>
            <a:ext cx="3312795" cy="370840"/>
          </a:xfrm>
          <a:custGeom>
            <a:avLst/>
            <a:gdLst/>
            <a:ahLst/>
            <a:cxnLst/>
            <a:rect l="l" t="t" r="r" b="b"/>
            <a:pathLst>
              <a:path w="3312795" h="370839">
                <a:moveTo>
                  <a:pt x="0" y="370839"/>
                </a:moveTo>
                <a:lnTo>
                  <a:pt x="3312413" y="370839"/>
                </a:lnTo>
                <a:lnTo>
                  <a:pt x="3312413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9546" y="2665729"/>
            <a:ext cx="1296670" cy="370840"/>
          </a:xfrm>
          <a:custGeom>
            <a:avLst/>
            <a:gdLst/>
            <a:ahLst/>
            <a:cxnLst/>
            <a:rect l="l" t="t" r="r" b="b"/>
            <a:pathLst>
              <a:path w="1296670" h="370839">
                <a:moveTo>
                  <a:pt x="0" y="370839"/>
                </a:moveTo>
                <a:lnTo>
                  <a:pt x="1296162" y="370839"/>
                </a:lnTo>
                <a:lnTo>
                  <a:pt x="1296162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E9EC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35657" y="2665729"/>
            <a:ext cx="2952750" cy="370840"/>
          </a:xfrm>
          <a:custGeom>
            <a:avLst/>
            <a:gdLst/>
            <a:ahLst/>
            <a:cxnLst/>
            <a:rect l="l" t="t" r="r" b="b"/>
            <a:pathLst>
              <a:path w="2952750" h="370839">
                <a:moveTo>
                  <a:pt x="0" y="370839"/>
                </a:moveTo>
                <a:lnTo>
                  <a:pt x="2952369" y="370839"/>
                </a:lnTo>
                <a:lnTo>
                  <a:pt x="2952369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E9EC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88027" y="2665729"/>
            <a:ext cx="3312795" cy="370840"/>
          </a:xfrm>
          <a:custGeom>
            <a:avLst/>
            <a:gdLst/>
            <a:ahLst/>
            <a:cxnLst/>
            <a:rect l="l" t="t" r="r" b="b"/>
            <a:pathLst>
              <a:path w="3312795" h="370839">
                <a:moveTo>
                  <a:pt x="0" y="370839"/>
                </a:moveTo>
                <a:lnTo>
                  <a:pt x="3312413" y="370839"/>
                </a:lnTo>
                <a:lnTo>
                  <a:pt x="3312413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E9EC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9546" y="3036570"/>
            <a:ext cx="1296670" cy="370840"/>
          </a:xfrm>
          <a:custGeom>
            <a:avLst/>
            <a:gdLst/>
            <a:ahLst/>
            <a:cxnLst/>
            <a:rect l="l" t="t" r="r" b="b"/>
            <a:pathLst>
              <a:path w="1296670" h="370839">
                <a:moveTo>
                  <a:pt x="0" y="370839"/>
                </a:moveTo>
                <a:lnTo>
                  <a:pt x="1296162" y="370839"/>
                </a:lnTo>
                <a:lnTo>
                  <a:pt x="1296162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35657" y="3036570"/>
            <a:ext cx="2952750" cy="370840"/>
          </a:xfrm>
          <a:custGeom>
            <a:avLst/>
            <a:gdLst/>
            <a:ahLst/>
            <a:cxnLst/>
            <a:rect l="l" t="t" r="r" b="b"/>
            <a:pathLst>
              <a:path w="2952750" h="370839">
                <a:moveTo>
                  <a:pt x="0" y="370839"/>
                </a:moveTo>
                <a:lnTo>
                  <a:pt x="2952369" y="370839"/>
                </a:lnTo>
                <a:lnTo>
                  <a:pt x="2952369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88027" y="3036570"/>
            <a:ext cx="3312795" cy="370840"/>
          </a:xfrm>
          <a:custGeom>
            <a:avLst/>
            <a:gdLst/>
            <a:ahLst/>
            <a:cxnLst/>
            <a:rect l="l" t="t" r="r" b="b"/>
            <a:pathLst>
              <a:path w="3312795" h="370839">
                <a:moveTo>
                  <a:pt x="0" y="370839"/>
                </a:moveTo>
                <a:lnTo>
                  <a:pt x="3312413" y="370839"/>
                </a:lnTo>
                <a:lnTo>
                  <a:pt x="3312413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9546" y="3407409"/>
            <a:ext cx="1296670" cy="370840"/>
          </a:xfrm>
          <a:custGeom>
            <a:avLst/>
            <a:gdLst/>
            <a:ahLst/>
            <a:cxnLst/>
            <a:rect l="l" t="t" r="r" b="b"/>
            <a:pathLst>
              <a:path w="1296670" h="370839">
                <a:moveTo>
                  <a:pt x="0" y="370839"/>
                </a:moveTo>
                <a:lnTo>
                  <a:pt x="1296162" y="370839"/>
                </a:lnTo>
                <a:lnTo>
                  <a:pt x="1296162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E9EC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35657" y="3407409"/>
            <a:ext cx="2952750" cy="370840"/>
          </a:xfrm>
          <a:custGeom>
            <a:avLst/>
            <a:gdLst/>
            <a:ahLst/>
            <a:cxnLst/>
            <a:rect l="l" t="t" r="r" b="b"/>
            <a:pathLst>
              <a:path w="2952750" h="370839">
                <a:moveTo>
                  <a:pt x="0" y="370839"/>
                </a:moveTo>
                <a:lnTo>
                  <a:pt x="2952369" y="370839"/>
                </a:lnTo>
                <a:lnTo>
                  <a:pt x="2952369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E9EC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88027" y="3407409"/>
            <a:ext cx="3312795" cy="370840"/>
          </a:xfrm>
          <a:custGeom>
            <a:avLst/>
            <a:gdLst/>
            <a:ahLst/>
            <a:cxnLst/>
            <a:rect l="l" t="t" r="r" b="b"/>
            <a:pathLst>
              <a:path w="3312795" h="370839">
                <a:moveTo>
                  <a:pt x="0" y="370839"/>
                </a:moveTo>
                <a:lnTo>
                  <a:pt x="3312413" y="370839"/>
                </a:lnTo>
                <a:lnTo>
                  <a:pt x="3312413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E9EC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9546" y="3778250"/>
            <a:ext cx="1296670" cy="370840"/>
          </a:xfrm>
          <a:custGeom>
            <a:avLst/>
            <a:gdLst/>
            <a:ahLst/>
            <a:cxnLst/>
            <a:rect l="l" t="t" r="r" b="b"/>
            <a:pathLst>
              <a:path w="1296670" h="370839">
                <a:moveTo>
                  <a:pt x="0" y="370839"/>
                </a:moveTo>
                <a:lnTo>
                  <a:pt x="1296162" y="370839"/>
                </a:lnTo>
                <a:lnTo>
                  <a:pt x="1296162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35657" y="3778250"/>
            <a:ext cx="2952750" cy="370840"/>
          </a:xfrm>
          <a:custGeom>
            <a:avLst/>
            <a:gdLst/>
            <a:ahLst/>
            <a:cxnLst/>
            <a:rect l="l" t="t" r="r" b="b"/>
            <a:pathLst>
              <a:path w="2952750" h="370839">
                <a:moveTo>
                  <a:pt x="0" y="370839"/>
                </a:moveTo>
                <a:lnTo>
                  <a:pt x="2952369" y="370839"/>
                </a:lnTo>
                <a:lnTo>
                  <a:pt x="2952369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788027" y="3778250"/>
            <a:ext cx="3312795" cy="370840"/>
          </a:xfrm>
          <a:custGeom>
            <a:avLst/>
            <a:gdLst/>
            <a:ahLst/>
            <a:cxnLst/>
            <a:rect l="l" t="t" r="r" b="b"/>
            <a:pathLst>
              <a:path w="3312795" h="370839">
                <a:moveTo>
                  <a:pt x="0" y="370839"/>
                </a:moveTo>
                <a:lnTo>
                  <a:pt x="3312413" y="370839"/>
                </a:lnTo>
                <a:lnTo>
                  <a:pt x="3312413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35657" y="1176019"/>
            <a:ext cx="0" cy="2979420"/>
          </a:xfrm>
          <a:custGeom>
            <a:avLst/>
            <a:gdLst/>
            <a:ahLst/>
            <a:cxnLst/>
            <a:rect l="l" t="t" r="r" b="b"/>
            <a:pathLst>
              <a:path h="2979420">
                <a:moveTo>
                  <a:pt x="0" y="0"/>
                </a:moveTo>
                <a:lnTo>
                  <a:pt x="0" y="297941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788027" y="1176019"/>
            <a:ext cx="0" cy="2979420"/>
          </a:xfrm>
          <a:custGeom>
            <a:avLst/>
            <a:gdLst/>
            <a:ahLst/>
            <a:cxnLst/>
            <a:rect l="l" t="t" r="r" b="b"/>
            <a:pathLst>
              <a:path h="2979420">
                <a:moveTo>
                  <a:pt x="0" y="0"/>
                </a:moveTo>
                <a:lnTo>
                  <a:pt x="0" y="297941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3196" y="1553210"/>
            <a:ext cx="7573645" cy="0"/>
          </a:xfrm>
          <a:custGeom>
            <a:avLst/>
            <a:gdLst/>
            <a:ahLst/>
            <a:cxnLst/>
            <a:rect l="l" t="t" r="r" b="b"/>
            <a:pathLst>
              <a:path w="7573645">
                <a:moveTo>
                  <a:pt x="0" y="0"/>
                </a:moveTo>
                <a:lnTo>
                  <a:pt x="7573594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33196" y="1924050"/>
            <a:ext cx="7573645" cy="0"/>
          </a:xfrm>
          <a:custGeom>
            <a:avLst/>
            <a:gdLst/>
            <a:ahLst/>
            <a:cxnLst/>
            <a:rect l="l" t="t" r="r" b="b"/>
            <a:pathLst>
              <a:path w="7573645">
                <a:moveTo>
                  <a:pt x="0" y="0"/>
                </a:moveTo>
                <a:lnTo>
                  <a:pt x="757359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33196" y="2294889"/>
            <a:ext cx="7573645" cy="0"/>
          </a:xfrm>
          <a:custGeom>
            <a:avLst/>
            <a:gdLst/>
            <a:ahLst/>
            <a:cxnLst/>
            <a:rect l="l" t="t" r="r" b="b"/>
            <a:pathLst>
              <a:path w="7573645">
                <a:moveTo>
                  <a:pt x="0" y="0"/>
                </a:moveTo>
                <a:lnTo>
                  <a:pt x="757359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33196" y="2665729"/>
            <a:ext cx="7573645" cy="0"/>
          </a:xfrm>
          <a:custGeom>
            <a:avLst/>
            <a:gdLst/>
            <a:ahLst/>
            <a:cxnLst/>
            <a:rect l="l" t="t" r="r" b="b"/>
            <a:pathLst>
              <a:path w="7573645">
                <a:moveTo>
                  <a:pt x="0" y="0"/>
                </a:moveTo>
                <a:lnTo>
                  <a:pt x="757359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33196" y="3036570"/>
            <a:ext cx="7573645" cy="0"/>
          </a:xfrm>
          <a:custGeom>
            <a:avLst/>
            <a:gdLst/>
            <a:ahLst/>
            <a:cxnLst/>
            <a:rect l="l" t="t" r="r" b="b"/>
            <a:pathLst>
              <a:path w="7573645">
                <a:moveTo>
                  <a:pt x="0" y="0"/>
                </a:moveTo>
                <a:lnTo>
                  <a:pt x="757359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33196" y="3407409"/>
            <a:ext cx="7573645" cy="0"/>
          </a:xfrm>
          <a:custGeom>
            <a:avLst/>
            <a:gdLst/>
            <a:ahLst/>
            <a:cxnLst/>
            <a:rect l="l" t="t" r="r" b="b"/>
            <a:pathLst>
              <a:path w="7573645">
                <a:moveTo>
                  <a:pt x="0" y="0"/>
                </a:moveTo>
                <a:lnTo>
                  <a:pt x="757359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33196" y="3778250"/>
            <a:ext cx="7573645" cy="0"/>
          </a:xfrm>
          <a:custGeom>
            <a:avLst/>
            <a:gdLst/>
            <a:ahLst/>
            <a:cxnLst/>
            <a:rect l="l" t="t" r="r" b="b"/>
            <a:pathLst>
              <a:path w="7573645">
                <a:moveTo>
                  <a:pt x="0" y="0"/>
                </a:moveTo>
                <a:lnTo>
                  <a:pt x="757359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39546" y="1176019"/>
            <a:ext cx="0" cy="2979420"/>
          </a:xfrm>
          <a:custGeom>
            <a:avLst/>
            <a:gdLst/>
            <a:ahLst/>
            <a:cxnLst/>
            <a:rect l="l" t="t" r="r" b="b"/>
            <a:pathLst>
              <a:path h="2979420">
                <a:moveTo>
                  <a:pt x="0" y="0"/>
                </a:moveTo>
                <a:lnTo>
                  <a:pt x="0" y="297941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100441" y="1176019"/>
            <a:ext cx="0" cy="2979420"/>
          </a:xfrm>
          <a:custGeom>
            <a:avLst/>
            <a:gdLst/>
            <a:ahLst/>
            <a:cxnLst/>
            <a:rect l="l" t="t" r="r" b="b"/>
            <a:pathLst>
              <a:path h="2979420">
                <a:moveTo>
                  <a:pt x="0" y="0"/>
                </a:moveTo>
                <a:lnTo>
                  <a:pt x="0" y="297941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33196" y="1182369"/>
            <a:ext cx="7573645" cy="0"/>
          </a:xfrm>
          <a:custGeom>
            <a:avLst/>
            <a:gdLst/>
            <a:ahLst/>
            <a:cxnLst/>
            <a:rect l="l" t="t" r="r" b="b"/>
            <a:pathLst>
              <a:path w="7573645">
                <a:moveTo>
                  <a:pt x="0" y="0"/>
                </a:moveTo>
                <a:lnTo>
                  <a:pt x="757359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33196" y="4149090"/>
            <a:ext cx="7573645" cy="0"/>
          </a:xfrm>
          <a:custGeom>
            <a:avLst/>
            <a:gdLst/>
            <a:ahLst/>
            <a:cxnLst/>
            <a:rect l="l" t="t" r="r" b="b"/>
            <a:pathLst>
              <a:path w="7573645">
                <a:moveTo>
                  <a:pt x="0" y="0"/>
                </a:moveTo>
                <a:lnTo>
                  <a:pt x="757359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2560066" y="1213103"/>
            <a:ext cx="150876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u="none" spc="-5" dirty="0">
                <a:solidFill>
                  <a:srgbClr val="FFFFFF"/>
                </a:solidFill>
              </a:rPr>
              <a:t>NO</a:t>
            </a:r>
            <a:r>
              <a:rPr sz="1800" u="none" spc="-10" dirty="0">
                <a:solidFill>
                  <a:srgbClr val="FFFFFF"/>
                </a:solidFill>
              </a:rPr>
              <a:t>N</a:t>
            </a:r>
            <a:r>
              <a:rPr sz="1800" u="none" dirty="0">
                <a:solidFill>
                  <a:srgbClr val="FFFFFF"/>
                </a:solidFill>
              </a:rPr>
              <a:t>-</a:t>
            </a:r>
            <a:r>
              <a:rPr sz="1800" u="none" spc="-5" dirty="0">
                <a:solidFill>
                  <a:srgbClr val="FFFFFF"/>
                </a:solidFill>
              </a:rPr>
              <a:t>RE</a:t>
            </a:r>
            <a:r>
              <a:rPr sz="1800" u="none" spc="-15" dirty="0">
                <a:solidFill>
                  <a:srgbClr val="FFFFFF"/>
                </a:solidFill>
              </a:rPr>
              <a:t>M\</a:t>
            </a:r>
            <a:r>
              <a:rPr sz="1800" u="none" spc="-20" dirty="0">
                <a:solidFill>
                  <a:srgbClr val="FFFFFF"/>
                </a:solidFill>
              </a:rPr>
              <a:t>S</a:t>
            </a:r>
            <a:r>
              <a:rPr sz="1800" u="none" spc="-10" dirty="0">
                <a:solidFill>
                  <a:srgbClr val="FFFFFF"/>
                </a:solidFill>
              </a:rPr>
              <a:t>W</a:t>
            </a:r>
            <a:r>
              <a:rPr sz="1800" u="none" spc="-5" dirty="0">
                <a:solidFill>
                  <a:srgbClr val="FFFFFF"/>
                </a:solidFill>
              </a:rPr>
              <a:t>S</a:t>
            </a:r>
            <a:endParaRPr sz="1800"/>
          </a:p>
        </p:txBody>
      </p:sp>
      <p:sp>
        <p:nvSpPr>
          <p:cNvPr id="41" name="object 41"/>
          <p:cNvSpPr txBox="1"/>
          <p:nvPr/>
        </p:nvSpPr>
        <p:spPr>
          <a:xfrm>
            <a:off x="6215253" y="1213103"/>
            <a:ext cx="46482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46200" y="1584071"/>
            <a:ext cx="48514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T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spc="-5" dirty="0">
                <a:latin typeface="Calibri"/>
                <a:cs typeface="Calibri"/>
              </a:rPr>
              <a:t>me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878582" y="1584071"/>
            <a:ext cx="87185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7E7E7E"/>
                </a:solidFill>
                <a:latin typeface="Calibri"/>
                <a:cs typeface="Calibri"/>
              </a:rPr>
              <a:t>75 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–</a:t>
            </a:r>
            <a:r>
              <a:rPr sz="1800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7E7E7E"/>
                </a:solidFill>
                <a:latin typeface="Calibri"/>
                <a:cs typeface="Calibri"/>
              </a:rPr>
              <a:t>8</a:t>
            </a:r>
            <a:r>
              <a:rPr sz="1800" spc="-10" dirty="0">
                <a:solidFill>
                  <a:srgbClr val="7E7E7E"/>
                </a:solidFill>
                <a:latin typeface="Calibri"/>
                <a:cs typeface="Calibri"/>
              </a:rPr>
              <a:t>0</a:t>
            </a:r>
            <a:r>
              <a:rPr sz="1800" spc="-5" dirty="0">
                <a:solidFill>
                  <a:srgbClr val="7E7E7E"/>
                </a:solidFill>
                <a:latin typeface="Calibri"/>
                <a:cs typeface="Calibri"/>
              </a:rPr>
              <a:t>%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76096" y="1955038"/>
            <a:ext cx="62611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HR</a:t>
            </a:r>
            <a:r>
              <a:rPr sz="1800" dirty="0">
                <a:latin typeface="Calibri"/>
                <a:cs typeface="Calibri"/>
              </a:rPr>
              <a:t>\</a:t>
            </a:r>
            <a:r>
              <a:rPr sz="1800" spc="-10" dirty="0">
                <a:latin typeface="Calibri"/>
                <a:cs typeface="Calibri"/>
              </a:rPr>
              <a:t>RR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67308" y="2328417"/>
            <a:ext cx="1045210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Mu</a:t>
            </a:r>
            <a:r>
              <a:rPr sz="1600" spc="-10" dirty="0">
                <a:latin typeface="Calibri"/>
                <a:cs typeface="Calibri"/>
              </a:rPr>
              <a:t>scl</a:t>
            </a:r>
            <a:r>
              <a:rPr sz="1600" spc="-5" dirty="0">
                <a:latin typeface="Calibri"/>
                <a:cs typeface="Calibri"/>
              </a:rPr>
              <a:t>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one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959354" y="2328417"/>
            <a:ext cx="754380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41045" algn="l"/>
              </a:tabLst>
            </a:pPr>
            <a:r>
              <a:rPr sz="1600" u="heavy" spc="-5" dirty="0">
                <a:latin typeface="Calibri"/>
                <a:cs typeface="Calibri"/>
              </a:rPr>
              <a:t> 	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29208" y="2700401"/>
            <a:ext cx="1121410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M</a:t>
            </a:r>
            <a:r>
              <a:rPr sz="1400" spc="-15" dirty="0">
                <a:latin typeface="Calibri"/>
                <a:cs typeface="Calibri"/>
              </a:rPr>
              <a:t>et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b</a:t>
            </a:r>
            <a:r>
              <a:rPr sz="1400" spc="-5" dirty="0">
                <a:latin typeface="Calibri"/>
                <a:cs typeface="Calibri"/>
              </a:rPr>
              <a:t>o</a:t>
            </a:r>
            <a:r>
              <a:rPr sz="1400" spc="5" dirty="0">
                <a:latin typeface="Calibri"/>
                <a:cs typeface="Calibri"/>
              </a:rPr>
              <a:t>l</a:t>
            </a:r>
            <a:r>
              <a:rPr sz="1400" dirty="0">
                <a:latin typeface="Calibri"/>
                <a:cs typeface="Calibri"/>
              </a:rPr>
              <a:t>ic R</a:t>
            </a:r>
            <a:r>
              <a:rPr sz="1400" spc="-15" dirty="0">
                <a:latin typeface="Calibri"/>
                <a:cs typeface="Calibri"/>
              </a:rPr>
              <a:t>at</a:t>
            </a:r>
            <a:r>
              <a:rPr sz="1400" dirty="0">
                <a:latin typeface="Calibri"/>
                <a:cs typeface="Calibri"/>
              </a:rPr>
              <a:t>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19708" y="3067811"/>
            <a:ext cx="73787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D</a:t>
            </a:r>
            <a:r>
              <a:rPr sz="1800" spc="-30" dirty="0">
                <a:latin typeface="Calibri"/>
                <a:cs typeface="Calibri"/>
              </a:rPr>
              <a:t>r</a:t>
            </a:r>
            <a:r>
              <a:rPr sz="1800" spc="-5" dirty="0">
                <a:latin typeface="Calibri"/>
                <a:cs typeface="Calibri"/>
              </a:rPr>
              <a:t>ea</a:t>
            </a:r>
            <a:r>
              <a:rPr sz="1800" dirty="0">
                <a:latin typeface="Calibri"/>
                <a:cs typeface="Calibri"/>
              </a:rPr>
              <a:t>ms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474722" y="3067811"/>
            <a:ext cx="167957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7E7E7E"/>
                </a:solidFill>
                <a:latin typeface="Calibri"/>
                <a:cs typeface="Calibri"/>
              </a:rPr>
              <a:t>Not </a:t>
            </a:r>
            <a:r>
              <a:rPr sz="1800" spc="-45" dirty="0">
                <a:solidFill>
                  <a:srgbClr val="7E7E7E"/>
                </a:solidFill>
                <a:latin typeface="Calibri"/>
                <a:cs typeface="Calibri"/>
              </a:rPr>
              <a:t>R</a:t>
            </a:r>
            <a:r>
              <a:rPr sz="1800" spc="-5" dirty="0">
                <a:solidFill>
                  <a:srgbClr val="7E7E7E"/>
                </a:solidFill>
                <a:latin typeface="Calibri"/>
                <a:cs typeface="Calibri"/>
              </a:rPr>
              <a:t>em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e</a:t>
            </a:r>
            <a:r>
              <a:rPr sz="1800" spc="-5" dirty="0">
                <a:solidFill>
                  <a:srgbClr val="7E7E7E"/>
                </a:solidFill>
                <a:latin typeface="Calibri"/>
                <a:cs typeface="Calibri"/>
              </a:rPr>
              <a:t>mb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e</a:t>
            </a:r>
            <a:r>
              <a:rPr sz="1800" spc="-35" dirty="0">
                <a:solidFill>
                  <a:srgbClr val="7E7E7E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ed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73404" y="3440938"/>
            <a:ext cx="1032510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20" dirty="0">
                <a:latin typeface="Calibri"/>
                <a:cs typeface="Calibri"/>
              </a:rPr>
              <a:t>w</a:t>
            </a:r>
            <a:r>
              <a:rPr sz="1600" spc="-5" dirty="0">
                <a:latin typeface="Calibri"/>
                <a:cs typeface="Calibri"/>
              </a:rPr>
              <a:t>a</a:t>
            </a:r>
            <a:r>
              <a:rPr sz="1600" spc="-60" dirty="0">
                <a:latin typeface="Calibri"/>
                <a:cs typeface="Calibri"/>
              </a:rPr>
              <a:t>k</a:t>
            </a:r>
            <a:r>
              <a:rPr sz="1600" spc="-25" dirty="0">
                <a:latin typeface="Calibri"/>
                <a:cs typeface="Calibri"/>
              </a:rPr>
              <a:t>e</a:t>
            </a:r>
            <a:r>
              <a:rPr sz="1600" spc="-10" dirty="0">
                <a:latin typeface="Calibri"/>
                <a:cs typeface="Calibri"/>
              </a:rPr>
              <a:t>f</a:t>
            </a:r>
            <a:r>
              <a:rPr sz="1600" spc="-5" dirty="0">
                <a:latin typeface="Calibri"/>
                <a:cs typeface="Calibri"/>
              </a:rPr>
              <a:t>u</a:t>
            </a:r>
            <a:r>
              <a:rPr sz="1600" dirty="0">
                <a:latin typeface="Calibri"/>
                <a:cs typeface="Calibri"/>
              </a:rPr>
              <a:t>ln</a:t>
            </a:r>
            <a:r>
              <a:rPr sz="1600" spc="-5" dirty="0">
                <a:latin typeface="Calibri"/>
                <a:cs typeface="Calibri"/>
              </a:rPr>
              <a:t>e</a:t>
            </a:r>
            <a:r>
              <a:rPr sz="1600" spc="-10" dirty="0">
                <a:latin typeface="Calibri"/>
                <a:cs typeface="Calibri"/>
              </a:rPr>
              <a:t>s</a:t>
            </a:r>
            <a:r>
              <a:rPr sz="1600" spc="-5" dirty="0">
                <a:latin typeface="Calibri"/>
                <a:cs typeface="Calibri"/>
              </a:rPr>
              <a:t>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098038" y="3438779"/>
            <a:ext cx="432434" cy="299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30" dirty="0">
                <a:solidFill>
                  <a:srgbClr val="7E7E7E"/>
                </a:solidFill>
                <a:latin typeface="Calibri"/>
                <a:cs typeface="Calibri"/>
              </a:rPr>
              <a:t>E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r>
              <a:rPr sz="1800" spc="-35" dirty="0">
                <a:solidFill>
                  <a:srgbClr val="7E7E7E"/>
                </a:solidFill>
                <a:latin typeface="Calibri"/>
                <a:cs typeface="Calibri"/>
              </a:rPr>
              <a:t>s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94968" y="3809365"/>
            <a:ext cx="38925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E</a:t>
            </a:r>
            <a:r>
              <a:rPr sz="1800" spc="-30" dirty="0">
                <a:latin typeface="Calibri"/>
                <a:cs typeface="Calibri"/>
              </a:rPr>
              <a:t>E</a:t>
            </a:r>
            <a:r>
              <a:rPr sz="1800" spc="-5" dirty="0">
                <a:latin typeface="Calibri"/>
                <a:cs typeface="Calibri"/>
              </a:rPr>
              <a:t>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030982" y="3809365"/>
            <a:ext cx="51562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Θ</a:t>
            </a:r>
            <a:r>
              <a:rPr sz="18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–</a:t>
            </a:r>
            <a:r>
              <a:rPr sz="1800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δ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168010" y="1584071"/>
            <a:ext cx="2558415" cy="2524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800" spc="-10" dirty="0">
                <a:solidFill>
                  <a:srgbClr val="7E7E7E"/>
                </a:solidFill>
                <a:latin typeface="Calibri"/>
                <a:cs typeface="Calibri"/>
              </a:rPr>
              <a:t>2</a:t>
            </a:r>
            <a:r>
              <a:rPr sz="1800" spc="-5" dirty="0">
                <a:solidFill>
                  <a:srgbClr val="7E7E7E"/>
                </a:solidFill>
                <a:latin typeface="Calibri"/>
                <a:cs typeface="Calibri"/>
              </a:rPr>
              <a:t>0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–</a:t>
            </a:r>
            <a:r>
              <a:rPr sz="1800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7E7E7E"/>
                </a:solidFill>
                <a:latin typeface="Calibri"/>
                <a:cs typeface="Calibri"/>
              </a:rPr>
              <a:t>25</a:t>
            </a:r>
            <a:r>
              <a:rPr sz="1800" spc="-5" dirty="0">
                <a:solidFill>
                  <a:srgbClr val="7E7E7E"/>
                </a:solidFill>
                <a:latin typeface="Calibri"/>
                <a:cs typeface="Calibri"/>
              </a:rPr>
              <a:t>%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60"/>
              </a:spcBef>
            </a:pPr>
            <a:r>
              <a:rPr sz="1800" spc="-5" dirty="0">
                <a:solidFill>
                  <a:srgbClr val="7E7E7E"/>
                </a:solidFill>
                <a:latin typeface="Calibri"/>
                <a:cs typeface="Calibri"/>
              </a:rPr>
              <a:t>ir</a:t>
            </a:r>
            <a:r>
              <a:rPr sz="1800" spc="-40" dirty="0">
                <a:solidFill>
                  <a:srgbClr val="7E7E7E"/>
                </a:solidFill>
                <a:latin typeface="Calibri"/>
                <a:cs typeface="Calibri"/>
              </a:rPr>
              <a:t>r</a:t>
            </a:r>
            <a:r>
              <a:rPr sz="1800" spc="-5" dirty="0">
                <a:solidFill>
                  <a:srgbClr val="7E7E7E"/>
                </a:solidFill>
                <a:latin typeface="Calibri"/>
                <a:cs typeface="Calibri"/>
              </a:rPr>
              <a:t>e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g</a:t>
            </a:r>
            <a:r>
              <a:rPr sz="1800" spc="-5" dirty="0">
                <a:solidFill>
                  <a:srgbClr val="7E7E7E"/>
                </a:solidFill>
                <a:latin typeface="Calibri"/>
                <a:cs typeface="Calibri"/>
              </a:rPr>
              <a:t>ular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85"/>
              </a:spcBef>
            </a:pP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sz="1400" spc="-3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400" spc="-5" dirty="0">
                <a:solidFill>
                  <a:srgbClr val="FF0000"/>
                </a:solidFill>
                <a:latin typeface="Calibri"/>
                <a:cs typeface="Calibri"/>
              </a:rPr>
              <a:t>xpe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4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FF0000"/>
                </a:solidFill>
                <a:latin typeface="Calibri"/>
                <a:cs typeface="Calibri"/>
              </a:rPr>
              <a:t>ey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es</a:t>
            </a:r>
            <a:r>
              <a:rPr sz="14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+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es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1400" spc="-2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400" spc="-15" dirty="0">
                <a:solidFill>
                  <a:srgbClr val="FF0000"/>
                </a:solidFill>
                <a:latin typeface="Calibri"/>
                <a:cs typeface="Calibri"/>
              </a:rPr>
              <a:t>at</a:t>
            </a:r>
            <a:r>
              <a:rPr sz="1400" spc="-5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1400" spc="1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sz="14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mu</a:t>
            </a:r>
            <a:r>
              <a:rPr sz="1400" spc="-5" dirty="0">
                <a:solidFill>
                  <a:srgbClr val="FF0000"/>
                </a:solidFill>
                <a:latin typeface="Calibri"/>
                <a:cs typeface="Calibri"/>
              </a:rPr>
              <a:t>scles)</a:t>
            </a:r>
            <a:endParaRPr sz="1400">
              <a:latin typeface="Calibri"/>
              <a:cs typeface="Calibri"/>
            </a:endParaRPr>
          </a:p>
          <a:p>
            <a:pPr marL="603885" marR="594995" algn="ctr">
              <a:lnSpc>
                <a:spcPct val="143200"/>
              </a:lnSpc>
              <a:spcBef>
                <a:spcPts val="400"/>
              </a:spcBef>
            </a:pP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(</a:t>
            </a:r>
            <a:r>
              <a:rPr sz="16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M</a:t>
            </a:r>
            <a:r>
              <a:rPr sz="1600" spc="-25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ybe </a:t>
            </a:r>
            <a:r>
              <a:rPr sz="1600" spc="-15" dirty="0">
                <a:solidFill>
                  <a:srgbClr val="7E7E7E"/>
                </a:solidFill>
                <a:latin typeface="Calibri"/>
                <a:cs typeface="Calibri"/>
              </a:rPr>
              <a:t>t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o </a:t>
            </a: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20%) </a:t>
            </a:r>
            <a:r>
              <a:rPr sz="1800" spc="-45" dirty="0">
                <a:solidFill>
                  <a:srgbClr val="7E7E7E"/>
                </a:solidFill>
                <a:latin typeface="Calibri"/>
                <a:cs typeface="Calibri"/>
              </a:rPr>
              <a:t>R</a:t>
            </a:r>
            <a:r>
              <a:rPr sz="1800" spc="-5" dirty="0">
                <a:solidFill>
                  <a:srgbClr val="7E7E7E"/>
                </a:solidFill>
                <a:latin typeface="Calibri"/>
                <a:cs typeface="Calibri"/>
              </a:rPr>
              <a:t>em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e</a:t>
            </a:r>
            <a:r>
              <a:rPr sz="1800" spc="-5" dirty="0">
                <a:solidFill>
                  <a:srgbClr val="7E7E7E"/>
                </a:solidFill>
                <a:latin typeface="Calibri"/>
                <a:cs typeface="Calibri"/>
              </a:rPr>
              <a:t>mb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e</a:t>
            </a:r>
            <a:r>
              <a:rPr sz="1800" spc="-35" dirty="0">
                <a:solidFill>
                  <a:srgbClr val="7E7E7E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ed </a:t>
            </a:r>
            <a:r>
              <a:rPr sz="1800" spc="-10" dirty="0">
                <a:solidFill>
                  <a:srgbClr val="7E7E7E"/>
                </a:solidFill>
                <a:latin typeface="Calibri"/>
                <a:cs typeface="Calibri"/>
              </a:rPr>
              <a:t>H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r>
              <a:rPr sz="1800" spc="-30" dirty="0">
                <a:solidFill>
                  <a:srgbClr val="7E7E7E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d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55"/>
              </a:spcBef>
            </a:pP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β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216910" y="1988820"/>
            <a:ext cx="118110" cy="216535"/>
          </a:xfrm>
          <a:custGeom>
            <a:avLst/>
            <a:gdLst/>
            <a:ahLst/>
            <a:cxnLst/>
            <a:rect l="l" t="t" r="r" b="b"/>
            <a:pathLst>
              <a:path w="118110" h="216535">
                <a:moveTo>
                  <a:pt x="14096" y="100202"/>
                </a:moveTo>
                <a:lnTo>
                  <a:pt x="8127" y="103758"/>
                </a:lnTo>
                <a:lnTo>
                  <a:pt x="2031" y="107314"/>
                </a:lnTo>
                <a:lnTo>
                  <a:pt x="0" y="115062"/>
                </a:lnTo>
                <a:lnTo>
                  <a:pt x="58927" y="216153"/>
                </a:lnTo>
                <a:lnTo>
                  <a:pt x="73693" y="190880"/>
                </a:lnTo>
                <a:lnTo>
                  <a:pt x="46227" y="190880"/>
                </a:lnTo>
                <a:lnTo>
                  <a:pt x="46227" y="143818"/>
                </a:lnTo>
                <a:lnTo>
                  <a:pt x="21970" y="102234"/>
                </a:lnTo>
                <a:lnTo>
                  <a:pt x="14096" y="100202"/>
                </a:lnTo>
                <a:close/>
              </a:path>
              <a:path w="118110" h="216535">
                <a:moveTo>
                  <a:pt x="46227" y="143818"/>
                </a:moveTo>
                <a:lnTo>
                  <a:pt x="46227" y="190880"/>
                </a:lnTo>
                <a:lnTo>
                  <a:pt x="71627" y="190880"/>
                </a:lnTo>
                <a:lnTo>
                  <a:pt x="71627" y="184530"/>
                </a:lnTo>
                <a:lnTo>
                  <a:pt x="48005" y="184530"/>
                </a:lnTo>
                <a:lnTo>
                  <a:pt x="58991" y="165698"/>
                </a:lnTo>
                <a:lnTo>
                  <a:pt x="46227" y="143818"/>
                </a:lnTo>
                <a:close/>
              </a:path>
              <a:path w="118110" h="216535">
                <a:moveTo>
                  <a:pt x="103759" y="100202"/>
                </a:moveTo>
                <a:lnTo>
                  <a:pt x="96012" y="102234"/>
                </a:lnTo>
                <a:lnTo>
                  <a:pt x="71754" y="143818"/>
                </a:lnTo>
                <a:lnTo>
                  <a:pt x="71627" y="190880"/>
                </a:lnTo>
                <a:lnTo>
                  <a:pt x="73693" y="190880"/>
                </a:lnTo>
                <a:lnTo>
                  <a:pt x="114426" y="121157"/>
                </a:lnTo>
                <a:lnTo>
                  <a:pt x="117855" y="115062"/>
                </a:lnTo>
                <a:lnTo>
                  <a:pt x="115824" y="107314"/>
                </a:lnTo>
                <a:lnTo>
                  <a:pt x="109854" y="103758"/>
                </a:lnTo>
                <a:lnTo>
                  <a:pt x="103759" y="100202"/>
                </a:lnTo>
                <a:close/>
              </a:path>
              <a:path w="118110" h="216535">
                <a:moveTo>
                  <a:pt x="58991" y="165698"/>
                </a:moveTo>
                <a:lnTo>
                  <a:pt x="48005" y="184530"/>
                </a:lnTo>
                <a:lnTo>
                  <a:pt x="69976" y="184530"/>
                </a:lnTo>
                <a:lnTo>
                  <a:pt x="58991" y="165698"/>
                </a:lnTo>
                <a:close/>
              </a:path>
              <a:path w="118110" h="216535">
                <a:moveTo>
                  <a:pt x="71627" y="144036"/>
                </a:moveTo>
                <a:lnTo>
                  <a:pt x="58991" y="165698"/>
                </a:lnTo>
                <a:lnTo>
                  <a:pt x="69976" y="184530"/>
                </a:lnTo>
                <a:lnTo>
                  <a:pt x="71627" y="184530"/>
                </a:lnTo>
                <a:lnTo>
                  <a:pt x="71627" y="144036"/>
                </a:lnTo>
                <a:close/>
              </a:path>
              <a:path w="118110" h="216535">
                <a:moveTo>
                  <a:pt x="71627" y="0"/>
                </a:moveTo>
                <a:lnTo>
                  <a:pt x="46227" y="0"/>
                </a:lnTo>
                <a:lnTo>
                  <a:pt x="46354" y="144036"/>
                </a:lnTo>
                <a:lnTo>
                  <a:pt x="58991" y="165698"/>
                </a:lnTo>
                <a:lnTo>
                  <a:pt x="71627" y="144036"/>
                </a:lnTo>
                <a:lnTo>
                  <a:pt x="71627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521197" y="2780919"/>
            <a:ext cx="118110" cy="216535"/>
          </a:xfrm>
          <a:custGeom>
            <a:avLst/>
            <a:gdLst/>
            <a:ahLst/>
            <a:cxnLst/>
            <a:rect l="l" t="t" r="r" b="b"/>
            <a:pathLst>
              <a:path w="118110" h="216535">
                <a:moveTo>
                  <a:pt x="58927" y="50219"/>
                </a:moveTo>
                <a:lnTo>
                  <a:pt x="46227" y="71990"/>
                </a:lnTo>
                <a:lnTo>
                  <a:pt x="46227" y="216026"/>
                </a:lnTo>
                <a:lnTo>
                  <a:pt x="71627" y="216026"/>
                </a:lnTo>
                <a:lnTo>
                  <a:pt x="71627" y="71990"/>
                </a:lnTo>
                <a:lnTo>
                  <a:pt x="58927" y="50219"/>
                </a:lnTo>
                <a:close/>
              </a:path>
              <a:path w="118110" h="216535">
                <a:moveTo>
                  <a:pt x="58927" y="0"/>
                </a:moveTo>
                <a:lnTo>
                  <a:pt x="3555" y="94995"/>
                </a:lnTo>
                <a:lnTo>
                  <a:pt x="0" y="100964"/>
                </a:lnTo>
                <a:lnTo>
                  <a:pt x="2031" y="108838"/>
                </a:lnTo>
                <a:lnTo>
                  <a:pt x="14097" y="115823"/>
                </a:lnTo>
                <a:lnTo>
                  <a:pt x="21843" y="113791"/>
                </a:lnTo>
                <a:lnTo>
                  <a:pt x="46227" y="71990"/>
                </a:lnTo>
                <a:lnTo>
                  <a:pt x="46227" y="25145"/>
                </a:lnTo>
                <a:lnTo>
                  <a:pt x="73585" y="25145"/>
                </a:lnTo>
                <a:lnTo>
                  <a:pt x="58927" y="0"/>
                </a:lnTo>
                <a:close/>
              </a:path>
              <a:path w="118110" h="216535">
                <a:moveTo>
                  <a:pt x="73585" y="25145"/>
                </a:moveTo>
                <a:lnTo>
                  <a:pt x="71627" y="25145"/>
                </a:lnTo>
                <a:lnTo>
                  <a:pt x="71627" y="71990"/>
                </a:lnTo>
                <a:lnTo>
                  <a:pt x="92455" y="107695"/>
                </a:lnTo>
                <a:lnTo>
                  <a:pt x="95885" y="113791"/>
                </a:lnTo>
                <a:lnTo>
                  <a:pt x="103759" y="115823"/>
                </a:lnTo>
                <a:lnTo>
                  <a:pt x="109727" y="112267"/>
                </a:lnTo>
                <a:lnTo>
                  <a:pt x="115824" y="108838"/>
                </a:lnTo>
                <a:lnTo>
                  <a:pt x="117855" y="100964"/>
                </a:lnTo>
                <a:lnTo>
                  <a:pt x="114300" y="94995"/>
                </a:lnTo>
                <a:lnTo>
                  <a:pt x="73585" y="25145"/>
                </a:lnTo>
                <a:close/>
              </a:path>
              <a:path w="118110" h="216535">
                <a:moveTo>
                  <a:pt x="71627" y="25145"/>
                </a:moveTo>
                <a:lnTo>
                  <a:pt x="46227" y="25145"/>
                </a:lnTo>
                <a:lnTo>
                  <a:pt x="46227" y="71990"/>
                </a:lnTo>
                <a:lnTo>
                  <a:pt x="58927" y="50219"/>
                </a:lnTo>
                <a:lnTo>
                  <a:pt x="48005" y="31495"/>
                </a:lnTo>
                <a:lnTo>
                  <a:pt x="71627" y="31495"/>
                </a:lnTo>
                <a:lnTo>
                  <a:pt x="71627" y="25145"/>
                </a:lnTo>
                <a:close/>
              </a:path>
              <a:path w="118110" h="216535">
                <a:moveTo>
                  <a:pt x="71627" y="31495"/>
                </a:moveTo>
                <a:lnTo>
                  <a:pt x="69850" y="31495"/>
                </a:lnTo>
                <a:lnTo>
                  <a:pt x="58927" y="50219"/>
                </a:lnTo>
                <a:lnTo>
                  <a:pt x="71627" y="71990"/>
                </a:lnTo>
                <a:lnTo>
                  <a:pt x="71627" y="31495"/>
                </a:lnTo>
                <a:close/>
              </a:path>
              <a:path w="118110" h="216535">
                <a:moveTo>
                  <a:pt x="69850" y="31495"/>
                </a:moveTo>
                <a:lnTo>
                  <a:pt x="48005" y="31495"/>
                </a:lnTo>
                <a:lnTo>
                  <a:pt x="58927" y="50219"/>
                </a:lnTo>
                <a:lnTo>
                  <a:pt x="69850" y="3149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017134" y="2348864"/>
            <a:ext cx="118110" cy="216535"/>
          </a:xfrm>
          <a:custGeom>
            <a:avLst/>
            <a:gdLst/>
            <a:ahLst/>
            <a:cxnLst/>
            <a:rect l="l" t="t" r="r" b="b"/>
            <a:pathLst>
              <a:path w="118110" h="216535">
                <a:moveTo>
                  <a:pt x="14097" y="100202"/>
                </a:moveTo>
                <a:lnTo>
                  <a:pt x="8127" y="103759"/>
                </a:lnTo>
                <a:lnTo>
                  <a:pt x="2031" y="107314"/>
                </a:lnTo>
                <a:lnTo>
                  <a:pt x="0" y="115062"/>
                </a:lnTo>
                <a:lnTo>
                  <a:pt x="3555" y="121031"/>
                </a:lnTo>
                <a:lnTo>
                  <a:pt x="58927" y="216154"/>
                </a:lnTo>
                <a:lnTo>
                  <a:pt x="73639" y="190881"/>
                </a:lnTo>
                <a:lnTo>
                  <a:pt x="46227" y="190881"/>
                </a:lnTo>
                <a:lnTo>
                  <a:pt x="46227" y="144036"/>
                </a:lnTo>
                <a:lnTo>
                  <a:pt x="21843" y="102235"/>
                </a:lnTo>
                <a:lnTo>
                  <a:pt x="14097" y="100202"/>
                </a:lnTo>
                <a:close/>
              </a:path>
              <a:path w="118110" h="216535">
                <a:moveTo>
                  <a:pt x="46227" y="144036"/>
                </a:moveTo>
                <a:lnTo>
                  <a:pt x="46227" y="190881"/>
                </a:lnTo>
                <a:lnTo>
                  <a:pt x="71627" y="190881"/>
                </a:lnTo>
                <a:lnTo>
                  <a:pt x="71627" y="184531"/>
                </a:lnTo>
                <a:lnTo>
                  <a:pt x="48005" y="184531"/>
                </a:lnTo>
                <a:lnTo>
                  <a:pt x="58927" y="165807"/>
                </a:lnTo>
                <a:lnTo>
                  <a:pt x="46227" y="144036"/>
                </a:lnTo>
                <a:close/>
              </a:path>
              <a:path w="118110" h="216535">
                <a:moveTo>
                  <a:pt x="103759" y="100202"/>
                </a:moveTo>
                <a:lnTo>
                  <a:pt x="95885" y="102235"/>
                </a:lnTo>
                <a:lnTo>
                  <a:pt x="92455" y="108331"/>
                </a:lnTo>
                <a:lnTo>
                  <a:pt x="71627" y="144036"/>
                </a:lnTo>
                <a:lnTo>
                  <a:pt x="71627" y="190881"/>
                </a:lnTo>
                <a:lnTo>
                  <a:pt x="73639" y="190881"/>
                </a:lnTo>
                <a:lnTo>
                  <a:pt x="114300" y="121031"/>
                </a:lnTo>
                <a:lnTo>
                  <a:pt x="117855" y="115062"/>
                </a:lnTo>
                <a:lnTo>
                  <a:pt x="115824" y="107314"/>
                </a:lnTo>
                <a:lnTo>
                  <a:pt x="109727" y="103759"/>
                </a:lnTo>
                <a:lnTo>
                  <a:pt x="103759" y="100202"/>
                </a:lnTo>
                <a:close/>
              </a:path>
              <a:path w="118110" h="216535">
                <a:moveTo>
                  <a:pt x="58927" y="165807"/>
                </a:moveTo>
                <a:lnTo>
                  <a:pt x="48005" y="184531"/>
                </a:lnTo>
                <a:lnTo>
                  <a:pt x="69850" y="184531"/>
                </a:lnTo>
                <a:lnTo>
                  <a:pt x="58927" y="165807"/>
                </a:lnTo>
                <a:close/>
              </a:path>
              <a:path w="118110" h="216535">
                <a:moveTo>
                  <a:pt x="71627" y="144036"/>
                </a:moveTo>
                <a:lnTo>
                  <a:pt x="58927" y="165807"/>
                </a:lnTo>
                <a:lnTo>
                  <a:pt x="69850" y="184531"/>
                </a:lnTo>
                <a:lnTo>
                  <a:pt x="71627" y="184531"/>
                </a:lnTo>
                <a:lnTo>
                  <a:pt x="71627" y="144036"/>
                </a:lnTo>
                <a:close/>
              </a:path>
              <a:path w="118110" h="216535">
                <a:moveTo>
                  <a:pt x="71627" y="0"/>
                </a:moveTo>
                <a:lnTo>
                  <a:pt x="46227" y="0"/>
                </a:lnTo>
                <a:lnTo>
                  <a:pt x="46227" y="144036"/>
                </a:lnTo>
                <a:lnTo>
                  <a:pt x="58927" y="165807"/>
                </a:lnTo>
                <a:lnTo>
                  <a:pt x="71627" y="144036"/>
                </a:lnTo>
                <a:lnTo>
                  <a:pt x="71627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216910" y="2780919"/>
            <a:ext cx="118110" cy="216535"/>
          </a:xfrm>
          <a:custGeom>
            <a:avLst/>
            <a:gdLst/>
            <a:ahLst/>
            <a:cxnLst/>
            <a:rect l="l" t="t" r="r" b="b"/>
            <a:pathLst>
              <a:path w="118110" h="216535">
                <a:moveTo>
                  <a:pt x="14096" y="100202"/>
                </a:moveTo>
                <a:lnTo>
                  <a:pt x="8127" y="103758"/>
                </a:lnTo>
                <a:lnTo>
                  <a:pt x="2031" y="107187"/>
                </a:lnTo>
                <a:lnTo>
                  <a:pt x="0" y="115061"/>
                </a:lnTo>
                <a:lnTo>
                  <a:pt x="3556" y="121030"/>
                </a:lnTo>
                <a:lnTo>
                  <a:pt x="58927" y="216153"/>
                </a:lnTo>
                <a:lnTo>
                  <a:pt x="73673" y="190880"/>
                </a:lnTo>
                <a:lnTo>
                  <a:pt x="46227" y="190880"/>
                </a:lnTo>
                <a:lnTo>
                  <a:pt x="46227" y="143818"/>
                </a:lnTo>
                <a:lnTo>
                  <a:pt x="21970" y="102234"/>
                </a:lnTo>
                <a:lnTo>
                  <a:pt x="14096" y="100202"/>
                </a:lnTo>
                <a:close/>
              </a:path>
              <a:path w="118110" h="216535">
                <a:moveTo>
                  <a:pt x="46227" y="143818"/>
                </a:moveTo>
                <a:lnTo>
                  <a:pt x="46227" y="190880"/>
                </a:lnTo>
                <a:lnTo>
                  <a:pt x="71627" y="190880"/>
                </a:lnTo>
                <a:lnTo>
                  <a:pt x="71627" y="184530"/>
                </a:lnTo>
                <a:lnTo>
                  <a:pt x="48005" y="184530"/>
                </a:lnTo>
                <a:lnTo>
                  <a:pt x="58991" y="165698"/>
                </a:lnTo>
                <a:lnTo>
                  <a:pt x="46227" y="143818"/>
                </a:lnTo>
                <a:close/>
              </a:path>
              <a:path w="118110" h="216535">
                <a:moveTo>
                  <a:pt x="103759" y="100202"/>
                </a:moveTo>
                <a:lnTo>
                  <a:pt x="96012" y="102234"/>
                </a:lnTo>
                <a:lnTo>
                  <a:pt x="71754" y="143818"/>
                </a:lnTo>
                <a:lnTo>
                  <a:pt x="71627" y="190880"/>
                </a:lnTo>
                <a:lnTo>
                  <a:pt x="73673" y="190880"/>
                </a:lnTo>
                <a:lnTo>
                  <a:pt x="114426" y="121030"/>
                </a:lnTo>
                <a:lnTo>
                  <a:pt x="117855" y="115061"/>
                </a:lnTo>
                <a:lnTo>
                  <a:pt x="115824" y="107187"/>
                </a:lnTo>
                <a:lnTo>
                  <a:pt x="103759" y="100202"/>
                </a:lnTo>
                <a:close/>
              </a:path>
              <a:path w="118110" h="216535">
                <a:moveTo>
                  <a:pt x="58991" y="165698"/>
                </a:moveTo>
                <a:lnTo>
                  <a:pt x="48005" y="184530"/>
                </a:lnTo>
                <a:lnTo>
                  <a:pt x="69976" y="184530"/>
                </a:lnTo>
                <a:lnTo>
                  <a:pt x="58991" y="165698"/>
                </a:lnTo>
                <a:close/>
              </a:path>
              <a:path w="118110" h="216535">
                <a:moveTo>
                  <a:pt x="71627" y="144036"/>
                </a:moveTo>
                <a:lnTo>
                  <a:pt x="58991" y="165698"/>
                </a:lnTo>
                <a:lnTo>
                  <a:pt x="69976" y="184530"/>
                </a:lnTo>
                <a:lnTo>
                  <a:pt x="71627" y="184530"/>
                </a:lnTo>
                <a:lnTo>
                  <a:pt x="71627" y="144036"/>
                </a:lnTo>
                <a:close/>
              </a:path>
              <a:path w="118110" h="216535">
                <a:moveTo>
                  <a:pt x="71627" y="0"/>
                </a:moveTo>
                <a:lnTo>
                  <a:pt x="46227" y="0"/>
                </a:lnTo>
                <a:lnTo>
                  <a:pt x="46354" y="144036"/>
                </a:lnTo>
                <a:lnTo>
                  <a:pt x="58991" y="165698"/>
                </a:lnTo>
                <a:lnTo>
                  <a:pt x="71627" y="144036"/>
                </a:lnTo>
                <a:lnTo>
                  <a:pt x="71627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99591" y="4509134"/>
            <a:ext cx="6985000" cy="0"/>
          </a:xfrm>
          <a:custGeom>
            <a:avLst/>
            <a:gdLst/>
            <a:ahLst/>
            <a:cxnLst/>
            <a:rect l="l" t="t" r="r" b="b"/>
            <a:pathLst>
              <a:path w="6985000">
                <a:moveTo>
                  <a:pt x="6984822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9" name="object 59"/>
          <p:cNvGraphicFramePr>
            <a:graphicFrameLocks noGrp="1"/>
          </p:cNvGraphicFramePr>
          <p:nvPr/>
        </p:nvGraphicFramePr>
        <p:xfrm>
          <a:off x="533196" y="4718811"/>
          <a:ext cx="7560894" cy="7416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2138"/>
                <a:gridCol w="1512189"/>
                <a:gridCol w="1512189"/>
                <a:gridCol w="1512189"/>
                <a:gridCol w="1512189"/>
              </a:tblGrid>
              <a:tr h="370839">
                <a:tc>
                  <a:txBody>
                    <a:bodyPr/>
                    <a:lstStyle/>
                    <a:p>
                      <a:pPr marR="4064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ypi</a:t>
                      </a:r>
                      <a:r>
                        <a:rPr sz="18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</a:t>
                      </a:r>
                      <a:r>
                        <a:rPr sz="1800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nigh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Ol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il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8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EM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80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50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dec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ease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Mo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slee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ti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</a:tr>
            </a:tbl>
          </a:graphicData>
        </a:graphic>
      </p:graphicFrame>
      <p:sp>
        <p:nvSpPr>
          <p:cNvPr id="68" name="Rounded Rectangle 67"/>
          <p:cNvSpPr/>
          <p:nvPr/>
        </p:nvSpPr>
        <p:spPr>
          <a:xfrm>
            <a:off x="874814" y="6353944"/>
            <a:ext cx="783463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8274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552" y="5450676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Children have more total sleep time (8–10 h) compared to most adults (about 6 h).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482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8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RAPID EYE MOVEMENT (rem) SLEEP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0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0288"/>
            <a:ext cx="8229600" cy="958552"/>
          </a:xfrm>
        </p:spPr>
        <p:txBody>
          <a:bodyPr/>
          <a:lstStyle/>
          <a:p>
            <a:r>
              <a:rPr lang="en-GB" dirty="0" smtClean="0"/>
              <a:t>REM SLEEP HAS SEVERAL IMPORTANT CHARACTERISTICS: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9672006"/>
              </p:ext>
            </p:extLst>
          </p:nvPr>
        </p:nvGraphicFramePr>
        <p:xfrm>
          <a:off x="323528" y="1628800"/>
          <a:ext cx="856895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521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028384" cy="52111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5523309"/>
            <a:ext cx="7772400" cy="1362075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FFC000"/>
                </a:solidFill>
              </a:rPr>
              <a:t>THE CIRCADIAN RHYTHM</a:t>
            </a:r>
            <a:endParaRPr lang="en-GB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1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0288"/>
            <a:ext cx="8229600" cy="814536"/>
          </a:xfrm>
        </p:spPr>
        <p:txBody>
          <a:bodyPr/>
          <a:lstStyle/>
          <a:p>
            <a:r>
              <a:rPr lang="en-GB" dirty="0"/>
              <a:t>REM SLEEP HAS SEVERAL IMPORTANT CHARACTERISTICS: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0685893"/>
              </p:ext>
            </p:extLst>
          </p:nvPr>
        </p:nvGraphicFramePr>
        <p:xfrm>
          <a:off x="395536" y="1628800"/>
          <a:ext cx="820891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225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864096"/>
          </a:xfrm>
        </p:spPr>
        <p:txBody>
          <a:bodyPr/>
          <a:lstStyle/>
          <a:p>
            <a:r>
              <a:rPr lang="en-US" dirty="0" smtClean="0"/>
              <a:t>EEG AND MUSCLE ACTIVITY DURING VARIOUS STAGES OF THE SLEEP–WAKE CYCLE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4941168"/>
            <a:ext cx="8229600" cy="151216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REM SLEEP IS CHARACTERIZED BY EYE MOVEMENTS, LOSS OF MUSCLE TONE, AND A LOW-AMPLITUDE, HIGH-FREQUENCY ACTIVITY PATTERN.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2" y="2534700"/>
            <a:ext cx="9144000" cy="237322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35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7750" y="908720"/>
            <a:ext cx="8219256" cy="596471"/>
          </a:xfrm>
        </p:spPr>
        <p:txBody>
          <a:bodyPr>
            <a:normAutofit/>
          </a:bodyPr>
          <a:lstStyle/>
          <a:p>
            <a:r>
              <a:rPr lang="en-GB" dirty="0" smtClean="0"/>
              <a:t>STAGES OF SLEEP – RAPID EYE MOVEMENT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5" y="2924944"/>
            <a:ext cx="3060848" cy="3497560"/>
          </a:xfrm>
        </p:spPr>
        <p:txBody>
          <a:bodyPr>
            <a:normAutofit fontScale="77500" lnSpcReduction="20000"/>
          </a:bodyPr>
          <a:lstStyle/>
          <a:p>
            <a:pPr lvl="1">
              <a:buClr>
                <a:schemeClr val="tx1"/>
              </a:buClr>
            </a:pPr>
            <a:r>
              <a:rPr lang="en-US" dirty="0" smtClean="0"/>
              <a:t>POSTURAL MUSCLES OF THE BODY ARE MORE RELAXED THAN OTHER STAGES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BODY IS ESSENTIALLY PARALYZED DURING REM.</a:t>
            </a:r>
          </a:p>
          <a:p>
            <a:pPr lvl="1">
              <a:buClr>
                <a:schemeClr val="tx1"/>
              </a:buClr>
            </a:pPr>
            <a:r>
              <a:rPr lang="en-US" dirty="0" smtClean="0">
                <a:solidFill>
                  <a:srgbClr val="660033"/>
                </a:solidFill>
              </a:rPr>
              <a:t>BREATHING, HEART RATE AND BRAIN WAVE ACTIVITY QUICKEN. </a:t>
            </a:r>
          </a:p>
          <a:p>
            <a:pPr lvl="1">
              <a:buClr>
                <a:schemeClr val="tx1"/>
              </a:buClr>
            </a:pPr>
            <a:r>
              <a:rPr lang="en-US" dirty="0" smtClean="0">
                <a:solidFill>
                  <a:srgbClr val="660033"/>
                </a:solidFill>
              </a:rPr>
              <a:t>AFTER REM, RETURNS BACK TO STAGE 2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96"/>
          <a:stretch/>
        </p:blipFill>
        <p:spPr>
          <a:xfrm>
            <a:off x="3275856" y="3140968"/>
            <a:ext cx="3671896" cy="267668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3"/>
          <a:stretch/>
        </p:blipFill>
        <p:spPr>
          <a:xfrm>
            <a:off x="6933176" y="3140968"/>
            <a:ext cx="1814776" cy="267668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82303" y="1530341"/>
            <a:ext cx="8572837" cy="1427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SIGNS</a:t>
            </a:r>
          </a:p>
          <a:p>
            <a:pPr lvl="1">
              <a:buClr>
                <a:schemeClr val="tx1"/>
              </a:buClr>
            </a:pPr>
            <a:r>
              <a:rPr lang="en-US" dirty="0" smtClean="0">
                <a:solidFill>
                  <a:srgbClr val="FF0000"/>
                </a:solidFill>
              </a:rPr>
              <a:t>RAPID EYE MOVEMENT SLEEP</a:t>
            </a:r>
            <a:r>
              <a:rPr lang="en-US" dirty="0" smtClean="0"/>
              <a:t> (REM) ARE PERIODS CHARACTERIZED BY RAPID EYE MOVEMENTS DURING SLEEP.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ALSO KNOWN AS “</a:t>
            </a:r>
            <a:r>
              <a:rPr lang="en-US" dirty="0" smtClean="0">
                <a:solidFill>
                  <a:srgbClr val="FF0000"/>
                </a:solidFill>
              </a:rPr>
              <a:t>PARADOXICAL SLEEP</a:t>
            </a:r>
            <a:r>
              <a:rPr lang="en-US" dirty="0" smtClean="0"/>
              <a:t>” BECAUSE IT IS DEEP SLEEP IN SOME WAYS, BUT LIGHT SLEEP IN OTHER WAYS.</a:t>
            </a:r>
            <a:endParaRPr lang="en-US" dirty="0" smtClean="0">
              <a:solidFill>
                <a:srgbClr val="66003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8353" y="5817650"/>
            <a:ext cx="5868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EOG, ELECTROOCULOGRAM REGISTERS EYE MOVEMENTS; </a:t>
            </a:r>
          </a:p>
          <a:p>
            <a:r>
              <a:rPr lang="en-US" sz="1600" dirty="0" smtClean="0"/>
              <a:t>EMG, ELECTROMYOGRAM REGISTERING SKELETAL MUSCLE ACTIVITY.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6421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644352"/>
            <a:ext cx="4608512" cy="495300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AN ELECTROENCEPHALOGRAM (EEG) SHOWS A PATTERN OF BRAIN WAVES SIMILAR TO THOSE THAT OCCUR DURING WAKEFULNESS. </a:t>
            </a:r>
          </a:p>
          <a:p>
            <a:r>
              <a:rPr lang="en-GB" sz="2400" dirty="0" smtClean="0"/>
              <a:t>THIS TYPE OF SLEEP IS ALSO CALLED PARADOXICAL SLEEP BECAUSE IT IS A PARADOX THAT A PERSON CAN STILL BE ASLEEP DESPITE THE PRESENCE OF MARKED ACTIVITY IN THE BRAIN</a:t>
            </a:r>
            <a:endParaRPr lang="en-GB" sz="24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00"/>
          <a:stretch/>
        </p:blipFill>
        <p:spPr>
          <a:xfrm>
            <a:off x="3871222" y="1628800"/>
            <a:ext cx="5237282" cy="344725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50"/>
          <a:stretch/>
        </p:blipFill>
        <p:spPr>
          <a:xfrm>
            <a:off x="4015238" y="5013176"/>
            <a:ext cx="4619069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9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ALTHOUGH REM IS STRONGLY ASSOCIATED WITH DREAMING, DREAMING ALSO OCCURS IN OTHER STAGES OF SLEEP. </a:t>
            </a:r>
            <a:endParaRPr lang="en-US" dirty="0" smtClean="0"/>
          </a:p>
          <a:p>
            <a:r>
              <a:rPr lang="en-US" dirty="0" smtClean="0"/>
              <a:t>DURING REM  SLEEP: </a:t>
            </a:r>
          </a:p>
          <a:p>
            <a:pPr lvl="1"/>
            <a:r>
              <a:rPr lang="en-US" dirty="0" smtClean="0"/>
              <a:t>ACTIVITY INCREASES IN THE PONS (TRIGGERS THE ONSET OF REM SLEEP), LIMBIC SYSTEM, PARIETAL CORTEX AND TEMPORAL CORTEX.</a:t>
            </a:r>
          </a:p>
          <a:p>
            <a:pPr lvl="1"/>
            <a:r>
              <a:rPr lang="en-US" dirty="0" smtClean="0"/>
              <a:t>ACTIVITY DECREASES IN THE PRIMARY VISUAL CORTEX, THE MOTOR CORTEX, AND THE DORSOLATERAL PREFRONTAL CORTEX.</a:t>
            </a:r>
          </a:p>
        </p:txBody>
      </p:sp>
      <p:pic>
        <p:nvPicPr>
          <p:cNvPr id="6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864509"/>
            <a:ext cx="4038600" cy="265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3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740" y="2060848"/>
            <a:ext cx="2814115" cy="410445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CELLS IN THE PONS SEND MESSAGES TO THE SPINAL CORD WHICH INHIBIT MOTOR NEURONS THAT CONTROL THE BODY’S LARGE MUSCLES.</a:t>
            </a:r>
          </a:p>
          <a:p>
            <a:pPr lvl="1"/>
            <a:r>
              <a:rPr lang="en-US" dirty="0" smtClean="0"/>
              <a:t>PREVENTS MOTOR MOVEMENT DURING REM SLEEP.</a:t>
            </a:r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96"/>
          <a:stretch/>
        </p:blipFill>
        <p:spPr>
          <a:xfrm>
            <a:off x="3348376" y="2060848"/>
            <a:ext cx="3671896" cy="267668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3"/>
          <a:stretch/>
        </p:blipFill>
        <p:spPr>
          <a:xfrm>
            <a:off x="7005696" y="2060848"/>
            <a:ext cx="1814776" cy="267668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07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REM AND DREAMING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RESEARCH IS INCONCLUSIVE REGARDING THE EXACT  FUNCTIONS OF REM.</a:t>
            </a:r>
          </a:p>
          <a:p>
            <a:r>
              <a:rPr lang="en-US" dirty="0" smtClean="0"/>
              <a:t>DURING REM:</a:t>
            </a:r>
          </a:p>
          <a:p>
            <a:pPr lvl="1"/>
            <a:r>
              <a:rPr lang="en-US" dirty="0" smtClean="0"/>
              <a:t>THE BRAIN MAY DISCARD USELESS CONNECTIONS </a:t>
            </a:r>
          </a:p>
          <a:p>
            <a:pPr lvl="1"/>
            <a:r>
              <a:rPr lang="en-US" dirty="0" smtClean="0"/>
              <a:t>LEARNED MOTOR SKILLS MAY BE CONSOLIDATED.</a:t>
            </a:r>
          </a:p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SINCE THE BRAIN IS GETTING LITTLE INFORMATION FROM THE SENSE ORGANS, IMAGES ARE GENERATED WITHOUT CONSTRAINTS OR INTERFERENCE.</a:t>
            </a:r>
          </a:p>
          <a:p>
            <a:r>
              <a:rPr lang="en-US" dirty="0" smtClean="0"/>
              <a:t>AROUSAL CAN NOT LEAD TO ACTION AS THE PRIMARY MOTOR CORTEX AND THE MOTOR NEURONS OF THE SPINAL CORD ARE SUPPRESSED.</a:t>
            </a:r>
          </a:p>
          <a:p>
            <a:r>
              <a:rPr lang="en-US" dirty="0" smtClean="0"/>
              <a:t>ACTIVITY IN THE PREFRONTAL CORTEX IS SUPPRESSED WHICH IMPAIRS WORKING MEMORY DURING DREAMING. 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00243"/>
            <a:ext cx="1505744" cy="2258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05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4264"/>
            <a:ext cx="8229600" cy="814536"/>
          </a:xfrm>
        </p:spPr>
        <p:txBody>
          <a:bodyPr/>
          <a:lstStyle/>
          <a:p>
            <a:pPr algn="ctr"/>
            <a:r>
              <a:rPr lang="en-GB" dirty="0" smtClean="0"/>
              <a:t>SLOW-WAVE SLEEP </a:t>
            </a:r>
            <a:r>
              <a:rPr lang="en-GB" dirty="0" smtClean="0"/>
              <a:t>(SWS) AND </a:t>
            </a:r>
            <a:r>
              <a:rPr lang="en-GB" dirty="0" smtClean="0"/>
              <a:t>DREAMS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3427625"/>
              </p:ext>
            </p:extLst>
          </p:nvPr>
        </p:nvGraphicFramePr>
        <p:xfrm>
          <a:off x="457200" y="1628800"/>
          <a:ext cx="8229600" cy="46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418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EFFECTS OF SLEEP DEPRIVATION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184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INDIVIDUAL DIFFERENCES IN SLEEP DRIVE</a:t>
            </a:r>
            <a:endParaRPr lang="en-US" altLang="en-US" dirty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060848"/>
            <a:ext cx="4191000" cy="4263752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sz="2800" dirty="0" smtClean="0"/>
              <a:t>SOME INDIVIDUALS NEED MORE AND SOME LESS THAN THE TYPICAL 8 HOURS PER NIGHT</a:t>
            </a:r>
          </a:p>
          <a:p>
            <a:r>
              <a:rPr lang="en-US" altLang="en-US" sz="2800" dirty="0" smtClean="0"/>
              <a:t>NONSOMNIACS - SLEEP FAR LESS THAN MOST, BUT DO NOT FEEL TIRED DURING THE DAY</a:t>
            </a:r>
          </a:p>
          <a:p>
            <a:r>
              <a:rPr lang="en-US" altLang="en-US" sz="2800" dirty="0" smtClean="0"/>
              <a:t>INSOMNIAC - HAS A NORMAL DESIRE FOR SLEEP, BUT IS UNABLE TO AND FEELS TIRED DURING THE DAY</a:t>
            </a:r>
            <a:endParaRPr lang="en-US" altLang="en-US" sz="28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11654"/>
            <a:ext cx="4038600" cy="3961866"/>
          </a:xfrm>
        </p:spPr>
      </p:pic>
    </p:spTree>
    <p:extLst>
      <p:ext uri="{BB962C8B-B14F-4D97-AF65-F5344CB8AC3E}">
        <p14:creationId xmlns:p14="http://schemas.microsoft.com/office/powerpoint/2010/main" val="20650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5531050"/>
              </p:ext>
            </p:extLst>
          </p:nvPr>
        </p:nvGraphicFramePr>
        <p:xfrm>
          <a:off x="246348" y="1772816"/>
          <a:ext cx="865130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smtClean="0"/>
              <a:t>THE CIRCADIAN RHYTHM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720" y="810857"/>
            <a:ext cx="2520280" cy="163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4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60321"/>
            <a:ext cx="3600400" cy="1100527"/>
          </a:xfrm>
        </p:spPr>
        <p:txBody>
          <a:bodyPr/>
          <a:lstStyle/>
          <a:p>
            <a:r>
              <a:rPr lang="en-GB" dirty="0" smtClean="0"/>
              <a:t>INSOMNIA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59745547"/>
              </p:ext>
            </p:extLst>
          </p:nvPr>
        </p:nvGraphicFramePr>
        <p:xfrm>
          <a:off x="457200" y="2060848"/>
          <a:ext cx="4038600" cy="426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04138391"/>
              </p:ext>
            </p:extLst>
          </p:nvPr>
        </p:nvGraphicFramePr>
        <p:xfrm>
          <a:off x="4648200" y="1052736"/>
          <a:ext cx="4316288" cy="5271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3543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908720"/>
            <a:ext cx="8219256" cy="1100527"/>
          </a:xfrm>
        </p:spPr>
        <p:txBody>
          <a:bodyPr>
            <a:normAutofit/>
          </a:bodyPr>
          <a:lstStyle/>
          <a:p>
            <a:r>
              <a:rPr lang="en-GB" dirty="0" smtClean="0"/>
              <a:t>INSOMNIA - CAUSES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INSOMNIA</a:t>
            </a:r>
            <a:r>
              <a:rPr lang="en-US" dirty="0" smtClean="0"/>
              <a:t> </a:t>
            </a:r>
            <a:r>
              <a:rPr lang="en-US" dirty="0" smtClean="0"/>
              <a:t>CAUSED </a:t>
            </a:r>
            <a:r>
              <a:rPr lang="en-US" dirty="0" smtClean="0"/>
              <a:t>BY A NUMBER OF FACTORS INCLUDING NOISE, STRESS, PAIN MEDICATION.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lvl="1">
              <a:lnSpc>
                <a:spcPct val="90000"/>
              </a:lnSpc>
            </a:pPr>
            <a:r>
              <a:rPr lang="en-US" dirty="0"/>
              <a:t>CAN ALSO BE THE RESULT OF DISORDERS SUCH AS EPILEPSY, PARKINSON’S DISEASE, DEPRESSION, ANXIETY OR OTHER PSYCHIATRIC CONDITIONS.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DEPENDENCE ON SLEEPING PILLS AND SHIFTS IN THE CIRCADIAN RHYTHMS CAN ALSO RESULT IN INSOMNIA.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433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36557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76200">
            <a:solidFill>
              <a:srgbClr val="548E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0972" y="260642"/>
            <a:ext cx="1164678" cy="620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1560" y="1181164"/>
            <a:ext cx="7416824" cy="5170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In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s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omni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.</a:t>
            </a:r>
          </a:p>
          <a:p>
            <a:pPr marL="469900" marR="5080">
              <a:lnSpc>
                <a:spcPct val="100000"/>
              </a:lnSpc>
            </a:pP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-</a:t>
            </a:r>
            <a:r>
              <a:rPr sz="2400" spc="-50" dirty="0">
                <a:solidFill>
                  <a:srgbClr val="FFFF00"/>
                </a:solidFill>
                <a:latin typeface="Calibri"/>
                <a:cs typeface="Calibri"/>
              </a:rPr>
              <a:t>F</a:t>
            </a:r>
            <a:r>
              <a:rPr sz="2400" spc="-15" dirty="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sz="2400" spc="-30" dirty="0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al </a:t>
            </a:r>
            <a:r>
              <a:rPr sz="2400" spc="-35" dirty="0">
                <a:solidFill>
                  <a:srgbClr val="FFFF00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ami</a:t>
            </a:r>
            <a:r>
              <a:rPr sz="2400" spc="-10" dirty="0">
                <a:solidFill>
                  <a:srgbClr val="FFFF00"/>
                </a:solidFill>
                <a:latin typeface="Calibri"/>
                <a:cs typeface="Calibri"/>
              </a:rPr>
              <a:t>l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i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al</a:t>
            </a:r>
            <a:r>
              <a:rPr sz="2400" spc="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in</a:t>
            </a:r>
            <a:r>
              <a:rPr sz="2400" spc="5" dirty="0">
                <a:solidFill>
                  <a:srgbClr val="FFFF00"/>
                </a:solidFill>
                <a:latin typeface="Calibri"/>
                <a:cs typeface="Calibri"/>
              </a:rPr>
              <a:t>s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omnia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:</a:t>
            </a:r>
            <a:r>
              <a:rPr sz="2400" spc="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i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mpa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i</a:t>
            </a:r>
            <a:r>
              <a:rPr sz="2400" spc="-35" dirty="0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ed</a:t>
            </a:r>
            <a:r>
              <a:rPr sz="2400" spc="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au</a:t>
            </a:r>
            <a:r>
              <a:rPr sz="2400" spc="-15" dirty="0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onomi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c</a:t>
            </a:r>
            <a:r>
              <a:rPr sz="2400" spc="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&amp;</a:t>
            </a:r>
            <a:r>
              <a:rPr sz="2400" spc="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mo</a:t>
            </a:r>
            <a:r>
              <a:rPr sz="2400" spc="-20" dirty="0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r 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funct</a:t>
            </a:r>
            <a:r>
              <a:rPr sz="2400" spc="-10" dirty="0">
                <a:solidFill>
                  <a:srgbClr val="FFFF00"/>
                </a:solidFill>
                <a:latin typeface="Calibri"/>
                <a:cs typeface="Calibri"/>
              </a:rPr>
              <a:t>i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on</a:t>
            </a:r>
            <a:r>
              <a:rPr sz="2400" spc="5" dirty="0">
                <a:solidFill>
                  <a:srgbClr val="FFFF00"/>
                </a:solidFill>
                <a:latin typeface="Calibri"/>
                <a:cs typeface="Calibri"/>
              </a:rPr>
              <a:t>s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, d</a:t>
            </a:r>
            <a:r>
              <a:rPr sz="2400" spc="5" dirty="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men</a:t>
            </a:r>
            <a:r>
              <a:rPr sz="2400" spc="-10" dirty="0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ia,</a:t>
            </a:r>
            <a:r>
              <a:rPr sz="2400" spc="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d</a:t>
            </a:r>
            <a:r>
              <a:rPr sz="2400" spc="5" dirty="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sz="2400" spc="-15" dirty="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sz="2400" spc="5" dirty="0">
                <a:solidFill>
                  <a:srgbClr val="FFFF00"/>
                </a:solidFill>
                <a:latin typeface="Calibri"/>
                <a:cs typeface="Calibri"/>
              </a:rPr>
              <a:t>h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.</a:t>
            </a: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24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D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is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o</a:t>
            </a:r>
            <a:r>
              <a:rPr sz="2400" b="1" spc="-30" dirty="0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d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sz="2400" b="1" spc="-30" dirty="0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s</a:t>
            </a:r>
            <a:r>
              <a:rPr sz="2400" b="1" spc="-3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durin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g</a:t>
            </a:r>
            <a:r>
              <a:rPr sz="2400" b="1" spc="-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NR</a:t>
            </a:r>
            <a:r>
              <a:rPr sz="2400" b="1" spc="-15" dirty="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M;</a:t>
            </a:r>
            <a:endParaRPr sz="24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</a:pP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-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Sl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eep</a:t>
            </a:r>
            <a:r>
              <a:rPr sz="2400" spc="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spc="-30" dirty="0">
                <a:solidFill>
                  <a:srgbClr val="FFFF00"/>
                </a:solidFill>
                <a:latin typeface="Calibri"/>
                <a:cs typeface="Calibri"/>
              </a:rPr>
              <a:t>w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l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k</a:t>
            </a:r>
            <a:r>
              <a:rPr sz="2400" spc="-10" dirty="0">
                <a:solidFill>
                  <a:srgbClr val="FFFF00"/>
                </a:solidFill>
                <a:latin typeface="Calibri"/>
                <a:cs typeface="Calibri"/>
              </a:rPr>
              <a:t>i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ng.</a:t>
            </a:r>
            <a:endParaRPr sz="24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</a:pP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-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ed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FF00"/>
                </a:solidFill>
                <a:latin typeface="Calibri"/>
                <a:cs typeface="Calibri"/>
              </a:rPr>
              <a:t>w</a:t>
            </a:r>
            <a:r>
              <a:rPr sz="2400" spc="-15" dirty="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sz="2400" spc="-30" dirty="0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sz="2400" spc="-10" dirty="0">
                <a:solidFill>
                  <a:srgbClr val="FFFF00"/>
                </a:solidFill>
                <a:latin typeface="Calibri"/>
                <a:cs typeface="Calibri"/>
              </a:rPr>
              <a:t>i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FFFF00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.</a:t>
            </a:r>
          </a:p>
          <a:p>
            <a:pPr marL="469900">
              <a:lnSpc>
                <a:spcPct val="100000"/>
              </a:lnSpc>
            </a:pP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-Nig</a:t>
            </a:r>
            <a:r>
              <a:rPr sz="2400" spc="-10" dirty="0">
                <a:solidFill>
                  <a:srgbClr val="FFFF00"/>
                </a:solidFill>
                <a:latin typeface="Calibri"/>
                <a:cs typeface="Calibri"/>
              </a:rPr>
              <a:t>h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spc="-30" dirty="0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er</a:t>
            </a:r>
            <a:r>
              <a:rPr sz="2400" spc="-35" dirty="0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o</a:t>
            </a:r>
            <a:r>
              <a:rPr sz="2400" spc="-45" dirty="0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s.</a:t>
            </a:r>
            <a:endParaRPr sz="2400" dirty="0">
              <a:solidFill>
                <a:srgbClr val="FFFF00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24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Na</a:t>
            </a:r>
            <a:r>
              <a:rPr sz="2400" b="1" spc="-30" dirty="0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FFFF00"/>
                </a:solidFill>
                <a:latin typeface="Calibri"/>
                <a:cs typeface="Calibri"/>
              </a:rPr>
              <a:t>c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ol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sz="2400" b="1" spc="-15" dirty="0">
                <a:solidFill>
                  <a:srgbClr val="FFFF00"/>
                </a:solidFill>
                <a:latin typeface="Calibri"/>
                <a:cs typeface="Calibri"/>
              </a:rPr>
              <a:t>p</a:t>
            </a:r>
            <a:r>
              <a:rPr sz="2400" b="1" spc="-40" dirty="0">
                <a:solidFill>
                  <a:srgbClr val="FFFF00"/>
                </a:solidFill>
                <a:latin typeface="Calibri"/>
                <a:cs typeface="Calibri"/>
              </a:rPr>
              <a:t>s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y:</a:t>
            </a:r>
            <a:endParaRPr sz="24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469900" marR="90170">
              <a:lnSpc>
                <a:spcPct val="100000"/>
              </a:lnSpc>
            </a:pP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-ep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iso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d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ic</a:t>
            </a:r>
            <a:r>
              <a:rPr sz="2400" spc="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u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den</a:t>
            </a:r>
            <a:r>
              <a:rPr sz="2400" spc="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los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s</a:t>
            </a:r>
            <a:r>
              <a:rPr sz="2400" spc="-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f</a:t>
            </a:r>
            <a:r>
              <a:rPr sz="2400" spc="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mu</a:t>
            </a:r>
            <a:r>
              <a:rPr sz="2400" spc="5" dirty="0">
                <a:solidFill>
                  <a:srgbClr val="FFFF00"/>
                </a:solidFill>
                <a:latin typeface="Calibri"/>
                <a:cs typeface="Calibri"/>
              </a:rPr>
              <a:t>s</a:t>
            </a:r>
            <a:r>
              <a:rPr sz="2400" spc="-15" dirty="0">
                <a:solidFill>
                  <a:srgbClr val="FFFF00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le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on</a:t>
            </a:r>
            <a:r>
              <a:rPr sz="2400" spc="20" dirty="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..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.</a:t>
            </a:r>
            <a:r>
              <a:rPr sz="2400" spc="-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ir</a:t>
            </a:r>
            <a:r>
              <a:rPr sz="2400" spc="-40" dirty="0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s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i</a:t>
            </a:r>
            <a:r>
              <a:rPr sz="2400" spc="-20" dirty="0">
                <a:solidFill>
                  <a:srgbClr val="FFFF00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sz="2400" spc="-10" dirty="0">
                <a:solidFill>
                  <a:srgbClr val="FFFF00"/>
                </a:solidFill>
                <a:latin typeface="Calibri"/>
                <a:cs typeface="Calibri"/>
              </a:rPr>
              <a:t>i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bl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sz="2400" spc="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u</a:t>
            </a:r>
            <a:r>
              <a:rPr sz="2400" spc="-25" dirty="0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FFFF00"/>
                </a:solidFill>
                <a:latin typeface="Calibri"/>
                <a:cs typeface="Calibri"/>
              </a:rPr>
              <a:t>g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00"/>
                </a:solidFill>
                <a:latin typeface="Calibri"/>
                <a:cs typeface="Calibri"/>
              </a:rPr>
              <a:t>sle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ep 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ur</a:t>
            </a:r>
            <a:r>
              <a:rPr sz="2400" spc="-10" dirty="0">
                <a:solidFill>
                  <a:srgbClr val="FFFF00"/>
                </a:solidFill>
                <a:latin typeface="Calibri"/>
                <a:cs typeface="Calibri"/>
              </a:rPr>
              <a:t>i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g</a:t>
            </a:r>
            <a:r>
              <a:rPr sz="2400" spc="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d</a:t>
            </a:r>
            <a:r>
              <a:rPr sz="2400" spc="-35" dirty="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y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 t</a:t>
            </a:r>
            <a:r>
              <a:rPr sz="2400" spc="-10" dirty="0">
                <a:solidFill>
                  <a:srgbClr val="FFFF00"/>
                </a:solidFill>
                <a:latin typeface="Calibri"/>
                <a:cs typeface="Calibri"/>
              </a:rPr>
              <a:t>i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me</a:t>
            </a:r>
            <a:r>
              <a:rPr sz="2400" spc="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(Bu</a:t>
            </a:r>
            <a:r>
              <a:rPr sz="2400" spc="-40" dirty="0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r>
              <a:rPr sz="2400" spc="-20" dirty="0">
                <a:solidFill>
                  <a:srgbClr val="FFFF00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ts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 o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f</a:t>
            </a:r>
            <a:r>
              <a:rPr sz="2400" spc="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r>
              <a:rPr sz="2400" spc="-10" dirty="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sz="2400" spc="10" dirty="0">
                <a:solidFill>
                  <a:srgbClr val="FFFF00"/>
                </a:solidFill>
                <a:latin typeface="Calibri"/>
                <a:cs typeface="Calibri"/>
              </a:rPr>
              <a:t>M</a:t>
            </a:r>
            <a:r>
              <a:rPr sz="2400" spc="-10" dirty="0">
                <a:solidFill>
                  <a:srgbClr val="FFFF00"/>
                </a:solidFill>
                <a:latin typeface="Calibri"/>
                <a:cs typeface="Calibri"/>
              </a:rPr>
              <a:t>).</a:t>
            </a:r>
            <a:endParaRPr sz="2400" dirty="0">
              <a:solidFill>
                <a:srgbClr val="FFFF00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24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Sl</a:t>
            </a:r>
            <a:r>
              <a:rPr sz="2400" b="1" dirty="0">
                <a:solidFill>
                  <a:srgbClr val="FFFF00"/>
                </a:solidFill>
                <a:latin typeface="Calibri"/>
                <a:cs typeface="Calibri"/>
              </a:rPr>
              <a:t>ee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p apn</a:t>
            </a:r>
            <a:r>
              <a:rPr sz="2400" b="1" spc="-15" dirty="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sz="2400" b="1" spc="-5" dirty="0">
                <a:solidFill>
                  <a:srgbClr val="FFFF00"/>
                </a:solidFill>
                <a:latin typeface="Calibri"/>
                <a:cs typeface="Calibri"/>
              </a:rPr>
              <a:t>a:</a:t>
            </a:r>
            <a:r>
              <a:rPr sz="2400" b="1" spc="-3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00"/>
                </a:solidFill>
                <a:latin typeface="Calibri"/>
                <a:cs typeface="Calibri"/>
              </a:rPr>
              <a:t>air</a:t>
            </a:r>
            <a:r>
              <a:rPr sz="2400" spc="-25" dirty="0">
                <a:solidFill>
                  <a:srgbClr val="FFFF00"/>
                </a:solidFill>
                <a:latin typeface="Calibri"/>
                <a:cs typeface="Calibri"/>
              </a:rPr>
              <a:t>w</a:t>
            </a:r>
            <a:r>
              <a:rPr sz="2400" spc="-35" dirty="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y</a:t>
            </a:r>
            <a:r>
              <a:rPr sz="2400" spc="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o</a:t>
            </a:r>
            <a:r>
              <a:rPr sz="2400" spc="-10" dirty="0">
                <a:solidFill>
                  <a:srgbClr val="FFFF00"/>
                </a:solidFill>
                <a:latin typeface="Calibri"/>
                <a:cs typeface="Calibri"/>
              </a:rPr>
              <a:t>b</a:t>
            </a:r>
            <a:r>
              <a:rPr sz="2400" spc="-20" dirty="0">
                <a:solidFill>
                  <a:srgbClr val="FFFF00"/>
                </a:solidFill>
                <a:latin typeface="Calibri"/>
                <a:cs typeface="Calibri"/>
              </a:rPr>
              <a:t>s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FFFF00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FFFF00"/>
                </a:solidFill>
                <a:latin typeface="Calibri"/>
                <a:cs typeface="Calibri"/>
              </a:rPr>
              <a:t>uction.</a:t>
            </a:r>
            <a:endParaRPr sz="24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15616" y="934942"/>
            <a:ext cx="82296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51585">
              <a:lnSpc>
                <a:spcPct val="100000"/>
              </a:lnSpc>
            </a:pPr>
            <a:r>
              <a:rPr lang="en-US" spc="-5" dirty="0" smtClean="0"/>
              <a:t>Other </a:t>
            </a:r>
            <a:r>
              <a:rPr spc="-5" dirty="0" smtClean="0"/>
              <a:t>Sleep</a:t>
            </a:r>
            <a:r>
              <a:rPr dirty="0" smtClean="0"/>
              <a:t> </a:t>
            </a:r>
            <a:r>
              <a:rPr spc="-5" dirty="0"/>
              <a:t>Diso</a:t>
            </a:r>
            <a:r>
              <a:rPr spc="-20" dirty="0"/>
              <a:t>r</a:t>
            </a:r>
            <a:r>
              <a:rPr dirty="0"/>
              <a:t>de</a:t>
            </a:r>
            <a:r>
              <a:rPr spc="-30" dirty="0"/>
              <a:t>r</a:t>
            </a:r>
            <a:r>
              <a:rPr spc="-5" dirty="0"/>
              <a:t>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475650" y="6525344"/>
            <a:ext cx="5932869" cy="3326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2362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836712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66"/>
                </a:solidFill>
                <a:latin typeface="Arial" panose="020B0604020202020204" pitchFamily="34" charset="0"/>
              </a:rPr>
              <a:t>70 million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people in the US </a:t>
            </a:r>
            <a:r>
              <a:rPr lang="en-US" sz="2400" b="1" dirty="0">
                <a:solidFill>
                  <a:srgbClr val="FF0066"/>
                </a:solidFill>
                <a:latin typeface="Arial" panose="020B0604020202020204" pitchFamily="34" charset="0"/>
              </a:rPr>
              <a:t>suffer from sleep</a:t>
            </a:r>
          </a:p>
          <a:p>
            <a:r>
              <a:rPr lang="en-US" sz="2400" b="1" dirty="0">
                <a:solidFill>
                  <a:srgbClr val="FF0066"/>
                </a:solidFill>
                <a:latin typeface="Arial" panose="020B0604020202020204" pitchFamily="34" charset="0"/>
              </a:rPr>
              <a:t>problems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[50% have chronic sleep disorder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]</a:t>
            </a:r>
          </a:p>
          <a:p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sz="2400" b="1" dirty="0">
                <a:solidFill>
                  <a:srgbClr val="FF0066"/>
                </a:solidFill>
                <a:latin typeface="Arial" panose="020B0604020202020204" pitchFamily="34" charset="0"/>
              </a:rPr>
              <a:t>Insomnia </a:t>
            </a:r>
            <a:r>
              <a:rPr lang="en-GB" sz="2400" b="1" dirty="0">
                <a:solidFill>
                  <a:srgbClr val="000000"/>
                </a:solidFill>
                <a:latin typeface="Arial" panose="020B0604020202020204" pitchFamily="34" charset="0"/>
              </a:rPr>
              <a:t>= 30 </a:t>
            </a:r>
            <a:r>
              <a:rPr lang="en-GB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million</a:t>
            </a:r>
          </a:p>
          <a:p>
            <a:endParaRPr lang="en-GB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sz="2400" b="1" dirty="0">
                <a:solidFill>
                  <a:srgbClr val="FF0066"/>
                </a:solidFill>
                <a:latin typeface="Arial" panose="020B0604020202020204" pitchFamily="34" charset="0"/>
              </a:rPr>
              <a:t>sleep </a:t>
            </a:r>
            <a:r>
              <a:rPr lang="en-GB" sz="2400" b="1" dirty="0" err="1">
                <a:solidFill>
                  <a:srgbClr val="FF0066"/>
                </a:solidFill>
                <a:latin typeface="Arial" panose="020B0604020202020204" pitchFamily="34" charset="0"/>
              </a:rPr>
              <a:t>apnea</a:t>
            </a:r>
            <a:r>
              <a:rPr lang="en-GB" sz="2400" b="1" dirty="0">
                <a:solidFill>
                  <a:srgbClr val="000000"/>
                </a:solidFill>
                <a:latin typeface="Arial" panose="020B0604020202020204" pitchFamily="34" charset="0"/>
              </a:rPr>
              <a:t>= 18 </a:t>
            </a:r>
            <a:r>
              <a:rPr lang="en-GB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million</a:t>
            </a:r>
          </a:p>
          <a:p>
            <a:endParaRPr lang="en-GB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sz="2400" b="1" dirty="0">
                <a:solidFill>
                  <a:srgbClr val="FF0066"/>
                </a:solidFill>
                <a:latin typeface="Arial" panose="020B0604020202020204" pitchFamily="34" charset="0"/>
              </a:rPr>
              <a:t>Narcolepsy</a:t>
            </a:r>
            <a:r>
              <a:rPr lang="en-GB" sz="2400" b="1" dirty="0">
                <a:solidFill>
                  <a:srgbClr val="000000"/>
                </a:solidFill>
                <a:latin typeface="Arial" panose="020B0604020202020204" pitchFamily="34" charset="0"/>
              </a:rPr>
              <a:t>= 250,000 Americans </a:t>
            </a:r>
            <a:r>
              <a:rPr lang="en-GB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have</a:t>
            </a:r>
          </a:p>
          <a:p>
            <a:endParaRPr lang="en-GB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sz="2400" b="1" dirty="0">
                <a:solidFill>
                  <a:srgbClr val="FF0066"/>
                </a:solidFill>
                <a:latin typeface="Arial" panose="020B0604020202020204" pitchFamily="34" charset="0"/>
              </a:rPr>
              <a:t>Motor Car Accidents</a:t>
            </a:r>
            <a:r>
              <a:rPr lang="en-GB" sz="2400" b="1" dirty="0">
                <a:solidFill>
                  <a:srgbClr val="000000"/>
                </a:solidFill>
                <a:latin typeface="Arial" panose="020B0604020202020204" pitchFamily="34" charset="0"/>
              </a:rPr>
              <a:t>= </a:t>
            </a:r>
            <a:r>
              <a:rPr lang="en-GB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100,000</a:t>
            </a:r>
          </a:p>
          <a:p>
            <a:endParaRPr lang="en-GB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66"/>
                </a:solidFill>
                <a:latin typeface="Arial" panose="020B0604020202020204" pitchFamily="34" charset="0"/>
              </a:rPr>
              <a:t>traffic fatalities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=1500 drowsy driving / annum</a:t>
            </a:r>
          </a:p>
          <a:p>
            <a:endParaRPr lang="en-US" sz="2400" b="1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547664" y="6093296"/>
            <a:ext cx="612068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1465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3568" y="4063314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solidFill>
                  <a:srgbClr val="FFC000"/>
                </a:solidFill>
              </a:rPr>
              <a:t>INTERNAL MECHANISMS CONTROLLING SLEEP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467544" y="1281230"/>
            <a:ext cx="8229600" cy="635602"/>
            <a:chOff x="0" y="4203746"/>
            <a:chExt cx="8229600" cy="635602"/>
          </a:xfrm>
        </p:grpSpPr>
        <p:sp>
          <p:nvSpPr>
            <p:cNvPr id="7" name="Rounded Rectangle 6"/>
            <p:cNvSpPr/>
            <p:nvPr/>
          </p:nvSpPr>
          <p:spPr>
            <a:xfrm>
              <a:off x="0" y="4203746"/>
              <a:ext cx="8229600" cy="635602"/>
            </a:xfrm>
            <a:prstGeom prst="roundRect">
              <a:avLst/>
            </a:prstGeom>
            <a:solidFill>
              <a:srgbClr val="4F81BD">
                <a:alpha val="74118"/>
              </a:srgb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31028" y="4234774"/>
              <a:ext cx="8167544" cy="5735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MY" sz="2000" kern="1200" dirty="0" smtClean="0"/>
                <a:t>(7) DESCRIBE THE CURRENT THEORIES ABOUT THE NEURAL BASIS OF SLEEP  </a:t>
              </a:r>
              <a:endParaRPr lang="en-GB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8360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60321"/>
            <a:ext cx="8219256" cy="524463"/>
          </a:xfrm>
        </p:spPr>
        <p:txBody>
          <a:bodyPr/>
          <a:lstStyle/>
          <a:p>
            <a:r>
              <a:rPr lang="en-GB" dirty="0" smtClean="0"/>
              <a:t>THE NEURAL BASIS OF SLEEP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 rot="21443224">
            <a:off x="315788" y="1371234"/>
            <a:ext cx="4040188" cy="617661"/>
          </a:xfrm>
        </p:spPr>
        <p:txBody>
          <a:bodyPr>
            <a:normAutofit/>
          </a:bodyPr>
          <a:lstStyle/>
          <a:p>
            <a:r>
              <a:rPr lang="en-GB" dirty="0" smtClean="0"/>
              <a:t>BRAIN REGIONS INVOLVED</a:t>
            </a:r>
            <a:endParaRPr lang="en-GB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38960973"/>
              </p:ext>
            </p:extLst>
          </p:nvPr>
        </p:nvGraphicFramePr>
        <p:xfrm>
          <a:off x="107504" y="1916832"/>
          <a:ext cx="4040188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 rot="21417479">
            <a:off x="4446030" y="1535315"/>
            <a:ext cx="4639475" cy="803275"/>
          </a:xfrm>
          <a:scene3d>
            <a:camera prst="perspectiveLeft"/>
            <a:lightRig rig="threePt" dir="t"/>
          </a:scene3d>
        </p:spPr>
        <p:txBody>
          <a:bodyPr>
            <a:normAutofit/>
          </a:bodyPr>
          <a:lstStyle/>
          <a:p>
            <a:r>
              <a:rPr lang="en-GB" dirty="0" smtClean="0"/>
              <a:t>NEUROTRANSMITTERS INVOLVED</a:t>
            </a:r>
            <a:endParaRPr lang="en-GB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032995429"/>
              </p:ext>
            </p:extLst>
          </p:nvPr>
        </p:nvGraphicFramePr>
        <p:xfrm>
          <a:off x="4645025" y="2303611"/>
          <a:ext cx="4041775" cy="4149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Content Placeholder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933056"/>
            <a:ext cx="2664296" cy="27175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57893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SLEEP AND THE CIRCADIAN RHYTHM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90878262"/>
              </p:ext>
            </p:extLst>
          </p:nvPr>
        </p:nvGraphicFramePr>
        <p:xfrm>
          <a:off x="457200" y="2060848"/>
          <a:ext cx="4038600" cy="426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853" y="2060575"/>
            <a:ext cx="3979293" cy="426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17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60321"/>
            <a:ext cx="8219256" cy="524463"/>
          </a:xfrm>
        </p:spPr>
        <p:txBody>
          <a:bodyPr>
            <a:normAutofit fontScale="90000"/>
          </a:bodyPr>
          <a:lstStyle/>
          <a:p>
            <a:r>
              <a:rPr lang="en-GB" dirty="0"/>
              <a:t>THE SUPRACHIASMATIC NUCLEUS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57173476"/>
              </p:ext>
            </p:extLst>
          </p:nvPr>
        </p:nvGraphicFramePr>
        <p:xfrm>
          <a:off x="279252" y="1556792"/>
          <a:ext cx="4536504" cy="4839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28474"/>
            <a:ext cx="3993573" cy="4854087"/>
          </a:xfrm>
        </p:spPr>
      </p:pic>
    </p:spTree>
    <p:extLst>
      <p:ext uri="{BB962C8B-B14F-4D97-AF65-F5344CB8AC3E}">
        <p14:creationId xmlns:p14="http://schemas.microsoft.com/office/powerpoint/2010/main" val="242274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31060" y="1268760"/>
            <a:ext cx="4608512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RETINOHYPOTHALAMIC PATHWAY</a:t>
            </a:r>
            <a:endParaRPr lang="en-GB" sz="2000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13765417"/>
              </p:ext>
            </p:extLst>
          </p:nvPr>
        </p:nvGraphicFramePr>
        <p:xfrm>
          <a:off x="179512" y="1052736"/>
          <a:ext cx="439248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SCN-l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0" y="2060848"/>
            <a:ext cx="4326632" cy="32449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8141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98485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328" y="888413"/>
            <a:ext cx="8496944" cy="884403"/>
          </a:xfrm>
        </p:spPr>
        <p:txBody>
          <a:bodyPr>
            <a:normAutofit/>
          </a:bodyPr>
          <a:lstStyle/>
          <a:p>
            <a:pPr algn="ctr"/>
            <a:r>
              <a:rPr lang="en-GB" sz="2800" dirty="0" smtClean="0"/>
              <a:t>SUPRACHIASMATIC NUCLEUS AND THE PINEAL GLAND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772816"/>
            <a:ext cx="6264696" cy="237626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SCN </a:t>
            </a:r>
            <a:r>
              <a:rPr lang="en-US" dirty="0" smtClean="0"/>
              <a:t>REGULATES WAKING </a:t>
            </a:r>
            <a:r>
              <a:rPr lang="en-US" dirty="0" smtClean="0"/>
              <a:t>&amp; SLEEPING </a:t>
            </a:r>
            <a:r>
              <a:rPr lang="en-US" dirty="0" smtClean="0"/>
              <a:t>BY CONTROLLING ACTIVITY LEVELS IN OTHER AREAS OF THE BRAIN.</a:t>
            </a:r>
          </a:p>
          <a:p>
            <a:r>
              <a:rPr lang="en-US" dirty="0" smtClean="0"/>
              <a:t>SCN </a:t>
            </a:r>
            <a:r>
              <a:rPr lang="en-US" dirty="0" smtClean="0"/>
              <a:t>REGULATES THE </a:t>
            </a:r>
            <a:r>
              <a:rPr lang="en-US" dirty="0" smtClean="0">
                <a:solidFill>
                  <a:srgbClr val="FF0000"/>
                </a:solidFill>
              </a:rPr>
              <a:t>PINEAL GLAND</a:t>
            </a:r>
            <a:r>
              <a:rPr lang="en-US" dirty="0" smtClean="0"/>
              <a:t>, AN ENDOCRINE GLAND LOCATED POSTERIOR TO THE THALAMUS.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560855"/>
            <a:ext cx="5711390" cy="360444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179512" y="4077072"/>
            <a:ext cx="2880320" cy="237626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PINEAL GLAND SECRETES </a:t>
            </a:r>
            <a:r>
              <a:rPr lang="en-US" dirty="0" smtClean="0">
                <a:solidFill>
                  <a:srgbClr val="FF0000"/>
                </a:solidFill>
              </a:rPr>
              <a:t>MELATONIN</a:t>
            </a:r>
            <a:r>
              <a:rPr lang="en-US" dirty="0" smtClean="0"/>
              <a:t>, A HORMONE THAT INCREASES SLEEPINESS.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424" y="5877272"/>
            <a:ext cx="645340" cy="83353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harsh" dir="t">
              <a:rot lat="0" lon="0" rev="7800000"/>
            </a:lightRig>
          </a:scene3d>
          <a:sp3d extrusionH="1212850" contourW="12700" prstMaterial="metal">
            <a:extrusionClr>
              <a:schemeClr val="bg1"/>
            </a:extrusionClr>
            <a:contourClr>
              <a:schemeClr val="tx1"/>
            </a:contourClr>
          </a:sp3d>
        </p:spPr>
      </p:pic>
    </p:spTree>
    <p:extLst>
      <p:ext uri="{BB962C8B-B14F-4D97-AF65-F5344CB8AC3E}">
        <p14:creationId xmlns:p14="http://schemas.microsoft.com/office/powerpoint/2010/main" val="154006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THE CIRCADIAN RHYTHM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9320851"/>
              </p:ext>
            </p:extLst>
          </p:nvPr>
        </p:nvGraphicFramePr>
        <p:xfrm>
          <a:off x="457200" y="1628800"/>
          <a:ext cx="8229600" cy="46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720" y="810857"/>
            <a:ext cx="2520280" cy="163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3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328" y="888413"/>
            <a:ext cx="8496944" cy="884403"/>
          </a:xfrm>
        </p:spPr>
        <p:txBody>
          <a:bodyPr>
            <a:normAutofit/>
          </a:bodyPr>
          <a:lstStyle/>
          <a:p>
            <a:pPr algn="ctr"/>
            <a:r>
              <a:rPr lang="en-GB" sz="2800" dirty="0" smtClean="0"/>
              <a:t>SUPRACHIASMATIC NUCLEUS AND THE PINEAL GLAND</a:t>
            </a:r>
            <a:endParaRPr lang="en-GB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79296675"/>
              </p:ext>
            </p:extLst>
          </p:nvPr>
        </p:nvGraphicFramePr>
        <p:xfrm>
          <a:off x="179512" y="4725144"/>
          <a:ext cx="8717160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28800"/>
            <a:ext cx="6840760" cy="3264807"/>
          </a:xfrm>
        </p:spPr>
      </p:pic>
    </p:spTree>
    <p:extLst>
      <p:ext uri="{BB962C8B-B14F-4D97-AF65-F5344CB8AC3E}">
        <p14:creationId xmlns:p14="http://schemas.microsoft.com/office/powerpoint/2010/main" val="196636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0321"/>
            <a:ext cx="8219256" cy="1100527"/>
          </a:xfrm>
        </p:spPr>
        <p:txBody>
          <a:bodyPr/>
          <a:lstStyle/>
          <a:p>
            <a:pPr algn="r"/>
            <a:r>
              <a:rPr lang="en-GB" dirty="0" smtClean="0"/>
              <a:t>THE VENTROLATERAL PREOPTIC NUCLEUS (</a:t>
            </a:r>
            <a:r>
              <a:rPr lang="en-GB" dirty="0"/>
              <a:t>VLPO</a:t>
            </a:r>
            <a:r>
              <a:rPr lang="en-GB" dirty="0" smtClean="0"/>
              <a:t>)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97909795"/>
              </p:ext>
            </p:extLst>
          </p:nvPr>
        </p:nvGraphicFramePr>
        <p:xfrm>
          <a:off x="457200" y="1628800"/>
          <a:ext cx="4038600" cy="46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32901"/>
            <a:ext cx="4038600" cy="41193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287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60321"/>
            <a:ext cx="4536504" cy="1028519"/>
          </a:xfrm>
        </p:spPr>
        <p:txBody>
          <a:bodyPr>
            <a:noAutofit/>
          </a:bodyPr>
          <a:lstStyle/>
          <a:p>
            <a:r>
              <a:rPr lang="en-GB" sz="2000" dirty="0" smtClean="0"/>
              <a:t>THE </a:t>
            </a:r>
            <a:r>
              <a:rPr lang="en-US" altLang="zh-CN" sz="2000" dirty="0" smtClean="0"/>
              <a:t>VENTROLATERAL </a:t>
            </a:r>
            <a:r>
              <a:rPr lang="en-US" altLang="zh-CN" sz="2000" dirty="0"/>
              <a:t>PREOPTIC </a:t>
            </a:r>
            <a:r>
              <a:rPr lang="en-US" altLang="zh-CN" sz="2000" dirty="0" smtClean="0"/>
              <a:t>AREA AND SLEEP</a:t>
            </a:r>
            <a:endParaRPr lang="en-GB" sz="2000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5234595"/>
              </p:ext>
            </p:extLst>
          </p:nvPr>
        </p:nvGraphicFramePr>
        <p:xfrm>
          <a:off x="179512" y="1988840"/>
          <a:ext cx="5832648" cy="4124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76" y="1988840"/>
            <a:ext cx="3191447" cy="32552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923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60321"/>
            <a:ext cx="3744416" cy="1028519"/>
          </a:xfrm>
        </p:spPr>
        <p:txBody>
          <a:bodyPr>
            <a:noAutofit/>
          </a:bodyPr>
          <a:lstStyle/>
          <a:p>
            <a:r>
              <a:rPr lang="en-GB" sz="2000" dirty="0"/>
              <a:t>SOMNOGENS </a:t>
            </a:r>
            <a:r>
              <a:rPr lang="en-GB" sz="2000" dirty="0" smtClean="0"/>
              <a:t> AND THE </a:t>
            </a:r>
            <a:r>
              <a:rPr lang="en-US" altLang="zh-CN" sz="2000" dirty="0" smtClean="0"/>
              <a:t>VENTROLATERAL </a:t>
            </a:r>
            <a:r>
              <a:rPr lang="en-US" altLang="zh-CN" sz="2000" dirty="0"/>
              <a:t>PREOPTIC AREA</a:t>
            </a:r>
            <a:endParaRPr lang="en-GB" sz="2000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04271600"/>
              </p:ext>
            </p:extLst>
          </p:nvPr>
        </p:nvGraphicFramePr>
        <p:xfrm>
          <a:off x="3995936" y="960321"/>
          <a:ext cx="4824536" cy="5414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4" y="2348880"/>
            <a:ext cx="3281536" cy="3281536"/>
          </a:xfrm>
        </p:spPr>
      </p:pic>
    </p:spTree>
    <p:extLst>
      <p:ext uri="{BB962C8B-B14F-4D97-AF65-F5344CB8AC3E}">
        <p14:creationId xmlns:p14="http://schemas.microsoft.com/office/powerpoint/2010/main" val="171278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3968" y="960321"/>
            <a:ext cx="4402832" cy="1100527"/>
          </a:xfrm>
        </p:spPr>
        <p:txBody>
          <a:bodyPr/>
          <a:lstStyle/>
          <a:p>
            <a:r>
              <a:rPr lang="en-GB" dirty="0" smtClean="0"/>
              <a:t>THE RAPHE NUCLEI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49071852"/>
              </p:ext>
            </p:extLst>
          </p:nvPr>
        </p:nvGraphicFramePr>
        <p:xfrm>
          <a:off x="-180528" y="836712"/>
          <a:ext cx="5976664" cy="5631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33"/>
          <a:stretch/>
        </p:blipFill>
        <p:spPr>
          <a:xfrm>
            <a:off x="4716016" y="1628800"/>
            <a:ext cx="4464496" cy="511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1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960321"/>
            <a:ext cx="8219256" cy="1100527"/>
          </a:xfrm>
        </p:spPr>
        <p:txBody>
          <a:bodyPr>
            <a:normAutofit/>
          </a:bodyPr>
          <a:lstStyle/>
          <a:p>
            <a:r>
              <a:rPr lang="en-GB" dirty="0" smtClean="0"/>
              <a:t>THE RAPHE NUCLEUS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3068960"/>
            <a:ext cx="4038600" cy="426375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C00000"/>
                </a:solidFill>
              </a:rPr>
              <a:t>RAPHE NUCLEUS: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 GROUP OF NUCLEI LOCATED IN THE </a:t>
            </a:r>
            <a:r>
              <a:rPr lang="en-US" dirty="0" smtClean="0">
                <a:solidFill>
                  <a:srgbClr val="C00000"/>
                </a:solidFill>
              </a:rPr>
              <a:t>RETICULAR FORMATION </a:t>
            </a:r>
            <a:r>
              <a:rPr lang="en-US" dirty="0" smtClean="0"/>
              <a:t>OF THE MEDULLA, PONS, AND MIDBRAIN, SITUATED ALONG THE MIDLINE; CONTAIN SEROTONERGIC NEURONS.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2829595"/>
            <a:ext cx="4038600" cy="426375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SEROTONIN (5-HT)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APPEARS TO PLAY A ROLE IN ACTIVATING BEHAVIOR;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ALMOST ALL OF THE BRAIN’S SEROTONERGIC NEURONS ARE FOUND IN THE RAPHE </a:t>
            </a:r>
            <a:r>
              <a:rPr lang="en-US" dirty="0" smtClean="0"/>
              <a:t>NUCLEUS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1574"/>
            <a:ext cx="2809970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rgbClr val="FFFF00">
                    <a:alpha val="95000"/>
                  </a:srgbClr>
                </a:solidFill>
              </a:rPr>
              <a:t>MELATONIN</a:t>
            </a:r>
            <a:endParaRPr lang="en-GB" dirty="0">
              <a:solidFill>
                <a:srgbClr val="FFFF00">
                  <a:alpha val="95000"/>
                </a:srgb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64005978"/>
              </p:ext>
            </p:extLst>
          </p:nvPr>
        </p:nvGraphicFramePr>
        <p:xfrm>
          <a:off x="457200" y="2060848"/>
          <a:ext cx="8363272" cy="426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2320" y="4365104"/>
            <a:ext cx="1512168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5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FFFF00">
                    <a:alpha val="95000"/>
                  </a:srgbClr>
                </a:solidFill>
              </a:rPr>
              <a:t>ADENOSINE</a:t>
            </a:r>
            <a:endParaRPr lang="en-GB" dirty="0">
              <a:solidFill>
                <a:srgbClr val="FFFF00">
                  <a:alpha val="95000"/>
                </a:srgb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96409540"/>
              </p:ext>
            </p:extLst>
          </p:nvPr>
        </p:nvGraphicFramePr>
        <p:xfrm>
          <a:off x="457200" y="2060848"/>
          <a:ext cx="8147248" cy="426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386" name="Picture 2" descr="C:\Users\Abu Dharr\AppData\Local\Microsoft\Windows\Temporary Internet Files\Content.IE5\AAJHDXTS\MC900433913[1]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6137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43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4264"/>
            <a:ext cx="8229600" cy="1246584"/>
          </a:xfrm>
        </p:spPr>
        <p:txBody>
          <a:bodyPr/>
          <a:lstStyle/>
          <a:p>
            <a:r>
              <a:rPr lang="en-GB" sz="2400" dirty="0" smtClean="0"/>
              <a:t>SUBSTANCES THAT CAN CAUSE SLEEP—A POSSIBLE SPECIFIC ROLE FOR SEROTONIN</a:t>
            </a:r>
            <a:endParaRPr lang="en-GB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7535924"/>
              </p:ext>
            </p:extLst>
          </p:nvPr>
        </p:nvGraphicFramePr>
        <p:xfrm>
          <a:off x="457200" y="2060848"/>
          <a:ext cx="8229600" cy="426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674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 smtClean="0"/>
              <a:t>POSSIBLE TRANSMITTER SUBSTANCES RELATED TO </a:t>
            </a:r>
            <a:r>
              <a:rPr lang="en-GB" dirty="0"/>
              <a:t>SLEEP - MURAMYL </a:t>
            </a:r>
            <a:r>
              <a:rPr lang="en-GB" dirty="0" smtClean="0"/>
              <a:t>PEPTIDE</a:t>
            </a:r>
            <a:endParaRPr lang="en-GB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7982752"/>
              </p:ext>
            </p:extLst>
          </p:nvPr>
        </p:nvGraphicFramePr>
        <p:xfrm>
          <a:off x="457200" y="2276872"/>
          <a:ext cx="8229600" cy="4047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258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1270652"/>
            <a:ext cx="4032448" cy="1100527"/>
          </a:xfrm>
        </p:spPr>
        <p:txBody>
          <a:bodyPr>
            <a:normAutofit/>
          </a:bodyPr>
          <a:lstStyle/>
          <a:p>
            <a:pPr algn="ctr"/>
            <a:r>
              <a:rPr lang="en-GB" sz="2800" dirty="0" smtClean="0"/>
              <a:t>CHARACTERISTICS OF THE CIRCADIAN RHYTHM</a:t>
            </a:r>
            <a:endParaRPr lang="en-GB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84660702"/>
              </p:ext>
            </p:extLst>
          </p:nvPr>
        </p:nvGraphicFramePr>
        <p:xfrm>
          <a:off x="-97668" y="1234729"/>
          <a:ext cx="352839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62036"/>
            <a:ext cx="3810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720" y="810857"/>
            <a:ext cx="2520280" cy="163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7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OREXIN AND </a:t>
            </a:r>
            <a:r>
              <a:rPr lang="en-GB" dirty="0"/>
              <a:t>THE HYPOTHALAMUS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206" y="2027635"/>
            <a:ext cx="4273794" cy="426375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OREXIN</a:t>
            </a:r>
            <a:r>
              <a:rPr lang="en-US" dirty="0" smtClean="0"/>
              <a:t> IS A PEPTIDE NEUROTRANSMITTER RELEASED  IN A PATHWAY FROM THE </a:t>
            </a:r>
            <a:r>
              <a:rPr lang="en-US" dirty="0" smtClean="0">
                <a:solidFill>
                  <a:srgbClr val="FF0000"/>
                </a:solidFill>
              </a:rPr>
              <a:t>LATERAL NUCLEUS OF THE HYPOTHALAMUS </a:t>
            </a:r>
            <a:r>
              <a:rPr lang="en-US" dirty="0" smtClean="0"/>
              <a:t>HIGHLY RESPONSIBLE FOR THE ABILITY TO STAY AWAKE.</a:t>
            </a:r>
          </a:p>
          <a:p>
            <a:pPr lvl="1"/>
            <a:r>
              <a:rPr lang="en-US" dirty="0" smtClean="0"/>
              <a:t>STIMULATES ACETYLCHOLINE-RELEASING CELLS IN THE FOREBRAIN </a:t>
            </a:r>
            <a:r>
              <a:rPr lang="en-US" dirty="0" smtClean="0"/>
              <a:t>&amp; BRAIN </a:t>
            </a:r>
            <a:r>
              <a:rPr lang="en-US" dirty="0" smtClean="0"/>
              <a:t>STEM TO INCREASE WAKEFULNESS AND AROUSAL.</a:t>
            </a: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051" y="1844824"/>
            <a:ext cx="494362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1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FFFF00">
                    <a:alpha val="95000"/>
                  </a:srgbClr>
                </a:solidFill>
              </a:rPr>
              <a:t>OREXIN NEURONS ARE IMPORTANT IN AROUSAL AND WAKE­FULNESS</a:t>
            </a:r>
            <a:endParaRPr lang="en-GB" dirty="0">
              <a:solidFill>
                <a:srgbClr val="FFFF00">
                  <a:alpha val="95000"/>
                </a:srgb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409456"/>
              </p:ext>
            </p:extLst>
          </p:nvPr>
        </p:nvGraphicFramePr>
        <p:xfrm>
          <a:off x="457200" y="2276872"/>
          <a:ext cx="8229600" cy="4047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308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OREXIN NEURONS ARE IMPORTANT IN AROUSAL AND WAKE­FULNESS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8403937"/>
              </p:ext>
            </p:extLst>
          </p:nvPr>
        </p:nvGraphicFramePr>
        <p:xfrm>
          <a:off x="457200" y="2276872"/>
          <a:ext cx="8229600" cy="4047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386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HISTAMINE AND THE HYPOTHALAMUS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HYPOTHALAMUS </a:t>
            </a:r>
            <a:r>
              <a:rPr lang="en-US" dirty="0" smtClean="0"/>
              <a:t>CONTAINS NEURONS THAT RELEASE “</a:t>
            </a:r>
            <a:r>
              <a:rPr lang="en-US" dirty="0" smtClean="0">
                <a:solidFill>
                  <a:srgbClr val="FFFF00"/>
                </a:solidFill>
              </a:rPr>
              <a:t>HISTAMINE</a:t>
            </a:r>
            <a:r>
              <a:rPr lang="en-US" dirty="0" smtClean="0"/>
              <a:t>” TO PRODUCE WIDESPREAD EXCITATORY EFFECTS THROUGHOUT THE BRAIN.</a:t>
            </a:r>
          </a:p>
          <a:p>
            <a:pPr lvl="1"/>
            <a:r>
              <a:rPr lang="en-US" dirty="0" smtClean="0"/>
              <a:t>ANTI-HISTAMINES PRODUCE SLEEPINESS.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TUBEROMAMMILLARY NUCLEUS: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 NUCLEUS IN THE VENTRAL POSTERIOR HYPOTHALAMUS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CONTAINS HISTAMINERGIC NEURONS INVOLVED IN CORTICAL ACTIVATION AND BEHAVIORAL AROUSAL.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660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980728"/>
            <a:ext cx="2746648" cy="86409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BIBLIOGRAPHY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298" y="1796385"/>
            <a:ext cx="2646624" cy="34105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harsh" dir="t">
              <a:rot lat="0" lon="0" rev="9600000"/>
            </a:lightRig>
          </a:scene3d>
          <a:sp3d extrusionH="768350" prstMaterial="dkEdge">
            <a:contourClr>
              <a:schemeClr val="bg1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52" y="1834540"/>
            <a:ext cx="2611008" cy="337244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harsh" dir="t">
              <a:rot lat="0" lon="0" rev="7800000"/>
            </a:lightRig>
          </a:scene3d>
          <a:sp3d extrusionH="1212850" contourW="12700" prstMaterial="metal">
            <a:extrusionClr>
              <a:schemeClr val="bg1"/>
            </a:extrusionClr>
            <a:contourClr>
              <a:schemeClr val="tx1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6D8B-9806-4003-B9DB-AFBA2DE6655E}" type="slidenum">
              <a:rPr lang="en-GB" smtClean="0"/>
              <a:t>74</a:t>
            </a:fld>
            <a:endParaRPr lang="en-GB" dirty="0"/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099" y="1284340"/>
            <a:ext cx="3240360" cy="44728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8" name="Picture 7" descr="student_sleeping_in_class_hg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013176"/>
            <a:ext cx="1577718" cy="157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52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MANIPULATION OF THE CIRCADIAN RHYTHM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u="sng" cap="small" dirty="0" smtClean="0">
                <a:solidFill>
                  <a:srgbClr val="FFFF00"/>
                </a:solidFill>
              </a:rPr>
              <a:t>EXPERIMENT TO DETERMINE VARIATION OF THE CIRCADIAN RHYTHM:</a:t>
            </a:r>
          </a:p>
          <a:p>
            <a:pPr lvl="1"/>
            <a:r>
              <a:rPr lang="en-GB" cap="small" dirty="0" smtClean="0">
                <a:solidFill>
                  <a:srgbClr val="FFFF00"/>
                </a:solidFill>
              </a:rPr>
              <a:t>SUBJECTS PLACED IN CLOSED ENVIRONMENTS WITH NO CUES TO THE TIME OF DAY.</a:t>
            </a:r>
          </a:p>
          <a:p>
            <a:r>
              <a:rPr lang="en-GB" cap="small" dirty="0" smtClean="0">
                <a:solidFill>
                  <a:srgbClr val="FFFF00"/>
                </a:solidFill>
              </a:rPr>
              <a:t>RESULTS DEPEND UPON THE AMOUNT OF LIGHT TO WHICH SUBJECTS ARE ARTIFICIALLY EXPOSED.</a:t>
            </a:r>
          </a:p>
          <a:p>
            <a:pPr lvl="1"/>
            <a:r>
              <a:rPr lang="en-GB" cap="small" dirty="0" smtClean="0">
                <a:solidFill>
                  <a:srgbClr val="FFFF00"/>
                </a:solidFill>
              </a:rPr>
              <a:t>IN BRIGHT LIGHT, RHYTHMS RUN FASTER AND SUBJECTS HAVE TROUBLE SLEEPING.</a:t>
            </a:r>
          </a:p>
          <a:p>
            <a:pPr lvl="1"/>
            <a:r>
              <a:rPr lang="en-GB" cap="small" dirty="0" smtClean="0">
                <a:solidFill>
                  <a:srgbClr val="FFFF00"/>
                </a:solidFill>
              </a:rPr>
              <a:t>IN COMPLETE DARKNESS, RHYTHMS RUN SLOWER AND SUBJECTS HAVE TROUBLE WAKING.</a:t>
            </a:r>
          </a:p>
          <a:p>
            <a:pPr lvl="1"/>
            <a:endParaRPr lang="en-GB" cap="small" dirty="0" smtClean="0">
              <a:solidFill>
                <a:srgbClr val="FFFF00"/>
              </a:solidFill>
            </a:endParaRPr>
          </a:p>
          <a:p>
            <a:endParaRPr lang="en-GB" cap="small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HUMAN CIRCADIAN CLOCK GENERATES A RHYTHM SLIGHTLY LONGER THAN 24 HOURS WHEN IT HAS NO EXTERNAL CUE TO SET IT.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MOST PEOPLE CAN ADJUST TO: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23- OR 25- HOUR DAY 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BUT NOT TO A 22- OR 28- HOUR DAY.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BRIGHT LIGHT LATE IN THE DAY CAN LENGTHEN THE CIRCADIAN RHYTHM.</a:t>
            </a:r>
          </a:p>
          <a:p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9218" name="Picture 2" descr="C:\Users\Abu Dharr\AppData\Local\Microsoft\Windows\Temporary Internet Files\Content.IE5\AAJHDXTS\MC900448705[1]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30"/>
          <a:stretch/>
        </p:blipFill>
        <p:spPr bwMode="auto">
          <a:xfrm>
            <a:off x="7020272" y="5159107"/>
            <a:ext cx="1929308" cy="1162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1472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ZEITGEBER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LIGHT IS CRITICAL FOR PERIODICALLY RESETTING OUR CIRCADIAN RHYTHMS.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 </a:t>
            </a:r>
            <a:r>
              <a:rPr lang="en-US" dirty="0" smtClean="0">
                <a:solidFill>
                  <a:srgbClr val="FF0000"/>
                </a:solidFill>
              </a:rPr>
              <a:t>ZEITGEBER</a:t>
            </a:r>
            <a:r>
              <a:rPr lang="en-US" dirty="0" smtClean="0">
                <a:solidFill>
                  <a:srgbClr val="FFFF00"/>
                </a:solidFill>
              </a:rPr>
              <a:t> IS A TERM USED TO DESCRIBE ANY STIMULUS THAT RESETS THE CIRCADIAN RHYTHMS.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EXERCISE, NOISE, MEALS, AND TEMPERATURE ARE OTHER ZEITGEBERS.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7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3a8f9c559a69d6951953f776d34964b04cbb40"/>
</p:tagLst>
</file>

<file path=ppt/theme/theme1.xml><?xml version="1.0" encoding="utf-8"?>
<a:theme xmlns:a="http://schemas.openxmlformats.org/drawingml/2006/main" name="PresentationPro_InMotionVide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3E27973-A7DE-4230-97D1-7E42CEDC0C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PresentationPro_InMotionVideo</Template>
  <TotalTime>3332</TotalTime>
  <Words>4132</Words>
  <Application>Microsoft Office PowerPoint</Application>
  <PresentationFormat>On-screen Show (4:3)</PresentationFormat>
  <Paragraphs>431</Paragraphs>
  <Slides>74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0" baseType="lpstr">
      <vt:lpstr>宋体</vt:lpstr>
      <vt:lpstr>Arial</vt:lpstr>
      <vt:lpstr>Calibri</vt:lpstr>
      <vt:lpstr>Symbol</vt:lpstr>
      <vt:lpstr>Times New Roman</vt:lpstr>
      <vt:lpstr>PresentationPro_InMotionVideo</vt:lpstr>
      <vt:lpstr>THE PHYSIOLOGY OF SLEEP</vt:lpstr>
      <vt:lpstr>AT THE END OF THIS LECTURE THE STUDENT SHOULD BE ABLE TO :</vt:lpstr>
      <vt:lpstr>PowerPoint Presentation</vt:lpstr>
      <vt:lpstr>THE CIRCADIAN RHYTHM</vt:lpstr>
      <vt:lpstr>THE CIRCADIAN RHYTHM</vt:lpstr>
      <vt:lpstr>THE CIRCADIAN RHYTHM</vt:lpstr>
      <vt:lpstr>CHARACTERISTICS OF THE CIRCADIAN RHYTHM</vt:lpstr>
      <vt:lpstr>MANIPULATION OF THE CIRCADIAN RHYTHM</vt:lpstr>
      <vt:lpstr>ZEITGEBER</vt:lpstr>
      <vt:lpstr>PowerPoint Presentation</vt:lpstr>
      <vt:lpstr>WHY DO WE NEED SLEEP?</vt:lpstr>
      <vt:lpstr>SLEEP HAS IMPORTANT PHYSIOLOGICAL FUNCTIONS</vt:lpstr>
      <vt:lpstr>WHY DO WE NEED SLEEP?</vt:lpstr>
      <vt:lpstr>SLEEP AND THE BRAIN</vt:lpstr>
      <vt:lpstr>SLEEP AND MEMORY</vt:lpstr>
      <vt:lpstr>STAGES OF SLEEP</vt:lpstr>
      <vt:lpstr>PowerPoint Presentation</vt:lpstr>
      <vt:lpstr>PowerPoint Presentation</vt:lpstr>
      <vt:lpstr>STAGES OF SLEEP</vt:lpstr>
      <vt:lpstr>PowerPoint Presentation</vt:lpstr>
      <vt:lpstr>PowerPoint Presentation</vt:lpstr>
      <vt:lpstr>PowerPoint Presentation</vt:lpstr>
      <vt:lpstr>THE ELECTRICAL ACTIVITY OF THE BRAIN IS DISTINCTIVE DURING WAKEFULNESS AND EACH OF THE FIVE STAGES OF SLEEP</vt:lpstr>
      <vt:lpstr>ALPHA WAVES</vt:lpstr>
      <vt:lpstr>STAGES OF SLEEP – STAGE 1</vt:lpstr>
      <vt:lpstr>STAGES OF SLEEP – STAGE 2 </vt:lpstr>
      <vt:lpstr>STAGES OF SLEEP – STAGES 3 &amp; 4 </vt:lpstr>
      <vt:lpstr>STAGES OF SLEEP – STAGES 3 &amp; 4 </vt:lpstr>
      <vt:lpstr>STAGES OF SLEEP – RAPID EYE MOVEMENT (REM) </vt:lpstr>
      <vt:lpstr>PowerPoint Presentation</vt:lpstr>
      <vt:lpstr>SLOW WAVE PREDOMINANCE</vt:lpstr>
      <vt:lpstr>SLEEP CYCLES</vt:lpstr>
      <vt:lpstr>PowerPoint Presentation</vt:lpstr>
      <vt:lpstr>NORMAL SLEEP CYCLES AT DIFFERENT AGES – YOUNG ADULT</vt:lpstr>
      <vt:lpstr>NORMAL SLEEP CYCLES AT DIFFERENT AGES</vt:lpstr>
      <vt:lpstr>NON-REM\SWS</vt:lpstr>
      <vt:lpstr>PowerPoint Presentation</vt:lpstr>
      <vt:lpstr>RAPID EYE MOVEMENT (rem) SLEEP</vt:lpstr>
      <vt:lpstr>REM SLEEP HAS SEVERAL IMPORTANT CHARACTERISTICS:</vt:lpstr>
      <vt:lpstr>REM SLEEP HAS SEVERAL IMPORTANT CHARACTERISTICS: </vt:lpstr>
      <vt:lpstr>EEG AND MUSCLE ACTIVITY DURING VARIOUS STAGES OF THE SLEEP–WAKE CYCLE</vt:lpstr>
      <vt:lpstr>STAGES OF SLEEP – RAPID EYE MOVEMENT </vt:lpstr>
      <vt:lpstr>PowerPoint Presentation</vt:lpstr>
      <vt:lpstr>PowerPoint Presentation</vt:lpstr>
      <vt:lpstr>PowerPoint Presentation</vt:lpstr>
      <vt:lpstr>REM AND DREAMING</vt:lpstr>
      <vt:lpstr>SLOW-WAVE SLEEP (SWS) AND DREAMS</vt:lpstr>
      <vt:lpstr>EFFECTS OF SLEEP DEPRIVATION</vt:lpstr>
      <vt:lpstr>INDIVIDUAL DIFFERENCES IN SLEEP DRIVE</vt:lpstr>
      <vt:lpstr>INSOMNIA</vt:lpstr>
      <vt:lpstr>INSOMNIA - CAUSES</vt:lpstr>
      <vt:lpstr>Other Sleep Disorders</vt:lpstr>
      <vt:lpstr>PowerPoint Presentation</vt:lpstr>
      <vt:lpstr>INTERNAL MECHANISMS CONTROLLING SLEEP</vt:lpstr>
      <vt:lpstr>THE NEURAL BASIS OF SLEEP</vt:lpstr>
      <vt:lpstr>SLEEP AND THE CIRCADIAN RHYTHM</vt:lpstr>
      <vt:lpstr>THE SUPRACHIASMATIC NUCLEUS</vt:lpstr>
      <vt:lpstr>THE RETINOHYPOTHALAMIC PATHWAY</vt:lpstr>
      <vt:lpstr>SUPRACHIASMATIC NUCLEUS AND THE PINEAL GLAND</vt:lpstr>
      <vt:lpstr>SUPRACHIASMATIC NUCLEUS AND THE PINEAL GLAND</vt:lpstr>
      <vt:lpstr>THE VENTROLATERAL PREOPTIC NUCLEUS (VLPO)</vt:lpstr>
      <vt:lpstr>THE VENTROLATERAL PREOPTIC AREA AND SLEEP</vt:lpstr>
      <vt:lpstr>SOMNOGENS  AND THE VENTROLATERAL PREOPTIC AREA</vt:lpstr>
      <vt:lpstr>THE RAPHE NUCLEI</vt:lpstr>
      <vt:lpstr>THE RAPHE NUCLEUS</vt:lpstr>
      <vt:lpstr>MELATONIN</vt:lpstr>
      <vt:lpstr>ADENOSINE</vt:lpstr>
      <vt:lpstr>SUBSTANCES THAT CAN CAUSE SLEEP—A POSSIBLE SPECIFIC ROLE FOR SEROTONIN</vt:lpstr>
      <vt:lpstr>POSSIBLE TRANSMITTER SUBSTANCES RELATED TO SLEEP - MURAMYL PEPTIDE</vt:lpstr>
      <vt:lpstr>OREXIN AND THE HYPOTHALAMUS</vt:lpstr>
      <vt:lpstr>OREXIN NEURONS ARE IMPORTANT IN AROUSAL AND WAKE­FULNESS</vt:lpstr>
      <vt:lpstr>OREXIN NEURONS ARE IMPORTANT IN AROUSAL AND WAKE­FULNESS</vt:lpstr>
      <vt:lpstr>HISTAMINE AND THE HYPOTHALAMUS</vt:lpstr>
      <vt:lpstr>BIBLIOGRAPHY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8 - The Physiology of Sleep</dc:title>
  <dc:subject>Not sure</dc:subject>
  <dc:creator>Colin Greengrass</dc:creator>
  <cp:lastModifiedBy>Home</cp:lastModifiedBy>
  <cp:revision>185</cp:revision>
  <dcterms:created xsi:type="dcterms:W3CDTF">2010-12-24T11:26:06Z</dcterms:created>
  <dcterms:modified xsi:type="dcterms:W3CDTF">2015-08-30T12:12:40Z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TC101881351</vt:lpwstr>
  </property>
</Properties>
</file>