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76" r:id="rId4"/>
    <p:sldId id="277" r:id="rId5"/>
    <p:sldId id="258" r:id="rId6"/>
    <p:sldId id="259" r:id="rId7"/>
    <p:sldId id="260" r:id="rId8"/>
    <p:sldId id="261" r:id="rId9"/>
    <p:sldId id="262" r:id="rId10"/>
    <p:sldId id="263" r:id="rId11"/>
    <p:sldId id="264" r:id="rId12"/>
    <p:sldId id="266" r:id="rId13"/>
    <p:sldId id="265"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17" name="Footer Placeholder 16"/>
          <p:cNvSpPr>
            <a:spLocks noGrp="1"/>
          </p:cNvSpPr>
          <p:nvPr>
            <p:ph type="ftr" sz="quarter" idx="11"/>
          </p:nvPr>
        </p:nvSpPr>
        <p:spPr/>
        <p:txBody>
          <a:bodyPr/>
          <a:lstStyle/>
          <a:p>
            <a:endParaRPr lang="ar-S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pPr/>
              <a:t>‹#›</a:t>
            </a:fld>
            <a:endParaRPr lang="ar-S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5" name="Footer Placeholder 4"/>
          <p:cNvSpPr>
            <a:spLocks noGrp="1"/>
          </p:cNvSpPr>
          <p:nvPr>
            <p:ph type="ftr" sz="quarter" idx="11"/>
          </p:nvPr>
        </p:nvSpPr>
        <p:spPr>
          <a:xfrm>
            <a:off x="800100" y="6172200"/>
            <a:ext cx="4000500" cy="457200"/>
          </a:xfrm>
        </p:spPr>
        <p:txBody>
          <a:bodyPr/>
          <a:lstStyle/>
          <a:p>
            <a:endParaRPr lang="ar-S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06/01/1436</a:t>
            </a:fld>
            <a:endParaRPr lang="ar-SA"/>
          </a:p>
        </p:txBody>
      </p:sp>
      <p:sp>
        <p:nvSpPr>
          <p:cNvPr id="6" name="Footer Placeholder 5"/>
          <p:cNvSpPr>
            <a:spLocks noGrp="1"/>
          </p:cNvSpPr>
          <p:nvPr>
            <p:ph type="ftr" sz="quarter" idx="11"/>
          </p:nvPr>
        </p:nvSpPr>
        <p:spPr>
          <a:xfrm>
            <a:off x="914400" y="6172200"/>
            <a:ext cx="3886200" cy="457200"/>
          </a:xfrm>
        </p:spPr>
        <p:txBody>
          <a:bodyPr/>
          <a:lstStyle/>
          <a:p>
            <a:endParaRPr lang="ar-SA"/>
          </a:p>
        </p:txBody>
      </p:sp>
      <p:sp>
        <p:nvSpPr>
          <p:cNvPr id="7" name="Slide Number Placeholder 6"/>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pPr/>
              <a:t>06/01/1436</a:t>
            </a:fld>
            <a:endParaRPr lang="ar-S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DR.JAWAHER  A. AL-NOUH</a:t>
            </a:r>
          </a:p>
          <a:p>
            <a:r>
              <a:rPr lang="en-US" dirty="0" smtClean="0"/>
              <a:t>K.S.U.F.PSYCH.</a:t>
            </a:r>
            <a:endParaRPr lang="en-US" dirty="0"/>
          </a:p>
        </p:txBody>
      </p:sp>
      <p:sp>
        <p:nvSpPr>
          <p:cNvPr id="2" name="Title 1"/>
          <p:cNvSpPr>
            <a:spLocks noGrp="1"/>
          </p:cNvSpPr>
          <p:nvPr>
            <p:ph type="ctrTitle"/>
          </p:nvPr>
        </p:nvSpPr>
        <p:spPr>
          <a:xfrm>
            <a:off x="611560" y="620688"/>
            <a:ext cx="7772400" cy="1829761"/>
          </a:xfrm>
        </p:spPr>
        <p:txBody>
          <a:bodyPr/>
          <a:lstStyle/>
          <a:p>
            <a:r>
              <a:rPr lang="en-US" dirty="0" smtClean="0"/>
              <a:t>Depression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Differential Diagnosis</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r>
              <a:rPr lang="en-US" sz="2000" dirty="0" smtClean="0"/>
              <a:t>Pseudo dementia</a:t>
            </a:r>
            <a:endParaRPr lang="en-US" sz="2000" dirty="0" smtClean="0"/>
          </a:p>
          <a:p>
            <a:endParaRPr lang="en-US" sz="2000" dirty="0" smtClean="0"/>
          </a:p>
          <a:p>
            <a:r>
              <a:rPr lang="en-US" sz="2000" dirty="0" smtClean="0"/>
              <a:t>Other mental disorders (</a:t>
            </a:r>
            <a:r>
              <a:rPr lang="en-US" sz="2000" dirty="0" err="1" smtClean="0"/>
              <a:t>eg</a:t>
            </a:r>
            <a:r>
              <a:rPr lang="en-US" sz="2000" dirty="0" smtClean="0"/>
              <a:t>. </a:t>
            </a:r>
            <a:r>
              <a:rPr lang="en-US" sz="2000" dirty="0" err="1" smtClean="0"/>
              <a:t>schiz.,bipolar</a:t>
            </a:r>
            <a:r>
              <a:rPr lang="en-US" sz="2000" dirty="0" smtClean="0"/>
              <a:t> dis.,)</a:t>
            </a:r>
          </a:p>
          <a:p>
            <a:endParaRPr lang="en-US" sz="2000" dirty="0" smtClean="0"/>
          </a:p>
          <a:p>
            <a:r>
              <a:rPr lang="en-US" sz="2000" dirty="0" smtClean="0"/>
              <a:t>Bereavement</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Course</a:t>
            </a:r>
            <a:br>
              <a:rPr lang="en-US" sz="2800" u="sng" dirty="0" smtClean="0"/>
            </a:br>
            <a:endParaRPr lang="en-US" sz="2800" dirty="0"/>
          </a:p>
        </p:txBody>
      </p:sp>
      <p:sp>
        <p:nvSpPr>
          <p:cNvPr id="3" name="Content Placeholder 2"/>
          <p:cNvSpPr>
            <a:spLocks noGrp="1"/>
          </p:cNvSpPr>
          <p:nvPr>
            <p:ph sz="quarter" idx="1"/>
          </p:nvPr>
        </p:nvSpPr>
        <p:spPr/>
        <p:txBody>
          <a:bodyPr>
            <a:normAutofit/>
          </a:bodyPr>
          <a:lstStyle/>
          <a:p>
            <a:r>
              <a:rPr lang="en-US" sz="2000" dirty="0" smtClean="0"/>
              <a:t>An untreated depressive episode lasts 6 to 13 months; </a:t>
            </a:r>
          </a:p>
          <a:p>
            <a:pPr>
              <a:buNone/>
            </a:pPr>
            <a:endParaRPr lang="en-US" sz="2000" dirty="0" smtClean="0"/>
          </a:p>
          <a:p>
            <a:r>
              <a:rPr lang="en-US" sz="2000" dirty="0" smtClean="0"/>
              <a:t>most treated episodes last about 3 months.</a:t>
            </a:r>
          </a:p>
          <a:p>
            <a:pPr>
              <a:buNone/>
            </a:pPr>
            <a:endParaRPr lang="en-US" sz="2000" dirty="0" smtClean="0"/>
          </a:p>
          <a:p>
            <a:r>
              <a:rPr lang="en-US" sz="2000" dirty="0" smtClean="0"/>
              <a:t> The withdrawal of antidepressants before 3 months has elapsed almost always results in the return of the symptoms.</a:t>
            </a:r>
          </a:p>
          <a:p>
            <a:pPr>
              <a:buNone/>
            </a:pPr>
            <a:endParaRPr lang="en-US" sz="2000" dirty="0" smtClean="0"/>
          </a:p>
          <a:p>
            <a:r>
              <a:rPr lang="en-US" sz="2000" dirty="0" smtClean="0"/>
              <a:t> As the course of the disorder progresses, patients tend to have more frequent episodes that last longer.</a:t>
            </a:r>
          </a:p>
          <a:p>
            <a:pPr>
              <a:buNone/>
            </a:pPr>
            <a:endParaRPr lang="en-US" sz="2000" dirty="0" smtClean="0"/>
          </a:p>
          <a:p>
            <a:r>
              <a:rPr lang="en-US" sz="2000" dirty="0" smtClean="0"/>
              <a:t> Over a 20-year period, the mean number of episodes is five or six.</a:t>
            </a:r>
          </a:p>
          <a:p>
            <a:endParaRPr lang="en-US" sz="2000" dirty="0" smtClean="0"/>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B0F0"/>
                </a:solidFill>
              </a:rPr>
              <a:t>Treatment :</a:t>
            </a:r>
            <a:r>
              <a:rPr lang="en-US" sz="2800" dirty="0" smtClean="0"/>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r>
              <a:rPr lang="en-US" sz="2400" dirty="0" smtClean="0"/>
              <a:t>Hospitalization</a:t>
            </a:r>
          </a:p>
          <a:p>
            <a:r>
              <a:rPr lang="en-US" sz="2400" dirty="0" smtClean="0"/>
              <a:t>Psychotherapy</a:t>
            </a:r>
          </a:p>
          <a:p>
            <a:r>
              <a:rPr lang="en-US" sz="2400" dirty="0" smtClean="0"/>
              <a:t>Pharmacotherapy  (anti-depressant , ECT,)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a:r>
            <a:br>
              <a:rPr lang="en-US" sz="2800" dirty="0" smtClean="0"/>
            </a:br>
            <a:r>
              <a:rPr lang="en-US" sz="2800" dirty="0" smtClean="0">
                <a:solidFill>
                  <a:srgbClr val="00B0F0"/>
                </a:solidFill>
              </a:rPr>
              <a:t>Complication:</a:t>
            </a:r>
          </a:p>
        </p:txBody>
      </p:sp>
      <p:sp>
        <p:nvSpPr>
          <p:cNvPr id="3" name="Content Placeholder 2"/>
          <p:cNvSpPr>
            <a:spLocks noGrp="1"/>
          </p:cNvSpPr>
          <p:nvPr>
            <p:ph sz="quarter" idx="1"/>
          </p:nvPr>
        </p:nvSpPr>
        <p:spPr/>
        <p:txBody>
          <a:bodyPr>
            <a:normAutofit/>
          </a:bodyPr>
          <a:lstStyle/>
          <a:p>
            <a:pPr>
              <a:buNone/>
            </a:pPr>
            <a:endParaRPr lang="en-US" sz="2400" dirty="0" smtClean="0">
              <a:solidFill>
                <a:srgbClr val="00B0F0"/>
              </a:solidFill>
            </a:endParaRPr>
          </a:p>
          <a:p>
            <a:r>
              <a:rPr lang="en-US" sz="2400" dirty="0" smtClean="0"/>
              <a:t>Occupational performance</a:t>
            </a:r>
          </a:p>
          <a:p>
            <a:endParaRPr lang="en-US" sz="2400" dirty="0" smtClean="0"/>
          </a:p>
          <a:p>
            <a:r>
              <a:rPr lang="en-US" sz="2400" dirty="0" smtClean="0"/>
              <a:t>Social and personal relations impairment</a:t>
            </a:r>
          </a:p>
          <a:p>
            <a:endParaRPr lang="en-US" sz="2400" dirty="0" smtClean="0"/>
          </a:p>
          <a:p>
            <a:r>
              <a:rPr lang="en-US" sz="2400" dirty="0" smtClean="0"/>
              <a:t>Self medication :alcohol  and substance </a:t>
            </a:r>
            <a:r>
              <a:rPr lang="en-US" sz="2400" dirty="0" smtClean="0"/>
              <a:t>dependence.</a:t>
            </a:r>
            <a:endParaRPr lang="en-US" sz="2400" dirty="0" smtClean="0"/>
          </a:p>
          <a:p>
            <a:endParaRPr lang="en-US" sz="2400" dirty="0" smtClean="0"/>
          </a:p>
          <a:p>
            <a:r>
              <a:rPr lang="en-US" sz="2400" dirty="0" smtClean="0"/>
              <a:t>Risk of suicide.(4%)</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rPr>
              <a:t>Introduction:</a:t>
            </a:r>
            <a:endParaRPr lang="en-US" sz="2800" dirty="0">
              <a:solidFill>
                <a:srgbClr val="C00000"/>
              </a:solidFill>
            </a:endParaRPr>
          </a:p>
        </p:txBody>
      </p:sp>
      <p:sp>
        <p:nvSpPr>
          <p:cNvPr id="3" name="Content Placeholder 2"/>
          <p:cNvSpPr>
            <a:spLocks noGrp="1"/>
          </p:cNvSpPr>
          <p:nvPr>
            <p:ph sz="quarter" idx="1"/>
          </p:nvPr>
        </p:nvSpPr>
        <p:spPr>
          <a:xfrm>
            <a:off x="539552" y="1340768"/>
            <a:ext cx="8229600" cy="4666523"/>
          </a:xfrm>
        </p:spPr>
        <p:txBody>
          <a:bodyPr>
            <a:normAutofit/>
          </a:bodyPr>
          <a:lstStyle/>
          <a:p>
            <a:r>
              <a:rPr lang="en-US" sz="2000" dirty="0" smtClean="0"/>
              <a:t>Mood is a pervasive and sustained feeling tone that is experienced internally and that influences a person's behavior and perception of the world.</a:t>
            </a:r>
          </a:p>
          <a:p>
            <a:pPr>
              <a:buNone/>
            </a:pPr>
            <a:endParaRPr lang="ar-SA" sz="2000" dirty="0" smtClean="0"/>
          </a:p>
          <a:p>
            <a:r>
              <a:rPr lang="en-US" sz="2000" dirty="0" smtClean="0"/>
              <a:t> Affect is the external expression of mood.</a:t>
            </a:r>
            <a:endParaRPr lang="ar-SA" sz="2000" dirty="0" smtClean="0"/>
          </a:p>
          <a:p>
            <a:pPr>
              <a:buNone/>
            </a:pPr>
            <a:endParaRPr lang="ar-SA" sz="2000" dirty="0" smtClean="0"/>
          </a:p>
          <a:p>
            <a:r>
              <a:rPr lang="en-US" sz="2000" dirty="0" smtClean="0"/>
              <a:t>Healthy persons experience a wide range of moods and have an equally large repertoire of affective expressions; they feel in control of their moods and affects.</a:t>
            </a:r>
          </a:p>
          <a:p>
            <a:r>
              <a:rPr lang="en-US" sz="2000" dirty="0" smtClean="0">
                <a:solidFill>
                  <a:srgbClr val="002060"/>
                </a:solidFill>
              </a:rPr>
              <a:t>Normal  mood</a:t>
            </a:r>
            <a:r>
              <a:rPr lang="en-US" sz="2000" dirty="0" smtClean="0"/>
              <a:t>: </a:t>
            </a:r>
            <a:r>
              <a:rPr lang="en-US" sz="2000" dirty="0" err="1" smtClean="0">
                <a:solidFill>
                  <a:srgbClr val="FF0000"/>
                </a:solidFill>
              </a:rPr>
              <a:t>euthymia</a:t>
            </a:r>
            <a:r>
              <a:rPr lang="en-US" sz="2000" dirty="0" smtClean="0">
                <a:solidFill>
                  <a:srgbClr val="FF0000"/>
                </a:solidFill>
              </a:rPr>
              <a:t>.</a:t>
            </a:r>
            <a:endParaRPr lang="en-US" sz="2000" dirty="0" smtClean="0"/>
          </a:p>
          <a:p>
            <a:r>
              <a:rPr lang="en-US" sz="2000" dirty="0" smtClean="0"/>
              <a:t>Any departure of mood :disturbance of mood.</a:t>
            </a:r>
          </a:p>
          <a:p>
            <a:r>
              <a:rPr lang="en-US" sz="2000" dirty="0" smtClean="0"/>
              <a:t> Disturbance of mood can be :</a:t>
            </a:r>
            <a:r>
              <a:rPr lang="en-US" sz="2000" dirty="0" smtClean="0">
                <a:solidFill>
                  <a:srgbClr val="C00000"/>
                </a:solidFill>
              </a:rPr>
              <a:t>elevated</a:t>
            </a:r>
            <a:r>
              <a:rPr lang="en-US" sz="2000" dirty="0" smtClean="0"/>
              <a:t>, or </a:t>
            </a:r>
            <a:r>
              <a:rPr lang="en-US" sz="2000" dirty="0" smtClean="0">
                <a:solidFill>
                  <a:srgbClr val="C00000"/>
                </a:solidFill>
              </a:rPr>
              <a:t>depressed</a:t>
            </a:r>
            <a:r>
              <a:rPr lang="en-US" sz="2000" dirty="0" smtClean="0"/>
              <a:t>.</a:t>
            </a:r>
          </a:p>
          <a:p>
            <a:r>
              <a:rPr lang="en-US" sz="2000" dirty="0" smtClean="0">
                <a:solidFill>
                  <a:srgbClr val="C00000"/>
                </a:solidFill>
              </a:rPr>
              <a:t>Depressed mood</a:t>
            </a:r>
            <a:r>
              <a:rPr lang="en-US" sz="2000" dirty="0" smtClean="0"/>
              <a:t>: described as  :down, blue, unhappy, or simply sad</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u="sng" dirty="0" smtClean="0">
                <a:solidFill>
                  <a:srgbClr val="FF0000"/>
                </a:solidFill>
              </a:rPr>
              <a:t>Epidemiology :</a:t>
            </a:r>
            <a:r>
              <a:rPr lang="en-US" sz="2400" u="sng" dirty="0" smtClean="0"/>
              <a:t/>
            </a:r>
            <a:br>
              <a:rPr lang="en-US" sz="2400" u="sng" dirty="0" smtClean="0"/>
            </a:br>
            <a:endParaRPr lang="en-US" sz="2400" u="sng" dirty="0"/>
          </a:p>
        </p:txBody>
      </p:sp>
      <p:sp>
        <p:nvSpPr>
          <p:cNvPr id="2" name="Content Placeholder 1"/>
          <p:cNvSpPr>
            <a:spLocks noGrp="1"/>
          </p:cNvSpPr>
          <p:nvPr>
            <p:ph sz="quarter" idx="1"/>
          </p:nvPr>
        </p:nvSpPr>
        <p:spPr>
          <a:xfrm>
            <a:off x="457200" y="1340768"/>
            <a:ext cx="8229600" cy="4666523"/>
          </a:xfrm>
        </p:spPr>
        <p:txBody>
          <a:bodyPr>
            <a:normAutofit/>
          </a:bodyPr>
          <a:lstStyle/>
          <a:p>
            <a:r>
              <a:rPr lang="en-US" sz="2000" dirty="0" smtClean="0"/>
              <a:t> lifetime prevalence almost </a:t>
            </a:r>
            <a:r>
              <a:rPr lang="en-US" sz="2000" b="1" dirty="0" smtClean="0">
                <a:solidFill>
                  <a:srgbClr val="FF0000"/>
                </a:solidFill>
              </a:rPr>
              <a:t>17 percent (15-25%).</a:t>
            </a:r>
          </a:p>
          <a:p>
            <a:pPr>
              <a:buNone/>
            </a:pPr>
            <a:endParaRPr lang="en-US" sz="2000" b="1" dirty="0" smtClean="0">
              <a:solidFill>
                <a:srgbClr val="FF0000"/>
              </a:solidFill>
            </a:endParaRPr>
          </a:p>
          <a:p>
            <a:r>
              <a:rPr lang="en-US" sz="2000" dirty="0" smtClean="0"/>
              <a:t>The annual incidence (number of new cases) of a major depressive episode is </a:t>
            </a:r>
            <a:r>
              <a:rPr lang="en-US" sz="2000" b="1" dirty="0" smtClean="0">
                <a:solidFill>
                  <a:srgbClr val="FF0000"/>
                </a:solidFill>
              </a:rPr>
              <a:t>1.59 percent (women, 1.89 percent; men, 1.10 percent).</a:t>
            </a:r>
          </a:p>
          <a:p>
            <a:r>
              <a:rPr lang="en-US" sz="2000" dirty="0" smtClean="0"/>
              <a:t>Male: female = </a:t>
            </a:r>
            <a:r>
              <a:rPr lang="en-US" sz="2000" dirty="0" smtClean="0">
                <a:solidFill>
                  <a:srgbClr val="FF0000"/>
                </a:solidFill>
              </a:rPr>
              <a:t>1:2</a:t>
            </a:r>
          </a:p>
          <a:p>
            <a:pPr>
              <a:buNone/>
            </a:pPr>
            <a:endParaRPr lang="en-US" sz="2000" dirty="0" smtClean="0">
              <a:solidFill>
                <a:srgbClr val="FF0000"/>
              </a:solidFill>
            </a:endParaRPr>
          </a:p>
          <a:p>
            <a:r>
              <a:rPr lang="en-US" sz="2000" dirty="0" smtClean="0"/>
              <a:t>occurs most often in persons without close interpersonal relationships or in those who are divorced or separated.</a:t>
            </a:r>
          </a:p>
          <a:p>
            <a:pPr>
              <a:buNone/>
            </a:pPr>
            <a:endParaRPr lang="en-US" sz="2000" dirty="0" smtClean="0"/>
          </a:p>
          <a:p>
            <a:r>
              <a:rPr lang="en-US" sz="2000" dirty="0" smtClean="0"/>
              <a:t>The mean age of onset  is about </a:t>
            </a:r>
            <a:r>
              <a:rPr lang="en-US" sz="2000" b="1" dirty="0" smtClean="0">
                <a:solidFill>
                  <a:srgbClr val="FF0000"/>
                </a:solidFill>
              </a:rPr>
              <a:t>40 years</a:t>
            </a:r>
            <a:r>
              <a:rPr lang="en-US" sz="2000" dirty="0" smtClean="0"/>
              <a:t>, with 50 percent of all patients having an onset between the ages of </a:t>
            </a:r>
            <a:r>
              <a:rPr lang="en-US" sz="2000" dirty="0" smtClean="0">
                <a:solidFill>
                  <a:srgbClr val="C00000"/>
                </a:solidFill>
              </a:rPr>
              <a:t>20 and 50.</a:t>
            </a:r>
          </a:p>
          <a:p>
            <a:pPr>
              <a:buNone/>
            </a:pPr>
            <a:endParaRPr lang="en-US" sz="1800" dirty="0" smtClean="0"/>
          </a:p>
          <a:p>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u="sng" dirty="0" smtClean="0"/>
              <a:t>Epidemiology :</a:t>
            </a:r>
            <a:br>
              <a:rPr lang="en-US" sz="2800" u="sng" dirty="0" smtClean="0"/>
            </a:br>
            <a:endParaRPr lang="en-US" sz="2800" dirty="0"/>
          </a:p>
        </p:txBody>
      </p:sp>
      <p:sp>
        <p:nvSpPr>
          <p:cNvPr id="2" name="Content Placeholder 1"/>
          <p:cNvSpPr>
            <a:spLocks noGrp="1"/>
          </p:cNvSpPr>
          <p:nvPr>
            <p:ph sz="quarter" idx="1"/>
          </p:nvPr>
        </p:nvSpPr>
        <p:spPr/>
        <p:txBody>
          <a:bodyPr>
            <a:normAutofit/>
          </a:bodyPr>
          <a:lstStyle/>
          <a:p>
            <a:r>
              <a:rPr lang="en-US" sz="2000" dirty="0" smtClean="0"/>
              <a:t>can also begin in childhood or in old age. </a:t>
            </a:r>
          </a:p>
          <a:p>
            <a:pPr>
              <a:buNone/>
            </a:pPr>
            <a:endParaRPr lang="en-US" sz="2000" dirty="0" smtClean="0"/>
          </a:p>
          <a:p>
            <a:r>
              <a:rPr lang="en-US" sz="2000" dirty="0" smtClean="0"/>
              <a:t>Recent epidemiological data suggest that the incidence of major depressive disorder may be increasing among people younger than 20 years of age and This may be related to the increased use of alcohol and drugs of abuse in this age group.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Criteria:</a:t>
            </a:r>
            <a:endParaRPr lang="en-US" dirty="0">
              <a:solidFill>
                <a:srgbClr val="00B0F0"/>
              </a:solidFill>
            </a:endParaRPr>
          </a:p>
        </p:txBody>
      </p:sp>
      <p:sp>
        <p:nvSpPr>
          <p:cNvPr id="3" name="Content Placeholder 2"/>
          <p:cNvSpPr>
            <a:spLocks noGrp="1"/>
          </p:cNvSpPr>
          <p:nvPr>
            <p:ph sz="quarter" idx="1"/>
          </p:nvPr>
        </p:nvSpPr>
        <p:spPr/>
        <p:txBody>
          <a:bodyPr>
            <a:normAutofit/>
          </a:bodyPr>
          <a:lstStyle/>
          <a:p>
            <a:r>
              <a:rPr lang="en-US" sz="2000" dirty="0" smtClean="0"/>
              <a:t>According to DSM-IV-TR, a major depressive disorder occurs without a history of a manic, mixed, or </a:t>
            </a:r>
            <a:r>
              <a:rPr lang="en-US" sz="2000" dirty="0" smtClean="0"/>
              <a:t>hypo manic </a:t>
            </a:r>
            <a:r>
              <a:rPr lang="en-US" sz="2000" dirty="0" smtClean="0"/>
              <a:t>episode.</a:t>
            </a:r>
          </a:p>
          <a:p>
            <a:pPr>
              <a:buNone/>
            </a:pPr>
            <a:r>
              <a:rPr lang="en-US" sz="2000" dirty="0" smtClean="0"/>
              <a:t> </a:t>
            </a:r>
          </a:p>
          <a:p>
            <a:r>
              <a:rPr lang="en-US" sz="2000" dirty="0" smtClean="0"/>
              <a:t>A major depressive episode must last </a:t>
            </a:r>
            <a:r>
              <a:rPr lang="en-US" sz="2000" b="1" dirty="0" smtClean="0">
                <a:solidFill>
                  <a:srgbClr val="FF0000"/>
                </a:solidFill>
              </a:rPr>
              <a:t>at least 2 weeks</a:t>
            </a:r>
            <a:r>
              <a:rPr lang="en-US" sz="2000" dirty="0" smtClean="0"/>
              <a:t>, and typically a person with a diagnosis of a major depressive episode also experiences </a:t>
            </a:r>
            <a:r>
              <a:rPr lang="en-US" sz="2000" dirty="0" smtClean="0">
                <a:solidFill>
                  <a:srgbClr val="FF0000"/>
                </a:solidFill>
              </a:rPr>
              <a:t>at least five symptoms </a:t>
            </a:r>
            <a:r>
              <a:rPr lang="en-US" sz="2000" dirty="0" smtClean="0"/>
              <a:t>from a list that includes changes in appetite and weight, changes in sleep and activity, lack of energy, feelings of guilt, problems thinking and making decisions, and recurring thoughts of death or suicide.</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Etiology</a:t>
            </a:r>
            <a:br>
              <a:rPr lang="en-US" sz="2800" u="sng" dirty="0" smtClean="0"/>
            </a:br>
            <a:endParaRPr lang="en-US" sz="2800" u="sng" dirty="0"/>
          </a:p>
        </p:txBody>
      </p:sp>
      <p:sp>
        <p:nvSpPr>
          <p:cNvPr id="3" name="Content Placeholder 2"/>
          <p:cNvSpPr>
            <a:spLocks noGrp="1"/>
          </p:cNvSpPr>
          <p:nvPr>
            <p:ph sz="quarter" idx="1"/>
          </p:nvPr>
        </p:nvSpPr>
        <p:spPr/>
        <p:txBody>
          <a:bodyPr>
            <a:normAutofit/>
          </a:bodyPr>
          <a:lstStyle/>
          <a:p>
            <a:r>
              <a:rPr lang="en-US" sz="2000" b="1" u="sng" dirty="0" smtClean="0"/>
              <a:t>Biological Factors</a:t>
            </a:r>
          </a:p>
          <a:p>
            <a:pPr lvl="1"/>
            <a:r>
              <a:rPr lang="en-US" sz="1600" dirty="0" smtClean="0"/>
              <a:t>Nor epinephrine</a:t>
            </a:r>
            <a:endParaRPr lang="en-US" sz="1600" dirty="0" smtClean="0"/>
          </a:p>
          <a:p>
            <a:pPr lvl="1"/>
            <a:r>
              <a:rPr lang="en-US" sz="1600" dirty="0" smtClean="0"/>
              <a:t>Serotonin</a:t>
            </a:r>
          </a:p>
          <a:p>
            <a:pPr lvl="1"/>
            <a:r>
              <a:rPr lang="en-US" sz="1600" dirty="0" smtClean="0"/>
              <a:t>Dopamine</a:t>
            </a:r>
          </a:p>
          <a:p>
            <a:pPr>
              <a:buNone/>
            </a:pPr>
            <a:endParaRPr lang="en-US" sz="2000" dirty="0" smtClean="0"/>
          </a:p>
          <a:p>
            <a:r>
              <a:rPr lang="en-US" sz="2000" b="1" u="sng" dirty="0" smtClean="0"/>
              <a:t>Genetic Factors</a:t>
            </a:r>
          </a:p>
          <a:p>
            <a:pPr>
              <a:buNone/>
            </a:pPr>
            <a:endParaRPr lang="en-US" sz="2000" b="1" u="sng" dirty="0" smtClean="0"/>
          </a:p>
          <a:p>
            <a:r>
              <a:rPr lang="en-US" sz="2000" b="1" u="sng" dirty="0" smtClean="0"/>
              <a:t>Psychosocial Factors</a:t>
            </a:r>
          </a:p>
          <a:p>
            <a:endParaRPr lang="en-US" sz="20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F0"/>
                </a:solidFill>
              </a:rPr>
              <a:t>Symptoms of depression </a:t>
            </a:r>
            <a:r>
              <a:rPr lang="en-US" sz="2800" dirty="0" smtClean="0"/>
              <a:t>:</a:t>
            </a:r>
            <a:endParaRPr lang="en-US" sz="2800" dirty="0"/>
          </a:p>
        </p:txBody>
      </p:sp>
      <p:sp>
        <p:nvSpPr>
          <p:cNvPr id="3" name="Content Placeholder 2"/>
          <p:cNvSpPr>
            <a:spLocks noGrp="1"/>
          </p:cNvSpPr>
          <p:nvPr>
            <p:ph sz="quarter" idx="1"/>
          </p:nvPr>
        </p:nvSpPr>
        <p:spPr/>
        <p:txBody>
          <a:bodyPr>
            <a:normAutofit/>
          </a:bodyPr>
          <a:lstStyle/>
          <a:p>
            <a:pPr lvl="1"/>
            <a:r>
              <a:rPr lang="en-US" sz="1900" b="1" dirty="0" smtClean="0">
                <a:solidFill>
                  <a:srgbClr val="FF0000"/>
                </a:solidFill>
              </a:rPr>
              <a:t>depressed mood </a:t>
            </a:r>
            <a:r>
              <a:rPr lang="en-US" sz="1900" dirty="0" smtClean="0"/>
              <a:t>most of the day, nearly every day, as indicated by either subjective report (e.g., feels sad or empty) or observation made by others (e.g., appears tearful). </a:t>
            </a:r>
            <a:r>
              <a:rPr lang="en-US" sz="1900" b="1" dirty="0" smtClean="0"/>
              <a:t>Note:</a:t>
            </a:r>
            <a:r>
              <a:rPr lang="en-US" sz="1900" dirty="0" smtClean="0"/>
              <a:t> In children and adolescents, can be irritable mood </a:t>
            </a:r>
          </a:p>
          <a:p>
            <a:pPr lvl="1">
              <a:buNone/>
            </a:pPr>
            <a:endParaRPr lang="en-US" sz="1900" dirty="0" smtClean="0"/>
          </a:p>
          <a:p>
            <a:pPr lvl="1"/>
            <a:r>
              <a:rPr lang="en-US" sz="1900" b="1" dirty="0" smtClean="0">
                <a:solidFill>
                  <a:srgbClr val="FF0000"/>
                </a:solidFill>
              </a:rPr>
              <a:t>markedly diminished interest or pleasure </a:t>
            </a:r>
            <a:r>
              <a:rPr lang="en-US" sz="1900" dirty="0" smtClean="0"/>
              <a:t>in all, or almost all, activities most of the day, nearly every day (as indicated by either subjective account or observation made by others) </a:t>
            </a:r>
          </a:p>
          <a:p>
            <a:pPr lvl="1">
              <a:buNone/>
            </a:pPr>
            <a:endParaRPr lang="en-US" sz="1900" dirty="0" smtClean="0"/>
          </a:p>
          <a:p>
            <a:pPr lvl="1"/>
            <a:r>
              <a:rPr lang="en-US" sz="1900" dirty="0" smtClean="0"/>
              <a:t>significant </a:t>
            </a:r>
            <a:r>
              <a:rPr lang="en-US" sz="1900" b="1" dirty="0" smtClean="0">
                <a:solidFill>
                  <a:srgbClr val="FF0000"/>
                </a:solidFill>
              </a:rPr>
              <a:t>weight loss </a:t>
            </a:r>
            <a:r>
              <a:rPr lang="en-US" sz="1900" dirty="0" smtClean="0"/>
              <a:t>when not dieting or weight gain (e.g., a change of more than 5% of body weight in a month), or decrease or increase in appetite nearly every day. </a:t>
            </a:r>
            <a:r>
              <a:rPr lang="en-US" sz="1900" b="1" dirty="0" smtClean="0"/>
              <a:t>Note:</a:t>
            </a:r>
            <a:r>
              <a:rPr lang="en-US" sz="1900" dirty="0" smtClean="0"/>
              <a:t> In children, consider failure to make expected weight gains. </a:t>
            </a:r>
          </a:p>
          <a:p>
            <a:pPr lvl="1">
              <a:buNone/>
            </a:pPr>
            <a:endParaRPr lang="en-US" sz="1900" dirty="0" smtClean="0"/>
          </a:p>
          <a:p>
            <a:pPr lvl="1"/>
            <a:r>
              <a:rPr lang="en-US" sz="1900" b="1" dirty="0" smtClean="0">
                <a:solidFill>
                  <a:srgbClr val="FF0000"/>
                </a:solidFill>
              </a:rPr>
              <a:t>insomnia or </a:t>
            </a:r>
            <a:r>
              <a:rPr lang="en-US" sz="1900" b="1" dirty="0" err="1" smtClean="0">
                <a:solidFill>
                  <a:srgbClr val="FF0000"/>
                </a:solidFill>
              </a:rPr>
              <a:t>hypersomnia</a:t>
            </a:r>
            <a:r>
              <a:rPr lang="en-US" sz="1900" b="1" dirty="0" smtClean="0">
                <a:solidFill>
                  <a:srgbClr val="FF0000"/>
                </a:solidFill>
              </a:rPr>
              <a:t> </a:t>
            </a:r>
            <a:r>
              <a:rPr lang="en-US" sz="1900" dirty="0" smtClean="0"/>
              <a:t>nearly every day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F0"/>
                </a:solidFill>
              </a:rPr>
              <a:t>Symptoms of depression </a:t>
            </a:r>
            <a:r>
              <a:rPr lang="en-US" sz="2800" dirty="0" smtClean="0">
                <a:solidFill>
                  <a:srgbClr val="002060"/>
                </a:solidFill>
              </a:rPr>
              <a:t>:</a:t>
            </a:r>
            <a:endParaRPr lang="en-US" sz="2800" dirty="0">
              <a:solidFill>
                <a:srgbClr val="002060"/>
              </a:solidFill>
            </a:endParaRPr>
          </a:p>
        </p:txBody>
      </p:sp>
      <p:sp>
        <p:nvSpPr>
          <p:cNvPr id="3" name="Content Placeholder 2"/>
          <p:cNvSpPr>
            <a:spLocks noGrp="1"/>
          </p:cNvSpPr>
          <p:nvPr>
            <p:ph sz="quarter" idx="1"/>
          </p:nvPr>
        </p:nvSpPr>
        <p:spPr/>
        <p:txBody>
          <a:bodyPr>
            <a:normAutofit/>
          </a:bodyPr>
          <a:lstStyle/>
          <a:p>
            <a:pPr lvl="1"/>
            <a:r>
              <a:rPr lang="en-US" sz="1800" b="1" dirty="0" smtClean="0">
                <a:solidFill>
                  <a:srgbClr val="FF0000"/>
                </a:solidFill>
              </a:rPr>
              <a:t>psychomotor agitation or retardation </a:t>
            </a:r>
            <a:r>
              <a:rPr lang="en-US" sz="1800" dirty="0" smtClean="0"/>
              <a:t>nearly every day (observable by others, not merely subjective feelings of restlessness or being slowed down) </a:t>
            </a:r>
          </a:p>
          <a:p>
            <a:pPr lvl="1">
              <a:buNone/>
            </a:pPr>
            <a:endParaRPr lang="en-US" sz="1800" dirty="0" smtClean="0"/>
          </a:p>
          <a:p>
            <a:pPr lvl="1"/>
            <a:r>
              <a:rPr lang="en-US" sz="1800" b="1" dirty="0" smtClean="0">
                <a:solidFill>
                  <a:srgbClr val="FF0000"/>
                </a:solidFill>
              </a:rPr>
              <a:t>fatigue or loss of energy </a:t>
            </a:r>
            <a:r>
              <a:rPr lang="en-US" sz="1800" dirty="0" smtClean="0"/>
              <a:t>nearly every day </a:t>
            </a:r>
          </a:p>
          <a:p>
            <a:pPr lvl="1">
              <a:buNone/>
            </a:pPr>
            <a:endParaRPr lang="en-US" sz="1800" dirty="0" smtClean="0"/>
          </a:p>
          <a:p>
            <a:pPr lvl="1"/>
            <a:r>
              <a:rPr lang="en-US" sz="1800" b="1" dirty="0" smtClean="0">
                <a:solidFill>
                  <a:srgbClr val="FF0000"/>
                </a:solidFill>
              </a:rPr>
              <a:t>feelings of worthlessness or excessive or inappropriate guilt</a:t>
            </a:r>
            <a:r>
              <a:rPr lang="en-US" sz="1800" dirty="0" smtClean="0"/>
              <a:t> (which may be delusional) nearly every day (not merely self-reproach or guilt about being sick) </a:t>
            </a:r>
          </a:p>
          <a:p>
            <a:pPr lvl="1">
              <a:buNone/>
            </a:pPr>
            <a:endParaRPr lang="en-US" sz="1800" dirty="0" smtClean="0"/>
          </a:p>
          <a:p>
            <a:pPr lvl="1"/>
            <a:r>
              <a:rPr lang="en-US" sz="1800" b="1" dirty="0" smtClean="0">
                <a:solidFill>
                  <a:srgbClr val="FF0000"/>
                </a:solidFill>
              </a:rPr>
              <a:t>diminished ability to think or concentrate</a:t>
            </a:r>
            <a:r>
              <a:rPr lang="en-US" sz="1800" dirty="0" smtClean="0"/>
              <a:t>, or indecisiveness, nearly every day (either by subjective account or as observed by others) </a:t>
            </a:r>
          </a:p>
          <a:p>
            <a:pPr lvl="1">
              <a:buNone/>
            </a:pPr>
            <a:endParaRPr lang="en-US" sz="1800" dirty="0" smtClean="0"/>
          </a:p>
          <a:p>
            <a:pPr lvl="1"/>
            <a:r>
              <a:rPr lang="en-US" sz="1800" b="1" dirty="0" smtClean="0">
                <a:solidFill>
                  <a:srgbClr val="FF0000"/>
                </a:solidFill>
              </a:rPr>
              <a:t>recurrent thoughts of death </a:t>
            </a:r>
            <a:r>
              <a:rPr lang="en-US" sz="1800" dirty="0" smtClean="0"/>
              <a:t>(not just fear of dying), </a:t>
            </a:r>
            <a:r>
              <a:rPr lang="en-US" sz="1800" b="1" dirty="0" smtClean="0">
                <a:solidFill>
                  <a:srgbClr val="FF0000"/>
                </a:solidFill>
              </a:rPr>
              <a:t>recurrent suicidal ideation </a:t>
            </a:r>
            <a:r>
              <a:rPr lang="en-US" sz="1800" dirty="0" smtClean="0"/>
              <a:t>without a specific plan, or a suicide attempt or a specific plan for committing suicide </a:t>
            </a:r>
          </a:p>
          <a:p>
            <a:endParaRPr lang="en-US" sz="2000" dirty="0" smtClean="0"/>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F0"/>
                </a:solidFill>
              </a:rPr>
              <a:t>Differential Diagnosis</a:t>
            </a:r>
            <a:r>
              <a:rPr lang="en-US" sz="2800" dirty="0" smtClean="0"/>
              <a:t/>
            </a:r>
            <a:br>
              <a:rPr lang="en-US" sz="2800" dirty="0" smtClean="0"/>
            </a:br>
            <a:endParaRPr lang="en-US" sz="2800" dirty="0"/>
          </a:p>
        </p:txBody>
      </p:sp>
      <p:sp>
        <p:nvSpPr>
          <p:cNvPr id="3" name="Content Placeholder 2"/>
          <p:cNvSpPr>
            <a:spLocks noGrp="1"/>
          </p:cNvSpPr>
          <p:nvPr>
            <p:ph sz="quarter" idx="1"/>
          </p:nvPr>
        </p:nvSpPr>
        <p:spPr/>
        <p:txBody>
          <a:bodyPr>
            <a:normAutofit/>
          </a:bodyPr>
          <a:lstStyle/>
          <a:p>
            <a:r>
              <a:rPr lang="en-US" sz="2000" dirty="0" smtClean="0"/>
              <a:t>Medical Disorders</a:t>
            </a:r>
          </a:p>
          <a:p>
            <a:pPr lvl="1"/>
            <a:r>
              <a:rPr lang="en-US" sz="2000" dirty="0" smtClean="0"/>
              <a:t>Thyroid diseases</a:t>
            </a:r>
          </a:p>
          <a:p>
            <a:pPr lvl="1"/>
            <a:r>
              <a:rPr lang="en-US" sz="2000" dirty="0" smtClean="0"/>
              <a:t>Adrenal diseases</a:t>
            </a:r>
          </a:p>
          <a:p>
            <a:pPr lvl="1"/>
            <a:r>
              <a:rPr lang="en-US" sz="2000" dirty="0" smtClean="0"/>
              <a:t>Parkinson's disease,</a:t>
            </a:r>
          </a:p>
          <a:p>
            <a:pPr lvl="1"/>
            <a:r>
              <a:rPr lang="en-US" sz="2000" dirty="0" smtClean="0"/>
              <a:t> dementing illnesses </a:t>
            </a:r>
          </a:p>
          <a:p>
            <a:pPr lvl="1"/>
            <a:r>
              <a:rPr lang="en-US" sz="2000" dirty="0" smtClean="0"/>
              <a:t>cerebrovascular diseases</a:t>
            </a:r>
          </a:p>
          <a:p>
            <a:pPr lvl="1"/>
            <a:r>
              <a:rPr lang="en-US" sz="2000" dirty="0" smtClean="0"/>
              <a:t>tumors. </a:t>
            </a:r>
          </a:p>
          <a:p>
            <a:pPr lvl="1"/>
            <a:r>
              <a:rPr lang="en-US" sz="1800" dirty="0" smtClean="0"/>
              <a:t>Substance(Cardiac drugs, </a:t>
            </a:r>
            <a:r>
              <a:rPr lang="en-US" sz="1800" dirty="0" smtClean="0"/>
              <a:t>antihypertensive, </a:t>
            </a:r>
            <a:r>
              <a:rPr lang="en-US" sz="1800" dirty="0" smtClean="0"/>
              <a:t>sedatives, hypnotics, antipsychotics, </a:t>
            </a:r>
            <a:r>
              <a:rPr lang="en-US" sz="2000" dirty="0" smtClean="0"/>
              <a:t>antiepileptic, </a:t>
            </a:r>
            <a:r>
              <a:rPr lang="en-US" sz="2000" dirty="0" smtClean="0"/>
              <a:t>antiparkinsonian drugs, analgesics, </a:t>
            </a:r>
            <a:r>
              <a:rPr lang="en-US" sz="2000" dirty="0" smtClean="0"/>
              <a:t>antibacterial, </a:t>
            </a:r>
            <a:r>
              <a:rPr lang="en-US" sz="2000" dirty="0" smtClean="0"/>
              <a:t>and antineoplastics are all commonly associated with depressive </a:t>
            </a:r>
            <a:r>
              <a:rPr lang="en-US" sz="2000" i="1" dirty="0" smtClean="0"/>
              <a:t>symptoms.</a:t>
            </a:r>
            <a:endParaRPr lang="en-US" sz="20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281</TotalTime>
  <Words>785</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Depression </vt:lpstr>
      <vt:lpstr>Introduction:</vt:lpstr>
      <vt:lpstr>Epidemiology : </vt:lpstr>
      <vt:lpstr>Epidemiology : </vt:lpstr>
      <vt:lpstr>Criteria:</vt:lpstr>
      <vt:lpstr>Etiology </vt:lpstr>
      <vt:lpstr>Symptoms of depression :</vt:lpstr>
      <vt:lpstr>Symptoms of depression :</vt:lpstr>
      <vt:lpstr>Differential Diagnosis </vt:lpstr>
      <vt:lpstr>Differential Diagnosis </vt:lpstr>
      <vt:lpstr>Course </vt:lpstr>
      <vt:lpstr>Treatment : </vt:lpstr>
      <vt:lpstr> Complication:</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Dr.Jawaher</cp:lastModifiedBy>
  <cp:revision>11</cp:revision>
  <dcterms:modified xsi:type="dcterms:W3CDTF">2014-10-29T16:19:53Z</dcterms:modified>
</cp:coreProperties>
</file>