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mp4" ContentType="video/unknown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3"/>
  </p:notesMasterIdLst>
  <p:sldIdLst>
    <p:sldId id="256" r:id="rId2"/>
    <p:sldId id="344" r:id="rId3"/>
    <p:sldId id="393" r:id="rId4"/>
    <p:sldId id="350" r:id="rId5"/>
    <p:sldId id="351" r:id="rId6"/>
    <p:sldId id="390" r:id="rId7"/>
    <p:sldId id="365" r:id="rId8"/>
    <p:sldId id="367" r:id="rId9"/>
    <p:sldId id="369" r:id="rId10"/>
    <p:sldId id="368" r:id="rId11"/>
    <p:sldId id="370" r:id="rId12"/>
    <p:sldId id="371" r:id="rId13"/>
    <p:sldId id="372" r:id="rId14"/>
    <p:sldId id="373" r:id="rId15"/>
    <p:sldId id="391" r:id="rId16"/>
    <p:sldId id="374" r:id="rId17"/>
    <p:sldId id="375" r:id="rId18"/>
    <p:sldId id="376" r:id="rId19"/>
    <p:sldId id="377" r:id="rId20"/>
    <p:sldId id="388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94" r:id="rId29"/>
    <p:sldId id="385" r:id="rId30"/>
    <p:sldId id="389" r:id="rId31"/>
    <p:sldId id="392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FF"/>
    <a:srgbClr val="FF6600"/>
    <a:srgbClr val="FF9900"/>
    <a:srgbClr val="6699FF"/>
    <a:srgbClr val="009900"/>
    <a:srgbClr val="F40CCD"/>
    <a:srgbClr val="000000"/>
    <a:srgbClr val="006600"/>
    <a:srgbClr val="FFCC99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677EB69-8FCD-4913-AEF0-CA1E816E9EDA}" type="datetimeFigureOut">
              <a:rPr lang="en-US"/>
              <a:pPr>
                <a:defRPr/>
              </a:pPr>
              <a:t>10/4/2015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8154492-D4BC-4ECB-962F-F2AFC481C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2959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21EB05-4E97-4030-AA0C-826AF21A044B}" type="slidenum">
              <a:rPr lang="en-US" smtClean="0">
                <a:cs typeface="Arial" pitchFamily="34" charset="0"/>
              </a:rPr>
              <a:pPr/>
              <a:t>1</a:t>
            </a:fld>
            <a:endParaRPr lang="en-US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439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288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1302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9066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475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316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8150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0760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2856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59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122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BCA38-0D20-456D-9C75-0F545BB4435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9800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64461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93525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38558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437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12257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01169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22396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32073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02132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DF182-D7BA-4978-B150-3E131BEA4B4C}" type="slidenum">
              <a:rPr lang="en-US" smtClean="0"/>
              <a:pPr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05862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0930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9022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9941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0845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5565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5607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398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71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FDAA3-6A61-474C-AEEF-DBC0D84419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E0DD8-C082-4351-B251-DCCC67A5BE3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212D6-644A-47E2-BB29-665AF1B85A0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D3CD3-750C-4832-85B9-E5E81B448C2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ADB88-E77D-4643-B79D-175C1944849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4C493-0893-4C90-8191-57F6B3DBA5F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AEDB9-AF3E-418E-8EAA-BF3AB014C8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1D9F9-7890-423C-886E-F292D155309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B38F3-2A00-45F2-9651-B72C59843DB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4F914-D1A9-47BC-94C2-5809A992E97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A05EA-B199-4DCE-B0F5-5DFAADD9A1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5DF92-631F-48C5-949D-9A36A292BA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4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4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6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6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61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267F9945-BA73-4FEB-86B7-8730A7720B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5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okecenter.org/education/ais_images/ais49a-lg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okecenter.org/education/ais_images/ais49a-lg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strokecenter.org/education/ais_images/ais49c-lg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2/2e/Circle_of_Willis_en.sv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8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anose="02070A03080606020203" pitchFamily="18" charset="0"/>
                <a:ea typeface="+mj-ea"/>
                <a:cs typeface="+mj-cs"/>
              </a:rPr>
              <a:t>Cerebral Blood Circulation</a:t>
            </a:r>
          </a:p>
        </p:txBody>
      </p:sp>
      <p:pic>
        <p:nvPicPr>
          <p:cNvPr id="1026" name="Picture 2" descr="http://www.vascular.co.za/Carotids/files/brainarteries_000008734344me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9504" y="1474290"/>
            <a:ext cx="3723696" cy="397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006150" y="5425288"/>
            <a:ext cx="3352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Khaleel Alyahya, PhD, MEd</a:t>
            </a:r>
          </a:p>
          <a:p>
            <a:pPr>
              <a:defRPr/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King Saud University</a:t>
            </a:r>
          </a:p>
          <a:p>
            <a:pPr>
              <a:defRPr/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School of Medicine</a:t>
            </a:r>
          </a:p>
          <a:p>
            <a:pPr>
              <a:defRPr/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@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khaleelya</a:t>
            </a:r>
            <a:endParaRPr lang="en-US" sz="18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POSTERIOR PERFORATING ARTERIES</a:t>
            </a: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50800" y="1370013"/>
            <a:ext cx="5308600" cy="39131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457200" indent="-45720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22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Arise from</a:t>
            </a:r>
            <a:r>
              <a:rPr lang="en-US" sz="2200" b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:</a:t>
            </a:r>
          </a:p>
          <a:p>
            <a:pPr marL="457200" indent="-45720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Courier New" pitchFamily="49" charset="0"/>
              <a:buChar char="o"/>
              <a:defRPr/>
            </a:pPr>
            <a:endParaRPr lang="en-US" sz="2200" b="1" dirty="0">
              <a:solidFill>
                <a:schemeClr val="accent4">
                  <a:lumMod val="25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marL="850392" lvl="1" indent="-457200" algn="just" fontAlgn="auto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Posterior </a:t>
            </a:r>
            <a:r>
              <a:rPr lang="en-US" sz="20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cerebral artery </a:t>
            </a:r>
          </a:p>
          <a:p>
            <a:pPr marL="850392" lvl="1" indent="-457200" algn="just" fontAlgn="auto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Posterior </a:t>
            </a:r>
            <a:r>
              <a:rPr lang="en-US" sz="20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communicating </a:t>
            </a:r>
            <a:r>
              <a:rPr lang="en-US" sz="20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artery</a:t>
            </a:r>
          </a:p>
          <a:p>
            <a:pPr marL="850392" lvl="1" indent="-457200" algn="just" fontAlgn="auto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defRPr/>
            </a:pPr>
            <a:endParaRPr lang="en-US" sz="2000" b="1" dirty="0">
              <a:solidFill>
                <a:srgbClr val="C00000"/>
              </a:solidFill>
              <a:latin typeface="Adobe Arabic" pitchFamily="18" charset="-78"/>
              <a:cs typeface="Adobe Arabic" pitchFamily="18" charset="-78"/>
            </a:endParaRPr>
          </a:p>
          <a:p>
            <a:pPr marL="457200" indent="-457200" algn="just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22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Enter brain through</a:t>
            </a:r>
            <a:r>
              <a:rPr lang="en-US" sz="2200" b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:</a:t>
            </a:r>
          </a:p>
          <a:p>
            <a:pPr marL="457200" indent="-457200" algn="just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Courier New" pitchFamily="49" charset="0"/>
              <a:buChar char="o"/>
              <a:defRPr/>
            </a:pPr>
            <a:endParaRPr lang="en-US" sz="2200" b="1" dirty="0">
              <a:solidFill>
                <a:schemeClr val="accent4">
                  <a:lumMod val="25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marL="850392" lvl="1" indent="-457200" algn="just" fontAlgn="auto">
              <a:lnSpc>
                <a:spcPct val="90000"/>
              </a:lnSpc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B0F0"/>
                </a:solidFill>
                <a:latin typeface="Adobe Arabic" pitchFamily="18" charset="-78"/>
                <a:cs typeface="Adobe Arabic" pitchFamily="18" charset="-78"/>
              </a:rPr>
              <a:t>Posterior </a:t>
            </a:r>
            <a:r>
              <a:rPr lang="en-US" sz="2000" b="1" dirty="0">
                <a:solidFill>
                  <a:srgbClr val="00B0F0"/>
                </a:solidFill>
                <a:latin typeface="Adobe Arabic" pitchFamily="18" charset="-78"/>
                <a:cs typeface="Adobe Arabic" pitchFamily="18" charset="-78"/>
              </a:rPr>
              <a:t>Perforated </a:t>
            </a:r>
            <a:r>
              <a:rPr lang="en-US" sz="2000" b="1" dirty="0" smtClean="0">
                <a:solidFill>
                  <a:srgbClr val="00B0F0"/>
                </a:solidFill>
                <a:latin typeface="Adobe Arabic" pitchFamily="18" charset="-78"/>
                <a:cs typeface="Adobe Arabic" pitchFamily="18" charset="-78"/>
              </a:rPr>
              <a:t>substance</a:t>
            </a:r>
          </a:p>
          <a:p>
            <a:pPr marL="850392" lvl="1" indent="-457200" algn="just" fontAlgn="auto">
              <a:lnSpc>
                <a:spcPct val="90000"/>
              </a:lnSpc>
              <a:spcAft>
                <a:spcPts val="0"/>
              </a:spcAft>
              <a:buClr>
                <a:srgbClr val="00B0F0"/>
              </a:buClr>
              <a:defRPr/>
            </a:pPr>
            <a:endParaRPr lang="en-US" sz="2000" b="1" dirty="0">
              <a:solidFill>
                <a:srgbClr val="00B0F0"/>
              </a:solidFill>
              <a:latin typeface="Adobe Arabic" pitchFamily="18" charset="-78"/>
              <a:cs typeface="Adobe Arabic" pitchFamily="18" charset="-78"/>
            </a:endParaRPr>
          </a:p>
          <a:p>
            <a:pPr marL="457200" indent="-45720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22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Supply</a:t>
            </a:r>
            <a:r>
              <a:rPr lang="en-US" sz="2200" b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:</a:t>
            </a:r>
          </a:p>
          <a:p>
            <a:pPr marL="457200" indent="-45720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Courier New" pitchFamily="49" charset="0"/>
              <a:buChar char="o"/>
              <a:defRPr/>
            </a:pPr>
            <a:endParaRPr lang="en-US" sz="2200" b="1" dirty="0">
              <a:solidFill>
                <a:schemeClr val="accent4">
                  <a:lumMod val="25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marL="850392" lvl="1" indent="-457200" algn="just" fontAlgn="auto">
              <a:lnSpc>
                <a:spcPct val="90000"/>
              </a:lnSpc>
              <a:spcAft>
                <a:spcPts val="0"/>
              </a:spcAft>
              <a:buClr>
                <a:srgbClr val="F40CCD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F40CCD"/>
                </a:solidFill>
                <a:latin typeface="Adobe Arabic" pitchFamily="18" charset="-78"/>
                <a:cs typeface="Adobe Arabic" pitchFamily="18" charset="-78"/>
              </a:rPr>
              <a:t>Ventral portion of Midbrain</a:t>
            </a:r>
          </a:p>
          <a:p>
            <a:pPr marL="850392" lvl="1" indent="-457200" algn="just" fontAlgn="auto">
              <a:lnSpc>
                <a:spcPct val="90000"/>
              </a:lnSpc>
              <a:spcAft>
                <a:spcPts val="0"/>
              </a:spcAft>
              <a:buClr>
                <a:srgbClr val="F40CCD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F40CCD"/>
                </a:solidFill>
                <a:latin typeface="Adobe Arabic" pitchFamily="18" charset="-78"/>
                <a:cs typeface="Adobe Arabic" pitchFamily="18" charset="-78"/>
              </a:rPr>
              <a:t>Parts of Subthalamus and Hypothalamus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10" name="Picture 4" descr="b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67202" y="1282700"/>
            <a:ext cx="3676798" cy="267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C:\Documents and Settings\Jamila\My Documents\My Pictures\Pictur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9000" y="3873499"/>
            <a:ext cx="2976525" cy="2289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7035800" y="5359400"/>
            <a:ext cx="254000" cy="228600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ANTERIOR CEREBRAL ARTERY</a:t>
            </a: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138545" y="1204913"/>
            <a:ext cx="8865755" cy="8397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571500" indent="-57150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2200" b="1" dirty="0" smtClean="0">
                <a:latin typeface="Adobe Arabic" pitchFamily="18" charset="-78"/>
                <a:cs typeface="Adobe Arabic" pitchFamily="18" charset="-78"/>
              </a:rPr>
              <a:t>Supplies: </a:t>
            </a:r>
            <a:r>
              <a:rPr lang="en-US" sz="2200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Orbital and medial surfaces of frontal and parietal lobes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3200" b="1" dirty="0" smtClean="0">
              <a:solidFill>
                <a:srgbClr val="006600"/>
              </a:solidFill>
              <a:latin typeface="Calibri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32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6" name="Picture 4" descr="Anterior Cerebral Arter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10184"/>
          <a:stretch>
            <a:fillRect/>
          </a:stretch>
        </p:blipFill>
        <p:spPr bwMode="auto">
          <a:xfrm>
            <a:off x="5595178" y="2946400"/>
            <a:ext cx="3409122" cy="293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Documents and Settings\user\My Documents\My Pictures\CerArtDistBlum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" y="2976563"/>
            <a:ext cx="5029200" cy="28908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MIDDLE CEREBRAL ARTERY</a:t>
            </a: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317500" y="874713"/>
            <a:ext cx="7835900" cy="28971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571500" indent="-571500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2200" b="1" dirty="0" smtClean="0"/>
              <a:t> </a:t>
            </a:r>
            <a:r>
              <a:rPr lang="en-US" sz="2200" b="1" dirty="0">
                <a:latin typeface="Adobe Arabic" pitchFamily="18" charset="-78"/>
                <a:cs typeface="Adobe Arabic" pitchFamily="18" charset="-78"/>
              </a:rPr>
              <a:t>Supplies: </a:t>
            </a:r>
            <a:r>
              <a:rPr lang="en-US" sz="22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Entire Superolateral surface:</a:t>
            </a:r>
          </a:p>
          <a:p>
            <a:pPr marL="736092" lvl="1" indent="-3429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6600"/>
                </a:solidFill>
                <a:latin typeface="Adobe Arabic" pitchFamily="18" charset="-78"/>
                <a:cs typeface="Adobe Arabic" pitchFamily="18" charset="-78"/>
              </a:rPr>
              <a:t>Somatosensory Cortex</a:t>
            </a:r>
          </a:p>
          <a:p>
            <a:pPr marL="736092" lvl="1" indent="-342900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6600"/>
                </a:solidFill>
                <a:latin typeface="Adobe Arabic" pitchFamily="18" charset="-78"/>
                <a:cs typeface="Adobe Arabic" pitchFamily="18" charset="-78"/>
              </a:rPr>
              <a:t>Motor Cortex</a:t>
            </a:r>
          </a:p>
          <a:p>
            <a:pPr marL="736092" lvl="1" indent="-3429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6600"/>
                </a:solidFill>
                <a:latin typeface="Adobe Arabic" pitchFamily="18" charset="-78"/>
                <a:cs typeface="Adobe Arabic" pitchFamily="18" charset="-78"/>
              </a:rPr>
              <a:t>Broca's Area</a:t>
            </a:r>
          </a:p>
          <a:p>
            <a:pPr marL="1193292" lvl="2" indent="-342900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7030A0"/>
                </a:solidFill>
                <a:latin typeface="Adobe Arabic" pitchFamily="18" charset="-78"/>
                <a:cs typeface="Adobe Arabic" pitchFamily="18" charset="-78"/>
              </a:rPr>
              <a:t>linked to speech production.</a:t>
            </a:r>
          </a:p>
          <a:p>
            <a:pPr marL="736092" lvl="1" indent="-342900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6600"/>
                </a:solidFill>
                <a:latin typeface="Adobe Arabic" pitchFamily="18" charset="-78"/>
                <a:cs typeface="Adobe Arabic" pitchFamily="18" charset="-78"/>
              </a:rPr>
              <a:t>Heschl’s </a:t>
            </a:r>
            <a:r>
              <a:rPr lang="en-US" sz="2000" b="1" dirty="0" err="1">
                <a:solidFill>
                  <a:srgbClr val="006600"/>
                </a:solidFill>
                <a:latin typeface="Adobe Arabic" pitchFamily="18" charset="-78"/>
                <a:cs typeface="Adobe Arabic" pitchFamily="18" charset="-78"/>
              </a:rPr>
              <a:t>Gyrus</a:t>
            </a:r>
            <a:endParaRPr lang="en-US" sz="2000" b="1" dirty="0">
              <a:solidFill>
                <a:srgbClr val="006600"/>
              </a:solidFill>
              <a:latin typeface="Adobe Arabic" pitchFamily="18" charset="-78"/>
              <a:cs typeface="Adobe Arabic" pitchFamily="18" charset="-78"/>
            </a:endParaRPr>
          </a:p>
          <a:p>
            <a:pPr marL="1193292" lvl="2" indent="-342900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7030A0"/>
                </a:solidFill>
                <a:latin typeface="Adobe Arabic" pitchFamily="18" charset="-78"/>
                <a:cs typeface="Adobe Arabic" pitchFamily="18" charset="-78"/>
              </a:rPr>
              <a:t> to process incoming auditory information</a:t>
            </a:r>
          </a:p>
          <a:p>
            <a:pPr marL="736092" lvl="1" indent="-3429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6600"/>
                </a:solidFill>
                <a:latin typeface="Adobe Arabic" pitchFamily="18" charset="-78"/>
                <a:cs typeface="Adobe Arabic" pitchFamily="18" charset="-78"/>
              </a:rPr>
              <a:t>Wernicke’s Area </a:t>
            </a:r>
          </a:p>
          <a:p>
            <a:pPr marL="1136142" lvl="2" indent="-285750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Adobe Arabic" pitchFamily="18" charset="-78"/>
                <a:cs typeface="Adobe Arabic" pitchFamily="18" charset="-78"/>
              </a:rPr>
              <a:t>It is involved in the understanding of written and spoken language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rgbClr val="006600"/>
              </a:solidFill>
              <a:latin typeface="Calibri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6" name="Picture 4" descr="Anterior Cerebral Arter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10184"/>
          <a:stretch>
            <a:fillRect/>
          </a:stretch>
        </p:blipFill>
        <p:spPr bwMode="auto">
          <a:xfrm>
            <a:off x="5595178" y="3924300"/>
            <a:ext cx="3409122" cy="293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user\My Documents\My Pictures\CerArtDistBlum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" y="3954463"/>
            <a:ext cx="5029200" cy="28908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POSTERIOR CEREBRAL ARTERY</a:t>
            </a: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114299" y="696913"/>
            <a:ext cx="6923809" cy="28481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457200" indent="-45720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Supplies: </a:t>
            </a:r>
            <a:endParaRPr lang="en-US" sz="2400" dirty="0" smtClean="0">
              <a:latin typeface="Adobe Arabic" pitchFamily="18" charset="-78"/>
              <a:cs typeface="Adobe Arabic" pitchFamily="18" charset="-78"/>
            </a:endParaRPr>
          </a:p>
          <a:p>
            <a:pPr marL="800100" lvl="1" indent="-34290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22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Anterior and inferior temporal lobes</a:t>
            </a:r>
          </a:p>
          <a:p>
            <a:pPr marL="800100" lvl="1" indent="-34290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22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Uncus</a:t>
            </a:r>
          </a:p>
          <a:p>
            <a:pPr marL="1200150" lvl="2" indent="-28575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1800" b="1" dirty="0" smtClean="0">
                <a:latin typeface="Adobe Arabic" pitchFamily="18" charset="-78"/>
                <a:cs typeface="Adobe Arabic" pitchFamily="18" charset="-78"/>
              </a:rPr>
              <a:t>Located on the tip end of the medial surface of the </a:t>
            </a:r>
            <a:r>
              <a:rPr lang="en-US" sz="1800" b="1" dirty="0" err="1" smtClean="0">
                <a:latin typeface="Adobe Arabic" pitchFamily="18" charset="-78"/>
                <a:cs typeface="Adobe Arabic" pitchFamily="18" charset="-78"/>
              </a:rPr>
              <a:t>parahippocampal</a:t>
            </a:r>
            <a:r>
              <a:rPr lang="en-US" sz="1800" b="1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1800" b="1" dirty="0" err="1" smtClean="0">
                <a:latin typeface="Adobe Arabic" pitchFamily="18" charset="-78"/>
                <a:cs typeface="Adobe Arabic" pitchFamily="18" charset="-78"/>
              </a:rPr>
              <a:t>gyrus</a:t>
            </a:r>
            <a:r>
              <a:rPr lang="en-US" sz="1800" b="1" dirty="0" smtClean="0">
                <a:latin typeface="Adobe Arabic" pitchFamily="18" charset="-78"/>
                <a:cs typeface="Adobe Arabic" pitchFamily="18" charset="-78"/>
              </a:rPr>
              <a:t>.</a:t>
            </a:r>
          </a:p>
          <a:p>
            <a:pPr marL="1200150" lvl="2" indent="-28575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1800" b="1" dirty="0" smtClean="0">
                <a:latin typeface="Adobe Arabic" pitchFamily="18" charset="-78"/>
                <a:cs typeface="Adobe Arabic" pitchFamily="18" charset="-78"/>
              </a:rPr>
              <a:t>Part of the olfactory cortex that processes information from the sense of smell.</a:t>
            </a:r>
          </a:p>
          <a:p>
            <a:pPr marL="800100" lvl="1" indent="-34290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22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Inferior temporal gyri</a:t>
            </a:r>
          </a:p>
          <a:p>
            <a:pPr marL="800100" lvl="1" indent="-34290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22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Inferior and Medial Occipital lobe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rgbClr val="006600"/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rgbClr val="006600"/>
              </a:solidFill>
              <a:latin typeface="Calibri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8" name="Picture 2" descr="C:\Documents and Settings\user\My Documents\My Pictures\CerArtDistBlu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3730559"/>
            <a:ext cx="5029200" cy="28908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Posterior Cerebral Arter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2528" b="3949"/>
          <a:stretch>
            <a:fillRect/>
          </a:stretch>
        </p:blipFill>
        <p:spPr>
          <a:xfrm>
            <a:off x="5718756" y="4058732"/>
            <a:ext cx="3196644" cy="248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 descr="http://antranik.org/wp-content/uploads/2011/11/olfactory-pathway-bulb-tract-cortex-uncu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408112"/>
            <a:ext cx="2182812" cy="2307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DISTRIBUTION OF CEREBRAL ARTERIES</a:t>
            </a:r>
          </a:p>
        </p:txBody>
      </p:sp>
      <p:pic>
        <p:nvPicPr>
          <p:cNvPr id="32770" name="Picture 2" descr="http://upload.wikimedia.org/wikipedia/commons/thumb/4/4a/Cerebral_vascular_territories.jpg/640px-Cerebral_vascular_territori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291" y="1346200"/>
            <a:ext cx="4272410" cy="4165600"/>
          </a:xfrm>
          <a:prstGeom prst="rect">
            <a:avLst/>
          </a:prstGeom>
          <a:noFill/>
        </p:spPr>
      </p:pic>
      <p:pic>
        <p:nvPicPr>
          <p:cNvPr id="32772" name="Picture 4" descr="http://upload.wikimedia.org/wikipedia/commons/thumb/e/ed/Cerebral_vascular_territories_midline.jpg/640px-Cerebral_vascular_territories_midli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2244" y="1252537"/>
            <a:ext cx="4511756" cy="4398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17463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BASILAR ARTERY</a:t>
            </a: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317500" y="1204913"/>
            <a:ext cx="7835900" cy="231414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457200" indent="-45720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Supplies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: </a:t>
            </a:r>
            <a:r>
              <a:rPr lang="en-US" sz="22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Midbrain and Cerebellum</a:t>
            </a:r>
            <a:r>
              <a:rPr lang="en-US" sz="24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.</a:t>
            </a:r>
          </a:p>
          <a:p>
            <a:pPr marL="457200" indent="-45720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Courier New" pitchFamily="49" charset="0"/>
              <a:buChar char="o"/>
              <a:defRPr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marL="457200" indent="-45720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Branches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: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Anterior inferior cerebellar artery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Pontine branches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Superior cerebellar artery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>
              <a:solidFill>
                <a:srgbClr val="C00000"/>
              </a:solidFill>
              <a:latin typeface="Calibri" pitchFamily="34" charset="0"/>
            </a:endParaRP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rgbClr val="006600"/>
              </a:solidFill>
              <a:latin typeface="Calibri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1026" name="Picture 2" descr="http://upload.wikimedia.org/wikipedia/commons/thumb/2/2e/Circle_of_Willis_en.svg/471px-Circle_of_Willis_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7398" y="1204913"/>
            <a:ext cx="3284036" cy="522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124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ARTERIAL DISORDER</a:t>
            </a: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207304" y="1129067"/>
            <a:ext cx="4813300" cy="48778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457200" indent="-45720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2200" b="1" dirty="0">
                <a:solidFill>
                  <a:srgbClr val="FF9900"/>
                </a:solidFill>
                <a:latin typeface="Adobe Arabic" pitchFamily="18" charset="-78"/>
                <a:cs typeface="Adobe Arabic" pitchFamily="18" charset="-78"/>
              </a:rPr>
              <a:t> Stroke</a:t>
            </a:r>
          </a:p>
          <a:p>
            <a:pPr marL="736092" lvl="1" indent="-34290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2200" b="1" dirty="0" smtClean="0">
                <a:latin typeface="Adobe Arabic" pitchFamily="18" charset="-78"/>
                <a:cs typeface="Adobe Arabic" pitchFamily="18" charset="-78"/>
              </a:rPr>
              <a:t>Sudden occlusion</a:t>
            </a:r>
          </a:p>
          <a:p>
            <a:pPr marL="736092" lvl="1" indent="-34290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2200" b="1" dirty="0" smtClean="0">
                <a:latin typeface="Adobe Arabic" pitchFamily="18" charset="-78"/>
                <a:cs typeface="Adobe Arabic" pitchFamily="18" charset="-78"/>
              </a:rPr>
              <a:t>Hemorrhage</a:t>
            </a:r>
          </a:p>
          <a:p>
            <a:pPr marL="457200" indent="-45720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2200" b="1" dirty="0">
                <a:solidFill>
                  <a:srgbClr val="FF9900"/>
                </a:solidFill>
                <a:latin typeface="Adobe Arabic" pitchFamily="18" charset="-78"/>
                <a:cs typeface="Adobe Arabic" pitchFamily="18" charset="-78"/>
              </a:rPr>
              <a:t>Aneurysm</a:t>
            </a:r>
          </a:p>
          <a:p>
            <a:pPr marL="736092" lvl="1" indent="-34290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2200" b="1" dirty="0">
                <a:latin typeface="Adobe Arabic" pitchFamily="18" charset="-78"/>
                <a:cs typeface="Adobe Arabic" pitchFamily="18" charset="-78"/>
              </a:rPr>
              <a:t>localized, blood-filled balloon-like bulge in the wall of a blood vessel.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2200" b="1" dirty="0">
                <a:solidFill>
                  <a:srgbClr val="FF9900"/>
                </a:solidFill>
                <a:latin typeface="Adobe Arabic" pitchFamily="18" charset="-78"/>
                <a:cs typeface="Adobe Arabic" pitchFamily="18" charset="-78"/>
              </a:rPr>
              <a:t>Angioma</a:t>
            </a:r>
          </a:p>
          <a:p>
            <a:pPr marL="736092" lvl="1" indent="-34290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2200" b="1" dirty="0">
                <a:latin typeface="Adobe Arabic" pitchFamily="18" charset="-78"/>
                <a:cs typeface="Adobe Arabic" pitchFamily="18" charset="-78"/>
              </a:rPr>
              <a:t>is benign tumors derived from cells of the vascular or lymphatic vessel walls (epithelium) or derived from cells of the tissues surrounding these vessels.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7" name="Picture 7" descr="D4843261"/>
          <p:cNvPicPr>
            <a:picLocks noChangeAspect="1" noChangeArrowheads="1"/>
          </p:cNvPicPr>
          <p:nvPr/>
        </p:nvPicPr>
        <p:blipFill>
          <a:blip r:embed="rId3" cstate="print"/>
          <a:srcRect l="70059" t="3117" r="812" b="64873"/>
          <a:stretch>
            <a:fillRect/>
          </a:stretch>
        </p:blipFill>
        <p:spPr>
          <a:xfrm>
            <a:off x="5059362" y="1410422"/>
            <a:ext cx="4008438" cy="2779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://www.neuroendomke.com/wp-content/uploads/2014/06/SciSource_BX33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9362" y="4186523"/>
            <a:ext cx="3980728" cy="2602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635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ACCLUSION OF ACA</a:t>
            </a:r>
          </a:p>
        </p:txBody>
      </p:sp>
      <p:pic>
        <p:nvPicPr>
          <p:cNvPr id="5" name="Content Placeholder 4" descr="ap04_003"/>
          <p:cNvPicPr>
            <a:picLocks noChangeAspect="1" noChangeArrowheads="1"/>
          </p:cNvPicPr>
          <p:nvPr/>
        </p:nvPicPr>
        <p:blipFill>
          <a:blip r:embed="rId3" cstate="print"/>
          <a:srcRect l="3160" t="1247" r="4323" b="18361"/>
          <a:stretch>
            <a:fillRect/>
          </a:stretch>
        </p:blipFill>
        <p:spPr>
          <a:xfrm>
            <a:off x="4953000" y="1346200"/>
            <a:ext cx="4191000" cy="248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ap04_004"/>
          <p:cNvPicPr>
            <a:picLocks noChangeAspect="1" noChangeArrowheads="1"/>
          </p:cNvPicPr>
          <p:nvPr/>
        </p:nvPicPr>
        <p:blipFill>
          <a:blip r:embed="rId4" cstate="print"/>
          <a:srcRect l="3470" t="4222" r="1744" b="12848"/>
          <a:stretch>
            <a:fillRect/>
          </a:stretch>
        </p:blipFill>
        <p:spPr bwMode="auto">
          <a:xfrm>
            <a:off x="4940300" y="3949700"/>
            <a:ext cx="4191000" cy="238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38100" y="1606695"/>
            <a:ext cx="4629434" cy="37861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457200" indent="-45720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2400" b="1" dirty="0">
                <a:latin typeface="Adobe Arabic" pitchFamily="18" charset="-78"/>
                <a:cs typeface="Adobe Arabic" pitchFamily="18" charset="-78"/>
              </a:rPr>
              <a:t>Manifestations:</a:t>
            </a:r>
          </a:p>
          <a:p>
            <a:pPr marL="800100" lvl="1" indent="-342900" algn="just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Motor disturbance in contralateral distal leg</a:t>
            </a:r>
          </a:p>
          <a:p>
            <a:pPr marL="800100" lvl="1" indent="-342900" algn="just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Difficulty in Prefrontal lobe Functions: </a:t>
            </a:r>
          </a:p>
          <a:p>
            <a:pPr marL="1257300" lvl="2" indent="-34290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Cognitive thinking</a:t>
            </a:r>
          </a:p>
          <a:p>
            <a:pPr marL="1257300" lvl="2" indent="-34290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Judgment</a:t>
            </a:r>
          </a:p>
          <a:p>
            <a:pPr marL="1257300" lvl="2" indent="-34290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Motor initiation</a:t>
            </a:r>
          </a:p>
          <a:p>
            <a:pPr marL="1257300" lvl="2" indent="-34290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Self monitoring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ACCLUSION OF MCA</a:t>
            </a:r>
          </a:p>
        </p:txBody>
      </p:sp>
      <p:pic>
        <p:nvPicPr>
          <p:cNvPr id="5" name="Content Placeholder 4" descr="ap04_003"/>
          <p:cNvPicPr>
            <a:picLocks noChangeAspect="1" noChangeArrowheads="1"/>
          </p:cNvPicPr>
          <p:nvPr/>
        </p:nvPicPr>
        <p:blipFill>
          <a:blip r:embed="rId3" cstate="print"/>
          <a:srcRect l="3160" t="1247" r="4323" b="18361"/>
          <a:stretch>
            <a:fillRect/>
          </a:stretch>
        </p:blipFill>
        <p:spPr>
          <a:xfrm>
            <a:off x="4940300" y="1224973"/>
            <a:ext cx="4191000" cy="248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ap04_004"/>
          <p:cNvPicPr>
            <a:picLocks noChangeAspect="1" noChangeArrowheads="1"/>
          </p:cNvPicPr>
          <p:nvPr/>
        </p:nvPicPr>
        <p:blipFill>
          <a:blip r:embed="rId4" cstate="print"/>
          <a:srcRect l="3470" t="4222" r="1744" b="12848"/>
          <a:stretch>
            <a:fillRect/>
          </a:stretch>
        </p:blipFill>
        <p:spPr bwMode="auto">
          <a:xfrm>
            <a:off x="4940300" y="3949700"/>
            <a:ext cx="4191000" cy="238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24245" y="1457759"/>
            <a:ext cx="5365173" cy="4073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457200" indent="-45720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2400" b="1" dirty="0">
                <a:latin typeface="Adobe Arabic" pitchFamily="18" charset="-78"/>
                <a:cs typeface="Adobe Arabic" pitchFamily="18" charset="-78"/>
              </a:rPr>
              <a:t>Manifestations:</a:t>
            </a:r>
          </a:p>
          <a:p>
            <a:pPr marL="800100" lvl="1" indent="-342900" algn="just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2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Contralateral weakness of:</a:t>
            </a:r>
          </a:p>
          <a:p>
            <a:pPr marL="1257300" lvl="2" indent="-34290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face, arm, and hand more than legs</a:t>
            </a:r>
          </a:p>
          <a:p>
            <a:pPr marL="800100" lvl="1" indent="-342900" algn="just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2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Contralateral sensory loss of:</a:t>
            </a:r>
          </a:p>
          <a:p>
            <a:pPr marL="1257300" lvl="2" indent="-34290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face, arm, and hand more than legs </a:t>
            </a:r>
          </a:p>
          <a:p>
            <a:pPr marL="1257300" lvl="2" indent="-34290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visual field cut (damage to optic radiation)</a:t>
            </a:r>
          </a:p>
          <a:p>
            <a:pPr marL="800100" lvl="1" indent="-342900" algn="just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2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Aphasia: language disturbances </a:t>
            </a:r>
          </a:p>
          <a:p>
            <a:pPr marL="1257300" lvl="2" indent="-34290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Broca's: production</a:t>
            </a:r>
          </a:p>
          <a:p>
            <a:pPr marL="1257300" lvl="2" indent="-34290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Wernicke's: comprehension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ACCLUSION OF PCA</a:t>
            </a:r>
          </a:p>
        </p:txBody>
      </p:sp>
      <p:pic>
        <p:nvPicPr>
          <p:cNvPr id="5" name="Content Placeholder 4" descr="ap04_003"/>
          <p:cNvPicPr>
            <a:picLocks noChangeAspect="1" noChangeArrowheads="1"/>
          </p:cNvPicPr>
          <p:nvPr/>
        </p:nvPicPr>
        <p:blipFill>
          <a:blip r:embed="rId3" cstate="print"/>
          <a:srcRect l="3160" t="1247" r="4323" b="18361"/>
          <a:stretch>
            <a:fillRect/>
          </a:stretch>
        </p:blipFill>
        <p:spPr>
          <a:xfrm>
            <a:off x="4816186" y="4259127"/>
            <a:ext cx="4191000" cy="248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ap04_004"/>
          <p:cNvPicPr>
            <a:picLocks noChangeAspect="1" noChangeArrowheads="1"/>
          </p:cNvPicPr>
          <p:nvPr/>
        </p:nvPicPr>
        <p:blipFill>
          <a:blip r:embed="rId4" cstate="print"/>
          <a:srcRect l="3470" t="4222" r="1744" b="12848"/>
          <a:stretch>
            <a:fillRect/>
          </a:stretch>
        </p:blipFill>
        <p:spPr bwMode="auto">
          <a:xfrm>
            <a:off x="625186" y="4309922"/>
            <a:ext cx="4191000" cy="238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38098" y="1208377"/>
            <a:ext cx="7304811" cy="31511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457200" indent="-45720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2400" b="1" dirty="0">
                <a:latin typeface="Adobe Arabic" pitchFamily="18" charset="-78"/>
                <a:cs typeface="Adobe Arabic" pitchFamily="18" charset="-78"/>
              </a:rPr>
              <a:t>Manifestations:</a:t>
            </a:r>
          </a:p>
          <a:p>
            <a:pPr marL="800100" lvl="1" indent="-342900" algn="just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2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Visual disturbances</a:t>
            </a:r>
          </a:p>
          <a:p>
            <a:pPr marL="1257300" lvl="2" indent="-34290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Contralateral homonymous hemianopsia </a:t>
            </a:r>
          </a:p>
          <a:p>
            <a:pPr marL="1257300" lvl="2" indent="-34290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Bilateral lesions: cortical blindness </a:t>
            </a:r>
          </a:p>
          <a:p>
            <a:pPr marL="1924812" lvl="4" indent="-34290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patients unaware they cannot see (Anton's syndrome)</a:t>
            </a:r>
          </a:p>
          <a:p>
            <a:pPr marL="800100" lvl="1" indent="-342900" algn="just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2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Memory impairment </a:t>
            </a:r>
          </a:p>
          <a:p>
            <a:pPr marL="1257300" lvl="2" indent="-34290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If temporal lobe is affected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defRPr/>
            </a:pPr>
            <a:endParaRPr lang="en-US" sz="24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kern="1200" dirty="0">
                <a:solidFill>
                  <a:srgbClr val="FF0000"/>
                </a:solidFill>
                <a:latin typeface="Bodoni MT Black" pitchFamily="18" charset="0"/>
              </a:rPr>
              <a:t>OBJECTIVES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163639"/>
            <a:ext cx="9144000" cy="4267343"/>
          </a:xfrm>
        </p:spPr>
        <p:txBody>
          <a:bodyPr/>
          <a:lstStyle/>
          <a:p>
            <a:pPr algn="just">
              <a:buFont typeface="Wingdings" pitchFamily="2" charset="2"/>
              <a:buNone/>
              <a:defRPr/>
            </a:pPr>
            <a:endParaRPr lang="en-US" sz="2600" b="1" i="1" dirty="0" smtClean="0"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  <a:p>
            <a:pPr marL="0" indent="0" algn="just">
              <a:buNone/>
              <a:defRPr/>
            </a:pPr>
            <a:r>
              <a:rPr lang="en-US" sz="2800" b="1" i="1" kern="1200" dirty="0">
                <a:solidFill>
                  <a:srgbClr val="C00000"/>
                </a:solidFill>
                <a:effectLst/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800" b="1" i="1" kern="1200" dirty="0" smtClean="0">
                <a:solidFill>
                  <a:srgbClr val="C00000"/>
                </a:solidFill>
                <a:effectLst/>
                <a:latin typeface="Adobe Arabic" pitchFamily="18" charset="-78"/>
                <a:cs typeface="Adobe Arabic" pitchFamily="18" charset="-78"/>
              </a:rPr>
              <a:t>     At </a:t>
            </a:r>
            <a:r>
              <a:rPr lang="en-US" sz="2800" b="1" i="1" kern="1200" dirty="0">
                <a:solidFill>
                  <a:srgbClr val="C00000"/>
                </a:solidFill>
                <a:effectLst/>
                <a:latin typeface="Adobe Arabic" pitchFamily="18" charset="-78"/>
                <a:cs typeface="Adobe Arabic" pitchFamily="18" charset="-78"/>
              </a:rPr>
              <a:t>the end of the lecture, students should be able to</a:t>
            </a:r>
            <a:r>
              <a:rPr lang="en-US" sz="2800" b="1" i="1" kern="1200" dirty="0" smtClean="0">
                <a:solidFill>
                  <a:srgbClr val="C00000"/>
                </a:solidFill>
                <a:effectLst/>
                <a:latin typeface="Adobe Arabic" pitchFamily="18" charset="-78"/>
                <a:cs typeface="Adobe Arabic" pitchFamily="18" charset="-78"/>
              </a:rPr>
              <a:t>:</a:t>
            </a:r>
            <a:endParaRPr lang="en-US" sz="2800" b="1" i="1" dirty="0" smtClean="0"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  <a:p>
            <a:pPr lvl="1" algn="just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b="1" kern="1200" dirty="0">
                <a:solidFill>
                  <a:schemeClr val="accent4">
                    <a:lumMod val="25000"/>
                  </a:schemeClr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List the cerebral arteries.</a:t>
            </a:r>
          </a:p>
          <a:p>
            <a:pPr lvl="1" algn="just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b="1" kern="1200" dirty="0">
                <a:solidFill>
                  <a:schemeClr val="accent4">
                    <a:lumMod val="25000"/>
                  </a:schemeClr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Describe the cerebral arterial supply regarding the origin, distribution and branches.</a:t>
            </a:r>
          </a:p>
          <a:p>
            <a:pPr lvl="1" algn="just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b="1" kern="1200" dirty="0">
                <a:solidFill>
                  <a:schemeClr val="accent4">
                    <a:lumMod val="25000"/>
                  </a:schemeClr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Describe the arterial Circle of Willis .</a:t>
            </a:r>
          </a:p>
          <a:p>
            <a:pPr lvl="1" algn="just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b="1" kern="1200" dirty="0">
                <a:solidFill>
                  <a:schemeClr val="accent4">
                    <a:lumMod val="25000"/>
                  </a:schemeClr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Describe the cerebral venous drainage and its termination.</a:t>
            </a:r>
          </a:p>
          <a:p>
            <a:pPr lvl="1" algn="just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b="1" kern="1200" dirty="0">
                <a:solidFill>
                  <a:schemeClr val="accent4">
                    <a:lumMod val="25000"/>
                  </a:schemeClr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Describe arterial &amp; venous vascular disorders and their clinical manifestations.  </a:t>
            </a:r>
          </a:p>
          <a:p>
            <a:pPr lvl="1" algn="just">
              <a:buFont typeface="Wingdings" pitchFamily="2" charset="2"/>
              <a:buChar char="v"/>
              <a:defRPr/>
            </a:pPr>
            <a:endParaRPr lang="en-US" sz="2600" dirty="0"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HOW WE ARE DOING ..?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8900" y="1175327"/>
            <a:ext cx="8699500" cy="508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>
            <a:normAutofit fontScale="77500" lnSpcReduction="20000"/>
          </a:bodyPr>
          <a:lstStyle/>
          <a:p>
            <a:pPr marL="571500" marR="0" lvl="0" indent="-5715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uLnTx/>
                <a:uFillTx/>
                <a:latin typeface="Adobe Arabic" pitchFamily="18" charset="-78"/>
                <a:cs typeface="Adobe Arabic" pitchFamily="18" charset="-78"/>
              </a:rPr>
              <a:t>Which statement(s) of the following</a:t>
            </a:r>
            <a:r>
              <a:rPr kumimoji="0" lang="en-US" sz="3400" b="1" i="0" u="none" strike="noStrike" kern="0" cap="none" spc="0" normalizeH="0" noProof="0" dirty="0" smtClean="0">
                <a:ln>
                  <a:noFill/>
                </a:ln>
                <a:solidFill>
                  <a:srgbClr val="FF6600"/>
                </a:solidFill>
                <a:uLnTx/>
                <a:uFillTx/>
                <a:latin typeface="Adobe Arabic" pitchFamily="18" charset="-78"/>
                <a:cs typeface="Adobe Arabic" pitchFamily="18" charset="-78"/>
              </a:rPr>
              <a:t> is NOT Wrong?</a:t>
            </a:r>
            <a:endParaRPr kumimoji="0" lang="en-US" sz="3400" b="1" i="0" u="none" strike="noStrike" kern="0" cap="none" spc="0" normalizeH="0" baseline="0" noProof="0" dirty="0" smtClean="0">
              <a:ln>
                <a:noFill/>
              </a:ln>
              <a:solidFill>
                <a:srgbClr val="FF6600"/>
              </a:solidFill>
              <a:uLnTx/>
              <a:uFillTx/>
              <a:latin typeface="Adobe Arabic" pitchFamily="18" charset="-78"/>
              <a:cs typeface="Adobe Arabic" pitchFamily="18" charset="-78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tabLst/>
              <a:defRPr/>
            </a:pPr>
            <a:endParaRPr kumimoji="0" lang="en-US" sz="34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lang="en-US" sz="2400" kern="0" dirty="0" smtClean="0">
              <a:solidFill>
                <a:srgbClr val="FF6600"/>
              </a:solidFill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1143000" marR="0" lvl="2" indent="-2286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1812637"/>
            <a:ext cx="8750300" cy="28563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200" b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Anterior cerebral arteries supply Broca's and Wernicke’s Area..!!</a:t>
            </a:r>
          </a:p>
          <a:p>
            <a:pPr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200" b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Occlusion of MCA causes difficulty in Prefrontal lobe’s functions..!!</a:t>
            </a:r>
          </a:p>
          <a:p>
            <a:pPr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200" b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Middle cerebral arteries are part of Willis Circle..!!</a:t>
            </a:r>
          </a:p>
          <a:p>
            <a:pPr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200" b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Aneurysm is benign tumors derived from cells of the vascular or lymphatic vessel walls..!! </a:t>
            </a:r>
          </a:p>
          <a:p>
            <a:pPr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200" b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Posterior cerebral arteries supply anterior and inferior temporal lobes..!!</a:t>
            </a:r>
          </a:p>
          <a:p>
            <a:pPr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endParaRPr lang="en-US" sz="1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indent="-457200" algn="just">
              <a:lnSpc>
                <a:spcPct val="150000"/>
              </a:lnSpc>
              <a:buFontTx/>
              <a:buAutoNum type="arabicPeriod"/>
              <a:defRPr/>
            </a:pPr>
            <a:endParaRPr lang="en-US" sz="2000" kern="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indent="-457200" algn="just">
              <a:lnSpc>
                <a:spcPct val="150000"/>
              </a:lnSpc>
              <a:buAutoNum type="arabicPeriod"/>
              <a:defRPr/>
            </a:pPr>
            <a:endParaRPr lang="en-US" sz="20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Arial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1143000" marR="0" lvl="2" indent="-2286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CEREBRAL VENOUS DRAINAGE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38100" y="1471613"/>
            <a:ext cx="5170488" cy="41544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93192" indent="-457200" algn="just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2200" b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 involves:</a:t>
            </a:r>
          </a:p>
          <a:p>
            <a:pPr marL="850392" lvl="1" indent="-457200" algn="just" fontAlgn="auto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2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Superficial (cortical) veins:</a:t>
            </a:r>
          </a:p>
          <a:p>
            <a:pPr marL="1193292" lvl="2" indent="-342900" algn="just" fontAlgn="auto">
              <a:lnSpc>
                <a:spcPct val="90000"/>
              </a:lnSpc>
              <a:spcAft>
                <a:spcPts val="0"/>
              </a:spcAft>
              <a:buClr>
                <a:srgbClr val="3333FF"/>
              </a:buClr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3333FF"/>
                </a:solidFill>
                <a:latin typeface="Adobe Arabic" pitchFamily="18" charset="-78"/>
                <a:cs typeface="Adobe Arabic" pitchFamily="18" charset="-78"/>
              </a:rPr>
              <a:t> Drain the cortical surface</a:t>
            </a:r>
          </a:p>
          <a:p>
            <a:pPr marL="850392" lvl="1" indent="-457200" algn="just" fontAlgn="auto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2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Deep veins: </a:t>
            </a:r>
          </a:p>
          <a:p>
            <a:pPr marL="1193292" lvl="2" indent="-342900" algn="just" fontAlgn="auto">
              <a:lnSpc>
                <a:spcPct val="90000"/>
              </a:lnSpc>
              <a:spcAft>
                <a:spcPts val="0"/>
              </a:spcAft>
              <a:buClr>
                <a:srgbClr val="3333FF"/>
              </a:buCl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3333FF"/>
                </a:solidFill>
                <a:latin typeface="Adobe Arabic" pitchFamily="18" charset="-78"/>
                <a:cs typeface="Adobe Arabic" pitchFamily="18" charset="-78"/>
              </a:rPr>
              <a:t>Drain the deep structures</a:t>
            </a:r>
          </a:p>
          <a:p>
            <a:pPr marL="393192" indent="-45720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22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These veins ultimately drain into: </a:t>
            </a:r>
          </a:p>
          <a:p>
            <a:pPr marL="850392" lvl="1" indent="-457200" algn="just" fontAlgn="auto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Dural Venous Sinuses</a:t>
            </a:r>
          </a:p>
          <a:p>
            <a:pPr marL="393192" indent="-457200" algn="just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22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Veins  are thin walled and are devoid of valves.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800" dirty="0" smtClean="0">
              <a:latin typeface="Calibri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2819" y="1747603"/>
            <a:ext cx="3896269" cy="3362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SUPERFICIAL CORTICAL VEINS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38099" y="1471613"/>
            <a:ext cx="8274627" cy="3074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93192" indent="-4572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24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Lie on the brain surface, in the Subarchnoid space</a:t>
            </a: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.</a:t>
            </a:r>
            <a:endParaRPr lang="en-US" sz="2400" b="1" dirty="0">
              <a:solidFill>
                <a:schemeClr val="accent4">
                  <a:lumMod val="25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marL="393192" indent="-4572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24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They are divided into:</a:t>
            </a:r>
          </a:p>
          <a:p>
            <a:pPr lvl="2" indent="-457200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Superior cerebral veins</a:t>
            </a:r>
          </a:p>
          <a:p>
            <a:pPr lvl="2" indent="-457200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200" b="1" dirty="0" smtClean="0">
                <a:solidFill>
                  <a:srgbClr val="3333FF"/>
                </a:solidFill>
                <a:latin typeface="Adobe Arabic" pitchFamily="18" charset="-78"/>
                <a:cs typeface="Adobe Arabic" pitchFamily="18" charset="-78"/>
              </a:rPr>
              <a:t>Inferior cerebral veins</a:t>
            </a:r>
          </a:p>
          <a:p>
            <a:pPr lvl="2" indent="-457200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200" b="1" dirty="0" smtClean="0">
                <a:solidFill>
                  <a:srgbClr val="006600"/>
                </a:solidFill>
                <a:latin typeface="Adobe Arabic" pitchFamily="18" charset="-78"/>
                <a:cs typeface="Adobe Arabic" pitchFamily="18" charset="-78"/>
              </a:rPr>
              <a:t>Superficial middle cerebral vein</a:t>
            </a:r>
          </a:p>
          <a:p>
            <a:pPr marL="731520" lvl="2" indent="-274320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76535" y="1275687"/>
            <a:ext cx="1084649" cy="2259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449880" y="3233890"/>
            <a:ext cx="4292600" cy="3517900"/>
            <a:chOff x="4787900" y="1435100"/>
            <a:chExt cx="4292600" cy="3517900"/>
          </a:xfrm>
        </p:grpSpPr>
        <p:pic>
          <p:nvPicPr>
            <p:cNvPr id="5" name="Picture 2" descr="C:\Documents and Settings\Free User\My Documents\My Pictures\zz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4831036" y="1435100"/>
              <a:ext cx="4233203" cy="35179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7670800" y="1854200"/>
              <a:ext cx="1409700" cy="246221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07200" y="4686300"/>
              <a:ext cx="1409700" cy="246221"/>
            </a:xfrm>
            <a:prstGeom prst="rect">
              <a:avLst/>
            </a:prstGeom>
            <a:noFill/>
            <a:ln w="19050">
              <a:solidFill>
                <a:srgbClr val="3333FF"/>
              </a:solidFill>
            </a:ln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87900" y="4660901"/>
              <a:ext cx="1866900" cy="246221"/>
            </a:xfrm>
            <a:prstGeom prst="rect">
              <a:avLst/>
            </a:prstGeom>
            <a:noFill/>
            <a:ln w="19050">
              <a:solidFill>
                <a:srgbClr val="006600"/>
              </a:solidFill>
            </a:ln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SUPERFICIAL CORTICAL VEINS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38100" y="1093662"/>
            <a:ext cx="8496300" cy="24018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93192" lvl="1" indent="-457200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400" b="1" dirty="0">
                <a:solidFill>
                  <a:srgbClr val="6699FF"/>
                </a:solidFill>
                <a:latin typeface="Adobe Arabic" pitchFamily="18" charset="-78"/>
                <a:cs typeface="Adobe Arabic" pitchFamily="18" charset="-78"/>
              </a:rPr>
              <a:t>Superior Cerebral Veins </a:t>
            </a: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lvl="2" indent="-457200" algn="just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6 to 12 veins</a:t>
            </a:r>
          </a:p>
          <a:p>
            <a:pPr lvl="2" indent="-457200" algn="just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Drain lateral surface of brain above the lateral sulcus</a:t>
            </a:r>
          </a:p>
          <a:p>
            <a:pPr lvl="2" indent="-457200" algn="just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Terminate mainly into the Superior Sagittal sinus, and partly into superficial middle cerebral vein.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6133127" y="3677493"/>
            <a:ext cx="564866" cy="542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5FF04F5D"/>
          <p:cNvPicPr>
            <a:picLocks noChangeAspect="1" noChangeArrowheads="1"/>
          </p:cNvPicPr>
          <p:nvPr/>
        </p:nvPicPr>
        <p:blipFill>
          <a:blip r:embed="rId3" cstate="print"/>
          <a:srcRect l="31987" r="20528" b="59529"/>
          <a:stretch>
            <a:fillRect/>
          </a:stretch>
        </p:blipFill>
        <p:spPr>
          <a:xfrm>
            <a:off x="7377056" y="3478663"/>
            <a:ext cx="1614544" cy="1525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6876535" y="1275687"/>
            <a:ext cx="1084649" cy="2259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932098" y="3274899"/>
            <a:ext cx="3806439" cy="3163248"/>
            <a:chOff x="4978400" y="1219200"/>
            <a:chExt cx="3806439" cy="3163248"/>
          </a:xfrm>
        </p:grpSpPr>
        <p:pic>
          <p:nvPicPr>
            <p:cNvPr id="5" name="Picture 2" descr="C:\Documents and Settings\Free User\My Documents\My Pictures\zz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4978400" y="1219200"/>
              <a:ext cx="3806439" cy="31632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7594600" y="1574801"/>
              <a:ext cx="1155700" cy="246221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45300" y="1308101"/>
              <a:ext cx="1155700" cy="246221"/>
            </a:xfrm>
            <a:prstGeom prst="rect">
              <a:avLst/>
            </a:prstGeom>
            <a:noFill/>
            <a:ln w="19050">
              <a:solidFill>
                <a:srgbClr val="92D050"/>
              </a:solidFill>
            </a:ln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16500" y="4076701"/>
              <a:ext cx="1587500" cy="246221"/>
            </a:xfrm>
            <a:prstGeom prst="rect">
              <a:avLst/>
            </a:prstGeom>
            <a:noFill/>
            <a:ln w="19050">
              <a:solidFill>
                <a:srgbClr val="FF9900"/>
              </a:solidFill>
            </a:ln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</p:grpSp>
      <p:pic>
        <p:nvPicPr>
          <p:cNvPr id="2050" name="Picture 2" descr="https://dw9r2us9jo9xp.cloudfront.net/images/library/1317/content_Superficial_veins_of_the_brain_lateral_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720" y="3704609"/>
            <a:ext cx="30480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SUPERFICIAL CORTICAL VEINS</a:t>
            </a: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>
          <a:xfrm>
            <a:off x="38100" y="1152959"/>
            <a:ext cx="8440882" cy="26558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93192" lvl="1" indent="-4572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400" b="1" dirty="0">
                <a:solidFill>
                  <a:srgbClr val="6699FF"/>
                </a:solidFill>
                <a:latin typeface="Adobe Arabic" pitchFamily="18" charset="-78"/>
                <a:cs typeface="Adobe Arabic" pitchFamily="18" charset="-78"/>
              </a:rPr>
              <a:t>Inferior Cerebral Veins </a:t>
            </a: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lvl="2" indent="-45720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Run below  the lateral sulcus</a:t>
            </a:r>
          </a:p>
          <a:p>
            <a:pPr lvl="2" indent="-45720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Drain the lateral surface of the temporal lobe</a:t>
            </a:r>
          </a:p>
          <a:p>
            <a:pPr lvl="2" indent="-45720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Terminate partly into superficial middle cerebral vein &amp; partly into Transverse sinus.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2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2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00" y="3235785"/>
            <a:ext cx="4178300" cy="3141822"/>
            <a:chOff x="4762500" y="1498600"/>
            <a:chExt cx="4178300" cy="3141822"/>
          </a:xfrm>
        </p:grpSpPr>
        <p:grpSp>
          <p:nvGrpSpPr>
            <p:cNvPr id="19" name="Group 18"/>
            <p:cNvGrpSpPr/>
            <p:nvPr/>
          </p:nvGrpSpPr>
          <p:grpSpPr>
            <a:xfrm>
              <a:off x="4813300" y="1498600"/>
              <a:ext cx="4127500" cy="3136900"/>
              <a:chOff x="3505200" y="1295400"/>
              <a:chExt cx="5257800" cy="3429000"/>
            </a:xfrm>
          </p:grpSpPr>
          <p:pic>
            <p:nvPicPr>
              <p:cNvPr id="14" name="ClipArt Placeholder 5" descr="b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2003" r="48000" b="5075"/>
              <a:stretch>
                <a:fillRect/>
              </a:stretch>
            </p:blipFill>
            <p:spPr>
              <a:xfrm>
                <a:off x="3505200" y="1295400"/>
                <a:ext cx="5257800" cy="34290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cxnSp>
            <p:nvCxnSpPr>
              <p:cNvPr id="15" name="Straight Arrow Connector 14"/>
              <p:cNvCxnSpPr/>
              <p:nvPr/>
            </p:nvCxnSpPr>
            <p:spPr>
              <a:xfrm rot="5400000" flipH="1" flipV="1">
                <a:off x="6325394" y="3885406"/>
                <a:ext cx="609600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rot="5400000" flipH="1" flipV="1">
                <a:off x="5486400" y="3048000"/>
                <a:ext cx="1143000" cy="1143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5400000" flipH="1" flipV="1">
                <a:off x="6210301" y="4076700"/>
                <a:ext cx="990600" cy="317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6794500" y="4394201"/>
              <a:ext cx="1155700" cy="246221"/>
            </a:xfrm>
            <a:prstGeom prst="rect">
              <a:avLst/>
            </a:prstGeom>
            <a:noFill/>
            <a:ln w="19050">
              <a:solidFill>
                <a:srgbClr val="92D050"/>
              </a:solidFill>
            </a:ln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62500" y="3568701"/>
              <a:ext cx="1358900" cy="400110"/>
            </a:xfrm>
            <a:prstGeom prst="rect">
              <a:avLst/>
            </a:prstGeom>
            <a:noFill/>
            <a:ln w="19050">
              <a:solidFill>
                <a:srgbClr val="FF9900"/>
              </a:solidFill>
            </a:ln>
          </p:spPr>
          <p:txBody>
            <a:bodyPr wrap="square" rtlCol="1">
              <a:spAutoFit/>
            </a:bodyPr>
            <a:lstStyle/>
            <a:p>
              <a:endParaRPr lang="en-US" dirty="0" smtClean="0"/>
            </a:p>
            <a:p>
              <a:endParaRPr lang="ar-SA" dirty="0"/>
            </a:p>
          </p:txBody>
        </p:sp>
      </p:grpSp>
      <p:pic>
        <p:nvPicPr>
          <p:cNvPr id="3074" name="Picture 2" descr="https://dw9r2us9jo9xp.cloudfront.net/images/library/1317/content_Superficial_veins_of_the_brain_lateral_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902" y="3986673"/>
            <a:ext cx="30480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SUPERFICIAL CORTICAL VEINS</a:t>
            </a: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>
          <a:xfrm>
            <a:off x="38099" y="1125249"/>
            <a:ext cx="8662555" cy="30622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93192" lvl="1" indent="-457200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400" b="1" dirty="0">
                <a:solidFill>
                  <a:srgbClr val="6699FF"/>
                </a:solidFill>
                <a:latin typeface="Adobe Arabic" pitchFamily="18" charset="-78"/>
                <a:cs typeface="Adobe Arabic" pitchFamily="18" charset="-78"/>
              </a:rPr>
              <a:t>Superficial Middle Cerebral Vein </a:t>
            </a: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lvl="2" indent="-457200" algn="just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Runs </a:t>
            </a: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along  the lateral sulcus</a:t>
            </a:r>
          </a:p>
          <a:p>
            <a:pPr lvl="2" indent="-457200" algn="just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Terminates </a:t>
            </a: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into the Cavernous sinus</a:t>
            </a:r>
          </a:p>
          <a:p>
            <a:pPr lvl="2" indent="-457200" algn="just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Connected </a:t>
            </a: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posteriorly by Superior &amp; Inferior anastomotic veins to Superior Sagittal &amp; Transverse sinuses respectively.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2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2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00" y="3403660"/>
            <a:ext cx="4330700" cy="3060699"/>
            <a:chOff x="4813300" y="1282701"/>
            <a:chExt cx="4330700" cy="3060699"/>
          </a:xfrm>
        </p:grpSpPr>
        <p:grpSp>
          <p:nvGrpSpPr>
            <p:cNvPr id="13" name="Group 12"/>
            <p:cNvGrpSpPr/>
            <p:nvPr/>
          </p:nvGrpSpPr>
          <p:grpSpPr>
            <a:xfrm>
              <a:off x="4813300" y="1371600"/>
              <a:ext cx="4330700" cy="2971800"/>
              <a:chOff x="4191000" y="1371600"/>
              <a:chExt cx="4953000" cy="3429000"/>
            </a:xfrm>
          </p:grpSpPr>
          <p:pic>
            <p:nvPicPr>
              <p:cNvPr id="9" name="ClipArt Placeholder 5" descr="b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2003" r="48000" b="5075"/>
              <a:stretch>
                <a:fillRect/>
              </a:stretch>
            </p:blipFill>
            <p:spPr>
              <a:xfrm>
                <a:off x="4191000" y="1371600"/>
                <a:ext cx="4953000" cy="34290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cxnSp>
            <p:nvCxnSpPr>
              <p:cNvPr id="10" name="Straight Arrow Connector 9"/>
              <p:cNvCxnSpPr/>
              <p:nvPr/>
            </p:nvCxnSpPr>
            <p:spPr>
              <a:xfrm rot="10800000" flipV="1">
                <a:off x="5486400" y="3276600"/>
                <a:ext cx="609600" cy="533400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ectangle 10"/>
              <p:cNvSpPr/>
              <p:nvPr/>
            </p:nvSpPr>
            <p:spPr>
              <a:xfrm>
                <a:off x="7696200" y="1447800"/>
                <a:ext cx="1219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705600" y="4648200"/>
                <a:ext cx="1066800" cy="152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4826000" y="3327401"/>
              <a:ext cx="1231900" cy="40011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1">
              <a:spAutoFit/>
            </a:bodyPr>
            <a:lstStyle/>
            <a:p>
              <a:endParaRPr lang="en-US" dirty="0" smtClean="0"/>
            </a:p>
            <a:p>
              <a:endParaRPr lang="ar-SA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94300" y="3746501"/>
              <a:ext cx="1397000" cy="400110"/>
            </a:xfrm>
            <a:prstGeom prst="rect">
              <a:avLst/>
            </a:prstGeom>
            <a:noFill/>
            <a:ln w="19050">
              <a:solidFill>
                <a:srgbClr val="FF9900"/>
              </a:solidFill>
            </a:ln>
          </p:spPr>
          <p:txBody>
            <a:bodyPr wrap="square" rtlCol="1">
              <a:spAutoFit/>
            </a:bodyPr>
            <a:lstStyle/>
            <a:p>
              <a:endParaRPr lang="en-US" dirty="0" smtClean="0"/>
            </a:p>
            <a:p>
              <a:endParaRPr lang="ar-SA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80000" y="1282701"/>
              <a:ext cx="1587500" cy="400110"/>
            </a:xfrm>
            <a:prstGeom prst="rect">
              <a:avLst/>
            </a:prstGeom>
            <a:noFill/>
            <a:ln w="19050">
              <a:solidFill>
                <a:srgbClr val="FF9900"/>
              </a:solidFill>
            </a:ln>
          </p:spPr>
          <p:txBody>
            <a:bodyPr wrap="square" rtlCol="1">
              <a:spAutoFit/>
            </a:bodyPr>
            <a:lstStyle/>
            <a:p>
              <a:endParaRPr lang="en-US" dirty="0" smtClean="0"/>
            </a:p>
            <a:p>
              <a:endParaRPr lang="ar-SA" dirty="0"/>
            </a:p>
          </p:txBody>
        </p:sp>
      </p:grpSp>
      <p:pic>
        <p:nvPicPr>
          <p:cNvPr id="14" name="Picture 2" descr="https://dw9r2us9jo9xp.cloudfront.net/images/library/1317/content_Superficial_veins_of_the_brain_lateral_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902" y="3986673"/>
            <a:ext cx="30480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DEEP CEREBRAL VEINS</a:t>
            </a: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>
          <a:xfrm>
            <a:off x="38100" y="967068"/>
            <a:ext cx="8623300" cy="36972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93192" lvl="1" indent="-457200" algn="just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200" b="1" dirty="0" smtClean="0">
                <a:solidFill>
                  <a:schemeClr val="accent4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They 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drain the internal structures;</a:t>
            </a:r>
          </a:p>
          <a:p>
            <a:pPr marL="800100" lvl="1" indent="-342900" algn="just"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Basal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ganglia</a:t>
            </a:r>
          </a:p>
          <a:p>
            <a:pPr marL="800100" lvl="1" indent="-342900" algn="just"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Internal capsule</a:t>
            </a:r>
          </a:p>
          <a:p>
            <a:pPr marL="800100" lvl="1" indent="-342900" algn="just"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Thalamus</a:t>
            </a:r>
          </a:p>
          <a:p>
            <a:pPr marL="393192" lvl="1" indent="-457200" algn="just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200" b="1" dirty="0" smtClean="0">
                <a:solidFill>
                  <a:schemeClr val="accent4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They merge to form the Internal Cerebral Veins.</a:t>
            </a:r>
          </a:p>
          <a:p>
            <a:pPr marL="393192" lvl="1" indent="-457200" algn="just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200" b="1" dirty="0" smtClean="0">
                <a:solidFill>
                  <a:schemeClr val="accent4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The two veins unite in the midline to form the Great Cerebral vein.</a:t>
            </a:r>
          </a:p>
          <a:p>
            <a:pPr marL="393192" lvl="1" indent="-457200" algn="just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200" b="1" dirty="0" smtClean="0">
                <a:solidFill>
                  <a:schemeClr val="accent4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This short vessel is continuous with the Straight Sinus.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2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2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278582" y="3986187"/>
            <a:ext cx="3378951" cy="2705570"/>
            <a:chOff x="4622800" y="1447800"/>
            <a:chExt cx="4343400" cy="3581400"/>
          </a:xfrm>
        </p:grpSpPr>
        <p:pic>
          <p:nvPicPr>
            <p:cNvPr id="13" name="Picture 5" descr="b4"/>
            <p:cNvPicPr>
              <a:picLocks noChangeAspect="1" noChangeArrowheads="1"/>
            </p:cNvPicPr>
            <p:nvPr/>
          </p:nvPicPr>
          <p:blipFill>
            <a:blip r:embed="rId3" cstate="print"/>
            <a:srcRect l="50977" t="10492" b="5075"/>
            <a:stretch>
              <a:fillRect/>
            </a:stretch>
          </p:blipFill>
          <p:spPr bwMode="auto">
            <a:xfrm>
              <a:off x="4622800" y="1447800"/>
              <a:ext cx="4343400" cy="3581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Rectangle 13"/>
            <p:cNvSpPr/>
            <p:nvPr/>
          </p:nvSpPr>
          <p:spPr>
            <a:xfrm>
              <a:off x="7734300" y="2095500"/>
              <a:ext cx="1079500" cy="457200"/>
            </a:xfrm>
            <a:prstGeom prst="rect">
              <a:avLst/>
            </a:prstGeom>
            <a:no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178800" y="2717800"/>
              <a:ext cx="673100" cy="3810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8" name="Picture 2" descr="https://dw9r2us9jo9xp.cloudfront.net/images/library/1317/content_Superficial_veins_of_the_brain_lateral_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902" y="3986673"/>
            <a:ext cx="30480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DURAL VENOUS SINUSES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71595" y="2156508"/>
            <a:ext cx="1969791" cy="3046988"/>
          </a:xfrm>
          <a:prstGeom prst="rect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§"/>
              <a:defRPr/>
            </a:pPr>
            <a:r>
              <a:rPr lang="en-GB" sz="2400" b="1" dirty="0">
                <a:solidFill>
                  <a:schemeClr val="tx2">
                    <a:lumMod val="10000"/>
                  </a:schemeClr>
                </a:solidFill>
                <a:latin typeface="Adobe Arabic" pitchFamily="18" charset="-78"/>
                <a:cs typeface="Adobe Arabic" pitchFamily="18" charset="-78"/>
              </a:rPr>
              <a:t>Superior </a:t>
            </a:r>
            <a:r>
              <a:rPr lang="en-GB" sz="2400" b="1" dirty="0" smtClean="0">
                <a:solidFill>
                  <a:schemeClr val="tx2">
                    <a:lumMod val="10000"/>
                  </a:schemeClr>
                </a:solidFill>
                <a:latin typeface="Adobe Arabic" pitchFamily="18" charset="-78"/>
                <a:cs typeface="Adobe Arabic" pitchFamily="18" charset="-78"/>
              </a:rPr>
              <a:t>sagittal</a:t>
            </a:r>
            <a:endParaRPr lang="en-GB" sz="2400" b="1" dirty="0">
              <a:solidFill>
                <a:schemeClr val="tx2">
                  <a:lumMod val="10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l">
              <a:buFont typeface="Wingdings" pitchFamily="2" charset="2"/>
              <a:buChar char="§"/>
              <a:defRPr/>
            </a:pPr>
            <a:r>
              <a:rPr lang="en-GB" sz="2400" b="1" dirty="0">
                <a:solidFill>
                  <a:schemeClr val="tx2">
                    <a:lumMod val="10000"/>
                  </a:schemeClr>
                </a:solidFill>
                <a:latin typeface="Adobe Arabic" pitchFamily="18" charset="-78"/>
                <a:cs typeface="Adobe Arabic" pitchFamily="18" charset="-78"/>
              </a:rPr>
              <a:t>Inferior </a:t>
            </a:r>
            <a:r>
              <a:rPr lang="en-GB" sz="2400" b="1" dirty="0" smtClean="0">
                <a:solidFill>
                  <a:schemeClr val="tx2">
                    <a:lumMod val="10000"/>
                  </a:schemeClr>
                </a:solidFill>
                <a:latin typeface="Adobe Arabic" pitchFamily="18" charset="-78"/>
                <a:cs typeface="Adobe Arabic" pitchFamily="18" charset="-78"/>
              </a:rPr>
              <a:t>sagittal</a:t>
            </a:r>
            <a:endParaRPr lang="en-GB" sz="2400" b="1" dirty="0">
              <a:solidFill>
                <a:schemeClr val="tx2">
                  <a:lumMod val="10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l">
              <a:buFont typeface="Wingdings" pitchFamily="2" charset="2"/>
              <a:buChar char="§"/>
              <a:defRPr/>
            </a:pPr>
            <a:r>
              <a:rPr lang="en-GB" sz="2400" b="1" dirty="0" smtClean="0">
                <a:solidFill>
                  <a:schemeClr val="tx2">
                    <a:lumMod val="10000"/>
                  </a:schemeClr>
                </a:solidFill>
                <a:latin typeface="Adobe Arabic" pitchFamily="18" charset="-78"/>
                <a:cs typeface="Adobe Arabic" pitchFamily="18" charset="-78"/>
              </a:rPr>
              <a:t>Straight</a:t>
            </a:r>
            <a:endParaRPr lang="en-GB" sz="2400" b="1" dirty="0">
              <a:solidFill>
                <a:schemeClr val="tx2">
                  <a:lumMod val="10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l">
              <a:buFont typeface="Wingdings" pitchFamily="2" charset="2"/>
              <a:buChar char="§"/>
              <a:defRPr/>
            </a:pPr>
            <a:r>
              <a:rPr lang="en-GB" sz="2400" b="1" dirty="0" smtClean="0">
                <a:solidFill>
                  <a:schemeClr val="tx2">
                    <a:lumMod val="10000"/>
                  </a:schemeClr>
                </a:solidFill>
                <a:latin typeface="Adobe Arabic" pitchFamily="18" charset="-78"/>
                <a:cs typeface="Adobe Arabic" pitchFamily="18" charset="-78"/>
              </a:rPr>
              <a:t>Occipital</a:t>
            </a:r>
          </a:p>
          <a:p>
            <a:pPr marL="342900" indent="-342900" algn="l">
              <a:buFont typeface="Wingdings" pitchFamily="2" charset="2"/>
              <a:buChar char="§"/>
              <a:defRPr/>
            </a:pPr>
            <a:endParaRPr lang="en-GB" sz="2400" b="1" dirty="0">
              <a:solidFill>
                <a:schemeClr val="tx2">
                  <a:lumMod val="10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l">
              <a:buFont typeface="Wingdings" pitchFamily="2" charset="2"/>
              <a:buChar char="§"/>
              <a:defRPr/>
            </a:pPr>
            <a:endParaRPr lang="en-GB" sz="2400" b="1" dirty="0">
              <a:solidFill>
                <a:schemeClr val="tx2">
                  <a:lumMod val="10000"/>
                </a:schemeClr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7071595" y="1345818"/>
            <a:ext cx="1969791" cy="5847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Single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3200" y="2156508"/>
            <a:ext cx="1969791" cy="3046988"/>
          </a:xfrm>
          <a:prstGeom prst="rect">
            <a:avLst/>
          </a:prstGeom>
          <a:solidFill>
            <a:srgbClr val="3333FF"/>
          </a:solidFill>
          <a:ln w="19050"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  <a:defRPr/>
            </a:pPr>
            <a:r>
              <a:rPr lang="en-GB" sz="2400" b="1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Transverse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GB" sz="2400" b="1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Sigmoid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GB" sz="2400" b="1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Cavernous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GB" sz="2400" b="1" dirty="0" err="1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Petrosal</a:t>
            </a:r>
            <a:r>
              <a:rPr lang="en-GB" sz="2400" b="1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endParaRPr lang="en-GB" sz="2400" b="1" dirty="0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endParaRPr lang="en-GB" sz="2400" b="1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endParaRPr lang="en-GB" sz="2400" b="1" dirty="0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endParaRPr lang="en-GB" sz="2400" b="1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endParaRPr lang="en-GB" sz="2400" b="1" dirty="0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83200" y="1345819"/>
            <a:ext cx="1969791" cy="584775"/>
          </a:xfrm>
          <a:prstGeom prst="rect">
            <a:avLst/>
          </a:prstGeom>
          <a:solidFill>
            <a:srgbClr val="3333FF"/>
          </a:solidFill>
          <a:ln w="19050">
            <a:solidFill>
              <a:srgbClr val="3333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Paired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200" y="5287600"/>
            <a:ext cx="8958186" cy="52322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Blood flows from transverse </a:t>
            </a:r>
            <a:r>
              <a:rPr lang="en-US" sz="28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&amp; sigmoid </a:t>
            </a:r>
            <a:r>
              <a:rPr lang="en-US" sz="28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sinuses into IJV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6779" y="1345819"/>
            <a:ext cx="4469661" cy="3857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3333FF"/>
                </a:solidFill>
                <a:latin typeface="Bodoni MT Black" pitchFamily="18" charset="0"/>
              </a:rPr>
              <a:t>WATCH</a:t>
            </a:r>
            <a:endParaRPr lang="en-US" kern="12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pic>
        <p:nvPicPr>
          <p:cNvPr id="3" name="Dural venous sinuses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25782" y="1378528"/>
            <a:ext cx="5444836" cy="489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1102694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VENOUS DISORDER</a:t>
            </a: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>
          <a:xfrm>
            <a:off x="38099" y="958978"/>
            <a:ext cx="5507616" cy="55942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93192" lvl="1" indent="-457200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Infarction</a:t>
            </a: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refers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to tissue death (necrosis) that is caused by a local lack of oxygen due to obstruction of the tissue's blood supply</a:t>
            </a:r>
          </a:p>
          <a:p>
            <a:pPr marL="393192" lvl="1" indent="-457200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Sinus thrombosis: </a:t>
            </a:r>
          </a:p>
          <a:p>
            <a:pPr marL="800100" lvl="1" indent="-342900" algn="just">
              <a:buFont typeface="Wingdings" pitchFamily="2" charset="2"/>
              <a:buChar char="§"/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200" b="1" dirty="0">
                <a:solidFill>
                  <a:srgbClr val="FF6600"/>
                </a:solidFill>
                <a:latin typeface="Adobe Arabic" pitchFamily="18" charset="-78"/>
                <a:cs typeface="Adobe Arabic" pitchFamily="18" charset="-78"/>
              </a:rPr>
              <a:t>SSS thrombosis</a:t>
            </a:r>
          </a:p>
          <a:p>
            <a:pPr marL="1200150" lvl="2" indent="-285750" algn="just"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Superior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Sagittal Sinus </a:t>
            </a:r>
          </a:p>
          <a:p>
            <a:pPr marL="1200150" lvl="2" indent="-285750" algn="just"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Can complicates ear infection</a:t>
            </a:r>
          </a:p>
          <a:p>
            <a:pPr marL="800100" lvl="1" indent="-342900" algn="just">
              <a:buFont typeface="Wingdings" pitchFamily="2" charset="2"/>
              <a:buChar char="§"/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200" b="1" dirty="0">
                <a:solidFill>
                  <a:srgbClr val="FF6600"/>
                </a:solidFill>
                <a:latin typeface="Adobe Arabic" pitchFamily="18" charset="-78"/>
                <a:cs typeface="Adobe Arabic" pitchFamily="18" charset="-78"/>
              </a:rPr>
              <a:t>Cavernous Sinus thrombosis</a:t>
            </a:r>
          </a:p>
          <a:p>
            <a:pPr marL="1200150" lvl="2" indent="-285750" algn="just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As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a complication of infection in the dangerous area of the face</a:t>
            </a:r>
          </a:p>
          <a:p>
            <a:pPr marL="800100" lvl="1" indent="-342900" algn="just">
              <a:buFont typeface="Wingdings" pitchFamily="2" charset="2"/>
              <a:buChar char="§"/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200" b="1" dirty="0">
                <a:solidFill>
                  <a:srgbClr val="FF6600"/>
                </a:solidFill>
                <a:latin typeface="Adobe Arabic" pitchFamily="18" charset="-78"/>
                <a:cs typeface="Adobe Arabic" pitchFamily="18" charset="-78"/>
              </a:rPr>
              <a:t>Obstruction of venous drainage of the brain leads to Cerebral swelling (edema) and raised Intracranial Pressure.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13" name="Content Placeholder 4" descr="662C11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45715" y="1400175"/>
            <a:ext cx="3400425" cy="443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FF0000"/>
                </a:solidFill>
                <a:latin typeface="Bodoni MT Black" pitchFamily="18" charset="0"/>
              </a:rPr>
              <a:t>WATCH</a:t>
            </a:r>
            <a:endParaRPr lang="en-US" kern="1200" dirty="0">
              <a:solidFill>
                <a:srgbClr val="FF0000"/>
              </a:solidFill>
              <a:latin typeface="Bodoni MT Black" pitchFamily="18" charset="0"/>
            </a:endParaRPr>
          </a:p>
        </p:txBody>
      </p:sp>
      <p:pic>
        <p:nvPicPr>
          <p:cNvPr id="7" name="Blood Flow Through the Brain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4231" y="1583745"/>
            <a:ext cx="7909406" cy="44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100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ALSO, HOW WE ARE DOING ..?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8900" y="1051795"/>
            <a:ext cx="8699500" cy="508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marL="571500" indent="-571500" algn="just">
              <a:lnSpc>
                <a:spcPct val="70000"/>
              </a:lnSpc>
              <a:spcBef>
                <a:spcPct val="20000"/>
              </a:spcBef>
              <a:buClr>
                <a:srgbClr val="FF6600"/>
              </a:buClr>
              <a:buFont typeface="Courier New" pitchFamily="49" charset="0"/>
              <a:buChar char="o"/>
              <a:defRPr/>
            </a:pPr>
            <a:r>
              <a:rPr lang="en-US" sz="2800" b="1" kern="0" dirty="0">
                <a:solidFill>
                  <a:srgbClr val="FF6600"/>
                </a:solidFill>
                <a:latin typeface="Adobe Arabic" pitchFamily="18" charset="-78"/>
                <a:cs typeface="Adobe Arabic" pitchFamily="18" charset="-78"/>
              </a:rPr>
              <a:t>Which statement(s) of the following is Wrong?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lang="en-US" sz="2400" kern="0" dirty="0" smtClean="0">
              <a:solidFill>
                <a:srgbClr val="FF6600"/>
              </a:solidFill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1143000" marR="0" lvl="2" indent="-2286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1660245"/>
            <a:ext cx="8750300" cy="40339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2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Superior Cerebral Veins terminate mainly into the Superior Sagittal sinus, and partly into superficial middle cerebral vein..!!</a:t>
            </a:r>
          </a:p>
          <a:p>
            <a:pPr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2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Infarction refers to tissue death (necrosis)..!!</a:t>
            </a:r>
          </a:p>
          <a:p>
            <a:pPr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2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Superior Cerebral Veins drain lateral surface of brain above the lateral sulcus..!!</a:t>
            </a:r>
          </a:p>
          <a:p>
            <a:pPr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2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Inferior Cerebral Veins terminate partly into superficial middle cerebral vein &amp; partly into Transverse sinus..!! </a:t>
            </a:r>
          </a:p>
          <a:p>
            <a:pPr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2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Superficial Middle Cerebral Vein drains the lateral surface of the temporal lobe..!!</a:t>
            </a:r>
          </a:p>
          <a:p>
            <a:pPr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endParaRPr lang="en-US" sz="1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indent="-457200" algn="just">
              <a:lnSpc>
                <a:spcPct val="80000"/>
              </a:lnSpc>
              <a:buFontTx/>
              <a:buAutoNum type="arabicPeriod"/>
              <a:defRPr/>
            </a:pPr>
            <a:endParaRPr lang="en-US" sz="2000" kern="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indent="-457200" algn="just">
              <a:lnSpc>
                <a:spcPct val="80000"/>
              </a:lnSpc>
              <a:buAutoNum type="arabicPeriod"/>
              <a:defRPr/>
            </a:pPr>
            <a:endParaRPr lang="en-US" sz="20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Arial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1143000" marR="0" lvl="2" indent="-2286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0" y="2476841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QUESTION?</a:t>
            </a:r>
          </a:p>
        </p:txBody>
      </p:sp>
    </p:spTree>
    <p:extLst>
      <p:ext uri="{BB962C8B-B14F-4D97-AF65-F5344CB8AC3E}">
        <p14:creationId xmlns:p14="http://schemas.microsoft.com/office/powerpoint/2010/main" xmlns="" val="361803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55675"/>
            <a:ext cx="8963891" cy="1711325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Bodoni MT Black" pitchFamily="18" charset="0"/>
                <a:ea typeface="+mn-ea"/>
              </a:rPr>
              <a:t>Large mass of nervous tissue located in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ffectLst/>
                <a:latin typeface="Bodoni MT Black" pitchFamily="18" charset="0"/>
                <a:ea typeface="+mn-ea"/>
              </a:rPr>
              <a:t>cranial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Bodoni MT Black" pitchFamily="18" charset="0"/>
                <a:ea typeface="+mn-ea"/>
              </a:rPr>
              <a:t>cavity.</a:t>
            </a:r>
          </a:p>
          <a:p>
            <a:pPr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Bodoni MT Black" pitchFamily="18" charset="0"/>
                <a:ea typeface="+mn-ea"/>
              </a:rPr>
              <a:t>Has four major regions.</a:t>
            </a:r>
          </a:p>
          <a:p>
            <a:pPr eaLnBrk="1" hangingPunct="1"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5740401" y="1814513"/>
            <a:ext cx="284480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Cerebrum </a:t>
            </a:r>
            <a:endParaRPr lang="en-US" sz="2000" b="1" dirty="0" smtClean="0">
              <a:solidFill>
                <a:srgbClr val="C00000"/>
              </a:solidFill>
              <a:latin typeface="Calibri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(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Cerebral hemispheres)</a:t>
            </a:r>
          </a:p>
        </p:txBody>
      </p:sp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6392863" y="5084763"/>
            <a:ext cx="1443037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6600"/>
                </a:solidFill>
                <a:latin typeface="Calibri" pitchFamily="34" charset="0"/>
                <a:cs typeface="Arial" charset="0"/>
              </a:rPr>
              <a:t>Cerebellum</a:t>
            </a: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344488" y="5876925"/>
            <a:ext cx="63373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Brainstem: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Midbrain, Pons &amp; Medulla oblongata</a:t>
            </a:r>
          </a:p>
        </p:txBody>
      </p:sp>
      <p:sp>
        <p:nvSpPr>
          <p:cNvPr id="11271" name="TextBox 11"/>
          <p:cNvSpPr txBox="1">
            <a:spLocks noChangeArrowheads="1"/>
          </p:cNvSpPr>
          <p:nvPr/>
        </p:nvSpPr>
        <p:spPr bwMode="auto">
          <a:xfrm>
            <a:off x="6392863" y="3182938"/>
            <a:ext cx="2305050" cy="163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Diencephalon: </a:t>
            </a:r>
            <a:r>
              <a:rPr lang="en-US" sz="2000" dirty="0" smtClean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Thalamus, Hypothalamus, Subthalamus &amp; </a:t>
            </a:r>
            <a:r>
              <a:rPr lang="en-US" sz="2000" dirty="0" err="1" smtClean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Epithalamus</a:t>
            </a:r>
            <a:endParaRPr lang="en-US" sz="2000" dirty="0">
              <a:solidFill>
                <a:srgbClr val="0000CC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3320" name="Picture 5" descr="C:\Users\user\Pictures\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0975" y="2497138"/>
            <a:ext cx="3409950" cy="305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Straight Connector 13"/>
          <p:cNvCxnSpPr/>
          <p:nvPr/>
        </p:nvCxnSpPr>
        <p:spPr>
          <a:xfrm flipV="1">
            <a:off x="5241925" y="2459038"/>
            <a:ext cx="1079500" cy="576262"/>
          </a:xfrm>
          <a:prstGeom prst="line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92638" y="3683000"/>
            <a:ext cx="1728787" cy="71438"/>
          </a:xfrm>
          <a:prstGeom prst="line">
            <a:avLst/>
          </a:prstGeom>
          <a:ln w="28575">
            <a:solidFill>
              <a:srgbClr val="0000CC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5457825" y="4402138"/>
            <a:ext cx="935038" cy="792162"/>
          </a:xfrm>
          <a:prstGeom prst="line">
            <a:avLst/>
          </a:prstGeom>
          <a:ln w="28575">
            <a:solidFill>
              <a:srgbClr val="FF66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4089400" y="5338763"/>
            <a:ext cx="1079500" cy="2159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3153569" y="4690269"/>
            <a:ext cx="1584325" cy="100806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505075" y="4043363"/>
            <a:ext cx="2016125" cy="19431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Review: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THE BRAIN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Review: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CEREBRUM</a:t>
            </a: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>
          <a:xfrm>
            <a:off x="0" y="1236078"/>
            <a:ext cx="4559300" cy="459667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457200" marR="0" lvl="0" indent="-457200" algn="just" defTabSz="914400" eaLnBrk="0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Tx/>
              <a:buFont typeface="Courier New" pitchFamily="49" charset="0"/>
              <a:buChar char="o"/>
              <a:tabLst/>
              <a:defRPr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largest part of the brain, and has two hemispheres. </a:t>
            </a:r>
          </a:p>
          <a:p>
            <a:pPr marL="457200" marR="0" lvl="0" indent="-457200" algn="just" defTabSz="914400" eaLnBrk="0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Tx/>
              <a:buFont typeface="Courier New" pitchFamily="49" charset="0"/>
              <a:buChar char="o"/>
              <a:tabLst/>
              <a:defRPr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surface shows elevations called gyri, separated by depressions called sulci.</a:t>
            </a:r>
          </a:p>
          <a:p>
            <a:pPr marL="457200" lvl="0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Each hemispheres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di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vided into  four lobes by deeper grooves.</a:t>
            </a:r>
          </a:p>
          <a:p>
            <a:pPr marL="457200" lvl="0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Lobs are separated by deep grooves called fissures.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18" name="Picture 7" descr="File05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524" y="1236078"/>
            <a:ext cx="4470476" cy="346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CEREBRAL CIRCULATION</a:t>
            </a: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>
          <a:xfrm>
            <a:off x="0" y="1547813"/>
            <a:ext cx="5207000" cy="20081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457200" lvl="0" indent="-457200" algn="just" eaLnBrk="0" hangingPunct="0">
              <a:spcBef>
                <a:spcPct val="2000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67192"/>
            <a:ext cx="8769927" cy="3003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2200" b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</a:t>
            </a:r>
            <a:r>
              <a:rPr lang="en-US" sz="22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movement of blood through the network of blood vessels to supply the brain. 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2200" b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</a:t>
            </a:r>
            <a:r>
              <a:rPr lang="en-US" sz="22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 arteries carry oxygenated blood and other nutrients to the brain.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2200" b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</a:t>
            </a:r>
            <a:r>
              <a:rPr lang="en-US" sz="22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veins carry deoxygenated blood back to the heart removing carbon dioxide and other metabolic products.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2200" b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</a:t>
            </a:r>
            <a:r>
              <a:rPr lang="en-US" sz="22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movement of blood in the cerebral circulation is called cerebral blood flow.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CEREBRAL ARTERIAL SUPPLY</a:t>
            </a: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>
          <a:xfrm>
            <a:off x="50798" y="933662"/>
            <a:ext cx="9093201" cy="580150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indent="-342900" algn="just">
              <a:buFont typeface="Courier New" pitchFamily="49" charset="0"/>
              <a:buChar char="o"/>
            </a:pPr>
            <a:r>
              <a:rPr lang="en-US" sz="2200" b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</a:t>
            </a:r>
            <a:r>
              <a:rPr lang="en-US" sz="22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arterial cerebral circulation is divided into anterior and posterior cerebral circulations.</a:t>
            </a:r>
          </a:p>
          <a:p>
            <a:pPr marL="342900" indent="-342900" algn="just">
              <a:buFont typeface="Courier New" pitchFamily="49" charset="0"/>
              <a:buChar char="o"/>
            </a:pPr>
            <a:r>
              <a:rPr lang="en-US" sz="22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anterior and posterior cerebral circulations are interconnected via bilateral posterior communicating arteries. </a:t>
            </a: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F6600"/>
                </a:solidFill>
                <a:latin typeface="Adobe Arabic" pitchFamily="18" charset="-78"/>
                <a:cs typeface="Adobe Arabic" pitchFamily="18" charset="-78"/>
              </a:rPr>
              <a:t>Posterior </a:t>
            </a:r>
            <a:r>
              <a:rPr lang="en-US" sz="2000" b="1" dirty="0">
                <a:solidFill>
                  <a:srgbClr val="FF6600"/>
                </a:solidFill>
                <a:latin typeface="Adobe Arabic" pitchFamily="18" charset="-78"/>
                <a:cs typeface="Adobe Arabic" pitchFamily="18" charset="-78"/>
              </a:rPr>
              <a:t>communicating arteries </a:t>
            </a:r>
            <a:r>
              <a:rPr lang="en-US" sz="2000" b="1" dirty="0" smtClean="0">
                <a:solidFill>
                  <a:srgbClr val="FF6600"/>
                </a:solidFill>
                <a:latin typeface="Adobe Arabic" pitchFamily="18" charset="-78"/>
                <a:cs typeface="Adobe Arabic" pitchFamily="18" charset="-78"/>
              </a:rPr>
              <a:t>are </a:t>
            </a:r>
            <a:r>
              <a:rPr lang="en-US" sz="2000" b="1" dirty="0">
                <a:solidFill>
                  <a:srgbClr val="FF6600"/>
                </a:solidFill>
                <a:latin typeface="Adobe Arabic" pitchFamily="18" charset="-78"/>
                <a:cs typeface="Adobe Arabic" pitchFamily="18" charset="-78"/>
              </a:rPr>
              <a:t>part of </a:t>
            </a:r>
            <a:r>
              <a:rPr lang="en-US" sz="2000" b="1" dirty="0" smtClean="0">
                <a:solidFill>
                  <a:srgbClr val="FF6600"/>
                </a:solidFill>
                <a:latin typeface="Adobe Arabic" pitchFamily="18" charset="-78"/>
                <a:cs typeface="Adobe Arabic" pitchFamily="18" charset="-78"/>
              </a:rPr>
              <a:t>Circle </a:t>
            </a:r>
            <a:r>
              <a:rPr lang="en-US" sz="2000" b="1" dirty="0">
                <a:solidFill>
                  <a:srgbClr val="FF6600"/>
                </a:solidFill>
                <a:latin typeface="Adobe Arabic" pitchFamily="18" charset="-78"/>
                <a:cs typeface="Adobe Arabic" pitchFamily="18" charset="-78"/>
              </a:rPr>
              <a:t>of </a:t>
            </a:r>
            <a:r>
              <a:rPr lang="en-US" sz="2000" b="1" dirty="0" smtClean="0">
                <a:solidFill>
                  <a:srgbClr val="FF6600"/>
                </a:solidFill>
                <a:latin typeface="Adobe Arabic" pitchFamily="18" charset="-78"/>
                <a:cs typeface="Adobe Arabic" pitchFamily="18" charset="-78"/>
              </a:rPr>
              <a:t>Willis.</a:t>
            </a:r>
          </a:p>
          <a:p>
            <a:pPr marL="1257300" lvl="2" indent="-34290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Located on the base of the 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brain.</a:t>
            </a:r>
            <a:endParaRPr lang="en-US" sz="2000" b="1" dirty="0">
              <a:solidFill>
                <a:schemeClr val="accent4">
                  <a:lumMod val="25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marL="1257300" lvl="2" indent="-34290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 It Encircles: </a:t>
            </a:r>
          </a:p>
          <a:p>
            <a:pPr marL="1714500" lvl="3" indent="-342900" algn="just" fontAlgn="auto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Optic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chiasma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marL="1714500" lvl="3" indent="-342900" algn="just" fontAlgn="auto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Hypothalamus</a:t>
            </a:r>
          </a:p>
          <a:p>
            <a:pPr marL="1714500" lvl="3" indent="-342900" algn="just" fontAlgn="auto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Midbrain</a:t>
            </a:r>
            <a:endParaRPr lang="en-US" sz="2000" b="1" dirty="0" smtClean="0">
              <a:solidFill>
                <a:schemeClr val="accent4">
                  <a:lumMod val="25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just" eaLnBrk="1" hangingPunct="1">
              <a:buClr>
                <a:schemeClr val="accent4">
                  <a:lumMod val="2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cerebral a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rterial supply 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is 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provided 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by 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two systems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:</a:t>
            </a:r>
          </a:p>
          <a:p>
            <a:pPr marL="800100" lvl="1" indent="-342900" algn="just" eaLnBrk="1" hangingPunct="1"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FF6600"/>
                </a:solidFill>
                <a:latin typeface="Calibri" pitchFamily="34" charset="0"/>
              </a:rPr>
              <a:t> </a:t>
            </a:r>
            <a:r>
              <a:rPr lang="en-US" sz="2000" b="1" dirty="0">
                <a:solidFill>
                  <a:srgbClr val="FF6600"/>
                </a:solidFill>
                <a:latin typeface="Adobe Arabic" pitchFamily="18" charset="-78"/>
                <a:cs typeface="Adobe Arabic" pitchFamily="18" charset="-78"/>
              </a:rPr>
              <a:t>Carotid System</a:t>
            </a:r>
          </a:p>
          <a:p>
            <a:pPr marL="1714500" lvl="3" indent="-342900" algn="just" fontAlgn="auto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Supply anterior portion of the brain.</a:t>
            </a:r>
          </a:p>
          <a:p>
            <a:pPr marL="800100" lvl="1" indent="-342900" algn="just"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FF6600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Adobe Arabic" pitchFamily="18" charset="-78"/>
                <a:cs typeface="Adobe Arabic" pitchFamily="18" charset="-78"/>
              </a:rPr>
              <a:t>Vertebro</a:t>
            </a:r>
            <a:r>
              <a:rPr lang="en-US" sz="2000" b="1" dirty="0">
                <a:solidFill>
                  <a:srgbClr val="FF6600"/>
                </a:solidFill>
                <a:latin typeface="Adobe Arabic" pitchFamily="18" charset="-78"/>
                <a:cs typeface="Adobe Arabic" pitchFamily="18" charset="-78"/>
              </a:rPr>
              <a:t>-Basilar System</a:t>
            </a:r>
          </a:p>
          <a:p>
            <a:pPr marL="1714500" lvl="3" indent="-342900" algn="just" fontAlgn="auto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Supply posterior portion of the brain.</a:t>
            </a:r>
          </a:p>
          <a:p>
            <a:pPr marL="1200150" lvl="2" indent="-285750" algn="just"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solidFill>
                <a:srgbClr val="FF6600"/>
              </a:solidFill>
              <a:latin typeface="Calibri" pitchFamily="34" charset="0"/>
            </a:endParaRPr>
          </a:p>
          <a:p>
            <a:pPr marL="1200150" lvl="2" indent="-285750" algn="just"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rgbClr val="FF6600"/>
              </a:solidFill>
              <a:latin typeface="Calibri" pitchFamily="34" charset="0"/>
            </a:endParaRPr>
          </a:p>
          <a:p>
            <a:pPr marL="457200" lvl="0" indent="-457200" algn="just" eaLnBrk="0" hangingPunct="0">
              <a:spcBef>
                <a:spcPct val="2000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5" name="Content Placeholder 7" descr="C:\Documents and Settings\jfridrik\My Documents\My Pictures\Circle of Willis.jpg"/>
          <p:cNvPicPr>
            <a:picLocks noChangeAspect="1" noChangeArrowheads="1"/>
          </p:cNvPicPr>
          <p:nvPr/>
        </p:nvPicPr>
        <p:blipFill>
          <a:blip r:embed="rId3" cstate="print"/>
          <a:srcRect b="6667"/>
          <a:stretch>
            <a:fillRect/>
          </a:stretch>
        </p:blipFill>
        <p:spPr>
          <a:xfrm>
            <a:off x="6440852" y="2953176"/>
            <a:ext cx="2703148" cy="2322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CIRCULUS ARTERIOSUS 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(CIRCLE OF 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WILLIS)</a:t>
            </a: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-1" y="1606494"/>
            <a:ext cx="5611091" cy="47000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457200" indent="-45720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2200" b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 is Formed by:</a:t>
            </a:r>
          </a:p>
          <a:p>
            <a:pPr marL="850392" lvl="1" indent="-45720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Two Anterior cerebral arteries</a:t>
            </a:r>
          </a:p>
          <a:p>
            <a:pPr marL="850392" lvl="1" indent="-45720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3333FF"/>
                </a:solidFill>
                <a:latin typeface="Adobe Arabic" pitchFamily="18" charset="-78"/>
                <a:cs typeface="Adobe Arabic" pitchFamily="18" charset="-78"/>
              </a:rPr>
              <a:t>Two Internal carotid arteries</a:t>
            </a:r>
          </a:p>
          <a:p>
            <a:pPr marL="850392" lvl="1" indent="-45720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Two Posterior cerebral arteries</a:t>
            </a:r>
          </a:p>
          <a:p>
            <a:pPr marL="850392" lvl="1" indent="-45720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F40CCD"/>
                </a:solidFill>
                <a:latin typeface="Adobe Arabic" pitchFamily="18" charset="-78"/>
                <a:cs typeface="Adobe Arabic" pitchFamily="18" charset="-78"/>
              </a:rPr>
              <a:t>Two  Posterior communicating arteries</a:t>
            </a:r>
          </a:p>
          <a:p>
            <a:pPr marL="850392" lvl="1" indent="-45720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9900"/>
                </a:solidFill>
                <a:latin typeface="Adobe Arabic" pitchFamily="18" charset="-78"/>
                <a:cs typeface="Adobe Arabic" pitchFamily="18" charset="-78"/>
              </a:rPr>
              <a:t>One Anterior communicating </a:t>
            </a:r>
            <a:r>
              <a:rPr lang="en-US" sz="2000" b="1" dirty="0" smtClean="0">
                <a:solidFill>
                  <a:srgbClr val="009900"/>
                </a:solidFill>
                <a:latin typeface="Adobe Arabic" pitchFamily="18" charset="-78"/>
                <a:cs typeface="Adobe Arabic" pitchFamily="18" charset="-78"/>
              </a:rPr>
              <a:t>artery</a:t>
            </a:r>
          </a:p>
          <a:p>
            <a:pPr marL="850392" lvl="1" indent="-45720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defRPr/>
            </a:pPr>
            <a:endParaRPr lang="en-US" sz="2000" b="1" dirty="0" smtClean="0">
              <a:solidFill>
                <a:schemeClr val="accent4">
                  <a:lumMod val="25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marL="457200" indent="-457200" algn="just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22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 Gives numerous small vessels that penetrate the surface of the brain</a:t>
            </a:r>
          </a:p>
          <a:p>
            <a:pPr marL="850392" lvl="1" indent="-457200" algn="just" fontAlgn="auto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Perforating arteries </a:t>
            </a:r>
            <a:endParaRPr lang="en-US" sz="2000" b="1" dirty="0" smtClean="0">
              <a:solidFill>
                <a:srgbClr val="C00000"/>
              </a:solidFill>
              <a:latin typeface="Adobe Arabic" pitchFamily="18" charset="-78"/>
              <a:cs typeface="Adobe Arabic" pitchFamily="18" charset="-78"/>
            </a:endParaRPr>
          </a:p>
          <a:p>
            <a:pPr marL="850392" lvl="1" indent="-457200" algn="just" fontAlgn="auto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defRPr/>
            </a:pPr>
            <a:endParaRPr lang="en-US" sz="2000" b="1" dirty="0">
              <a:solidFill>
                <a:srgbClr val="C00000"/>
              </a:solidFill>
              <a:latin typeface="Adobe Arabic" pitchFamily="18" charset="-78"/>
              <a:cs typeface="Adobe Arabic" pitchFamily="18" charset="-78"/>
            </a:endParaRPr>
          </a:p>
          <a:p>
            <a:pPr marL="457200" indent="-45720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2200" b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They </a:t>
            </a:r>
            <a:r>
              <a:rPr lang="en-US" sz="22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are divided into:</a:t>
            </a:r>
          </a:p>
          <a:p>
            <a:pPr marL="850392" lvl="1" indent="-45720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Anterior perforating arteries</a:t>
            </a:r>
          </a:p>
          <a:p>
            <a:pPr marL="850392" lvl="1" indent="-45720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Posterior perforating arteries</a:t>
            </a:r>
          </a:p>
          <a:p>
            <a:pPr marL="457200" lvl="0" indent="-457200" algn="just" eaLnBrk="0" hangingPunct="0">
              <a:spcBef>
                <a:spcPct val="2000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endParaRPr kumimoji="0" lang="en-US" sz="22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2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98133" y="1991614"/>
            <a:ext cx="480141" cy="492721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644407" y="1085993"/>
            <a:ext cx="53954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Named after Thomas Willis (1621–1675), an English physician</a:t>
            </a:r>
            <a:endParaRPr lang="ar-SA" sz="1600" i="1" dirty="0">
              <a:solidFill>
                <a:schemeClr val="tx1">
                  <a:lumMod val="7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16600" y="1976605"/>
            <a:ext cx="2921000" cy="4504815"/>
            <a:chOff x="5816600" y="1270000"/>
            <a:chExt cx="2921000" cy="4504815"/>
          </a:xfrm>
        </p:grpSpPr>
        <p:sp>
          <p:nvSpPr>
            <p:cNvPr id="24" name="Rectangle 23"/>
            <p:cNvSpPr/>
            <p:nvPr/>
          </p:nvSpPr>
          <p:spPr>
            <a:xfrm>
              <a:off x="8059318" y="3060700"/>
              <a:ext cx="678282" cy="37842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816600" y="2692400"/>
              <a:ext cx="843260" cy="378421"/>
            </a:xfrm>
            <a:prstGeom prst="rect">
              <a:avLst/>
            </a:prstGeom>
            <a:noFill/>
            <a:ln>
              <a:solidFill>
                <a:srgbClr val="F40CC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433718" y="1270000"/>
              <a:ext cx="784942" cy="469900"/>
            </a:xfrm>
            <a:prstGeom prst="rect">
              <a:avLst/>
            </a:prstGeom>
            <a:noFill/>
            <a:ln>
              <a:solidFill>
                <a:srgbClr val="0099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8914" name="Picture 2" descr="File:Circle of Willis en.sv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05500" y="1341437"/>
              <a:ext cx="2782888" cy="4433378"/>
            </a:xfrm>
            <a:prstGeom prst="rect">
              <a:avLst/>
            </a:prstGeom>
            <a:noFill/>
          </p:spPr>
        </p:pic>
        <p:sp>
          <p:nvSpPr>
            <p:cNvPr id="28" name="Rectangle 27"/>
            <p:cNvSpPr/>
            <p:nvPr/>
          </p:nvSpPr>
          <p:spPr>
            <a:xfrm>
              <a:off x="6929018" y="2273300"/>
              <a:ext cx="652882" cy="403821"/>
            </a:xfrm>
            <a:prstGeom prst="rect">
              <a:avLst/>
            </a:prstGeom>
            <a:noFill/>
            <a:ln>
              <a:solidFill>
                <a:srgbClr val="3333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ANTERIOR PERFORATING ARTERIES</a:t>
            </a: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27710" y="1289198"/>
            <a:ext cx="5308600" cy="54025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457200" indent="-457200" algn="just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22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Arise from:</a:t>
            </a:r>
          </a:p>
          <a:p>
            <a:pPr marL="850392" lvl="1" indent="-457200" algn="just" fontAlgn="auto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Anterior cerebral artery, </a:t>
            </a:r>
          </a:p>
          <a:p>
            <a:pPr marL="850392" lvl="1" indent="-457200" algn="just" fontAlgn="auto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Anterior communicating artery</a:t>
            </a:r>
          </a:p>
          <a:p>
            <a:pPr marL="850392" lvl="1" indent="-457200" algn="just" fontAlgn="auto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Middle cerebral </a:t>
            </a:r>
            <a:r>
              <a:rPr lang="en-US" sz="20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artery</a:t>
            </a:r>
            <a:endParaRPr lang="en-US" sz="20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indent="-45720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22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Enter brain through:</a:t>
            </a:r>
          </a:p>
          <a:p>
            <a:pPr marL="850392" lvl="1" indent="-457200" algn="just" fontAlgn="auto">
              <a:lnSpc>
                <a:spcPct val="90000"/>
              </a:lnSpc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B0F0"/>
                </a:solidFill>
                <a:latin typeface="Adobe Arabic" pitchFamily="18" charset="-78"/>
                <a:cs typeface="Adobe Arabic" pitchFamily="18" charset="-78"/>
              </a:rPr>
              <a:t>Anterior </a:t>
            </a:r>
            <a:r>
              <a:rPr lang="en-US" sz="2000" b="1" dirty="0">
                <a:solidFill>
                  <a:srgbClr val="00B0F0"/>
                </a:solidFill>
                <a:latin typeface="Adobe Arabic" pitchFamily="18" charset="-78"/>
                <a:cs typeface="Adobe Arabic" pitchFamily="18" charset="-78"/>
              </a:rPr>
              <a:t>perforated substance</a:t>
            </a:r>
          </a:p>
          <a:p>
            <a:pPr marL="1257300" lvl="2" indent="-34290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7030A0"/>
                </a:solidFill>
                <a:latin typeface="Adobe Arabic" pitchFamily="18" charset="-78"/>
                <a:cs typeface="Adobe Arabic" pitchFamily="18" charset="-78"/>
              </a:rPr>
              <a:t>irregularly quadrilateral area in front of the optic tract and behind the olfactory trigone.</a:t>
            </a:r>
          </a:p>
          <a:p>
            <a:pPr marL="457200" indent="-457200" algn="just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22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Supply:</a:t>
            </a:r>
          </a:p>
          <a:p>
            <a:pPr marL="850392" lvl="1" indent="-457200" algn="just" fontAlgn="auto">
              <a:lnSpc>
                <a:spcPct val="90000"/>
              </a:lnSpc>
              <a:spcAft>
                <a:spcPts val="0"/>
              </a:spcAft>
              <a:buClr>
                <a:srgbClr val="F40CCD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F40CCD"/>
                </a:solidFill>
                <a:latin typeface="Adobe Arabic" pitchFamily="18" charset="-78"/>
                <a:cs typeface="Adobe Arabic" pitchFamily="18" charset="-78"/>
              </a:rPr>
              <a:t>Large part of basal ganglia</a:t>
            </a:r>
          </a:p>
          <a:p>
            <a:pPr marL="850392" lvl="1" indent="-457200" algn="just" fontAlgn="auto">
              <a:lnSpc>
                <a:spcPct val="90000"/>
              </a:lnSpc>
              <a:spcAft>
                <a:spcPts val="0"/>
              </a:spcAft>
              <a:buClr>
                <a:srgbClr val="F40CCD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F40CCD"/>
                </a:solidFill>
                <a:latin typeface="Adobe Arabic" pitchFamily="18" charset="-78"/>
                <a:cs typeface="Adobe Arabic" pitchFamily="18" charset="-78"/>
              </a:rPr>
              <a:t>Optic chiasma</a:t>
            </a:r>
          </a:p>
          <a:p>
            <a:pPr marL="850392" lvl="1" indent="-457200" algn="just" fontAlgn="auto">
              <a:lnSpc>
                <a:spcPct val="90000"/>
              </a:lnSpc>
              <a:spcAft>
                <a:spcPts val="0"/>
              </a:spcAft>
              <a:buClr>
                <a:srgbClr val="F40CCD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F40CCD"/>
                </a:solidFill>
                <a:latin typeface="Adobe Arabic" pitchFamily="18" charset="-78"/>
                <a:cs typeface="Adobe Arabic" pitchFamily="18" charset="-78"/>
              </a:rPr>
              <a:t>Internal capsule</a:t>
            </a:r>
          </a:p>
          <a:p>
            <a:pPr marL="850392" lvl="1" indent="-457200" algn="just" fontAlgn="auto">
              <a:lnSpc>
                <a:spcPct val="90000"/>
              </a:lnSpc>
              <a:spcAft>
                <a:spcPts val="0"/>
              </a:spcAft>
              <a:buClr>
                <a:srgbClr val="F40CCD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F40CCD"/>
                </a:solidFill>
                <a:latin typeface="Adobe Arabic" pitchFamily="18" charset="-78"/>
                <a:cs typeface="Adobe Arabic" pitchFamily="18" charset="-78"/>
              </a:rPr>
              <a:t>Hypothalamus 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2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2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10" name="Picture 4" descr="b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16402" y="1457045"/>
            <a:ext cx="3676798" cy="267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C:\Documents and Settings\Jamila\My Documents\My Pictures\Pictur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8200" y="4047844"/>
            <a:ext cx="2976525" cy="2289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5746</TotalTime>
  <Words>1056</Words>
  <Application>Microsoft Office PowerPoint</Application>
  <PresentationFormat>On-screen Show (4:3)</PresentationFormat>
  <Paragraphs>325</Paragraphs>
  <Slides>31</Slides>
  <Notes>29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Teamwork</vt:lpstr>
      <vt:lpstr>Slide 1</vt:lpstr>
      <vt:lpstr>OBJECTIVES</vt:lpstr>
      <vt:lpstr>WATCH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WATCH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NERVOUS SYSTEM I</dc:title>
  <dc:creator>Prof. Saeed Makarem</dc:creator>
  <cp:lastModifiedBy>Prof Khaleel</cp:lastModifiedBy>
  <cp:revision>165</cp:revision>
  <dcterms:created xsi:type="dcterms:W3CDTF">2005-03-12T06:42:31Z</dcterms:created>
  <dcterms:modified xsi:type="dcterms:W3CDTF">2015-10-04T06:55:15Z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ervous System">
    <vt:lpwstr>Prof. Saeed Makarem</vt:lpwstr>
  </property>
</Properties>
</file>