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335" r:id="rId2"/>
    <p:sldId id="299" r:id="rId3"/>
    <p:sldId id="265" r:id="rId4"/>
    <p:sldId id="267" r:id="rId5"/>
    <p:sldId id="268" r:id="rId6"/>
    <p:sldId id="269" r:id="rId7"/>
    <p:sldId id="270" r:id="rId8"/>
    <p:sldId id="324" r:id="rId9"/>
    <p:sldId id="327" r:id="rId10"/>
    <p:sldId id="273" r:id="rId11"/>
    <p:sldId id="318" r:id="rId12"/>
    <p:sldId id="358" r:id="rId13"/>
    <p:sldId id="359" r:id="rId14"/>
    <p:sldId id="342" r:id="rId15"/>
    <p:sldId id="346" r:id="rId16"/>
    <p:sldId id="347" r:id="rId17"/>
    <p:sldId id="343" r:id="rId18"/>
    <p:sldId id="344" r:id="rId19"/>
    <p:sldId id="345" r:id="rId20"/>
    <p:sldId id="348" r:id="rId21"/>
    <p:sldId id="349" r:id="rId22"/>
    <p:sldId id="350" r:id="rId23"/>
    <p:sldId id="351" r:id="rId24"/>
    <p:sldId id="333" r:id="rId25"/>
    <p:sldId id="340" r:id="rId26"/>
    <p:sldId id="354" r:id="rId27"/>
    <p:sldId id="355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00"/>
    <a:srgbClr val="00FF00"/>
    <a:srgbClr val="FF00FF"/>
    <a:srgbClr val="0000FF"/>
    <a:srgbClr val="FF3300"/>
    <a:srgbClr val="FFCC00"/>
    <a:srgbClr val="FFFF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00" autoAdjust="0"/>
    <p:restoredTop sz="94574" autoAdjust="0"/>
  </p:normalViewPr>
  <p:slideViewPr>
    <p:cSldViewPr>
      <p:cViewPr>
        <p:scale>
          <a:sx n="80" d="100"/>
          <a:sy n="80" d="100"/>
        </p:scale>
        <p:origin x="-35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161299ED-918E-453C-A6B4-895F9D486C97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cs typeface="Arial" charset="0"/>
              </a:defRPr>
            </a:lvl1pPr>
          </a:lstStyle>
          <a:p>
            <a:pPr>
              <a:defRPr/>
            </a:pPr>
            <a:fld id="{2F32ED1A-0AF1-41E8-921E-74AFD337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8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1C0DC99-7426-4DCF-9132-47719E8B7B13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316-E8BF-4C26-AD48-D931640E8E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DF76-7330-4407-A92F-DA2201976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0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70B7-7251-4386-87FD-A1C3C66C9D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79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4866-B784-4E10-AB9F-EF0D1C7D70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36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102-C6B9-4C5E-BD0C-D911B05DCD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262-9A8C-45EE-BD81-4594882E4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2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D60D2-E8DF-4E4B-A3F0-849704A373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57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6A07-968B-456B-A392-31E7045D2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31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E401-033F-446C-8AB6-7BFED3BCCE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5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645F-9D72-4C1E-8646-FAFED4AB0F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38F9-4A9D-43CF-AFF4-085BAB5D6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3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1942-026F-490F-95BC-C3BC2BE5E8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rtl="1"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 Vohra</a:t>
            </a:r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88AAFE91-90DE-4770-9C8B-73D36C1E10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upper+trunk+of+brachial+plexus+injury&amp;source=images&amp;cd=&amp;cad=rja&amp;docid=BiJHTROJngzN6M&amp;tbnid=kphzHWlcszc67M:&amp;ved=0CAUQjRw&amp;url=http://quizlet.com/16615694/daa-lesions-of-the-brachial-plexus-flash-cards/&amp;ei=_rYkUtrvOc3M0AXC9oHAAQ&amp;psig=AFQjCNEmACH43DTVbrj-ygU2lMaBbslThA&amp;ust=13782240256134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7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www.studyblue.com/notes/note/n/clinical-correlations/deck/3613020&amp;ei=srskUqmUGqTT0QXmmIHIDw&amp;psig=AFQjCNHIB1oTww2H41czgahtHYskVND28Q&amp;ust=13782254524012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lower+trunk+brachial+plexus+injury&amp;source=images&amp;cd=&amp;cad=rja&amp;docid=Mzptz83rL-698M&amp;tbnid=cQvrVI19px6xPM:&amp;ved=0CAUQjRw&amp;url=http://medicalstudentsdiaries.blogspot.com/2012/09/nerve-injuries-of-upper-limb.html&amp;ei=17okUvbEM9LB0gW1goGgBw&amp;psig=AFQjCNFLFB7qe9EXh2hh_OlPOi8lCEMEhQ&amp;ust=1378225128205619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7544" y="1628799"/>
            <a:ext cx="8424936" cy="1440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Brachial </a:t>
            </a:r>
            <a:r>
              <a:rPr lang="en-US" sz="36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 &amp; </a:t>
            </a:r>
            <a:r>
              <a:rPr lang="en-US" sz="3600" b="1" kern="1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Lumbosacral</a:t>
            </a: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 </a:t>
            </a:r>
            <a:r>
              <a:rPr lang="en-US" sz="36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+mn-cs"/>
              </a:rPr>
              <a:t>Plexuses</a:t>
            </a:r>
            <a:endParaRPr lang="en-US" sz="3600" b="1" kern="1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484784"/>
            <a:ext cx="3570287" cy="2736304"/>
          </a:xfrm>
        </p:spPr>
        <p:txBody>
          <a:bodyPr/>
          <a:lstStyle/>
          <a:p>
            <a:pPr algn="l" rtl="0" eaLnBrk="1" hangingPunct="1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1. </a:t>
            </a:r>
            <a:r>
              <a:rPr lang="en-US" sz="2000" dirty="0"/>
              <a:t>Nerve to </a:t>
            </a:r>
            <a:r>
              <a:rPr lang="en-US" sz="2000" dirty="0" smtClean="0"/>
              <a:t>rhomboids</a:t>
            </a:r>
            <a:r>
              <a:rPr lang="en-US" sz="2000" dirty="0" smtClean="0">
                <a:solidFill>
                  <a:srgbClr val="FFFF00"/>
                </a:solidFill>
              </a:rPr>
              <a:t> C5</a:t>
            </a:r>
            <a:r>
              <a:rPr lang="en-US" sz="2000" dirty="0" smtClean="0"/>
              <a:t> 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CC00"/>
                </a:solidFill>
              </a:rPr>
              <a:t>dorsal scapular </a:t>
            </a:r>
            <a:r>
              <a:rPr lang="en-US" sz="2000" dirty="0" smtClean="0">
                <a:solidFill>
                  <a:srgbClr val="FFCC00"/>
                </a:solidFill>
              </a:rPr>
              <a:t>nerve</a:t>
            </a:r>
            <a:r>
              <a:rPr lang="en-US" sz="2000" dirty="0" smtClean="0"/>
              <a:t>)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 eaLnBrk="1" hangingPunct="1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  <a:r>
              <a:rPr lang="en-US" sz="2000" dirty="0"/>
              <a:t>Long thoracic </a:t>
            </a:r>
            <a:r>
              <a:rPr lang="en-US" sz="2000" dirty="0" smtClean="0"/>
              <a:t>nerve </a:t>
            </a:r>
            <a:r>
              <a:rPr lang="en-US" sz="2000" dirty="0" smtClean="0">
                <a:solidFill>
                  <a:srgbClr val="FFFF00"/>
                </a:solidFill>
              </a:rPr>
              <a:t>C5, 6 &amp; </a:t>
            </a:r>
            <a:r>
              <a:rPr lang="en-US" sz="2000" dirty="0" smtClean="0">
                <a:solidFill>
                  <a:srgbClr val="FFFF00"/>
                </a:solidFill>
              </a:rPr>
              <a:t>7 nerve of Bell.</a:t>
            </a:r>
            <a:endParaRPr lang="en-US" sz="20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076056" y="4077072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upper trunk is the only trunk which gives branches:</a:t>
            </a: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subclavius</a:t>
            </a: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914400" lvl="1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kern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Suprascapular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nerve </a:t>
            </a:r>
            <a:r>
              <a:rPr lang="en-US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(supplies supraspinatus &amp;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infraspinatus)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112568" cy="42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20072" y="3429000"/>
            <a:ext cx="3888432" cy="7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B. Branches from Trunk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92080" y="764704"/>
            <a:ext cx="38884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A. Branches from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2282825" y="1744663"/>
            <a:ext cx="641350" cy="1222375"/>
            <a:chOff x="2021" y="1561"/>
            <a:chExt cx="542" cy="1284"/>
          </a:xfrm>
        </p:grpSpPr>
        <p:sp>
          <p:nvSpPr>
            <p:cNvPr id="13363" name="Line 6"/>
            <p:cNvSpPr>
              <a:spLocks noChangeShapeType="1"/>
            </p:cNvSpPr>
            <p:nvPr/>
          </p:nvSpPr>
          <p:spPr bwMode="auto">
            <a:xfrm>
              <a:off x="2021" y="1561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7"/>
            <p:cNvSpPr>
              <a:spLocks noChangeShapeType="1"/>
            </p:cNvSpPr>
            <p:nvPr/>
          </p:nvSpPr>
          <p:spPr bwMode="auto">
            <a:xfrm>
              <a:off x="2041" y="2200"/>
              <a:ext cx="522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8"/>
            <p:cNvSpPr>
              <a:spLocks noChangeShapeType="1"/>
            </p:cNvSpPr>
            <p:nvPr/>
          </p:nvSpPr>
          <p:spPr bwMode="auto">
            <a:xfrm>
              <a:off x="2084" y="2845"/>
              <a:ext cx="446" cy="0"/>
            </a:xfrm>
            <a:prstGeom prst="line">
              <a:avLst/>
            </a:prstGeom>
            <a:noFill/>
            <a:ln w="76200">
              <a:solidFill>
                <a:srgbClr val="FFF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701675" y="1573213"/>
            <a:ext cx="10810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827088" y="1905000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3"/>
          <p:cNvSpPr>
            <a:spLocks noChangeShapeType="1"/>
          </p:cNvSpPr>
          <p:nvPr/>
        </p:nvSpPr>
        <p:spPr bwMode="auto">
          <a:xfrm>
            <a:off x="1782763" y="1563688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 flipH="1">
            <a:off x="1765300" y="1749425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725488" y="2320925"/>
            <a:ext cx="15462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9"/>
          <p:cNvSpPr>
            <a:spLocks noChangeShapeType="1"/>
          </p:cNvSpPr>
          <p:nvPr/>
        </p:nvSpPr>
        <p:spPr bwMode="auto">
          <a:xfrm>
            <a:off x="776288" y="2795588"/>
            <a:ext cx="10810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20"/>
          <p:cNvSpPr>
            <a:spLocks noChangeShapeType="1"/>
          </p:cNvSpPr>
          <p:nvPr/>
        </p:nvSpPr>
        <p:spPr bwMode="auto">
          <a:xfrm>
            <a:off x="827088" y="1557338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21"/>
          <p:cNvSpPr>
            <a:spLocks noChangeShapeType="1"/>
          </p:cNvSpPr>
          <p:nvPr/>
        </p:nvSpPr>
        <p:spPr bwMode="auto">
          <a:xfrm>
            <a:off x="1857375" y="2786063"/>
            <a:ext cx="500063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22"/>
          <p:cNvSpPr>
            <a:spLocks noChangeShapeType="1"/>
          </p:cNvSpPr>
          <p:nvPr/>
        </p:nvSpPr>
        <p:spPr bwMode="auto">
          <a:xfrm flipH="1">
            <a:off x="1839913" y="2971800"/>
            <a:ext cx="50165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205038" y="1636713"/>
            <a:ext cx="230187" cy="1427162"/>
            <a:chOff x="1956" y="1446"/>
            <a:chExt cx="194" cy="1501"/>
          </a:xfrm>
        </p:grpSpPr>
        <p:sp>
          <p:nvSpPr>
            <p:cNvPr id="13360" name="Oval 24"/>
            <p:cNvSpPr>
              <a:spLocks noChangeArrowheads="1"/>
            </p:cNvSpPr>
            <p:nvPr/>
          </p:nvSpPr>
          <p:spPr bwMode="auto">
            <a:xfrm>
              <a:off x="1956" y="1446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1" name="Oval 25"/>
            <p:cNvSpPr>
              <a:spLocks noChangeArrowheads="1"/>
            </p:cNvSpPr>
            <p:nvPr/>
          </p:nvSpPr>
          <p:spPr bwMode="auto">
            <a:xfrm>
              <a:off x="1976" y="2085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sp>
          <p:nvSpPr>
            <p:cNvPr id="13362" name="Oval 26"/>
            <p:cNvSpPr>
              <a:spLocks noChangeArrowheads="1"/>
            </p:cNvSpPr>
            <p:nvPr/>
          </p:nvSpPr>
          <p:spPr bwMode="auto">
            <a:xfrm>
              <a:off x="2019" y="2730"/>
              <a:ext cx="131" cy="2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grpSp>
        <p:nvGrpSpPr>
          <p:cNvPr id="13325" name="Group 27"/>
          <p:cNvGrpSpPr>
            <a:grpSpLocks/>
          </p:cNvGrpSpPr>
          <p:nvPr/>
        </p:nvGrpSpPr>
        <p:grpSpPr bwMode="auto">
          <a:xfrm>
            <a:off x="2765425" y="1757363"/>
            <a:ext cx="619125" cy="1387475"/>
            <a:chOff x="2429" y="1574"/>
            <a:chExt cx="524" cy="1458"/>
          </a:xfrm>
        </p:grpSpPr>
        <p:sp>
          <p:nvSpPr>
            <p:cNvPr id="13357" name="Line 28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29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30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2781300" y="1571625"/>
            <a:ext cx="620713" cy="1387475"/>
            <a:chOff x="2443" y="1379"/>
            <a:chExt cx="524" cy="1458"/>
          </a:xfrm>
        </p:grpSpPr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8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7" name="Group 40"/>
          <p:cNvGrpSpPr>
            <a:grpSpLocks/>
          </p:cNvGrpSpPr>
          <p:nvPr/>
        </p:nvGrpSpPr>
        <p:grpSpPr bwMode="auto">
          <a:xfrm>
            <a:off x="3336925" y="2746375"/>
            <a:ext cx="474663" cy="1208088"/>
            <a:chOff x="2913" y="2614"/>
            <a:chExt cx="400" cy="1269"/>
          </a:xfrm>
        </p:grpSpPr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2913" y="2614"/>
              <a:ext cx="273" cy="1201"/>
            </a:xfrm>
            <a:custGeom>
              <a:avLst/>
              <a:gdLst>
                <a:gd name="T0" fmla="*/ 0 w 194"/>
                <a:gd name="T1" fmla="*/ 6104083 h 853"/>
                <a:gd name="T2" fmla="*/ 25307813 w 194"/>
                <a:gd name="T3" fmla="*/ 21579759 h 853"/>
                <a:gd name="T4" fmla="*/ 28788500 w 194"/>
                <a:gd name="T5" fmla="*/ 135445097 h 853"/>
                <a:gd name="T6" fmla="*/ 0 60000 65536"/>
                <a:gd name="T7" fmla="*/ 0 60000 65536"/>
                <a:gd name="T8" fmla="*/ 0 60000 65536"/>
                <a:gd name="T9" fmla="*/ 0 w 194"/>
                <a:gd name="T10" fmla="*/ 0 h 853"/>
                <a:gd name="T11" fmla="*/ 194 w 194"/>
                <a:gd name="T12" fmla="*/ 853 h 8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853">
                  <a:moveTo>
                    <a:pt x="0" y="38"/>
                  </a:moveTo>
                  <a:cubicBezTo>
                    <a:pt x="66" y="19"/>
                    <a:pt x="132" y="0"/>
                    <a:pt x="163" y="136"/>
                  </a:cubicBezTo>
                  <a:cubicBezTo>
                    <a:pt x="194" y="272"/>
                    <a:pt x="189" y="562"/>
                    <a:pt x="185" y="853"/>
                  </a:cubicBezTo>
                </a:path>
              </a:pathLst>
            </a:custGeom>
            <a:noFill/>
            <a:ln w="76200">
              <a:pattFill prst="dashVert">
                <a:fgClr>
                  <a:srgbClr val="34E6FE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  <p:sp>
          <p:nvSpPr>
            <p:cNvPr id="13353" name="Rectangle 42"/>
            <p:cNvSpPr>
              <a:spLocks noChangeArrowheads="1"/>
            </p:cNvSpPr>
            <p:nvPr/>
          </p:nvSpPr>
          <p:spPr bwMode="auto">
            <a:xfrm>
              <a:off x="3063" y="3063"/>
              <a:ext cx="250" cy="820"/>
            </a:xfrm>
            <a:prstGeom prst="rect">
              <a:avLst/>
            </a:prstGeom>
            <a:solidFill>
              <a:srgbClr val="34E6FE"/>
            </a:solidFill>
            <a:ln w="9525">
              <a:solidFill>
                <a:srgbClr val="34E6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</p:grpSp>
      <p:sp>
        <p:nvSpPr>
          <p:cNvPr id="13328" name="Freeform 45"/>
          <p:cNvSpPr>
            <a:spLocks/>
          </p:cNvSpPr>
          <p:nvPr/>
        </p:nvSpPr>
        <p:spPr bwMode="auto">
          <a:xfrm>
            <a:off x="3371850" y="1243013"/>
            <a:ext cx="1470025" cy="9398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13329" name="Rectangle 46"/>
          <p:cNvSpPr>
            <a:spLocks noChangeArrowheads="1"/>
          </p:cNvSpPr>
          <p:nvPr/>
        </p:nvSpPr>
        <p:spPr bwMode="auto">
          <a:xfrm rot="-5700000">
            <a:off x="4856956" y="754857"/>
            <a:ext cx="295275" cy="1131888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13330" name="Text Box 47"/>
          <p:cNvSpPr txBox="1">
            <a:spLocks noChangeArrowheads="1"/>
          </p:cNvSpPr>
          <p:nvPr/>
        </p:nvSpPr>
        <p:spPr bwMode="auto">
          <a:xfrm>
            <a:off x="5508625" y="692150"/>
            <a:ext cx="3455988" cy="206216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00FF00"/>
                </a:solidFill>
              </a:rPr>
              <a:t>Lateral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(2LM)</a:t>
            </a:r>
            <a:r>
              <a:rPr lang="en-US" altLang="en-US" sz="2000" b="1">
                <a:solidFill>
                  <a:srgbClr val="993300"/>
                </a:solidFill>
              </a:rPr>
              <a:t> </a:t>
            </a:r>
            <a:endParaRPr lang="en-US" altLang="en-US" sz="2000" b="1">
              <a:solidFill>
                <a:srgbClr val="FFFF00"/>
              </a:solidFill>
            </a:endParaRPr>
          </a:p>
          <a:p>
            <a:pPr rtl="1" eaLnBrk="1" hangingPunct="1"/>
            <a:r>
              <a:rPr lang="en-US" altLang="en-US" sz="2000" b="1"/>
              <a:t>.Lateral pectoral n</a:t>
            </a:r>
          </a:p>
          <a:p>
            <a:pPr rtl="1" eaLnBrk="1" hangingPunct="1"/>
            <a:r>
              <a:rPr lang="en-US" altLang="en-US" sz="2000" b="1"/>
              <a:t>.Lateral root to median n</a:t>
            </a:r>
          </a:p>
          <a:p>
            <a:pPr rtl="1" eaLnBrk="1" hangingPunct="1"/>
            <a:r>
              <a:rPr lang="en-US" altLang="en-US" sz="2000" b="1"/>
              <a:t>.Musculocutaneous n</a:t>
            </a:r>
          </a:p>
        </p:txBody>
      </p:sp>
      <p:grpSp>
        <p:nvGrpSpPr>
          <p:cNvPr id="13331" name="Group 70"/>
          <p:cNvGrpSpPr>
            <a:grpSpLocks/>
          </p:cNvGrpSpPr>
          <p:nvPr/>
        </p:nvGrpSpPr>
        <p:grpSpPr bwMode="auto">
          <a:xfrm>
            <a:off x="3235325" y="1922463"/>
            <a:ext cx="2352675" cy="2493962"/>
            <a:chOff x="3235325" y="1922463"/>
            <a:chExt cx="2352339" cy="2494144"/>
          </a:xfrm>
        </p:grpSpPr>
        <p:sp>
          <p:nvSpPr>
            <p:cNvPr id="13348" name="Rectangle 35"/>
            <p:cNvSpPr>
              <a:spLocks noChangeArrowheads="1"/>
            </p:cNvSpPr>
            <p:nvPr/>
          </p:nvSpPr>
          <p:spPr bwMode="auto">
            <a:xfrm>
              <a:off x="5292080" y="3284984"/>
              <a:ext cx="295584" cy="113162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rtl="1" eaLnBrk="1" hangingPunct="1"/>
              <a:endParaRPr lang="en-US" altLang="en-US"/>
            </a:p>
          </p:txBody>
        </p:sp>
        <p:cxnSp>
          <p:nvCxnSpPr>
            <p:cNvPr id="13349" name="AutoShape 33"/>
            <p:cNvCxnSpPr>
              <a:cxnSpLocks noChangeShapeType="1"/>
            </p:cNvCxnSpPr>
            <p:nvPr/>
          </p:nvCxnSpPr>
          <p:spPr bwMode="auto">
            <a:xfrm>
              <a:off x="3419872" y="2492896"/>
              <a:ext cx="1996163" cy="879359"/>
            </a:xfrm>
            <a:prstGeom prst="curvedConnector3">
              <a:avLst>
                <a:gd name="adj1" fmla="val 71088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0" name="AutoShape 32"/>
            <p:cNvCxnSpPr>
              <a:cxnSpLocks noChangeShapeType="1"/>
            </p:cNvCxnSpPr>
            <p:nvPr/>
          </p:nvCxnSpPr>
          <p:spPr bwMode="auto">
            <a:xfrm>
              <a:off x="3235325" y="1922463"/>
              <a:ext cx="1624707" cy="1002481"/>
            </a:xfrm>
            <a:prstGeom prst="curvedConnector3">
              <a:avLst>
                <a:gd name="adj1" fmla="val 75907"/>
              </a:avLst>
            </a:pr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51" name="Freeform 34"/>
            <p:cNvSpPr>
              <a:spLocks/>
            </p:cNvSpPr>
            <p:nvPr/>
          </p:nvSpPr>
          <p:spPr bwMode="auto">
            <a:xfrm>
              <a:off x="3299171" y="2636912"/>
              <a:ext cx="1632869" cy="632087"/>
            </a:xfrm>
            <a:custGeom>
              <a:avLst/>
              <a:gdLst>
                <a:gd name="T0" fmla="*/ 0 w 1271"/>
                <a:gd name="T1" fmla="*/ 2147483647 h 641"/>
                <a:gd name="T2" fmla="*/ 2147483647 w 1271"/>
                <a:gd name="T3" fmla="*/ 2147483647 h 641"/>
                <a:gd name="T4" fmla="*/ 2147483647 w 1271"/>
                <a:gd name="T5" fmla="*/ 2147483647 h 641"/>
                <a:gd name="T6" fmla="*/ 0 60000 65536"/>
                <a:gd name="T7" fmla="*/ 0 60000 65536"/>
                <a:gd name="T8" fmla="*/ 0 60000 65536"/>
                <a:gd name="T9" fmla="*/ 0 w 1271"/>
                <a:gd name="T10" fmla="*/ 0 h 641"/>
                <a:gd name="T11" fmla="*/ 1271 w 1271"/>
                <a:gd name="T12" fmla="*/ 641 h 6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641">
                  <a:moveTo>
                    <a:pt x="0" y="511"/>
                  </a:moveTo>
                  <a:cubicBezTo>
                    <a:pt x="388" y="255"/>
                    <a:pt x="777" y="0"/>
                    <a:pt x="989" y="22"/>
                  </a:cubicBezTo>
                  <a:cubicBezTo>
                    <a:pt x="1201" y="44"/>
                    <a:pt x="1236" y="342"/>
                    <a:pt x="1271" y="641"/>
                  </a:cubicBezTo>
                </a:path>
              </a:pathLst>
            </a:custGeom>
            <a:noFill/>
            <a:ln w="76200">
              <a:pattFill prst="smGri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r" rtl="1" eaLnBrk="1" hangingPunct="1"/>
              <a:endParaRPr lang="en-US" altLang="en-US"/>
            </a:p>
          </p:txBody>
        </p:sp>
      </p:grp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5364163" y="3805238"/>
            <a:ext cx="3455987" cy="2493962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800" b="1">
                <a:solidFill>
                  <a:srgbClr val="FF0000"/>
                </a:solidFill>
              </a:rPr>
              <a:t>  Posterior Cord</a:t>
            </a:r>
          </a:p>
          <a:p>
            <a:pPr rtl="1" eaLnBrk="1" hangingPunct="1"/>
            <a:r>
              <a:rPr lang="en-US" altLang="en-US" sz="2000" b="1">
                <a:solidFill>
                  <a:srgbClr val="FFFF00"/>
                </a:solidFill>
              </a:rPr>
              <a:t>(ULTRA)</a:t>
            </a:r>
            <a:r>
              <a:rPr lang="en-US" altLang="en-US" sz="2800" b="1">
                <a:solidFill>
                  <a:srgbClr val="993300"/>
                </a:solidFill>
              </a:rPr>
              <a:t> </a:t>
            </a:r>
          </a:p>
          <a:p>
            <a:pPr rtl="1" eaLnBrk="1" hangingPunct="1"/>
            <a:r>
              <a:rPr lang="en-US" altLang="en-US" sz="2000" b="1"/>
              <a:t>.Upper subscapular n</a:t>
            </a:r>
          </a:p>
          <a:p>
            <a:pPr rtl="1" eaLnBrk="1" hangingPunct="1"/>
            <a:r>
              <a:rPr lang="en-US" altLang="en-US" sz="2000" b="1"/>
              <a:t>.Lower subscapular n</a:t>
            </a:r>
          </a:p>
          <a:p>
            <a:pPr rtl="1" eaLnBrk="1" hangingPunct="1"/>
            <a:r>
              <a:rPr lang="en-US" altLang="en-US" sz="2000" b="1"/>
              <a:t>.Thoracodorsal n</a:t>
            </a:r>
          </a:p>
          <a:p>
            <a:pPr rtl="1" eaLnBrk="1" hangingPunct="1"/>
            <a:r>
              <a:rPr lang="en-US" altLang="en-US" sz="2000" b="1"/>
              <a:t>.Radial n </a:t>
            </a:r>
          </a:p>
          <a:p>
            <a:pPr rtl="1" eaLnBrk="1" hangingPunct="1"/>
            <a:r>
              <a:rPr lang="en-US" altLang="en-US" sz="2000" b="1"/>
              <a:t>.Axillary n</a:t>
            </a:r>
          </a:p>
        </p:txBody>
      </p:sp>
      <p:sp>
        <p:nvSpPr>
          <p:cNvPr id="14356" name="Text Box 49"/>
          <p:cNvSpPr txBox="1">
            <a:spLocks noChangeArrowheads="1"/>
          </p:cNvSpPr>
          <p:nvPr/>
        </p:nvSpPr>
        <p:spPr bwMode="auto">
          <a:xfrm>
            <a:off x="287338" y="3573463"/>
            <a:ext cx="4789487" cy="2370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Medial cord</a:t>
            </a:r>
          </a:p>
          <a:p>
            <a:pPr rtl="1">
              <a:defRPr/>
            </a:pPr>
            <a:r>
              <a:rPr lang="en-US" sz="2000" b="1" dirty="0">
                <a:solidFill>
                  <a:srgbClr val="FFFF00"/>
                </a:solidFill>
              </a:rPr>
              <a:t>(4MU) </a:t>
            </a:r>
          </a:p>
          <a:p>
            <a:pPr>
              <a:defRPr/>
            </a:pPr>
            <a:r>
              <a:rPr lang="en-US" sz="2000" b="1" dirty="0"/>
              <a:t>.Medial pectoral n.</a:t>
            </a:r>
          </a:p>
          <a:p>
            <a:pPr>
              <a:defRPr/>
            </a:pPr>
            <a:r>
              <a:rPr lang="en-US" sz="2000" b="1" dirty="0"/>
              <a:t>.Medial root to median n.</a:t>
            </a:r>
          </a:p>
          <a:p>
            <a:pPr>
              <a:defRPr/>
            </a:pPr>
            <a:r>
              <a:rPr lang="en-US" sz="2000" b="1" dirty="0"/>
              <a:t>.Medial cutaneous n of arm.</a:t>
            </a:r>
          </a:p>
          <a:p>
            <a:pPr>
              <a:defRPr/>
            </a:pPr>
            <a:r>
              <a:rPr lang="en-US" sz="2000" b="1" dirty="0"/>
              <a:t>.Medial cutaneous n of forearm.</a:t>
            </a:r>
          </a:p>
          <a:p>
            <a:pPr>
              <a:defRPr/>
            </a:pPr>
            <a:r>
              <a:rPr lang="en-US" sz="2000" b="1" dirty="0"/>
              <a:t>.Ulnar n.</a:t>
            </a:r>
          </a:p>
        </p:txBody>
      </p:sp>
      <p:sp>
        <p:nvSpPr>
          <p:cNvPr id="13334" name="Text Box 50"/>
          <p:cNvSpPr txBox="1">
            <a:spLocks noChangeArrowheads="1"/>
          </p:cNvSpPr>
          <p:nvPr/>
        </p:nvSpPr>
        <p:spPr bwMode="auto">
          <a:xfrm>
            <a:off x="244475" y="13287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C5</a:t>
            </a:r>
          </a:p>
        </p:txBody>
      </p:sp>
      <p:sp>
        <p:nvSpPr>
          <p:cNvPr id="13335" name="Text Box 51"/>
          <p:cNvSpPr txBox="1">
            <a:spLocks noChangeArrowheads="1"/>
          </p:cNvSpPr>
          <p:nvPr/>
        </p:nvSpPr>
        <p:spPr bwMode="auto">
          <a:xfrm>
            <a:off x="257175" y="17049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C6</a:t>
            </a:r>
          </a:p>
        </p:txBody>
      </p:sp>
      <p:sp>
        <p:nvSpPr>
          <p:cNvPr id="13336" name="Text Box 52"/>
          <p:cNvSpPr txBox="1">
            <a:spLocks noChangeArrowheads="1"/>
          </p:cNvSpPr>
          <p:nvPr/>
        </p:nvSpPr>
        <p:spPr bwMode="auto">
          <a:xfrm>
            <a:off x="269875" y="21161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C7</a:t>
            </a: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266700" y="257968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C8</a:t>
            </a:r>
          </a:p>
        </p:txBody>
      </p:sp>
      <p:sp>
        <p:nvSpPr>
          <p:cNvPr id="13338" name="Text Box 54"/>
          <p:cNvSpPr txBox="1">
            <a:spLocks noChangeArrowheads="1"/>
          </p:cNvSpPr>
          <p:nvPr/>
        </p:nvSpPr>
        <p:spPr bwMode="auto">
          <a:xfrm>
            <a:off x="261938" y="2916238"/>
            <a:ext cx="48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C00"/>
                </a:solidFill>
              </a:rPr>
              <a:t>T1</a:t>
            </a:r>
          </a:p>
        </p:txBody>
      </p:sp>
      <p:sp>
        <p:nvSpPr>
          <p:cNvPr id="13339" name="TextBox 46"/>
          <p:cNvSpPr txBox="1">
            <a:spLocks noChangeArrowheads="1"/>
          </p:cNvSpPr>
          <p:nvPr/>
        </p:nvSpPr>
        <p:spPr bwMode="auto">
          <a:xfrm>
            <a:off x="684213" y="260350"/>
            <a:ext cx="403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  <a:p>
            <a:pPr algn="r" rtl="1" eaLnBrk="1" hangingPunct="1"/>
            <a:endParaRPr lang="en-US" altLang="en-US"/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1000125" y="1428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 dirty="0" smtClean="0">
                <a:solidFill>
                  <a:srgbClr val="00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(C)Branches from Cords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41" name="Line 19"/>
          <p:cNvSpPr>
            <a:spLocks noChangeShapeType="1"/>
          </p:cNvSpPr>
          <p:nvPr/>
        </p:nvSpPr>
        <p:spPr bwMode="auto">
          <a:xfrm>
            <a:off x="755650" y="3141663"/>
            <a:ext cx="10810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12"/>
          <p:cNvSpPr>
            <a:spLocks noChangeShapeType="1"/>
          </p:cNvSpPr>
          <p:nvPr/>
        </p:nvSpPr>
        <p:spPr bwMode="auto">
          <a:xfrm>
            <a:off x="827088" y="2349500"/>
            <a:ext cx="1370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12"/>
          <p:cNvSpPr>
            <a:spLocks noChangeShapeType="1"/>
          </p:cNvSpPr>
          <p:nvPr/>
        </p:nvSpPr>
        <p:spPr bwMode="auto">
          <a:xfrm>
            <a:off x="828675" y="3132138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13"/>
          <p:cNvSpPr>
            <a:spLocks noChangeShapeType="1"/>
          </p:cNvSpPr>
          <p:nvPr/>
        </p:nvSpPr>
        <p:spPr bwMode="auto">
          <a:xfrm>
            <a:off x="1782763" y="2790825"/>
            <a:ext cx="500062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14"/>
          <p:cNvSpPr>
            <a:spLocks noChangeShapeType="1"/>
          </p:cNvSpPr>
          <p:nvPr/>
        </p:nvSpPr>
        <p:spPr bwMode="auto">
          <a:xfrm flipH="1">
            <a:off x="1765300" y="2976563"/>
            <a:ext cx="501650" cy="165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20"/>
          <p:cNvSpPr>
            <a:spLocks noChangeShapeType="1"/>
          </p:cNvSpPr>
          <p:nvPr/>
        </p:nvSpPr>
        <p:spPr bwMode="auto">
          <a:xfrm>
            <a:off x="827088" y="27844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45"/>
          <p:cNvSpPr>
            <a:spLocks/>
          </p:cNvSpPr>
          <p:nvPr/>
        </p:nvSpPr>
        <p:spPr bwMode="auto">
          <a:xfrm>
            <a:off x="3276600" y="1268413"/>
            <a:ext cx="1511300" cy="292100"/>
          </a:xfrm>
          <a:custGeom>
            <a:avLst/>
            <a:gdLst>
              <a:gd name="T0" fmla="*/ 0 w 1934"/>
              <a:gd name="T1" fmla="*/ 2147483647 h 598"/>
              <a:gd name="T2" fmla="*/ 2147483647 w 1934"/>
              <a:gd name="T3" fmla="*/ 0 h 598"/>
              <a:gd name="T4" fmla="*/ 0 60000 65536"/>
              <a:gd name="T5" fmla="*/ 0 60000 65536"/>
              <a:gd name="T6" fmla="*/ 0 w 1934"/>
              <a:gd name="T7" fmla="*/ 0 h 598"/>
              <a:gd name="T8" fmla="*/ 1934 w 1934"/>
              <a:gd name="T9" fmla="*/ 598 h 5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34" h="598">
                <a:moveTo>
                  <a:pt x="0" y="598"/>
                </a:moveTo>
                <a:cubicBezTo>
                  <a:pt x="806" y="349"/>
                  <a:pt x="1612" y="100"/>
                  <a:pt x="1934" y="0"/>
                </a:cubicBezTo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6581860" cy="48320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2400" b="1" i="1" u="sng" dirty="0" smtClean="0">
                <a:ln w="50800"/>
                <a:solidFill>
                  <a:srgbClr val="FFFF00"/>
                </a:solidFill>
                <a:cs typeface="+mn-cs"/>
              </a:rPr>
              <a:t>Lesions</a:t>
            </a:r>
            <a:r>
              <a:rPr lang="en-US" sz="2400" b="1" i="1" dirty="0" smtClean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of </a:t>
            </a:r>
            <a:r>
              <a:rPr lang="en-US" sz="2400" b="1" i="1" dirty="0" smtClean="0">
                <a:ln w="50800"/>
                <a:solidFill>
                  <a:srgbClr val="FFFF00"/>
                </a:solidFill>
                <a:cs typeface="+mn-cs"/>
              </a:rPr>
              <a:t>the</a:t>
            </a:r>
            <a:r>
              <a:rPr lang="en-US" sz="2400" b="1" i="1" u="sng" dirty="0" smtClean="0">
                <a:ln w="50800"/>
                <a:solidFill>
                  <a:srgbClr val="FFFF00"/>
                </a:solidFill>
              </a:rPr>
              <a:t> Upper</a:t>
            </a:r>
            <a:r>
              <a:rPr lang="en-US" sz="2400" b="1" i="1" dirty="0" smtClean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sz="2400" b="1" i="1" u="sng" dirty="0" smtClean="0">
                <a:ln w="50800"/>
                <a:solidFill>
                  <a:srgbClr val="FFFF00"/>
                </a:solidFill>
              </a:rPr>
              <a:t>Trunk </a:t>
            </a:r>
            <a:r>
              <a:rPr lang="en-US" sz="2400" b="1" i="1" dirty="0" smtClean="0">
                <a:ln w="50800"/>
                <a:solidFill>
                  <a:srgbClr val="FFFF00"/>
                </a:solidFill>
                <a:cs typeface="+mn-cs"/>
              </a:rPr>
              <a:t> ( C5,6), 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b="1" i="1" dirty="0" err="1">
                <a:ln w="50800"/>
                <a:solidFill>
                  <a:srgbClr val="FFFF00"/>
                </a:solidFill>
                <a:cs typeface="+mn-cs"/>
              </a:rPr>
              <a:t>Erb-Duchenne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 Palsy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”waiter's tip position”</a:t>
            </a:r>
            <a:r>
              <a:rPr lang="en-US" sz="2400" b="1" i="1" dirty="0">
                <a:ln w="50800"/>
                <a:solidFill>
                  <a:srgbClr val="FFFF00"/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sz="2400" b="1" i="1" dirty="0">
              <a:ln w="50800"/>
              <a:solidFill>
                <a:srgbClr val="FF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n w="50800"/>
                <a:cs typeface="+mn-cs"/>
              </a:rPr>
              <a:t> </a:t>
            </a:r>
            <a:r>
              <a:rPr lang="en-US" sz="2000" u="sng" dirty="0">
                <a:ln w="50800"/>
                <a:cs typeface="+mn-cs"/>
              </a:rPr>
              <a:t>Resulting from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excessive displacement </a:t>
            </a:r>
            <a:r>
              <a:rPr lang="en-US" sz="2000" dirty="0">
                <a:ln w="50800"/>
                <a:cs typeface="+mn-cs"/>
              </a:rPr>
              <a:t>of the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head </a:t>
            </a:r>
            <a:r>
              <a:rPr lang="en-US" sz="2000" dirty="0">
                <a:ln w="50800"/>
                <a:cs typeface="+mn-cs"/>
              </a:rPr>
              <a:t>to the </a:t>
            </a:r>
            <a:r>
              <a:rPr lang="en-US" sz="20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opposite side </a:t>
            </a:r>
            <a:r>
              <a:rPr lang="en-US" sz="2000" dirty="0">
                <a:ln w="50800"/>
                <a:cs typeface="+mn-cs"/>
              </a:rPr>
              <a:t>and </a:t>
            </a:r>
            <a:r>
              <a:rPr lang="en-US" sz="2000" dirty="0">
                <a:ln w="50800"/>
                <a:solidFill>
                  <a:srgbClr val="92D050"/>
                </a:solidFill>
                <a:cs typeface="+mn-cs"/>
              </a:rPr>
              <a:t>depression of the shoulder </a:t>
            </a:r>
            <a:r>
              <a:rPr lang="en-US" sz="2000" dirty="0">
                <a:ln w="50800"/>
                <a:cs typeface="+mn-cs"/>
              </a:rPr>
              <a:t>on</a:t>
            </a:r>
            <a:r>
              <a:rPr lang="en-US" sz="2000" dirty="0">
                <a:ln w="50800"/>
              </a:rPr>
              <a:t> the </a:t>
            </a:r>
            <a:r>
              <a:rPr lang="en-US" sz="2000" dirty="0">
                <a:ln w="50800"/>
                <a:solidFill>
                  <a:srgbClr val="92D050"/>
                </a:solidFill>
              </a:rPr>
              <a:t>same</a:t>
            </a:r>
            <a:r>
              <a:rPr lang="en-US" sz="2000" dirty="0">
                <a:ln w="50800"/>
              </a:rPr>
              <a:t> </a:t>
            </a:r>
            <a:r>
              <a:rPr lang="en-US" sz="2000" dirty="0">
                <a:ln w="50800"/>
                <a:solidFill>
                  <a:srgbClr val="92D050"/>
                </a:solidFill>
              </a:rPr>
              <a:t>side</a:t>
            </a:r>
            <a:r>
              <a:rPr lang="en-US" sz="2000" dirty="0">
                <a:ln w="50800"/>
                <a:solidFill>
                  <a:srgbClr val="92D050"/>
                </a:solidFill>
                <a:cs typeface="+mn-cs"/>
              </a:rPr>
              <a:t> </a:t>
            </a:r>
            <a:r>
              <a:rPr lang="en-US" sz="2000" dirty="0">
                <a:ln w="50800"/>
              </a:rPr>
              <a:t>(a blow or fall on shoulder).  </a:t>
            </a:r>
            <a:endParaRPr lang="en-US" sz="2000" dirty="0">
              <a:ln w="50800"/>
              <a:cs typeface="+mn-cs"/>
            </a:endParaRPr>
          </a:p>
          <a:p>
            <a:pPr>
              <a:defRPr/>
            </a:pPr>
            <a:endParaRPr lang="en-US" b="1" dirty="0">
              <a:ln w="5080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ln w="50800"/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00FF00"/>
                </a:solidFill>
                <a:cs typeface="+mn-cs"/>
              </a:rPr>
              <a:t>The position of the upper limb </a:t>
            </a:r>
            <a:r>
              <a:rPr lang="en-US" sz="2000" dirty="0">
                <a:ln w="50800"/>
                <a:cs typeface="+mn-cs"/>
              </a:rPr>
              <a:t>in this condition  has been likened to that of a porter or </a:t>
            </a:r>
            <a:r>
              <a:rPr lang="en-US" sz="2000" dirty="0">
                <a:ln w="50800"/>
                <a:solidFill>
                  <a:srgbClr val="00FF00"/>
                </a:solidFill>
                <a:cs typeface="+mn-cs"/>
              </a:rPr>
              <a:t>waiter hinting for a tip </a:t>
            </a:r>
            <a:r>
              <a:rPr lang="en-US" sz="2000" dirty="0">
                <a:ln w="50800"/>
                <a:cs typeface="+mn-cs"/>
              </a:rPr>
              <a:t>or </a:t>
            </a:r>
            <a:r>
              <a:rPr lang="en-US" sz="2000" dirty="0">
                <a:ln w="50800"/>
                <a:solidFill>
                  <a:srgbClr val="FFC000"/>
                </a:solidFill>
                <a:cs typeface="+mn-cs"/>
              </a:rPr>
              <a:t>policeman’s tip </a:t>
            </a:r>
            <a:r>
              <a:rPr lang="en-US" dirty="0">
                <a:ln w="50800"/>
                <a:solidFill>
                  <a:srgbClr val="FFC000"/>
                </a:solidFill>
                <a:cs typeface="+mn-cs"/>
              </a:rPr>
              <a:t>hand</a:t>
            </a:r>
            <a:r>
              <a:rPr lang="en-US" dirty="0">
                <a:ln w="50800"/>
                <a:solidFill>
                  <a:srgbClr val="FF00FF"/>
                </a:solidFill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n w="50800"/>
              <a:solidFill>
                <a:srgbClr val="FF00FF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arm </a:t>
            </a:r>
            <a:r>
              <a:rPr lang="en-US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hangs by the side and is rotated </a:t>
            </a:r>
            <a:r>
              <a:rPr lang="en-US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medially. </a:t>
            </a:r>
            <a:r>
              <a:rPr lang="en-US" b="1" dirty="0">
                <a:ln w="50800"/>
                <a:solidFill>
                  <a:srgbClr val="00FF00"/>
                </a:solidFill>
                <a:cs typeface="+mn-cs"/>
              </a:rPr>
              <a:t>The </a:t>
            </a:r>
            <a:r>
              <a:rPr lang="en-US" dirty="0">
                <a:ln w="50800"/>
                <a:solidFill>
                  <a:srgbClr val="00FF00"/>
                </a:solidFill>
                <a:cs typeface="+mn-cs"/>
              </a:rPr>
              <a:t>forearm </a:t>
            </a:r>
            <a:r>
              <a:rPr lang="en-US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is extended and </a:t>
            </a:r>
            <a:r>
              <a:rPr lang="en-US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pronated</a:t>
            </a:r>
            <a:endParaRPr lang="en-US" dirty="0">
              <a:ln w="50800"/>
              <a:solidFill>
                <a:srgbClr val="FF00FF"/>
              </a:solidFill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4807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FF00"/>
                </a:solidFill>
                <a:cs typeface="+mn-cs"/>
              </a:rPr>
              <a:t>Brachial Plexus Injuries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786563" y="5857875"/>
            <a:ext cx="2143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chemeClr val="bg2"/>
                </a:solidFill>
              </a:rPr>
              <a:t>Erb-Duchenne’s paralysis due to injury of</a:t>
            </a:r>
            <a:r>
              <a:rPr lang="en-US" altLang="en-US" sz="1100" b="1" u="sng">
                <a:solidFill>
                  <a:schemeClr val="bg2"/>
                </a:solidFill>
              </a:rPr>
              <a:t> Upper Trunk </a:t>
            </a:r>
            <a:r>
              <a:rPr lang="en-US" altLang="en-US" sz="1100" b="1">
                <a:solidFill>
                  <a:schemeClr val="bg2"/>
                </a:solidFill>
              </a:rPr>
              <a:t>of Brachial Plexus.</a:t>
            </a:r>
          </a:p>
        </p:txBody>
      </p:sp>
      <p:pic>
        <p:nvPicPr>
          <p:cNvPr id="14341" name="Picture 7" descr="http://t3.gstatic.com/images?q=tbn:ANd9GcR4j2HPMhlPQBMYRVqLW6hxNDEZwfxI2QJSEuhTtmVR3g0jsJ3Le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9FF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2286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103" y="714356"/>
            <a:ext cx="580422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i="1" u="sng" dirty="0" smtClean="0">
                <a:ln w="50800"/>
                <a:solidFill>
                  <a:srgbClr val="FFFF00"/>
                </a:solidFill>
                <a:cs typeface="+mn-cs"/>
              </a:rPr>
              <a:t>Lesions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of </a:t>
            </a:r>
            <a:r>
              <a:rPr lang="en-US" b="1" i="1" u="sng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b="1" i="1" u="sng" dirty="0" smtClean="0">
                <a:ln w="50800"/>
                <a:solidFill>
                  <a:srgbClr val="00FF00"/>
                </a:solidFill>
              </a:rPr>
              <a:t>Lower Trunk of the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 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Brachial 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Plexus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, (</a:t>
            </a:r>
            <a:r>
              <a:rPr lang="en-US" b="1" i="1" dirty="0" err="1">
                <a:ln w="50800"/>
                <a:solidFill>
                  <a:srgbClr val="FFFF00"/>
                </a:solidFill>
                <a:cs typeface="+mn-cs"/>
              </a:rPr>
              <a:t>Klumpke</a:t>
            </a:r>
            <a:r>
              <a:rPr lang="en-US" b="1" i="1" dirty="0">
                <a:ln w="50800"/>
                <a:solidFill>
                  <a:srgbClr val="FFFF00"/>
                </a:solidFill>
                <a:cs typeface="+mn-cs"/>
              </a:rPr>
              <a:t> Palsy</a:t>
            </a:r>
            <a:r>
              <a:rPr lang="en-US" b="1" i="1" dirty="0" smtClean="0">
                <a:ln w="50800"/>
                <a:solidFill>
                  <a:srgbClr val="FFFF00"/>
                </a:solidFill>
                <a:cs typeface="+mn-cs"/>
              </a:rPr>
              <a:t>)/</a:t>
            </a:r>
            <a:r>
              <a:rPr lang="en-US" b="1" i="1" dirty="0" smtClean="0">
                <a:ln w="50800"/>
                <a:solidFill>
                  <a:srgbClr val="00FF00"/>
                </a:solidFill>
              </a:rPr>
              <a:t> </a:t>
            </a:r>
            <a:r>
              <a:rPr lang="en-US" b="1" i="1" dirty="0">
                <a:ln w="50800"/>
                <a:solidFill>
                  <a:srgbClr val="00FF00"/>
                </a:solidFill>
              </a:rPr>
              <a:t>(</a:t>
            </a:r>
            <a:r>
              <a:rPr lang="en-US" b="1" i="1" dirty="0" smtClean="0">
                <a:ln w="50800"/>
                <a:solidFill>
                  <a:srgbClr val="00FF00"/>
                </a:solidFill>
              </a:rPr>
              <a:t>C8,T1): </a:t>
            </a:r>
            <a:endParaRPr lang="en-US" b="1" i="1" dirty="0">
              <a:ln w="50800"/>
              <a:solidFill>
                <a:srgbClr val="00FF0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n w="50800"/>
                <a:cs typeface="+mn-cs"/>
              </a:rPr>
              <a:t> Lower lesions of the brachial plexus are usually </a:t>
            </a:r>
            <a:r>
              <a:rPr lang="en-US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traction injuries </a:t>
            </a:r>
            <a:r>
              <a:rPr lang="en-US" u="sng" dirty="0">
                <a:ln w="50800"/>
                <a:cs typeface="+mn-cs"/>
              </a:rPr>
              <a:t>caused by </a:t>
            </a:r>
            <a:r>
              <a:rPr lang="en-US" dirty="0">
                <a:ln w="50800"/>
                <a:cs typeface="+mn-cs"/>
              </a:rPr>
              <a:t>a person falling from a height clutching at an object to save himself. </a:t>
            </a:r>
            <a:r>
              <a:rPr lang="en-US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The first thoracic nerve </a:t>
            </a:r>
            <a:r>
              <a:rPr lang="en-US" dirty="0">
                <a:ln w="50800"/>
                <a:cs typeface="+mn-cs"/>
              </a:rPr>
              <a:t>is </a:t>
            </a:r>
            <a:r>
              <a:rPr lang="en-US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usually torn.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n w="50800"/>
                <a:cs typeface="+mn-cs"/>
              </a:rPr>
              <a:t> The nerve fibers from this segment run in the </a:t>
            </a:r>
            <a:r>
              <a:rPr lang="en-US" dirty="0">
                <a:ln w="50800"/>
                <a:solidFill>
                  <a:srgbClr val="FFFF00"/>
                </a:solidFill>
                <a:cs typeface="+mn-cs"/>
              </a:rPr>
              <a:t>ulnar and median nerves </a:t>
            </a:r>
            <a:r>
              <a:rPr lang="en-US" dirty="0">
                <a:ln w="50800"/>
                <a:cs typeface="+mn-cs"/>
              </a:rPr>
              <a:t>to supply all the small muscles of the hand. </a:t>
            </a:r>
            <a:r>
              <a:rPr lang="en-US" dirty="0">
                <a:ln w="50800"/>
                <a:solidFill>
                  <a:srgbClr val="00FF00"/>
                </a:solidFill>
                <a:cs typeface="+mn-cs"/>
              </a:rPr>
              <a:t>The hand has a </a:t>
            </a:r>
            <a:r>
              <a:rPr lang="en-US" u="sng" dirty="0">
                <a:ln w="50800"/>
                <a:solidFill>
                  <a:srgbClr val="00FF00"/>
                </a:solidFill>
                <a:cs typeface="+mn-cs"/>
              </a:rPr>
              <a:t>clawed appearance </a:t>
            </a:r>
            <a:r>
              <a:rPr lang="en-US" dirty="0">
                <a:ln w="50800"/>
                <a:solidFill>
                  <a:srgbClr val="00FF00"/>
                </a:solidFill>
                <a:cs typeface="+mn-cs"/>
              </a:rPr>
              <a:t>due to </a:t>
            </a:r>
            <a:r>
              <a:rPr lang="en-US" u="sng" dirty="0">
                <a:ln w="50800"/>
                <a:solidFill>
                  <a:srgbClr val="FFFF00"/>
                </a:solidFill>
                <a:cs typeface="+mn-cs"/>
              </a:rPr>
              <a:t>ulnar nerve </a:t>
            </a:r>
            <a:r>
              <a:rPr lang="en-US" u="sng" dirty="0" smtClean="0">
                <a:ln w="50800"/>
                <a:solidFill>
                  <a:srgbClr val="FFFF00"/>
                </a:solidFill>
                <a:cs typeface="+mn-cs"/>
              </a:rPr>
              <a:t>injury</a:t>
            </a:r>
            <a:endParaRPr lang="en-US" u="sng" dirty="0">
              <a:ln w="50800"/>
              <a:solidFill>
                <a:srgbClr val="FFFF00"/>
              </a:solidFill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6" y="35913"/>
            <a:ext cx="6357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FF00FF"/>
                </a:solidFill>
                <a:cs typeface="+mn-cs"/>
              </a:rPr>
              <a:t>Brachial Plexus Injuries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" y="4005064"/>
            <a:ext cx="2413471" cy="25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1800" y="3789040"/>
            <a:ext cx="3106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  <a:cs typeface="+mn-cs"/>
              </a:rPr>
              <a:t>Hand of Benediction  or Pop’s Blessings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u="sng" dirty="0">
                <a:ln w="50800"/>
                <a:solidFill>
                  <a:srgbClr val="FF00FF"/>
                </a:solidFill>
                <a:cs typeface="+mn-cs"/>
              </a:rPr>
              <a:t>(APE HAND) </a:t>
            </a:r>
            <a:r>
              <a:rPr lang="en-US" sz="2000" b="1" dirty="0">
                <a:ln w="50800"/>
                <a:cs typeface="+mn-cs"/>
              </a:rPr>
              <a:t>will</a:t>
            </a: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  <a:cs typeface="+mn-cs"/>
              </a:rPr>
              <a:t> </a:t>
            </a:r>
            <a:r>
              <a:rPr lang="en-US" sz="2000" b="1" dirty="0">
                <a:ln w="50800"/>
                <a:cs typeface="+mn-cs"/>
              </a:rPr>
              <a:t>result from </a:t>
            </a:r>
            <a:r>
              <a:rPr lang="en-US" sz="2000" b="1" u="sng" dirty="0">
                <a:ln w="50800"/>
                <a:solidFill>
                  <a:srgbClr val="FFFF00"/>
                </a:solidFill>
                <a:cs typeface="+mn-cs"/>
              </a:rPr>
              <a:t>median nerve injury. </a:t>
            </a:r>
          </a:p>
        </p:txBody>
      </p:sp>
      <p:pic>
        <p:nvPicPr>
          <p:cNvPr id="15366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15125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/>
              <a:t>Claw Hand</a:t>
            </a:r>
          </a:p>
        </p:txBody>
      </p:sp>
      <p:pic>
        <p:nvPicPr>
          <p:cNvPr id="29706" name="Picture 10" descr="http://t2.gstatic.com/images?q=tbn:ANd9GcRAfIMNzAqb-nV3pG1kh4RdDhjzqXahidyzBEmrxiK3Wu043dD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0648"/>
            <a:ext cx="2547813" cy="2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6858000" y="26431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/>
              <a:t>Claw Hand</a:t>
            </a:r>
          </a:p>
        </p:txBody>
      </p:sp>
      <p:pic>
        <p:nvPicPr>
          <p:cNvPr id="15370" name="Picture 12" descr="http://classconnection.s3.amazonaws.com/574/flashcards/598574/png/picture41311464890819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7" r="51987" b="6818"/>
          <a:stretch>
            <a:fillRect/>
          </a:stretch>
        </p:blipFill>
        <p:spPr bwMode="auto">
          <a:xfrm>
            <a:off x="6786563" y="3643313"/>
            <a:ext cx="1857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56"/>
          <a:stretch>
            <a:fillRect/>
          </a:stretch>
        </p:blipFill>
        <p:spPr bwMode="auto">
          <a:xfrm>
            <a:off x="6116638" y="4684713"/>
            <a:ext cx="30273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stepjourney.files.wordpress.com/2010/04/popesign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8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5148263" cy="5762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1341438"/>
            <a:ext cx="3960441" cy="525621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By ventral rami of L1, 	2, 3 and most of L4.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Within the substance of 	psoas major muscle.</a:t>
            </a:r>
            <a:endParaRPr lang="en-US" sz="20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b="1" i="1" dirty="0" smtClean="0"/>
              <a:t>	</a:t>
            </a:r>
            <a:r>
              <a:rPr lang="en-US" sz="1800" i="1" dirty="0" err="1" smtClean="0">
                <a:solidFill>
                  <a:srgbClr val="00FF00"/>
                </a:solidFill>
              </a:rPr>
              <a:t>Iliohypogastric</a:t>
            </a:r>
            <a:r>
              <a:rPr lang="en-US" sz="1800" i="1" dirty="0" smtClean="0">
                <a:solidFill>
                  <a:srgbClr val="00FF00"/>
                </a:solidFill>
              </a:rPr>
              <a:t> &amp; 	</a:t>
            </a:r>
            <a:r>
              <a:rPr lang="en-US" sz="1800" i="1" dirty="0" err="1" smtClean="0">
                <a:solidFill>
                  <a:srgbClr val="00FF00"/>
                </a:solidFill>
              </a:rPr>
              <a:t>ilioinguinal</a:t>
            </a:r>
            <a:r>
              <a:rPr lang="en-US" sz="1800" i="1" dirty="0" smtClean="0">
                <a:solidFill>
                  <a:srgbClr val="00FF00"/>
                </a:solidFill>
              </a:rPr>
              <a:t> (L1).</a:t>
            </a:r>
          </a:p>
          <a:p>
            <a:pPr marL="0" indent="0" algn="l" rtl="0">
              <a:buNone/>
              <a:defRPr/>
            </a:pPr>
            <a:r>
              <a:rPr lang="en-US" sz="1800" i="1" dirty="0"/>
              <a:t>	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To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anterior </a:t>
            </a:r>
            <a:r>
              <a:rPr lang="en-US" sz="1600" dirty="0" smtClean="0"/>
              <a:t>abdominal wall</a:t>
            </a:r>
            <a:endParaRPr lang="en-US" sz="1800" dirty="0" smtClean="0"/>
          </a:p>
          <a:p>
            <a:pPr marL="0" indent="0" algn="l" rtl="0">
              <a:buNone/>
              <a:defRPr/>
            </a:pPr>
            <a:r>
              <a:rPr lang="en-US" sz="1800" dirty="0" smtClean="0"/>
              <a:t>	</a:t>
            </a:r>
            <a:r>
              <a:rPr lang="en-US" sz="1800" i="1" dirty="0" smtClean="0">
                <a:solidFill>
                  <a:srgbClr val="00FF00"/>
                </a:solidFill>
              </a:rPr>
              <a:t>Obturator</a:t>
            </a:r>
            <a:r>
              <a:rPr lang="en-US" sz="1800" dirty="0" smtClean="0">
                <a:solidFill>
                  <a:srgbClr val="00FF00"/>
                </a:solidFill>
              </a:rPr>
              <a:t> </a:t>
            </a:r>
            <a:r>
              <a:rPr lang="en-US" sz="1800" i="1" dirty="0" smtClean="0">
                <a:solidFill>
                  <a:srgbClr val="00FF00"/>
                </a:solidFill>
              </a:rPr>
              <a:t>(L2 L3 &amp; L4).</a:t>
            </a:r>
            <a:endParaRPr lang="en-US" sz="1800" dirty="0" smtClean="0">
              <a:solidFill>
                <a:srgbClr val="00FF00"/>
              </a:solidFill>
            </a:endParaRP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T</a:t>
            </a:r>
            <a:r>
              <a:rPr lang="en-US" sz="1600" b="1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/>
              <a:t> </a:t>
            </a:r>
            <a:r>
              <a:rPr lang="en-US" sz="1600" dirty="0" smtClean="0"/>
              <a:t>medial compartment of 	thigh.</a:t>
            </a:r>
            <a:endParaRPr lang="en-US" sz="1800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dirty="0" smtClean="0"/>
              <a:t> 	</a:t>
            </a:r>
            <a:r>
              <a:rPr lang="en-US" sz="1800" i="1" dirty="0" smtClean="0">
                <a:solidFill>
                  <a:srgbClr val="00FF00"/>
                </a:solidFill>
              </a:rPr>
              <a:t>Femoral (L2 L3 &amp; L4).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800" i="1" dirty="0">
                <a:solidFill>
                  <a:srgbClr val="00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T</a:t>
            </a:r>
            <a:r>
              <a:rPr lang="en-US" sz="1600" b="1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/>
              <a:t> </a:t>
            </a:r>
            <a:r>
              <a:rPr lang="en-US" sz="1600" dirty="0" smtClean="0"/>
              <a:t>anterior compartment </a:t>
            </a:r>
            <a:r>
              <a:rPr lang="en-US" sz="1600" dirty="0" smtClean="0"/>
              <a:t> </a:t>
            </a:r>
            <a:r>
              <a:rPr lang="en-US" sz="1600" dirty="0" smtClean="0"/>
              <a:t>   </a:t>
            </a:r>
          </a:p>
          <a:p>
            <a:pPr marL="0" indent="0" algn="l" rtl="0">
              <a:buFont typeface="Wingdings" pitchFamily="2" charset="2"/>
              <a:buNone/>
              <a:defRPr/>
            </a:pPr>
            <a:r>
              <a:rPr lang="en-US" sz="1600" dirty="0" smtClean="0"/>
              <a:t>             of thigh</a:t>
            </a:r>
            <a:endParaRPr lang="en-US" sz="1600" dirty="0"/>
          </a:p>
        </p:txBody>
      </p:sp>
      <p:pic>
        <p:nvPicPr>
          <p:cNvPr id="16388" name="Picture 2" descr="C:\Documents and Settings\user1\Desktop\lumbosacral\F66122-004-f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810000" cy="3048000"/>
          </a:xfrm>
        </p:spPr>
      </p:pic>
      <p:pic>
        <p:nvPicPr>
          <p:cNvPr id="16389" name="Picture 3" descr="C:\Documents and Settings\user1\Desktop\lumbosacral\F66122-004-f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05400" y="990600"/>
            <a:ext cx="4572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655050" y="4175125"/>
            <a:ext cx="381000" cy="460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6873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691136" cy="4505672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From </a:t>
            </a:r>
            <a:r>
              <a:rPr lang="en-US" sz="1800" dirty="0" smtClean="0"/>
              <a:t>lumbar </a:t>
            </a:r>
            <a:r>
              <a:rPr lang="en-US" sz="1800" dirty="0" smtClean="0"/>
              <a:t>plexus (L2,3,4).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Descends lateral to psoas major &amp; enters the thigh deep to the inguinal ligament lateral to the femoral sheath.</a:t>
            </a:r>
            <a:endParaRPr lang="en-US" sz="1800" dirty="0"/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Passes lateral to femoral artery &amp; divides into anterior &amp; posterior divisions.</a:t>
            </a:r>
          </a:p>
          <a:p>
            <a:pPr algn="l" rtl="0">
              <a:defRPr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G:\Student Gray\6. Lower limb\F66122-006-f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333" r="11111" b="2453"/>
          <a:stretch>
            <a:fillRect/>
          </a:stretch>
        </p:blipFill>
        <p:spPr>
          <a:xfrm>
            <a:off x="4139952" y="1268760"/>
            <a:ext cx="4623048" cy="543684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7038"/>
            <a:ext cx="9144000" cy="8413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NERVE INJURY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50292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lvl="1" algn="l" rtl="0">
              <a:defRPr/>
            </a:pPr>
            <a:r>
              <a:rPr lang="en-US" sz="1800" dirty="0" smtClean="0"/>
              <a:t>Wasting of quadriceps femoris.</a:t>
            </a:r>
          </a:p>
          <a:p>
            <a:pPr lvl="1" algn="l" rtl="0">
              <a:defRPr/>
            </a:pPr>
            <a:r>
              <a:rPr lang="en-US" sz="1800" dirty="0" smtClean="0"/>
              <a:t>Loss of extension of knee.</a:t>
            </a:r>
          </a:p>
          <a:p>
            <a:pPr lvl="1" algn="l" rtl="0">
              <a:defRPr/>
            </a:pPr>
            <a:r>
              <a:rPr lang="en-US" sz="1800" dirty="0" smtClean="0"/>
              <a:t>Weak flexion of hip (psoas major is intact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lvl="1" algn="l" rtl="0">
              <a:defRPr/>
            </a:pPr>
            <a:endParaRPr lang="en-US" sz="19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effect:</a:t>
            </a:r>
          </a:p>
          <a:p>
            <a:pPr lvl="1" algn="l" rtl="0">
              <a:defRPr/>
            </a:pPr>
            <a:r>
              <a:rPr lang="en-US" sz="1800" dirty="0" smtClean="0"/>
              <a:t>Loss of sensation over the  antero-medial aspect of thigh &amp; medial side of leg &amp; </a:t>
            </a:r>
            <a:r>
              <a:rPr lang="en-US" sz="1800" dirty="0" smtClean="0"/>
              <a:t>foot.</a:t>
            </a:r>
            <a:endParaRPr lang="en-US" sz="1800" dirty="0"/>
          </a:p>
        </p:txBody>
      </p:sp>
      <p:pic>
        <p:nvPicPr>
          <p:cNvPr id="7" name="Picture 4" descr="4AA6C5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5337" t="6801" r="19768" b="55362"/>
          <a:stretch>
            <a:fillRect/>
          </a:stretch>
        </p:blipFill>
        <p:spPr>
          <a:xfrm>
            <a:off x="5235298" y="1600200"/>
            <a:ext cx="3375302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699520" cy="298092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Formation: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/>
              <a:t>B</a:t>
            </a:r>
            <a:r>
              <a:rPr lang="en-US" sz="1800" dirty="0" smtClean="0"/>
              <a:t>y ventral rami of a part of L4 &amp; whole L5 (lumbosacral trunk) + S1, 2, 3 and most of the S4.</a:t>
            </a:r>
            <a:endParaRPr lang="en-US" sz="2800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/>
              <a:t>In front of piriformis muscle.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4701"/>
          <a:stretch>
            <a:fillRect/>
          </a:stretch>
        </p:blipFill>
        <p:spPr>
          <a:xfrm>
            <a:off x="3923928" y="1714500"/>
            <a:ext cx="4991472" cy="473883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28600"/>
            <a:ext cx="9132887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68525"/>
            <a:ext cx="4267200" cy="38528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branches: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splanchnic nerve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preganglionic parasympathetic to pelvic viscera &amp; hindgut.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US" sz="1800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perineum.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endParaRPr lang="en-US" sz="1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sz="1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limb.</a:t>
            </a:r>
          </a:p>
          <a:p>
            <a:pPr algn="l" rtl="0">
              <a:defRPr/>
            </a:pPr>
            <a:endParaRPr lang="en-US" sz="24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3434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1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 PLEXUS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umbosac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019800" cy="541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Objectives</a:t>
            </a:r>
            <a:endParaRPr lang="en-US" sz="3200" u="sng" dirty="0" smtClean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9"/>
            <a:ext cx="8568952" cy="3816424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u="sng" dirty="0" smtClean="0">
                <a:solidFill>
                  <a:srgbClr val="00FF00"/>
                </a:solidFill>
              </a:rPr>
              <a:t>By the end of this lecture, you should be able to :</a:t>
            </a:r>
            <a:endParaRPr lang="ar-SA" sz="2400" b="1" u="sng" dirty="0" smtClean="0">
              <a:solidFill>
                <a:srgbClr val="00FF00"/>
              </a:solidFill>
            </a:endParaRPr>
          </a:p>
          <a:p>
            <a:pPr algn="l" rtl="0" eaLnBrk="1" hangingPunct="1">
              <a:defRPr/>
            </a:pPr>
            <a:r>
              <a:rPr lang="en-US" sz="2400" dirty="0" smtClean="0"/>
              <a:t>Describe </a:t>
            </a:r>
            <a:r>
              <a:rPr lang="en-US" sz="2400" dirty="0" smtClean="0">
                <a:solidFill>
                  <a:srgbClr val="FFFF00"/>
                </a:solidFill>
              </a:rPr>
              <a:t>the stages of formation </a:t>
            </a:r>
            <a:r>
              <a:rPr lang="en-US" sz="2400" dirty="0" smtClean="0"/>
              <a:t>of brachial plexus. </a:t>
            </a:r>
          </a:p>
          <a:p>
            <a:pPr algn="l" rtl="0" eaLnBrk="1" hangingPunct="1">
              <a:defRPr/>
            </a:pPr>
            <a:r>
              <a:rPr lang="en-US" sz="2400" dirty="0" smtClean="0"/>
              <a:t>List the </a:t>
            </a:r>
            <a:r>
              <a:rPr lang="en-US" sz="2400" dirty="0" smtClean="0">
                <a:solidFill>
                  <a:srgbClr val="FFFF00"/>
                </a:solidFill>
              </a:rPr>
              <a:t>main branches </a:t>
            </a:r>
            <a:r>
              <a:rPr lang="en-US" sz="2400" dirty="0" smtClean="0"/>
              <a:t>of brachial plexus.</a:t>
            </a:r>
          </a:p>
          <a:p>
            <a:pPr algn="l" rtl="0" eaLnBrk="1" hangingPunct="1">
              <a:defRPr/>
            </a:pPr>
            <a:r>
              <a:rPr lang="en-US" sz="2400" dirty="0"/>
              <a:t>Describe </a:t>
            </a:r>
            <a:r>
              <a:rPr lang="en-US" sz="2400" dirty="0">
                <a:solidFill>
                  <a:srgbClr val="FFFF00"/>
                </a:solidFill>
              </a:rPr>
              <a:t>the formation </a:t>
            </a:r>
            <a:r>
              <a:rPr lang="en-US" sz="2400" dirty="0"/>
              <a:t>of </a:t>
            </a:r>
            <a:r>
              <a:rPr lang="en-US" sz="2400" dirty="0" smtClean="0"/>
              <a:t>lumbosacral plexus (site</a:t>
            </a:r>
            <a:r>
              <a:rPr lang="en-US" sz="2400" dirty="0"/>
              <a:t>, roots</a:t>
            </a:r>
            <a:r>
              <a:rPr lang="en-US" sz="2400" dirty="0" smtClean="0"/>
              <a:t>).</a:t>
            </a:r>
            <a:endParaRPr lang="en-US" sz="2400" dirty="0"/>
          </a:p>
          <a:p>
            <a:pPr algn="l" rtl="0" eaLnBrk="1" hangingPunct="1">
              <a:defRPr/>
            </a:pPr>
            <a:r>
              <a:rPr lang="en-US" sz="2400" dirty="0"/>
              <a:t>List the </a:t>
            </a:r>
            <a:r>
              <a:rPr lang="en-US" sz="2400" dirty="0">
                <a:solidFill>
                  <a:srgbClr val="FFFF00"/>
                </a:solidFill>
              </a:rPr>
              <a:t>main branches </a:t>
            </a:r>
            <a:r>
              <a:rPr lang="en-US" sz="2400" dirty="0"/>
              <a:t>of </a:t>
            </a:r>
            <a:r>
              <a:rPr lang="en-US" sz="2400" dirty="0" smtClean="0"/>
              <a:t>lumbosacral plexus.</a:t>
            </a:r>
          </a:p>
          <a:p>
            <a:pPr algn="l" rtl="0" eaLnBrk="1" hangingPunct="1">
              <a:defRPr/>
            </a:pPr>
            <a:r>
              <a:rPr lang="en-US" sz="2400" dirty="0" smtClean="0"/>
              <a:t>Describe the important </a:t>
            </a:r>
            <a:r>
              <a:rPr lang="en-US" sz="2400" dirty="0" smtClean="0">
                <a:solidFill>
                  <a:srgbClr val="FFFF00"/>
                </a:solidFill>
              </a:rPr>
              <a:t>Applied Anatomy </a:t>
            </a:r>
            <a:r>
              <a:rPr lang="en-US" sz="2400" dirty="0" smtClean="0"/>
              <a:t>related to the brachial &amp; lumbosacral </a:t>
            </a:r>
            <a:r>
              <a:rPr lang="en-US" sz="2400" dirty="0" smtClean="0"/>
              <a:t>plexuses.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4787900" cy="103981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nerve of the </a:t>
            </a:r>
            <a:r>
              <a:rPr lang="en-US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1608" cy="500062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800" dirty="0" smtClean="0"/>
              <a:t>From sacral plexus (L4, 5, S1, 2, &amp; 3).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Leaves the pelvis through greater sciatic foramen, below piriformis &amp; passes in the gluteal region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ischial tuberosity &amp; greater trochanter) </a:t>
            </a:r>
            <a:r>
              <a:rPr lang="en-US" sz="1800" dirty="0" smtClean="0"/>
              <a:t>then to posterior compartment of thigh.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dirty="0" smtClean="0"/>
              <a:t>Divides into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&amp; common peroneal (fibular) nerves.</a:t>
            </a:r>
          </a:p>
          <a:p>
            <a:pPr algn="l" rtl="0">
              <a:defRPr/>
            </a:pPr>
            <a:endParaRPr lang="en-US" sz="1800" dirty="0"/>
          </a:p>
        </p:txBody>
      </p:sp>
      <p:pic>
        <p:nvPicPr>
          <p:cNvPr id="7" name="Content Placeholder 6" descr="lumbosacral 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609600"/>
            <a:ext cx="41148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716463" y="1828800"/>
            <a:ext cx="13001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1000">
                <a:solidFill>
                  <a:schemeClr val="bg2"/>
                </a:solidFill>
              </a:rPr>
              <a:t>Ischial tuberosity</a:t>
            </a:r>
          </a:p>
        </p:txBody>
      </p:sp>
      <p:cxnSp>
        <p:nvCxnSpPr>
          <p:cNvPr id="15" name="Straight Arrow Connector 14"/>
          <p:cNvCxnSpPr>
            <a:stCxn id="22538" idx="3"/>
          </p:cNvCxnSpPr>
          <p:nvPr/>
        </p:nvCxnSpPr>
        <p:spPr>
          <a:xfrm>
            <a:off x="6016625" y="1952625"/>
            <a:ext cx="454025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NERVE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35152" cy="3701008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Descends through popliteal fossa to posterior compartment of leg, accompanied with posterior </a:t>
            </a:r>
            <a:r>
              <a:rPr lang="en-US" sz="1800" dirty="0" err="1" smtClean="0"/>
              <a:t>tibial</a:t>
            </a:r>
            <a:r>
              <a:rPr lang="en-US" sz="1800" dirty="0" smtClean="0"/>
              <a:t> vessels</a:t>
            </a:r>
          </a:p>
          <a:p>
            <a:pPr lvl="1" algn="l" rtl="0">
              <a:defRPr/>
            </a:pPr>
            <a:endParaRPr lang="en-US" sz="1800" b="1" dirty="0" smtClean="0"/>
          </a:p>
          <a:p>
            <a:pPr lvl="1" algn="l" rtl="0">
              <a:defRPr/>
            </a:pPr>
            <a:r>
              <a:rPr lang="en-US" sz="1800" dirty="0" smtClean="0"/>
              <a:t>Passes deep to flexor retinaculum to reach the sole of foot where it divides into 2 terminal </a:t>
            </a:r>
            <a:r>
              <a:rPr lang="en-US" sz="1800" dirty="0" smtClean="0">
                <a:solidFill>
                  <a:srgbClr val="FFC000"/>
                </a:solidFill>
              </a:rPr>
              <a:t>branches (medial and lateral planter nerves).</a:t>
            </a: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483224" cy="564867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525"/>
            <a:ext cx="9144000" cy="590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 (FIBULAR) NERVE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13305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</a:t>
            </a:r>
          </a:p>
          <a:p>
            <a:pPr lvl="1" algn="l" rtl="0">
              <a:defRPr/>
            </a:pPr>
            <a:r>
              <a:rPr lang="en-US" sz="1800" dirty="0" smtClean="0"/>
              <a:t>Leaves popliteal fossa &amp; through its lateral angle.</a:t>
            </a:r>
          </a:p>
          <a:p>
            <a:pPr lvl="1" algn="l" rtl="0">
              <a:defRPr/>
            </a:pPr>
            <a:r>
              <a:rPr lang="en-US" sz="1800" dirty="0" smtClean="0"/>
              <a:t>Turns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lateral aspect of neck of fibula, (dangerous position).</a:t>
            </a:r>
          </a:p>
          <a:p>
            <a:pPr lvl="1" algn="l" rtl="0">
              <a:defRPr/>
            </a:pPr>
            <a:r>
              <a:rPr lang="en-US" sz="1800" dirty="0" smtClean="0"/>
              <a:t>Then divides into</a:t>
            </a:r>
            <a:r>
              <a:rPr lang="en-US" dirty="0" smtClean="0"/>
              <a:t>: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>
                <a:solidFill>
                  <a:srgbClr val="FFFF00"/>
                </a:solidFill>
              </a:rPr>
              <a:t>Superficial </a:t>
            </a:r>
            <a:r>
              <a:rPr lang="en-US" sz="1600" b="1" i="1" dirty="0" smtClean="0">
                <a:solidFill>
                  <a:srgbClr val="FFFF00"/>
                </a:solidFill>
              </a:rPr>
              <a:t>peroneal or Musculocutaneous</a:t>
            </a:r>
            <a:r>
              <a:rPr lang="en-US" sz="1600" i="1" dirty="0" smtClean="0"/>
              <a:t>: </a:t>
            </a:r>
            <a:r>
              <a:rPr lang="en-US" sz="1600" dirty="0" smtClean="0"/>
              <a:t>descends </a:t>
            </a:r>
            <a:r>
              <a:rPr lang="en-US" sz="1600" dirty="0" smtClean="0"/>
              <a:t>into lateral compartment of leg</a:t>
            </a:r>
          </a:p>
          <a:p>
            <a:pPr marL="1314450" lvl="2" indent="-514350" algn="l" rtl="0">
              <a:buFont typeface="+mj-lt"/>
              <a:buAutoNum type="arabicPeriod"/>
              <a:defRPr/>
            </a:pPr>
            <a:endParaRPr lang="en-US" sz="1600" dirty="0" smtClean="0"/>
          </a:p>
          <a:p>
            <a:pPr marL="1314450" lvl="2" indent="-514350" algn="l" rtl="0">
              <a:buFont typeface="+mj-lt"/>
              <a:buAutoNum type="arabicPeriod"/>
              <a:defRPr/>
            </a:pPr>
            <a:r>
              <a:rPr lang="en-US" sz="1600" b="1" i="1" dirty="0" smtClean="0">
                <a:solidFill>
                  <a:srgbClr val="FFFF00"/>
                </a:solidFill>
              </a:rPr>
              <a:t>Deep </a:t>
            </a:r>
            <a:r>
              <a:rPr lang="en-US" sz="1600" b="1" i="1" dirty="0" smtClean="0">
                <a:solidFill>
                  <a:srgbClr val="FFFF00"/>
                </a:solidFill>
              </a:rPr>
              <a:t>peroneal</a:t>
            </a:r>
            <a:r>
              <a:rPr lang="en-US" sz="1600" i="1" dirty="0" smtClean="0"/>
              <a:t> or anterior tibial:</a:t>
            </a:r>
            <a:r>
              <a:rPr lang="en-US" sz="1600" i="1" dirty="0" smtClean="0"/>
              <a:t> </a:t>
            </a:r>
          </a:p>
          <a:p>
            <a:pPr marL="1314450" lvl="2" indent="-514350" algn="l" rtl="0">
              <a:buNone/>
              <a:defRPr/>
            </a:pPr>
            <a:r>
              <a:rPr lang="en-US" sz="1600" dirty="0" smtClean="0"/>
              <a:t>        into </a:t>
            </a:r>
            <a:r>
              <a:rPr lang="en-US" sz="1600" dirty="0" smtClean="0"/>
              <a:t>anterior compartment of leg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F66122-006-f0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225" y="1447800"/>
            <a:ext cx="3559175" cy="518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0"/>
            <a:ext cx="9144000" cy="5207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398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plexus </a:t>
            </a:r>
            <a:r>
              <a:rPr lang="en-US" sz="1800" b="1" dirty="0" smtClean="0"/>
              <a:t>is formed by ventral rami of the upper 4 lumbar nerves, (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L1,2,3 and most of L4</a:t>
            </a:r>
            <a:r>
              <a:rPr lang="en-US" sz="1800" b="1" dirty="0" smtClean="0"/>
              <a:t>).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It is formed within the substance of psoas major muscle.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/>
              <a:t>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 </a:t>
            </a:r>
            <a:r>
              <a:rPr lang="en-US" sz="1800" b="1" dirty="0" smtClean="0"/>
              <a:t>is formed by ventral rami of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L4 &amp; whole L5 </a:t>
            </a:r>
            <a:r>
              <a:rPr lang="en-US" sz="1800" b="1" dirty="0" smtClean="0"/>
              <a:t>(lumbosacral trunk) plus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S1,2,3 </a:t>
            </a:r>
            <a:r>
              <a:rPr lang="en-US" sz="1800" b="1" dirty="0" smtClean="0"/>
              <a:t>and most of S4, in front of piriformis </a:t>
            </a:r>
            <a:r>
              <a:rPr lang="en-US" sz="1800" b="1" dirty="0" err="1" smtClean="0"/>
              <a:t>msucle</a:t>
            </a:r>
            <a:r>
              <a:rPr lang="en-US" sz="1800" b="1" dirty="0" smtClean="0"/>
              <a:t>.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</a:t>
            </a:r>
            <a:r>
              <a:rPr lang="en-US" sz="1800" b="1" dirty="0" smtClean="0"/>
              <a:t>, a branch of lumbar plexus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(L2,3,4).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injury will </a:t>
            </a:r>
            <a:r>
              <a:rPr lang="en-US" sz="1400" b="1" dirty="0" smtClean="0"/>
              <a:t>affect the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hip &amp; extension of knee</a:t>
            </a:r>
            <a:r>
              <a:rPr lang="en-US" sz="1400" b="1" dirty="0" smtClean="0"/>
              <a:t> as well as loss of sensation of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anteromedial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aspects of the thigh, medial side of knee, leg and foot</a:t>
            </a:r>
          </a:p>
          <a:p>
            <a:pPr lvl="1" algn="l" rtl="0">
              <a:buFont typeface="Wingdings" pitchFamily="2" charset="2"/>
              <a:buChar char="q"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</a:t>
            </a:r>
            <a:r>
              <a:rPr lang="en-US" sz="1800" b="1" dirty="0"/>
              <a:t>is a branch of sacral plexus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(L4,5, S1,2,3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algn="l" rtl="0">
              <a:buFont typeface="Wingdings" pitchFamily="2" charset="2"/>
              <a:buChar char="q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1400" b="1" dirty="0" smtClean="0"/>
              <a:t>affect the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 of knee, extension of hip, all movements of leg &amp; foot</a:t>
            </a:r>
            <a:r>
              <a:rPr lang="en-US" sz="1400" b="1" dirty="0"/>
              <a:t>, as well as loss of sensation of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leg &amp; foot (except areas supplied by saphenous branch of femoral nerve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9512" y="2364581"/>
            <a:ext cx="8784975" cy="2128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US" sz="3600" b="1" kern="10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Thank </a:t>
            </a:r>
            <a:r>
              <a:rPr lang="en-US" sz="3600" b="1" kern="1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you and Good Luck</a:t>
            </a:r>
            <a:endParaRPr lang="en-US" sz="3600" b="1" kern="10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1. Lesion of the upper trunk of the brachial plexus leads to :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Klumpke</a:t>
            </a:r>
            <a:r>
              <a:rPr lang="en-US" altLang="en-US" sz="2000" dirty="0">
                <a:cs typeface="Times New Roman" pitchFamily="18" charset="0"/>
              </a:rPr>
              <a:t> palsy.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Erb-Duchenne</a:t>
            </a:r>
            <a:r>
              <a:rPr lang="en-US" altLang="en-US" sz="2000" dirty="0">
                <a:cs typeface="Times New Roman" pitchFamily="18" charset="0"/>
              </a:rPr>
              <a:t> palsy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Drop wrist &amp; hand.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Ape hand.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FFFF00"/>
                </a:solidFill>
                <a:cs typeface="Times New Roman" pitchFamily="18" charset="0"/>
              </a:rPr>
              <a:t>2. Which one of the following nerves is a branch of posterior cord of brachial plexus?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Ulnar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Radial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>
                <a:cs typeface="Times New Roman" pitchFamily="18" charset="0"/>
              </a:rPr>
              <a:t>Median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 err="1">
                <a:cs typeface="Times New Roman" pitchFamily="18" charset="0"/>
              </a:rPr>
              <a:t>Musclocutanous</a:t>
            </a:r>
            <a:endParaRPr lang="en-US" altLang="en-US" sz="2000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femoral nerve </a:t>
            </a:r>
            <a:r>
              <a:rPr lang="en-US" b="1" dirty="0" smtClean="0"/>
              <a:t>supplies: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Extensors of hip.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Skin of dorsum of foot.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Hamstrings.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Extensors of knee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b="1" dirty="0" smtClean="0"/>
              <a:t>Injury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</a:t>
            </a:r>
            <a:r>
              <a:rPr lang="en-US" b="1" dirty="0" smtClean="0"/>
              <a:t>leads to: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Loss of dorsiflexion of ankle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inversion of foot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extension of knee</a:t>
            </a:r>
          </a:p>
          <a:p>
            <a:pPr marL="1314450" lvl="2" indent="-514350" algn="l" rtl="0">
              <a:buFont typeface="+mj-lt"/>
              <a:buAutoNum type="alphaLcPeriod"/>
              <a:defRPr/>
            </a:pPr>
            <a:r>
              <a:rPr lang="en-US" b="1" dirty="0" smtClean="0"/>
              <a:t>Loss of flexion of toes</a:t>
            </a:r>
          </a:p>
          <a:p>
            <a:pPr marL="1314450" lvl="2" indent="-514350" algn="l" rtl="0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Formation of Brachial Plexuses </a:t>
            </a:r>
            <a:endParaRPr lang="en-US" sz="3200" dirty="0" smtClean="0">
              <a:solidFill>
                <a:srgbClr val="00FF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438" y="1125539"/>
            <a:ext cx="8838058" cy="165539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b="1" dirty="0" smtClean="0"/>
              <a:t>It is formed in 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posterior triangle</a:t>
            </a:r>
            <a:r>
              <a:rPr lang="en-US" sz="2400" dirty="0" smtClean="0"/>
              <a:t> </a:t>
            </a:r>
            <a:r>
              <a:rPr lang="en-US" sz="2400" b="1" dirty="0" smtClean="0"/>
              <a:t>of the neck.</a:t>
            </a:r>
            <a:r>
              <a:rPr lang="en-US" sz="2400" dirty="0" smtClean="0"/>
              <a:t> </a:t>
            </a:r>
          </a:p>
          <a:p>
            <a:pPr algn="l" rtl="0" eaLnBrk="1" hangingPunct="1">
              <a:defRPr/>
            </a:pPr>
            <a:r>
              <a:rPr lang="en-US" sz="2400" b="1" dirty="0" smtClean="0"/>
              <a:t>By the union of</a:t>
            </a:r>
            <a:r>
              <a:rPr lang="en-US" sz="2400" dirty="0" smtClean="0"/>
              <a:t> </a:t>
            </a:r>
            <a:r>
              <a:rPr lang="en-US" sz="2400" b="1" dirty="0" smtClean="0"/>
              <a:t>the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33CC33"/>
                </a:solidFill>
              </a:rPr>
              <a:t>anterior rami</a:t>
            </a:r>
            <a:r>
              <a:rPr lang="en-US" sz="2400" dirty="0" smtClean="0"/>
              <a:t> </a:t>
            </a:r>
            <a:r>
              <a:rPr lang="en-US" sz="2400" b="1" dirty="0" smtClean="0"/>
              <a:t>of the C </a:t>
            </a:r>
            <a:r>
              <a:rPr lang="en-US" sz="2400" b="1" dirty="0" smtClean="0">
                <a:solidFill>
                  <a:srgbClr val="FF00FF"/>
                </a:solidFill>
              </a:rPr>
              <a:t>5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,6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,7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,8</a:t>
            </a:r>
            <a:r>
              <a:rPr lang="en-US" sz="2400" b="1" baseline="30000" dirty="0" smtClean="0">
                <a:solidFill>
                  <a:srgbClr val="FF00FF"/>
                </a:solidFill>
              </a:rPr>
              <a:t>th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smtClean="0"/>
              <a:t>and the </a:t>
            </a:r>
            <a:r>
              <a:rPr lang="en-US" sz="2400" b="1" dirty="0" smtClean="0">
                <a:solidFill>
                  <a:srgbClr val="FF00FF"/>
                </a:solidFill>
              </a:rPr>
              <a:t>T1  </a:t>
            </a:r>
            <a:r>
              <a:rPr lang="en-US" sz="2400" b="1" dirty="0" smtClean="0"/>
              <a:t>spinal nerves.</a:t>
            </a:r>
            <a:endParaRPr lang="en-US" sz="2400" dirty="0" smtClean="0"/>
          </a:p>
        </p:txBody>
      </p:sp>
      <p:pic>
        <p:nvPicPr>
          <p:cNvPr id="5124" name="Picture 4" descr="Bracial Plex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608512" cy="35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Bracial Plexus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3927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57375"/>
            <a:ext cx="4176463" cy="33289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u="sng" dirty="0" smtClean="0"/>
              <a:t>The plexus is divided into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Roots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Trunks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Divisions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Cords</a:t>
            </a:r>
          </a:p>
          <a:p>
            <a:pPr lvl="1" algn="l" rtl="0" eaLnBrk="1" hangingPunct="1"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B</a:t>
            </a:r>
            <a:r>
              <a:rPr lang="en-US" sz="2000" b="1" dirty="0" smtClean="0">
                <a:solidFill>
                  <a:schemeClr val="accent2"/>
                </a:solidFill>
              </a:rPr>
              <a:t>ranches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6148" name="Picture 5" descr="B772A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0" r="66566" b="54796"/>
          <a:stretch>
            <a:fillRect/>
          </a:stretch>
        </p:blipFill>
        <p:spPr bwMode="auto">
          <a:xfrm>
            <a:off x="179512" y="1700212"/>
            <a:ext cx="4536504" cy="43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5724128" y="332656"/>
            <a:ext cx="3024335" cy="93610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Trunks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6136" y="1413247"/>
            <a:ext cx="3097038" cy="439201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9900"/>
                </a:solidFill>
              </a:rPr>
              <a:t>Upper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C5 &amp; 6</a:t>
            </a:r>
          </a:p>
          <a:p>
            <a:pPr lvl="1" algn="l" rtl="0" eaLnBrk="1" hangingPunct="1">
              <a:defRPr/>
            </a:pPr>
            <a:endParaRPr lang="en-US" sz="2000" b="1" dirty="0" smtClean="0"/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3399"/>
                </a:solidFill>
              </a:rPr>
              <a:t>Middle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Continuation of the</a:t>
            </a:r>
            <a:r>
              <a:rPr lang="en-US" sz="2000" dirty="0" smtClean="0"/>
              <a:t> </a:t>
            </a:r>
            <a:r>
              <a:rPr lang="en-US" sz="2000" b="1" dirty="0" smtClean="0"/>
              <a:t>root 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C7</a:t>
            </a:r>
          </a:p>
          <a:p>
            <a:pPr lvl="1" algn="l" rtl="0" eaLnBrk="1" hangingPunct="1"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r>
              <a:rPr lang="en-US" sz="2000" b="1" dirty="0" smtClean="0"/>
              <a:t>Union of the roots</a:t>
            </a:r>
            <a:r>
              <a:rPr lang="en-US" sz="2000" dirty="0" smtClean="0"/>
              <a:t> </a:t>
            </a:r>
            <a:r>
              <a:rPr lang="en-US" sz="2000" b="1" dirty="0" smtClean="0"/>
              <a:t>of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C8 &amp; T1</a:t>
            </a:r>
            <a:endParaRPr lang="en-US" sz="2000" b="1" dirty="0" smtClean="0"/>
          </a:p>
        </p:txBody>
      </p:sp>
      <p:pic>
        <p:nvPicPr>
          <p:cNvPr id="7172" name="Picture 7" descr="B772A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5" t="5724" r="-3380" b="33365"/>
          <a:stretch>
            <a:fillRect/>
          </a:stretch>
        </p:blipFill>
        <p:spPr>
          <a:xfrm>
            <a:off x="179388" y="548680"/>
            <a:ext cx="5688756" cy="55446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hangingPunct="1">
              <a:defRPr/>
            </a:pPr>
            <a:r>
              <a:rPr lang="en-US" sz="3200" b="1" dirty="0" smtClean="0">
                <a:solidFill>
                  <a:srgbClr val="00FF00"/>
                </a:solidFill>
              </a:rPr>
              <a:t>Divisions &amp; Cords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1" y="1412776"/>
            <a:ext cx="3744417" cy="439248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Each trunk divides into </a:t>
            </a:r>
            <a:r>
              <a:rPr lang="en-US" sz="2000" dirty="0" smtClean="0">
                <a:solidFill>
                  <a:srgbClr val="33CC33"/>
                </a:solidFill>
              </a:rPr>
              <a:t>anterior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1"/>
                </a:solidFill>
              </a:rPr>
              <a:t>posterior</a:t>
            </a:r>
            <a:r>
              <a:rPr lang="en-US" sz="2000" dirty="0" smtClean="0"/>
              <a:t> division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Posterior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>
                <a:solidFill>
                  <a:srgbClr val="FF00FF"/>
                </a:solidFill>
              </a:rPr>
              <a:t>three </a:t>
            </a:r>
            <a:r>
              <a:rPr lang="en-US" sz="2000" dirty="0" smtClean="0"/>
              <a:t>posterior </a:t>
            </a:r>
            <a:r>
              <a:rPr lang="en-US" sz="2000" dirty="0" smtClean="0"/>
              <a:t>divisions unite to form the posterior cord.</a:t>
            </a:r>
            <a:endParaRPr lang="en-US" sz="20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FF"/>
                </a:solidFill>
              </a:rPr>
              <a:t>Lateral cord: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>
                <a:solidFill>
                  <a:srgbClr val="99FF33"/>
                </a:solidFill>
              </a:rPr>
              <a:t>anterior </a:t>
            </a:r>
            <a:r>
              <a:rPr lang="en-US" sz="2000" dirty="0" smtClean="0"/>
              <a:t>divisions of the </a:t>
            </a:r>
            <a:r>
              <a:rPr lang="en-US" sz="2000" dirty="0" smtClean="0">
                <a:solidFill>
                  <a:srgbClr val="FFFF00"/>
                </a:solidFill>
              </a:rPr>
              <a:t>upper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middle</a:t>
            </a:r>
            <a:r>
              <a:rPr lang="en-US" sz="2000" dirty="0" smtClean="0"/>
              <a:t> </a:t>
            </a:r>
            <a:r>
              <a:rPr lang="en-US" sz="2000" dirty="0" smtClean="0"/>
              <a:t>cords form the lateral cord.  </a:t>
            </a:r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62" y="1196752"/>
            <a:ext cx="4969802" cy="51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FF00"/>
                </a:solidFill>
              </a:rPr>
              <a:t>CORDS &amp; BRANCHES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196752"/>
            <a:ext cx="3312368" cy="252028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Medial cord</a:t>
            </a:r>
            <a:r>
              <a:rPr lang="en-US" sz="2800" dirty="0" smtClean="0"/>
              <a:t> </a:t>
            </a:r>
          </a:p>
          <a:p>
            <a:pPr lvl="1" algn="l" rtl="0" eaLnBrk="1" hangingPunct="1">
              <a:defRPr/>
            </a:pPr>
            <a:r>
              <a:rPr lang="en-US" sz="2400" dirty="0" smtClean="0"/>
              <a:t>It is the continuation of the anterior division of the </a:t>
            </a:r>
            <a:r>
              <a:rPr lang="en-US" sz="2400" dirty="0" smtClean="0">
                <a:solidFill>
                  <a:srgbClr val="FF3399"/>
                </a:solidFill>
              </a:rPr>
              <a:t>lower trunk</a:t>
            </a:r>
          </a:p>
          <a:p>
            <a:pPr lvl="1" algn="l" rtl="0" eaLnBrk="1" hangingPunct="1">
              <a:defRPr/>
            </a:pPr>
            <a:endParaRPr lang="en-US" sz="2400" b="1" dirty="0" smtClean="0">
              <a:solidFill>
                <a:srgbClr val="FF3399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292080" y="3717032"/>
            <a:ext cx="3672533" cy="28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Branches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FFFFFF"/>
                </a:solidFill>
              </a:rPr>
              <a:t>All three cords </a:t>
            </a:r>
            <a:r>
              <a:rPr lang="en-US" sz="2400" dirty="0" smtClean="0">
                <a:solidFill>
                  <a:srgbClr val="FFFFFF"/>
                </a:solidFill>
              </a:rPr>
              <a:t>give </a:t>
            </a:r>
            <a:r>
              <a:rPr lang="en-US" sz="2400" dirty="0">
                <a:solidFill>
                  <a:srgbClr val="FFFFFF"/>
                </a:solidFill>
              </a:rPr>
              <a:t>branches, </a:t>
            </a:r>
            <a:r>
              <a:rPr lang="en-US" sz="2400" dirty="0" smtClean="0">
                <a:solidFill>
                  <a:srgbClr val="FFFFFF"/>
                </a:solidFill>
              </a:rPr>
              <a:t>to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supply their respective regions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b="1" kern="0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1845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17700" y="92075"/>
            <a:ext cx="530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3200" b="1">
                <a:solidFill>
                  <a:srgbClr val="00FF00"/>
                </a:solidFill>
              </a:rPr>
              <a:t>The Brachial Plexus </a:t>
            </a:r>
          </a:p>
        </p:txBody>
      </p:sp>
      <p:grpSp>
        <p:nvGrpSpPr>
          <p:cNvPr id="10243" name="Group 73"/>
          <p:cNvGrpSpPr>
            <a:grpSpLocks/>
          </p:cNvGrpSpPr>
          <p:nvPr/>
        </p:nvGrpSpPr>
        <p:grpSpPr bwMode="auto">
          <a:xfrm>
            <a:off x="3302000" y="1997075"/>
            <a:ext cx="831850" cy="2314575"/>
            <a:chOff x="2443" y="1379"/>
            <a:chExt cx="524" cy="1458"/>
          </a:xfrm>
        </p:grpSpPr>
        <p:sp>
          <p:nvSpPr>
            <p:cNvPr id="10306" name="Line 16"/>
            <p:cNvSpPr>
              <a:spLocks noChangeShapeType="1"/>
            </p:cNvSpPr>
            <p:nvPr/>
          </p:nvSpPr>
          <p:spPr bwMode="auto">
            <a:xfrm flipV="1">
              <a:off x="2443" y="1379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45"/>
            <p:cNvSpPr>
              <a:spLocks noChangeShapeType="1"/>
            </p:cNvSpPr>
            <p:nvPr/>
          </p:nvSpPr>
          <p:spPr bwMode="auto">
            <a:xfrm flipV="1">
              <a:off x="2506" y="2663"/>
              <a:ext cx="423" cy="174"/>
            </a:xfrm>
            <a:prstGeom prst="line">
              <a:avLst/>
            </a:prstGeom>
            <a:noFill/>
            <a:ln w="76200">
              <a:solidFill>
                <a:srgbClr val="34E6F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49"/>
            <p:cNvSpPr>
              <a:spLocks noChangeShapeType="1"/>
            </p:cNvSpPr>
            <p:nvPr/>
          </p:nvSpPr>
          <p:spPr bwMode="auto">
            <a:xfrm flipV="1">
              <a:off x="2544" y="2008"/>
              <a:ext cx="423" cy="174"/>
            </a:xfrm>
            <a:prstGeom prst="line">
              <a:avLst/>
            </a:prstGeom>
            <a:noFill/>
            <a:ln w="762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927475" y="1241425"/>
            <a:ext cx="5014913" cy="2389188"/>
            <a:chOff x="2474" y="551"/>
            <a:chExt cx="3159" cy="1505"/>
          </a:xfrm>
        </p:grpSpPr>
        <p:grpSp>
          <p:nvGrpSpPr>
            <p:cNvPr id="10301" name="Group 74"/>
            <p:cNvGrpSpPr>
              <a:grpSpLocks/>
            </p:cNvGrpSpPr>
            <p:nvPr/>
          </p:nvGrpSpPr>
          <p:grpSpPr bwMode="auto">
            <a:xfrm>
              <a:off x="2474" y="551"/>
              <a:ext cx="1769" cy="1505"/>
              <a:chOff x="2837" y="903"/>
              <a:chExt cx="1769" cy="1505"/>
            </a:xfrm>
          </p:grpSpPr>
          <p:sp>
            <p:nvSpPr>
              <p:cNvPr id="10303" name="Freeform 56"/>
              <p:cNvSpPr>
                <a:spLocks/>
              </p:cNvSpPr>
              <p:nvPr/>
            </p:nvSpPr>
            <p:spPr bwMode="auto">
              <a:xfrm>
                <a:off x="2837" y="903"/>
                <a:ext cx="1702" cy="1384"/>
              </a:xfrm>
              <a:custGeom>
                <a:avLst/>
                <a:gdLst>
                  <a:gd name="T0" fmla="*/ 0 w 2083"/>
                  <a:gd name="T1" fmla="*/ 1 h 2221"/>
                  <a:gd name="T2" fmla="*/ 2 w 2083"/>
                  <a:gd name="T3" fmla="*/ 1 h 2221"/>
                  <a:gd name="T4" fmla="*/ 2 w 2083"/>
                  <a:gd name="T5" fmla="*/ 1 h 2221"/>
                  <a:gd name="T6" fmla="*/ 2 w 2083"/>
                  <a:gd name="T7" fmla="*/ 1 h 2221"/>
                  <a:gd name="T8" fmla="*/ 2 w 2083"/>
                  <a:gd name="T9" fmla="*/ 1 h 2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2221"/>
                  <a:gd name="T17" fmla="*/ 2083 w 2083"/>
                  <a:gd name="T18" fmla="*/ 2221 h 2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2221">
                    <a:moveTo>
                      <a:pt x="0" y="774"/>
                    </a:moveTo>
                    <a:cubicBezTo>
                      <a:pt x="466" y="632"/>
                      <a:pt x="932" y="491"/>
                      <a:pt x="1260" y="404"/>
                    </a:cubicBezTo>
                    <a:cubicBezTo>
                      <a:pt x="1588" y="317"/>
                      <a:pt x="1851" y="0"/>
                      <a:pt x="1967" y="252"/>
                    </a:cubicBezTo>
                    <a:cubicBezTo>
                      <a:pt x="2083" y="504"/>
                      <a:pt x="1958" y="1609"/>
                      <a:pt x="1956" y="1915"/>
                    </a:cubicBezTo>
                    <a:cubicBezTo>
                      <a:pt x="1954" y="2221"/>
                      <a:pt x="1955" y="2155"/>
                      <a:pt x="1956" y="2089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4" name="Freeform 60"/>
              <p:cNvSpPr>
                <a:spLocks/>
              </p:cNvSpPr>
              <p:nvPr/>
            </p:nvSpPr>
            <p:spPr bwMode="auto">
              <a:xfrm>
                <a:off x="2942" y="1033"/>
                <a:ext cx="1242" cy="988"/>
              </a:xfrm>
              <a:custGeom>
                <a:avLst/>
                <a:gdLst>
                  <a:gd name="T0" fmla="*/ 0 w 1934"/>
                  <a:gd name="T1" fmla="*/ 2147483647 h 598"/>
                  <a:gd name="T2" fmla="*/ 1 w 1934"/>
                  <a:gd name="T3" fmla="*/ 0 h 598"/>
                  <a:gd name="T4" fmla="*/ 0 60000 65536"/>
                  <a:gd name="T5" fmla="*/ 0 60000 65536"/>
                  <a:gd name="T6" fmla="*/ 0 w 1934"/>
                  <a:gd name="T7" fmla="*/ 0 h 598"/>
                  <a:gd name="T8" fmla="*/ 1934 w 1934"/>
                  <a:gd name="T9" fmla="*/ 598 h 5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34" h="598">
                    <a:moveTo>
                      <a:pt x="0" y="598"/>
                    </a:moveTo>
                    <a:cubicBezTo>
                      <a:pt x="806" y="349"/>
                      <a:pt x="1612" y="100"/>
                      <a:pt x="1934" y="0"/>
                    </a:cubicBezTo>
                  </a:path>
                </a:pathLst>
              </a:custGeom>
              <a:noFill/>
              <a:ln w="76200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5" name="Rectangle 66"/>
              <p:cNvSpPr>
                <a:spLocks noChangeArrowheads="1"/>
              </p:cNvSpPr>
              <p:nvPr/>
            </p:nvSpPr>
            <p:spPr bwMode="auto">
              <a:xfrm>
                <a:off x="4356" y="1218"/>
                <a:ext cx="250" cy="1190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rgbClr val="66FF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7" name="Text Box 79"/>
            <p:cNvSpPr txBox="1">
              <a:spLocks noChangeArrowheads="1"/>
            </p:cNvSpPr>
            <p:nvPr/>
          </p:nvSpPr>
          <p:spPr bwMode="auto">
            <a:xfrm>
              <a:off x="4240" y="783"/>
              <a:ext cx="139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lateral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(2LM)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2019300" y="3957638"/>
            <a:ext cx="2663825" cy="2014537"/>
            <a:chOff x="1272" y="2262"/>
            <a:chExt cx="1678" cy="1269"/>
          </a:xfrm>
        </p:grpSpPr>
        <p:grpSp>
          <p:nvGrpSpPr>
            <p:cNvPr id="10297" name="Group 77"/>
            <p:cNvGrpSpPr>
              <a:grpSpLocks/>
            </p:cNvGrpSpPr>
            <p:nvPr/>
          </p:nvGrpSpPr>
          <p:grpSpPr bwMode="auto">
            <a:xfrm>
              <a:off x="2550" y="2262"/>
              <a:ext cx="400" cy="1269"/>
              <a:chOff x="2913" y="2614"/>
              <a:chExt cx="400" cy="1269"/>
            </a:xfrm>
          </p:grpSpPr>
          <p:sp>
            <p:nvSpPr>
              <p:cNvPr id="10299" name="Freeform 63"/>
              <p:cNvSpPr>
                <a:spLocks/>
              </p:cNvSpPr>
              <p:nvPr/>
            </p:nvSpPr>
            <p:spPr bwMode="auto">
              <a:xfrm>
                <a:off x="2913" y="2614"/>
                <a:ext cx="273" cy="1201"/>
              </a:xfrm>
              <a:custGeom>
                <a:avLst/>
                <a:gdLst>
                  <a:gd name="T0" fmla="*/ 0 w 194"/>
                  <a:gd name="T1" fmla="*/ 3079162 h 853"/>
                  <a:gd name="T2" fmla="*/ 12780060 w 194"/>
                  <a:gd name="T3" fmla="*/ 10885762 h 853"/>
                  <a:gd name="T4" fmla="*/ 14537763 w 194"/>
                  <a:gd name="T5" fmla="*/ 68324395 h 853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853"/>
                  <a:gd name="T11" fmla="*/ 194 w 194"/>
                  <a:gd name="T12" fmla="*/ 853 h 8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853">
                    <a:moveTo>
                      <a:pt x="0" y="38"/>
                    </a:moveTo>
                    <a:cubicBezTo>
                      <a:pt x="66" y="19"/>
                      <a:pt x="132" y="0"/>
                      <a:pt x="163" y="136"/>
                    </a:cubicBezTo>
                    <a:cubicBezTo>
                      <a:pt x="194" y="272"/>
                      <a:pt x="189" y="562"/>
                      <a:pt x="185" y="853"/>
                    </a:cubicBezTo>
                  </a:path>
                </a:pathLst>
              </a:custGeom>
              <a:noFill/>
              <a:ln w="76200">
                <a:pattFill prst="dashVert">
                  <a:fgClr>
                    <a:srgbClr val="34E6FE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300" name="Rectangle 65"/>
              <p:cNvSpPr>
                <a:spLocks noChangeArrowheads="1"/>
              </p:cNvSpPr>
              <p:nvPr/>
            </p:nvSpPr>
            <p:spPr bwMode="auto">
              <a:xfrm>
                <a:off x="3063" y="3063"/>
                <a:ext cx="250" cy="820"/>
              </a:xfrm>
              <a:prstGeom prst="rect">
                <a:avLst/>
              </a:prstGeom>
              <a:solidFill>
                <a:srgbClr val="34E6FE"/>
              </a:solidFill>
              <a:ln w="9525">
                <a:solidFill>
                  <a:srgbClr val="34E6FE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8" name="Text Box 80"/>
            <p:cNvSpPr txBox="1">
              <a:spLocks noChangeArrowheads="1"/>
            </p:cNvSpPr>
            <p:nvPr/>
          </p:nvSpPr>
          <p:spPr bwMode="auto">
            <a:xfrm>
              <a:off x="1272" y="2803"/>
              <a:ext cx="14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medial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(4MU)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279775" y="2306638"/>
            <a:ext cx="831850" cy="2314575"/>
            <a:chOff x="2429" y="1574"/>
            <a:chExt cx="524" cy="1458"/>
          </a:xfrm>
        </p:grpSpPr>
        <p:sp>
          <p:nvSpPr>
            <p:cNvPr id="10294" name="Line 15"/>
            <p:cNvSpPr>
              <a:spLocks noChangeShapeType="1"/>
            </p:cNvSpPr>
            <p:nvPr/>
          </p:nvSpPr>
          <p:spPr bwMode="auto">
            <a:xfrm flipH="1" flipV="1">
              <a:off x="2429" y="1574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44"/>
            <p:cNvSpPr>
              <a:spLocks noChangeShapeType="1"/>
            </p:cNvSpPr>
            <p:nvPr/>
          </p:nvSpPr>
          <p:spPr bwMode="auto">
            <a:xfrm flipH="1" flipV="1">
              <a:off x="2492" y="2858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48"/>
            <p:cNvSpPr>
              <a:spLocks noChangeShapeType="1"/>
            </p:cNvSpPr>
            <p:nvPr/>
          </p:nvSpPr>
          <p:spPr bwMode="auto">
            <a:xfrm flipH="1" flipV="1">
              <a:off x="2530" y="2203"/>
              <a:ext cx="423" cy="17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3910013" y="2581275"/>
            <a:ext cx="5033962" cy="3238500"/>
            <a:chOff x="2463" y="1395"/>
            <a:chExt cx="3171" cy="2040"/>
          </a:xfrm>
        </p:grpSpPr>
        <p:grpSp>
          <p:nvGrpSpPr>
            <p:cNvPr id="10288" name="Group 75"/>
            <p:cNvGrpSpPr>
              <a:grpSpLocks/>
            </p:cNvGrpSpPr>
            <p:nvPr/>
          </p:nvGrpSpPr>
          <p:grpSpPr bwMode="auto">
            <a:xfrm>
              <a:off x="2463" y="1395"/>
              <a:ext cx="1532" cy="2040"/>
              <a:chOff x="2826" y="1747"/>
              <a:chExt cx="1532" cy="2040"/>
            </a:xfrm>
          </p:grpSpPr>
          <p:cxnSp>
            <p:nvCxnSpPr>
              <p:cNvPr id="10290" name="AutoShape 51"/>
              <p:cNvCxnSpPr>
                <a:cxnSpLocks noChangeShapeType="1"/>
              </p:cNvCxnSpPr>
              <p:nvPr/>
            </p:nvCxnSpPr>
            <p:spPr bwMode="auto">
              <a:xfrm>
                <a:off x="2826" y="1747"/>
                <a:ext cx="1424" cy="904"/>
              </a:xfrm>
              <a:prstGeom prst="curvedConnector3">
                <a:avLst>
                  <a:gd name="adj1" fmla="val 71347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291" name="AutoShape 53"/>
              <p:cNvCxnSpPr>
                <a:cxnSpLocks noChangeShapeType="1"/>
              </p:cNvCxnSpPr>
              <p:nvPr/>
            </p:nvCxnSpPr>
            <p:spPr bwMode="auto">
              <a:xfrm>
                <a:off x="2889" y="2365"/>
                <a:ext cx="1262" cy="849"/>
              </a:xfrm>
              <a:prstGeom prst="curvedConnector3">
                <a:avLst>
                  <a:gd name="adj1" fmla="val 109431"/>
                </a:avLst>
              </a:pr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92" name="Freeform 61"/>
              <p:cNvSpPr>
                <a:spLocks/>
              </p:cNvSpPr>
              <p:nvPr/>
            </p:nvSpPr>
            <p:spPr bwMode="auto">
              <a:xfrm>
                <a:off x="2880" y="2522"/>
                <a:ext cx="1369" cy="641"/>
              </a:xfrm>
              <a:custGeom>
                <a:avLst/>
                <a:gdLst>
                  <a:gd name="T0" fmla="*/ 0 w 1271"/>
                  <a:gd name="T1" fmla="*/ 511 h 641"/>
                  <a:gd name="T2" fmla="*/ 11457 w 1271"/>
                  <a:gd name="T3" fmla="*/ 22 h 641"/>
                  <a:gd name="T4" fmla="*/ 14755 w 1271"/>
                  <a:gd name="T5" fmla="*/ 641 h 641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641"/>
                  <a:gd name="T11" fmla="*/ 1271 w 1271"/>
                  <a:gd name="T12" fmla="*/ 641 h 6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641">
                    <a:moveTo>
                      <a:pt x="0" y="511"/>
                    </a:moveTo>
                    <a:cubicBezTo>
                      <a:pt x="388" y="255"/>
                      <a:pt x="777" y="0"/>
                      <a:pt x="989" y="22"/>
                    </a:cubicBezTo>
                    <a:cubicBezTo>
                      <a:pt x="1201" y="44"/>
                      <a:pt x="1236" y="342"/>
                      <a:pt x="1271" y="641"/>
                    </a:cubicBezTo>
                  </a:path>
                </a:pathLst>
              </a:custGeom>
              <a:noFill/>
              <a:ln w="76200">
                <a:pattFill prst="smGrid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10293" name="Rectangle 55"/>
              <p:cNvSpPr>
                <a:spLocks noChangeArrowheads="1"/>
              </p:cNvSpPr>
              <p:nvPr/>
            </p:nvSpPr>
            <p:spPr bwMode="auto">
              <a:xfrm>
                <a:off x="4108" y="2597"/>
                <a:ext cx="250" cy="119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sp>
          <p:nvSpPr>
            <p:cNvPr id="7249" name="Text Box 81"/>
            <p:cNvSpPr txBox="1">
              <a:spLocks noChangeArrowheads="1"/>
            </p:cNvSpPr>
            <p:nvPr/>
          </p:nvSpPr>
          <p:spPr bwMode="auto">
            <a:xfrm>
              <a:off x="3954" y="2279"/>
              <a:ext cx="16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posterior Cord</a:t>
              </a:r>
            </a:p>
            <a:p>
              <a:pPr rtl="1">
                <a:defRPr/>
              </a:pPr>
              <a:r>
                <a:rPr lang="en-US" sz="3200" b="1" dirty="0">
                  <a:solidFill>
                    <a:srgbClr val="FF5050"/>
                  </a:solidFill>
                </a:rPr>
                <a:t>(ULTRA)</a:t>
              </a:r>
            </a:p>
          </p:txBody>
        </p:sp>
      </p:grp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511175" y="198120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06413" y="2552700"/>
            <a:ext cx="1449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960563" y="1982788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938338" y="2292350"/>
            <a:ext cx="671512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0700" y="3287713"/>
            <a:ext cx="20351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560388" y="4019550"/>
            <a:ext cx="1517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606425" y="4591050"/>
            <a:ext cx="1449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2060575" y="4021138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2038350" y="4330700"/>
            <a:ext cx="671513" cy="276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528888" y="2103438"/>
            <a:ext cx="207962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560638" y="3117850"/>
            <a:ext cx="2079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628900" y="4141788"/>
            <a:ext cx="207963" cy="344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0" name="Text Box 84"/>
          <p:cNvSpPr txBox="1">
            <a:spLocks noChangeArrowheads="1"/>
          </p:cNvSpPr>
          <p:nvPr/>
        </p:nvSpPr>
        <p:spPr bwMode="auto">
          <a:xfrm>
            <a:off x="88900" y="18161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C5</a:t>
            </a:r>
          </a:p>
        </p:txBody>
      </p:sp>
      <p:sp>
        <p:nvSpPr>
          <p:cNvPr id="10261" name="Text Box 85"/>
          <p:cNvSpPr txBox="1">
            <a:spLocks noChangeArrowheads="1"/>
          </p:cNvSpPr>
          <p:nvPr/>
        </p:nvSpPr>
        <p:spPr bwMode="auto">
          <a:xfrm>
            <a:off x="87313" y="234791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C6</a:t>
            </a:r>
          </a:p>
        </p:txBody>
      </p:sp>
      <p:sp>
        <p:nvSpPr>
          <p:cNvPr id="10262" name="Text Box 86"/>
          <p:cNvSpPr txBox="1">
            <a:spLocks noChangeArrowheads="1"/>
          </p:cNvSpPr>
          <p:nvPr/>
        </p:nvSpPr>
        <p:spPr bwMode="auto">
          <a:xfrm>
            <a:off x="82550" y="3094038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C7</a:t>
            </a:r>
          </a:p>
        </p:txBody>
      </p:sp>
      <p:sp>
        <p:nvSpPr>
          <p:cNvPr id="10263" name="Text Box 87"/>
          <p:cNvSpPr txBox="1">
            <a:spLocks noChangeArrowheads="1"/>
          </p:cNvSpPr>
          <p:nvPr/>
        </p:nvSpPr>
        <p:spPr bwMode="auto">
          <a:xfrm>
            <a:off x="95250" y="38401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C8</a:t>
            </a:r>
          </a:p>
        </p:txBody>
      </p:sp>
      <p:sp>
        <p:nvSpPr>
          <p:cNvPr id="10264" name="Text Box 88"/>
          <p:cNvSpPr txBox="1">
            <a:spLocks noChangeArrowheads="1"/>
          </p:cNvSpPr>
          <p:nvPr/>
        </p:nvSpPr>
        <p:spPr bwMode="auto">
          <a:xfrm>
            <a:off x="139700" y="43767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sz="2000" b="1">
                <a:solidFill>
                  <a:srgbClr val="FFFF00"/>
                </a:solidFill>
              </a:rPr>
              <a:t>T1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572882" y="1560513"/>
            <a:ext cx="97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roots</a:t>
            </a:r>
          </a:p>
        </p:txBody>
      </p:sp>
      <p:sp>
        <p:nvSpPr>
          <p:cNvPr id="10266" name="Line 7"/>
          <p:cNvSpPr>
            <a:spLocks noChangeShapeType="1"/>
          </p:cNvSpPr>
          <p:nvPr/>
        </p:nvSpPr>
        <p:spPr bwMode="auto">
          <a:xfrm>
            <a:off x="2632075" y="228600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0"/>
          <p:cNvSpPr>
            <a:spLocks noChangeShapeType="1"/>
          </p:cNvSpPr>
          <p:nvPr/>
        </p:nvSpPr>
        <p:spPr bwMode="auto">
          <a:xfrm>
            <a:off x="2663825" y="3300413"/>
            <a:ext cx="82867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9"/>
          <p:cNvSpPr>
            <a:spLocks noChangeShapeType="1"/>
          </p:cNvSpPr>
          <p:nvPr/>
        </p:nvSpPr>
        <p:spPr bwMode="auto">
          <a:xfrm>
            <a:off x="2732088" y="4324350"/>
            <a:ext cx="708025" cy="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91"/>
          <p:cNvSpPr txBox="1">
            <a:spLocks noChangeArrowheads="1"/>
          </p:cNvSpPr>
          <p:nvPr/>
        </p:nvSpPr>
        <p:spPr bwMode="auto">
          <a:xfrm>
            <a:off x="2387600" y="1385888"/>
            <a:ext cx="1030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upper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0" name="Text Box 92"/>
          <p:cNvSpPr txBox="1">
            <a:spLocks noChangeArrowheads="1"/>
          </p:cNvSpPr>
          <p:nvPr/>
        </p:nvSpPr>
        <p:spPr bwMode="auto">
          <a:xfrm>
            <a:off x="2446338" y="2393950"/>
            <a:ext cx="1165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middle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10271" name="Text Box 93"/>
          <p:cNvSpPr txBox="1">
            <a:spLocks noChangeArrowheads="1"/>
          </p:cNvSpPr>
          <p:nvPr/>
        </p:nvSpPr>
        <p:spPr bwMode="auto">
          <a:xfrm>
            <a:off x="2492375" y="3489325"/>
            <a:ext cx="979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lower</a:t>
            </a:r>
          </a:p>
          <a:p>
            <a:pPr rtl="1" eaLnBrk="1" hangingPunct="1"/>
            <a:r>
              <a:rPr lang="en-US" altLang="en-US" sz="2400" b="1">
                <a:solidFill>
                  <a:srgbClr val="FFFF00"/>
                </a:solidFill>
              </a:rPr>
              <a:t>trunk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1292225" y="594995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66FF33"/>
                </a:solidFill>
              </a:rPr>
              <a:t>Anterior divisions</a:t>
            </a:r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3388" y="6076950"/>
            <a:ext cx="379412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428625" y="6194425"/>
            <a:ext cx="379413" cy="0"/>
          </a:xfrm>
          <a:prstGeom prst="line">
            <a:avLst/>
          </a:prstGeom>
          <a:noFill/>
          <a:ln w="76200">
            <a:solidFill>
              <a:srgbClr val="34E6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1258888" y="6381750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>
                <a:solidFill>
                  <a:srgbClr val="FF5050"/>
                </a:solidFill>
              </a:rPr>
              <a:t>Posterior divisions</a:t>
            </a:r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417513" y="6570663"/>
            <a:ext cx="379412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" name="Line 108"/>
          <p:cNvSpPr>
            <a:spLocks noChangeShapeType="1"/>
          </p:cNvSpPr>
          <p:nvPr/>
        </p:nvSpPr>
        <p:spPr bwMode="auto">
          <a:xfrm flipH="1" flipV="1">
            <a:off x="430213" y="1316038"/>
            <a:ext cx="241300" cy="1966912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7" name="Line 109"/>
          <p:cNvSpPr>
            <a:spLocks noChangeShapeType="1"/>
          </p:cNvSpPr>
          <p:nvPr/>
        </p:nvSpPr>
        <p:spPr bwMode="auto">
          <a:xfrm flipH="1" flipV="1">
            <a:off x="498475" y="1592263"/>
            <a:ext cx="363538" cy="965200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8" name="Line 110"/>
          <p:cNvSpPr>
            <a:spLocks noChangeShapeType="1"/>
          </p:cNvSpPr>
          <p:nvPr/>
        </p:nvSpPr>
        <p:spPr bwMode="auto">
          <a:xfrm flipH="1" flipV="1">
            <a:off x="430213" y="1522413"/>
            <a:ext cx="379412" cy="466725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214282" y="622074"/>
            <a:ext cx="2143140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Long Thoracic (C5,6,7)</a:t>
            </a:r>
          </a:p>
        </p:txBody>
      </p:sp>
      <p:sp>
        <p:nvSpPr>
          <p:cNvPr id="7280" name="Line 112"/>
          <p:cNvSpPr>
            <a:spLocks noChangeShapeType="1"/>
          </p:cNvSpPr>
          <p:nvPr/>
        </p:nvSpPr>
        <p:spPr bwMode="auto">
          <a:xfrm>
            <a:off x="447675" y="1104900"/>
            <a:ext cx="34925" cy="723900"/>
          </a:xfrm>
          <a:prstGeom prst="line">
            <a:avLst/>
          </a:prstGeom>
          <a:noFill/>
          <a:ln w="762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3" name="Line 115"/>
          <p:cNvSpPr>
            <a:spLocks noChangeShapeType="1"/>
          </p:cNvSpPr>
          <p:nvPr/>
        </p:nvSpPr>
        <p:spPr bwMode="auto">
          <a:xfrm flipH="1" flipV="1">
            <a:off x="1692275" y="1268413"/>
            <a:ext cx="31750" cy="681037"/>
          </a:xfrm>
          <a:prstGeom prst="line">
            <a:avLst/>
          </a:prstGeom>
          <a:noFill/>
          <a:ln w="5715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22651" y="980728"/>
            <a:ext cx="2226892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Dorsal Scapular(C5)</a:t>
            </a:r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 flipV="1">
            <a:off x="3070225" y="1173163"/>
            <a:ext cx="568325" cy="10874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2987824" y="857232"/>
            <a:ext cx="2655746" cy="27699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Nerve to </a:t>
            </a: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Subclavius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  <p:sp>
        <p:nvSpPr>
          <p:cNvPr id="7287" name="Line 119"/>
          <p:cNvSpPr>
            <a:spLocks noChangeShapeType="1"/>
          </p:cNvSpPr>
          <p:nvPr/>
        </p:nvSpPr>
        <p:spPr bwMode="auto">
          <a:xfrm flipV="1">
            <a:off x="3190875" y="1604963"/>
            <a:ext cx="484188" cy="655637"/>
          </a:xfrm>
          <a:prstGeom prst="line">
            <a:avLst/>
          </a:prstGeom>
          <a:noFill/>
          <a:ln w="38100">
            <a:solidFill>
              <a:srgbClr val="FFF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3643306" y="1285860"/>
            <a:ext cx="2143140" cy="30777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Suprascapular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(C5,6)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262" grpId="0"/>
      <p:bldP spid="7263" grpId="0" animBg="1"/>
      <p:bldP spid="7264" grpId="0" animBg="1"/>
      <p:bldP spid="7265" grpId="0"/>
      <p:bldP spid="7266" grpId="0" animBg="1"/>
      <p:bldP spid="7276" grpId="0" animBg="1"/>
      <p:bldP spid="7277" grpId="0" animBg="1"/>
      <p:bldP spid="7278" grpId="0" animBg="1"/>
      <p:bldP spid="7280" grpId="0" animBg="1"/>
      <p:bldP spid="7283" grpId="0" animBg="1"/>
      <p:bldP spid="7285" grpId="0" animBg="1"/>
      <p:bldP spid="72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938" y="620688"/>
            <a:ext cx="760412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Plexus can be divided into 5 stages: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Roots: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∆ 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Trunks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posterior∆ 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of the neck</a:t>
            </a:r>
            <a:endParaRPr lang="en-US" sz="2000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Divisions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behind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clavicle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Cords: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</a:rPr>
              <a:t>Branches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:	</a:t>
            </a:r>
            <a:r>
              <a:rPr lang="en-US" sz="2000" dirty="0" smtClean="0">
                <a:solidFill>
                  <a:schemeClr val="bg2"/>
                </a:solidFill>
                <a:latin typeface="+mn-lt"/>
                <a:cs typeface="+mn-cs"/>
              </a:rPr>
              <a:t>in 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+mn-cs"/>
              </a:rPr>
              <a:t>the axilla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The first 2 stages lie in the posterior triangle, while the last 2 sages lie in the axilla.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54586"/>
            <a:ext cx="4104456" cy="34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2378</TotalTime>
  <Words>1235</Words>
  <Application>Microsoft Office PowerPoint</Application>
  <PresentationFormat>On-screen Show (4:3)</PresentationFormat>
  <Paragraphs>226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Slide 1</vt:lpstr>
      <vt:lpstr>Objectives</vt:lpstr>
      <vt:lpstr>Formation of Brachial Plexuses </vt:lpstr>
      <vt:lpstr>Divisions</vt:lpstr>
      <vt:lpstr>Trunks</vt:lpstr>
      <vt:lpstr>Divisions &amp; Cords</vt:lpstr>
      <vt:lpstr>CORDS &amp; BRANCHES</vt:lpstr>
      <vt:lpstr>Slide 8</vt:lpstr>
      <vt:lpstr>Slide 9</vt:lpstr>
      <vt:lpstr>Slide 10</vt:lpstr>
      <vt:lpstr>Slide 11</vt:lpstr>
      <vt:lpstr>Slide 12</vt:lpstr>
      <vt:lpstr>Slide 13</vt:lpstr>
      <vt:lpstr>LUMBAR PLEXUS</vt:lpstr>
      <vt:lpstr>FEMORAL NERVE</vt:lpstr>
      <vt:lpstr>FEMORAL NERVE INJURY</vt:lpstr>
      <vt:lpstr>SACRAL PLEXUS</vt:lpstr>
      <vt:lpstr>SACRAL PLEXUS</vt:lpstr>
      <vt:lpstr>LUMBOSACRAL PLEXUS</vt:lpstr>
      <vt:lpstr>SCIATIC NERVE The largest nerve of the body</vt:lpstr>
      <vt:lpstr>TIBIAL NERVE</vt:lpstr>
      <vt:lpstr>COMMON PERONEAL (FIBULAR) NERVE</vt:lpstr>
      <vt:lpstr>SUMMARY</vt:lpstr>
      <vt:lpstr>Slide 24</vt:lpstr>
      <vt:lpstr>Slide 25</vt:lpstr>
      <vt:lpstr>QUESTION 1</vt:lpstr>
      <vt:lpstr>QUESTION 2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DTK</dc:creator>
  <cp:lastModifiedBy> saeed abuelmakarem</cp:lastModifiedBy>
  <cp:revision>418</cp:revision>
  <dcterms:created xsi:type="dcterms:W3CDTF">2006-06-26T07:45:38Z</dcterms:created>
  <dcterms:modified xsi:type="dcterms:W3CDTF">2015-08-25T08:03:59Z</dcterms:modified>
</cp:coreProperties>
</file>