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Default Extension="jpeg" ContentType="image/jpeg"/>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311" r:id="rId2"/>
    <p:sldId id="256" r:id="rId3"/>
    <p:sldId id="258" r:id="rId4"/>
    <p:sldId id="259" r:id="rId5"/>
    <p:sldId id="260" r:id="rId6"/>
    <p:sldId id="261" r:id="rId7"/>
    <p:sldId id="262" r:id="rId8"/>
    <p:sldId id="285" r:id="rId9"/>
    <p:sldId id="263" r:id="rId10"/>
    <p:sldId id="272" r:id="rId11"/>
    <p:sldId id="273" r:id="rId12"/>
    <p:sldId id="264" r:id="rId13"/>
    <p:sldId id="265" r:id="rId14"/>
    <p:sldId id="274" r:id="rId15"/>
    <p:sldId id="275" r:id="rId16"/>
    <p:sldId id="266" r:id="rId17"/>
    <p:sldId id="268" r:id="rId18"/>
    <p:sldId id="276" r:id="rId19"/>
    <p:sldId id="277" r:id="rId20"/>
    <p:sldId id="267" r:id="rId21"/>
    <p:sldId id="287" r:id="rId22"/>
    <p:sldId id="269" r:id="rId23"/>
    <p:sldId id="288" r:id="rId24"/>
    <p:sldId id="289" r:id="rId25"/>
    <p:sldId id="278" r:id="rId26"/>
    <p:sldId id="271" r:id="rId27"/>
    <p:sldId id="279" r:id="rId28"/>
    <p:sldId id="270" r:id="rId29"/>
    <p:sldId id="280" r:id="rId30"/>
    <p:sldId id="281" r:id="rId31"/>
    <p:sldId id="282" r:id="rId32"/>
    <p:sldId id="284" r:id="rId33"/>
    <p:sldId id="283" r:id="rId34"/>
    <p:sldId id="290" r:id="rId35"/>
    <p:sldId id="292" r:id="rId36"/>
    <p:sldId id="293" r:id="rId37"/>
    <p:sldId id="294" r:id="rId38"/>
    <p:sldId id="295" r:id="rId39"/>
    <p:sldId id="296" r:id="rId40"/>
    <p:sldId id="297" r:id="rId41"/>
    <p:sldId id="298" r:id="rId42"/>
    <p:sldId id="299" r:id="rId43"/>
    <p:sldId id="300" r:id="rId44"/>
    <p:sldId id="301" r:id="rId45"/>
    <p:sldId id="302" r:id="rId46"/>
    <p:sldId id="303" r:id="rId47"/>
    <p:sldId id="304" r:id="rId48"/>
    <p:sldId id="305" r:id="rId49"/>
    <p:sldId id="306" r:id="rId50"/>
    <p:sldId id="307" r:id="rId51"/>
    <p:sldId id="308" r:id="rId52"/>
    <p:sldId id="309" r:id="rId53"/>
    <p:sldId id="310" r:id="rId5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897" autoAdjust="0"/>
    <p:restoredTop sz="78894" autoAdjust="0"/>
  </p:normalViewPr>
  <p:slideViewPr>
    <p:cSldViewPr>
      <p:cViewPr varScale="1">
        <p:scale>
          <a:sx n="139" d="100"/>
          <a:sy n="139" d="100"/>
        </p:scale>
        <p:origin x="-1182"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79C6085D-E750-48F9-A97B-25F0468B57DD}" type="datetimeFigureOut">
              <a:rPr lang="en-US"/>
              <a:pPr>
                <a:defRPr/>
              </a:pPr>
              <a:t>10/7/2013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64F58D24-3A86-4D35-94B7-7FA05D191E40}"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E6B83D18-6FF1-4DE3-8D4F-1C4C09FD7FF2}"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ar-SA" smtClean="0"/>
          </a:p>
        </p:txBody>
      </p:sp>
      <p:sp>
        <p:nvSpPr>
          <p:cNvPr id="4" name="Slide Number Placeholder 3"/>
          <p:cNvSpPr>
            <a:spLocks noGrp="1"/>
          </p:cNvSpPr>
          <p:nvPr>
            <p:ph type="sldNum" sz="quarter" idx="5"/>
          </p:nvPr>
        </p:nvSpPr>
        <p:spPr/>
        <p:txBody>
          <a:bodyPr/>
          <a:lstStyle/>
          <a:p>
            <a:pPr>
              <a:defRPr/>
            </a:pPr>
            <a:fld id="{594F69BD-705C-4D42-A2AC-D59ADA15CD7E}"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ar-SA" smtClean="0"/>
          </a:p>
        </p:txBody>
      </p:sp>
      <p:sp>
        <p:nvSpPr>
          <p:cNvPr id="4" name="Slide Number Placeholder 3"/>
          <p:cNvSpPr>
            <a:spLocks noGrp="1"/>
          </p:cNvSpPr>
          <p:nvPr>
            <p:ph type="sldNum" sz="quarter" idx="5"/>
          </p:nvPr>
        </p:nvSpPr>
        <p:spPr/>
        <p:txBody>
          <a:bodyPr/>
          <a:lstStyle/>
          <a:p>
            <a:pPr>
              <a:defRPr/>
            </a:pPr>
            <a:fld id="{B8FE70F1-8190-404F-AD82-1139B276E6A1}"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ar-SA" smtClean="0"/>
          </a:p>
        </p:txBody>
      </p:sp>
      <p:sp>
        <p:nvSpPr>
          <p:cNvPr id="4" name="Slide Number Placeholder 3"/>
          <p:cNvSpPr>
            <a:spLocks noGrp="1"/>
          </p:cNvSpPr>
          <p:nvPr>
            <p:ph type="sldNum" sz="quarter" idx="5"/>
          </p:nvPr>
        </p:nvSpPr>
        <p:spPr/>
        <p:txBody>
          <a:bodyPr/>
          <a:lstStyle/>
          <a:p>
            <a:pPr>
              <a:defRPr/>
            </a:pPr>
            <a:fld id="{B6354D7E-0784-4CAC-AE63-C4579A4122A3}"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ar-SA" smtClean="0"/>
          </a:p>
        </p:txBody>
      </p:sp>
      <p:sp>
        <p:nvSpPr>
          <p:cNvPr id="4" name="Slide Number Placeholder 3"/>
          <p:cNvSpPr>
            <a:spLocks noGrp="1"/>
          </p:cNvSpPr>
          <p:nvPr>
            <p:ph type="sldNum" sz="quarter" idx="5"/>
          </p:nvPr>
        </p:nvSpPr>
        <p:spPr/>
        <p:txBody>
          <a:bodyPr/>
          <a:lstStyle/>
          <a:p>
            <a:pPr>
              <a:defRPr/>
            </a:pPr>
            <a:fld id="{64C27761-7612-4987-9CCD-999C7ECC5967}" type="slidenum">
              <a:rPr lang="en-US" smtClean="0"/>
              <a:pPr>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ar-SA" smtClean="0"/>
          </a:p>
        </p:txBody>
      </p:sp>
      <p:sp>
        <p:nvSpPr>
          <p:cNvPr id="4" name="Slide Number Placeholder 3"/>
          <p:cNvSpPr>
            <a:spLocks noGrp="1"/>
          </p:cNvSpPr>
          <p:nvPr>
            <p:ph type="sldNum" sz="quarter" idx="5"/>
          </p:nvPr>
        </p:nvSpPr>
        <p:spPr/>
        <p:txBody>
          <a:bodyPr/>
          <a:lstStyle/>
          <a:p>
            <a:pPr>
              <a:defRPr/>
            </a:pPr>
            <a:fld id="{BE324423-E84F-44DC-B2A3-EFD655193EB5}" type="slidenum">
              <a:rPr lang="en-US" smtClean="0"/>
              <a:pPr>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ar-SA" smtClean="0"/>
          </a:p>
        </p:txBody>
      </p:sp>
      <p:sp>
        <p:nvSpPr>
          <p:cNvPr id="4" name="Slide Number Placeholder 3"/>
          <p:cNvSpPr>
            <a:spLocks noGrp="1"/>
          </p:cNvSpPr>
          <p:nvPr>
            <p:ph type="sldNum" sz="quarter" idx="5"/>
          </p:nvPr>
        </p:nvSpPr>
        <p:spPr/>
        <p:txBody>
          <a:bodyPr/>
          <a:lstStyle/>
          <a:p>
            <a:pPr>
              <a:defRPr/>
            </a:pPr>
            <a:fld id="{263D28E4-F0A4-4F11-98A1-BE166D7C06BC}" type="slidenum">
              <a:rPr lang="en-US" smtClean="0"/>
              <a:pPr>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ar-SA" smtClean="0"/>
          </a:p>
        </p:txBody>
      </p:sp>
      <p:sp>
        <p:nvSpPr>
          <p:cNvPr id="4" name="Slide Number Placeholder 3"/>
          <p:cNvSpPr>
            <a:spLocks noGrp="1"/>
          </p:cNvSpPr>
          <p:nvPr>
            <p:ph type="sldNum" sz="quarter" idx="5"/>
          </p:nvPr>
        </p:nvSpPr>
        <p:spPr/>
        <p:txBody>
          <a:bodyPr/>
          <a:lstStyle/>
          <a:p>
            <a:pPr>
              <a:defRPr/>
            </a:pPr>
            <a:fld id="{4FAF419F-358B-4E16-B503-742C8B2757D4}" type="slidenum">
              <a:rPr lang="en-US" smtClean="0"/>
              <a:pPr>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ar-SA" smtClean="0"/>
          </a:p>
        </p:txBody>
      </p:sp>
      <p:sp>
        <p:nvSpPr>
          <p:cNvPr id="4" name="Slide Number Placeholder 3"/>
          <p:cNvSpPr>
            <a:spLocks noGrp="1"/>
          </p:cNvSpPr>
          <p:nvPr>
            <p:ph type="sldNum" sz="quarter" idx="5"/>
          </p:nvPr>
        </p:nvSpPr>
        <p:spPr/>
        <p:txBody>
          <a:bodyPr/>
          <a:lstStyle/>
          <a:p>
            <a:pPr>
              <a:defRPr/>
            </a:pPr>
            <a:fld id="{0B6AE044-0C10-4F4D-B700-D49ADA4E8936}" type="slidenum">
              <a:rPr lang="en-US" smtClean="0"/>
              <a:pPr>
                <a:defRPr/>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ar-SA" smtClean="0"/>
          </a:p>
        </p:txBody>
      </p:sp>
      <p:sp>
        <p:nvSpPr>
          <p:cNvPr id="4" name="Slide Number Placeholder 3"/>
          <p:cNvSpPr>
            <a:spLocks noGrp="1"/>
          </p:cNvSpPr>
          <p:nvPr>
            <p:ph type="sldNum" sz="quarter" idx="5"/>
          </p:nvPr>
        </p:nvSpPr>
        <p:spPr/>
        <p:txBody>
          <a:bodyPr/>
          <a:lstStyle/>
          <a:p>
            <a:pPr>
              <a:defRPr/>
            </a:pPr>
            <a:fld id="{E935F06F-63CD-4143-AD4C-BCBA5A7B0963}" type="slidenum">
              <a:rPr lang="en-US" smtClean="0"/>
              <a:pPr>
                <a:defRPr/>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ar-SA" smtClean="0"/>
          </a:p>
        </p:txBody>
      </p:sp>
      <p:sp>
        <p:nvSpPr>
          <p:cNvPr id="4" name="Slide Number Placeholder 3"/>
          <p:cNvSpPr>
            <a:spLocks noGrp="1"/>
          </p:cNvSpPr>
          <p:nvPr>
            <p:ph type="sldNum" sz="quarter" idx="5"/>
          </p:nvPr>
        </p:nvSpPr>
        <p:spPr/>
        <p:txBody>
          <a:bodyPr/>
          <a:lstStyle/>
          <a:p>
            <a:pPr>
              <a:defRPr/>
            </a:pPr>
            <a:fld id="{29C420A7-7170-4F25-84B7-DFF1B5EA04ED}" type="slidenum">
              <a:rPr lang="en-US" smtClean="0"/>
              <a:pPr>
                <a:defRPr/>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smtClean="0"/>
          </a:p>
        </p:txBody>
      </p:sp>
      <p:sp>
        <p:nvSpPr>
          <p:cNvPr id="41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9652E46-C510-4906-AB44-EDF36FDF7638}" type="slidenum">
              <a:rPr lang="en-US" smtClean="0"/>
              <a:pPr fontAlgn="base">
                <a:spcBef>
                  <a:spcPct val="0"/>
                </a:spcBef>
                <a:spcAft>
                  <a:spcPct val="0"/>
                </a:spcAft>
                <a:defRPr/>
              </a:pPr>
              <a:t>2</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ar-SA" smtClean="0"/>
          </a:p>
        </p:txBody>
      </p:sp>
      <p:sp>
        <p:nvSpPr>
          <p:cNvPr id="4" name="Slide Number Placeholder 3"/>
          <p:cNvSpPr>
            <a:spLocks noGrp="1"/>
          </p:cNvSpPr>
          <p:nvPr>
            <p:ph type="sldNum" sz="quarter" idx="5"/>
          </p:nvPr>
        </p:nvSpPr>
        <p:spPr/>
        <p:txBody>
          <a:bodyPr/>
          <a:lstStyle/>
          <a:p>
            <a:pPr>
              <a:defRPr/>
            </a:pPr>
            <a:fld id="{8B0C1038-4D20-4FF6-975A-6B1FCB891400}" type="slidenum">
              <a:rPr lang="en-US" smtClean="0"/>
              <a:pPr>
                <a:defRPr/>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5691F2D5-9A99-4805-BB54-C5A21858C0B0}" type="slidenum">
              <a:rPr lang="en-US" smtClean="0"/>
              <a:pPr>
                <a:defRPr/>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ar-SA" smtClean="0"/>
          </a:p>
        </p:txBody>
      </p:sp>
      <p:sp>
        <p:nvSpPr>
          <p:cNvPr id="4" name="Slide Number Placeholder 3"/>
          <p:cNvSpPr>
            <a:spLocks noGrp="1"/>
          </p:cNvSpPr>
          <p:nvPr>
            <p:ph type="sldNum" sz="quarter" idx="5"/>
          </p:nvPr>
        </p:nvSpPr>
        <p:spPr/>
        <p:txBody>
          <a:bodyPr/>
          <a:lstStyle/>
          <a:p>
            <a:pPr>
              <a:defRPr/>
            </a:pPr>
            <a:fld id="{4A11E17E-4447-4F6E-8CC2-71B2FB1A4265}" type="slidenum">
              <a:rPr lang="en-US" smtClean="0"/>
              <a:pPr>
                <a:defRPr/>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A96604B4-3620-4E5D-AC77-4DE78159B2DE}" type="slidenum">
              <a:rPr lang="en-US" smtClean="0"/>
              <a:pPr>
                <a:defRPr/>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0F57650B-404A-4948-BA09-C344D4877BB1}" type="slidenum">
              <a:rPr lang="en-US" smtClean="0"/>
              <a:pPr>
                <a:defRPr/>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ar-SA" smtClean="0"/>
          </a:p>
        </p:txBody>
      </p:sp>
      <p:sp>
        <p:nvSpPr>
          <p:cNvPr id="4" name="Slide Number Placeholder 3"/>
          <p:cNvSpPr>
            <a:spLocks noGrp="1"/>
          </p:cNvSpPr>
          <p:nvPr>
            <p:ph type="sldNum" sz="quarter" idx="5"/>
          </p:nvPr>
        </p:nvSpPr>
        <p:spPr/>
        <p:txBody>
          <a:bodyPr/>
          <a:lstStyle/>
          <a:p>
            <a:pPr>
              <a:defRPr/>
            </a:pPr>
            <a:fld id="{A3906332-423B-4366-BAAF-F70A1426F080}" type="slidenum">
              <a:rPr lang="en-US" smtClean="0"/>
              <a:pPr>
                <a:defRPr/>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ar-SA" smtClean="0"/>
          </a:p>
        </p:txBody>
      </p:sp>
      <p:sp>
        <p:nvSpPr>
          <p:cNvPr id="4" name="Slide Number Placeholder 3"/>
          <p:cNvSpPr>
            <a:spLocks noGrp="1"/>
          </p:cNvSpPr>
          <p:nvPr>
            <p:ph type="sldNum" sz="quarter" idx="5"/>
          </p:nvPr>
        </p:nvSpPr>
        <p:spPr/>
        <p:txBody>
          <a:bodyPr/>
          <a:lstStyle/>
          <a:p>
            <a:pPr>
              <a:defRPr/>
            </a:pPr>
            <a:fld id="{5414346D-BE7B-4E30-AB6F-1E28E060D7D2}" type="slidenum">
              <a:rPr lang="en-US" smtClean="0"/>
              <a:pPr>
                <a:defRPr/>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ar-SA" smtClean="0"/>
          </a:p>
        </p:txBody>
      </p:sp>
      <p:sp>
        <p:nvSpPr>
          <p:cNvPr id="4" name="Slide Number Placeholder 3"/>
          <p:cNvSpPr>
            <a:spLocks noGrp="1"/>
          </p:cNvSpPr>
          <p:nvPr>
            <p:ph type="sldNum" sz="quarter" idx="5"/>
          </p:nvPr>
        </p:nvSpPr>
        <p:spPr/>
        <p:txBody>
          <a:bodyPr/>
          <a:lstStyle/>
          <a:p>
            <a:pPr>
              <a:defRPr/>
            </a:pPr>
            <a:fld id="{0B7C9603-A18F-49C2-9882-A3E6883BD19A}" type="slidenum">
              <a:rPr lang="en-US" smtClean="0"/>
              <a:pPr>
                <a:defRPr/>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p:spPr>
      </p:sp>
      <p:sp>
        <p:nvSpPr>
          <p:cNvPr id="645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ar-SA" smtClean="0"/>
          </a:p>
        </p:txBody>
      </p:sp>
      <p:sp>
        <p:nvSpPr>
          <p:cNvPr id="4" name="Slide Number Placeholder 3"/>
          <p:cNvSpPr>
            <a:spLocks noGrp="1"/>
          </p:cNvSpPr>
          <p:nvPr>
            <p:ph type="sldNum" sz="quarter" idx="5"/>
          </p:nvPr>
        </p:nvSpPr>
        <p:spPr/>
        <p:txBody>
          <a:bodyPr/>
          <a:lstStyle/>
          <a:p>
            <a:pPr>
              <a:defRPr/>
            </a:pPr>
            <a:fld id="{D6E17055-64C0-4748-AE34-57BEFFD1D072}" type="slidenum">
              <a:rPr lang="en-US" smtClean="0"/>
              <a:pPr>
                <a:defRPr/>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ar-SA" smtClean="0"/>
          </a:p>
        </p:txBody>
      </p:sp>
      <p:sp>
        <p:nvSpPr>
          <p:cNvPr id="4" name="Slide Number Placeholder 3"/>
          <p:cNvSpPr>
            <a:spLocks noGrp="1"/>
          </p:cNvSpPr>
          <p:nvPr>
            <p:ph type="sldNum" sz="quarter" idx="5"/>
          </p:nvPr>
        </p:nvSpPr>
        <p:spPr/>
        <p:txBody>
          <a:bodyPr/>
          <a:lstStyle/>
          <a:p>
            <a:pPr>
              <a:defRPr/>
            </a:pPr>
            <a:fld id="{9D1DD50B-D3F1-4AB0-9E76-D5E9F0DF88EB}" type="slidenum">
              <a:rPr lang="en-US" smtClean="0"/>
              <a:pPr>
                <a:defRPr/>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ar-SA" smtClean="0"/>
          </a:p>
        </p:txBody>
      </p:sp>
      <p:sp>
        <p:nvSpPr>
          <p:cNvPr id="4" name="Slide Number Placeholder 3"/>
          <p:cNvSpPr>
            <a:spLocks noGrp="1"/>
          </p:cNvSpPr>
          <p:nvPr>
            <p:ph type="sldNum" sz="quarter" idx="5"/>
          </p:nvPr>
        </p:nvSpPr>
        <p:spPr/>
        <p:txBody>
          <a:bodyPr/>
          <a:lstStyle/>
          <a:p>
            <a:pPr>
              <a:defRPr/>
            </a:pPr>
            <a:fld id="{CC25E971-80B2-4B1C-9FC9-9139B3527C7C}" type="slidenum">
              <a:rPr lang="en-US" smtClean="0"/>
              <a:pPr>
                <a:defRPr/>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p:spPr>
      </p:sp>
      <p:sp>
        <p:nvSpPr>
          <p:cNvPr id="6656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Enthorhianl cortex   where memory processing begins, connected with hippocampus, for preporcessing of input signals</a:t>
            </a:r>
            <a:endParaRPr lang="ar-SA" smtClean="0"/>
          </a:p>
        </p:txBody>
      </p:sp>
      <p:sp>
        <p:nvSpPr>
          <p:cNvPr id="4" name="Slide Number Placeholder 3"/>
          <p:cNvSpPr>
            <a:spLocks noGrp="1"/>
          </p:cNvSpPr>
          <p:nvPr>
            <p:ph type="sldNum" sz="quarter" idx="5"/>
          </p:nvPr>
        </p:nvSpPr>
        <p:spPr/>
        <p:txBody>
          <a:bodyPr/>
          <a:lstStyle/>
          <a:p>
            <a:pPr>
              <a:defRPr/>
            </a:pPr>
            <a:fld id="{1B26A1D1-B18B-48D2-8E54-F7A63F1B08ED}" type="slidenum">
              <a:rPr lang="en-US" smtClean="0"/>
              <a:pPr>
                <a:defRPr/>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p:spPr>
      </p:sp>
      <p:sp>
        <p:nvSpPr>
          <p:cNvPr id="6758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ar-SA" smtClean="0"/>
          </a:p>
        </p:txBody>
      </p:sp>
      <p:sp>
        <p:nvSpPr>
          <p:cNvPr id="4" name="Slide Number Placeholder 3"/>
          <p:cNvSpPr>
            <a:spLocks noGrp="1"/>
          </p:cNvSpPr>
          <p:nvPr>
            <p:ph type="sldNum" sz="quarter" idx="5"/>
          </p:nvPr>
        </p:nvSpPr>
        <p:spPr/>
        <p:txBody>
          <a:bodyPr/>
          <a:lstStyle/>
          <a:p>
            <a:pPr>
              <a:defRPr/>
            </a:pPr>
            <a:fld id="{F4C8F893-471D-435D-9A21-82D3DCACC8AB}" type="slidenum">
              <a:rPr lang="en-US" smtClean="0"/>
              <a:pPr>
                <a:defRPr/>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p:spPr>
      </p:sp>
      <p:sp>
        <p:nvSpPr>
          <p:cNvPr id="6861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ar-SA" smtClean="0"/>
          </a:p>
        </p:txBody>
      </p:sp>
      <p:sp>
        <p:nvSpPr>
          <p:cNvPr id="4" name="Slide Number Placeholder 3"/>
          <p:cNvSpPr>
            <a:spLocks noGrp="1"/>
          </p:cNvSpPr>
          <p:nvPr>
            <p:ph type="sldNum" sz="quarter" idx="5"/>
          </p:nvPr>
        </p:nvSpPr>
        <p:spPr/>
        <p:txBody>
          <a:bodyPr/>
          <a:lstStyle/>
          <a:p>
            <a:pPr>
              <a:defRPr/>
            </a:pPr>
            <a:fld id="{22783F78-FC5E-41EA-8EC6-9B1C0E9078F8}" type="slidenum">
              <a:rPr lang="en-US" smtClean="0"/>
              <a:pPr>
                <a:defRPr/>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696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ar-SA" smtClean="0"/>
          </a:p>
        </p:txBody>
      </p:sp>
      <p:sp>
        <p:nvSpPr>
          <p:cNvPr id="4" name="Slide Number Placeholder 3"/>
          <p:cNvSpPr>
            <a:spLocks noGrp="1"/>
          </p:cNvSpPr>
          <p:nvPr>
            <p:ph type="sldNum" sz="quarter" idx="5"/>
          </p:nvPr>
        </p:nvSpPr>
        <p:spPr/>
        <p:txBody>
          <a:bodyPr/>
          <a:lstStyle/>
          <a:p>
            <a:pPr>
              <a:defRPr/>
            </a:pPr>
            <a:fld id="{596B3EBA-377C-435E-A009-151B633F503C}" type="slidenum">
              <a:rPr lang="en-US" smtClean="0"/>
              <a:pPr>
                <a:defRPr/>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12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290AD00-60A4-463A-9B78-CBDBFDAED75B}" type="slidenum">
              <a:rPr lang="en-US" smtClean="0"/>
              <a:pPr fontAlgn="base">
                <a:spcBef>
                  <a:spcPct val="0"/>
                </a:spcBef>
                <a:spcAft>
                  <a:spcPct val="0"/>
                </a:spcAft>
                <a:defRPr/>
              </a:pPr>
              <a:t>34</a:t>
            </a:fld>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5F30D544-8B74-425E-863D-6C4B1AAD8499}" type="slidenum">
              <a:rPr lang="en-US" smtClean="0"/>
              <a:pPr>
                <a:defRPr/>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911E33ED-B05E-4154-AA17-64A5277BDEF4}" type="slidenum">
              <a:rPr lang="en-US" smtClean="0"/>
              <a:pPr>
                <a:defRPr/>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98FDA4A4-3DEE-45C7-826D-37904E2E3303}" type="slidenum">
              <a:rPr lang="en-US" smtClean="0"/>
              <a:pPr>
                <a:defRPr/>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3931A856-4358-4690-8CBC-86FEA6A6D677}" type="slidenum">
              <a:rPr lang="en-US" smtClean="0"/>
              <a:pPr>
                <a:defRPr/>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EF40BF4F-957A-4AC0-95B1-3A73D090AAA4}" type="slidenum">
              <a:rPr lang="en-US" smtClean="0"/>
              <a:pPr>
                <a:defRPr/>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ar-SA" smtClean="0"/>
          </a:p>
        </p:txBody>
      </p:sp>
      <p:sp>
        <p:nvSpPr>
          <p:cNvPr id="4" name="Slide Number Placeholder 3"/>
          <p:cNvSpPr>
            <a:spLocks noGrp="1"/>
          </p:cNvSpPr>
          <p:nvPr>
            <p:ph type="sldNum" sz="quarter" idx="5"/>
          </p:nvPr>
        </p:nvSpPr>
        <p:spPr/>
        <p:txBody>
          <a:bodyPr/>
          <a:lstStyle/>
          <a:p>
            <a:pPr>
              <a:defRPr/>
            </a:pPr>
            <a:fld id="{6715DFDC-84A6-4916-A213-F88F8BBA9822}" type="slidenum">
              <a:rPr lang="en-US" smtClean="0"/>
              <a:pPr>
                <a:defRPr/>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A9471137-534A-4AA9-B3E6-228DD5ECFF62}" type="slidenum">
              <a:rPr lang="en-US" smtClean="0"/>
              <a:pPr>
                <a:defRPr/>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BB85775D-0DE0-4BC5-BF85-29F2392976C2}" type="slidenum">
              <a:rPr lang="en-US" smtClean="0"/>
              <a:pPr>
                <a:defRPr/>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82365417-F48C-482C-BE78-BDF686C124C7}" type="slidenum">
              <a:rPr lang="en-US" smtClean="0"/>
              <a:pPr>
                <a:defRPr/>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8CE10DC0-DD61-43BB-9FA8-3124B34D1FD5}" type="slidenum">
              <a:rPr lang="en-US" smtClean="0"/>
              <a:pPr>
                <a:defRPr/>
              </a:pPr>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02DA96D8-86CC-4A0C-A6CA-05753B1ADD12}" type="slidenum">
              <a:rPr lang="en-US" smtClean="0"/>
              <a:pPr>
                <a:defRPr/>
              </a:pPr>
              <a:t>44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6E4DB31D-31A0-463F-83B0-4C45054627FC}" type="slidenum">
              <a:rPr lang="en-US" smtClean="0"/>
              <a:pPr>
                <a:defRPr/>
              </a:pPr>
              <a:t>45</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9FAF2F91-7DF8-4270-AD76-BA3204305382}" type="slidenum">
              <a:rPr lang="en-US" smtClean="0"/>
              <a:pPr>
                <a:defRPr/>
              </a:pPr>
              <a:t>46</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36B93D6E-38D4-402A-A997-A3F7E8FE33AD}" type="slidenum">
              <a:rPr lang="en-US" smtClean="0"/>
              <a:pPr>
                <a:defRPr/>
              </a:pPr>
              <a:t>47</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D4821059-BD0A-469A-A783-EE3589D94D35}" type="slidenum">
              <a:rPr lang="en-US" smtClean="0"/>
              <a:pPr>
                <a:defRPr/>
              </a:pPr>
              <a:t>48</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C4D9D5E9-A990-43C2-A11B-B781C77FA1B7}" type="slidenum">
              <a:rPr lang="en-US" smtClean="0"/>
              <a:pPr>
                <a:defRPr/>
              </a:pPr>
              <a:t>49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t>Huntington disease (HD) is an inherited autosomal dominant disease characterized clinically by progressive movement disorders and dementia, with degeneration of the striatum (caudate and putamen). The movement disorder consists of jerky, hyperkinetic, sometimes dystonic movements (chorea) </a:t>
            </a:r>
            <a:endParaRPr lang="ar-SA" smtClean="0"/>
          </a:p>
        </p:txBody>
      </p:sp>
      <p:sp>
        <p:nvSpPr>
          <p:cNvPr id="4" name="Slide Number Placeholder 3"/>
          <p:cNvSpPr>
            <a:spLocks noGrp="1"/>
          </p:cNvSpPr>
          <p:nvPr>
            <p:ph type="sldNum" sz="quarter" idx="5"/>
          </p:nvPr>
        </p:nvSpPr>
        <p:spPr/>
        <p:txBody>
          <a:bodyPr/>
          <a:lstStyle/>
          <a:p>
            <a:pPr>
              <a:defRPr/>
            </a:pPr>
            <a:fld id="{360CA965-9F34-4503-ABCE-D3C3EE3461C6}" type="slidenum">
              <a:rPr lang="en-US" smtClean="0"/>
              <a:pPr>
                <a:defRPr/>
              </a:pPr>
              <a:t>5</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1CFCA076-EB60-41B7-9BBE-33DFEFC3D1CA}" type="slidenum">
              <a:rPr lang="en-US" smtClean="0"/>
              <a:pPr>
                <a:defRPr/>
              </a:pPr>
              <a:t>50</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7E264DD2-4E1D-4561-964C-6C2A2B141646}" type="slidenum">
              <a:rPr lang="en-US" smtClean="0"/>
              <a:pPr>
                <a:defRPr/>
              </a:pPr>
              <a:t>51</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B0EFE0C5-A895-40A3-A5A0-83C0B4959E56}" type="slidenum">
              <a:rPr lang="en-US" smtClean="0"/>
              <a:pPr>
                <a:defRPr/>
              </a:pPr>
              <a:t>52</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6DA766C5-1A81-44B1-8001-3367E7B9E199}" type="slidenum">
              <a:rPr lang="en-US" smtClean="0"/>
              <a:pPr>
                <a:defRPr/>
              </a:pPr>
              <a:t>53</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ar-SA" smtClean="0"/>
          </a:p>
        </p:txBody>
      </p:sp>
      <p:sp>
        <p:nvSpPr>
          <p:cNvPr id="4" name="Slide Number Placeholder 3"/>
          <p:cNvSpPr>
            <a:spLocks noGrp="1"/>
          </p:cNvSpPr>
          <p:nvPr>
            <p:ph type="sldNum" sz="quarter" idx="5"/>
          </p:nvPr>
        </p:nvSpPr>
        <p:spPr/>
        <p:txBody>
          <a:bodyPr/>
          <a:lstStyle/>
          <a:p>
            <a:pPr>
              <a:defRPr/>
            </a:pPr>
            <a:fld id="{3A5DE696-A3A7-4012-8D3A-BACA1CD9EAB2}"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ar-SA" smtClean="0"/>
          </a:p>
        </p:txBody>
      </p:sp>
      <p:sp>
        <p:nvSpPr>
          <p:cNvPr id="4" name="Slide Number Placeholder 3"/>
          <p:cNvSpPr>
            <a:spLocks noGrp="1"/>
          </p:cNvSpPr>
          <p:nvPr>
            <p:ph type="sldNum" sz="quarter" idx="5"/>
          </p:nvPr>
        </p:nvSpPr>
        <p:spPr/>
        <p:txBody>
          <a:bodyPr/>
          <a:lstStyle/>
          <a:p>
            <a:pPr>
              <a:defRPr/>
            </a:pPr>
            <a:fld id="{3F5C589F-3310-4072-8848-6D14D3BACCDB}" type="slidenum">
              <a:rPr lang="en-US" smtClean="0"/>
              <a:pPr>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0D179BB7-48E7-4EBD-9EF5-CE44F8A53D10}" type="slidenum">
              <a:rPr lang="en-US" smtClean="0"/>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ar-SA" smtClean="0"/>
          </a:p>
        </p:txBody>
      </p:sp>
      <p:sp>
        <p:nvSpPr>
          <p:cNvPr id="4" name="Slide Number Placeholder 3"/>
          <p:cNvSpPr>
            <a:spLocks noGrp="1"/>
          </p:cNvSpPr>
          <p:nvPr>
            <p:ph type="sldNum" sz="quarter" idx="5"/>
          </p:nvPr>
        </p:nvSpPr>
        <p:spPr/>
        <p:txBody>
          <a:bodyPr/>
          <a:lstStyle/>
          <a:p>
            <a:pPr>
              <a:defRPr/>
            </a:pPr>
            <a:fld id="{D0BBC3C7-44F1-4FF2-83B3-51819EA7267E}"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203B22D2-F963-4BE8-A91D-E88DE62CC561}" type="datetimeFigureOut">
              <a:rPr lang="en-US"/>
              <a:pPr>
                <a:defRPr/>
              </a:pPr>
              <a:t>10/7/2013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0B0EAF5-20BA-48C8-A556-992BA9D4A6DD}"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20FB671-8ECD-457D-A048-7AF59E7E2071}" type="datetimeFigureOut">
              <a:rPr lang="en-US"/>
              <a:pPr>
                <a:defRPr/>
              </a:pPr>
              <a:t>10/7/2013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4884ED9-F712-4924-8993-25F9C4FD22A9}"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6FC0204-1AF2-4088-8B38-2E311D0D4461}" type="datetimeFigureOut">
              <a:rPr lang="en-US"/>
              <a:pPr>
                <a:defRPr/>
              </a:pPr>
              <a:t>10/7/2013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0E7B9A5-5A43-4335-971B-2D315D07F34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F47C4D7-D409-4E51-86B3-58D9D25764DB}" type="datetimeFigureOut">
              <a:rPr lang="en-US"/>
              <a:pPr>
                <a:defRPr/>
              </a:pPr>
              <a:t>10/7/2013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131805E-ADB9-4E4F-B859-8A8B686B5F89}"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F27E9B1-D72F-44DA-AF4A-A20B5ED7FD19}" type="datetimeFigureOut">
              <a:rPr lang="en-US"/>
              <a:pPr>
                <a:defRPr/>
              </a:pPr>
              <a:t>10/7/2013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AFBDD4F-A58B-4110-A357-091F0A82758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9FC7E0F4-6C2B-4398-A3A9-7243E435BDB2}" type="datetimeFigureOut">
              <a:rPr lang="en-US"/>
              <a:pPr>
                <a:defRPr/>
              </a:pPr>
              <a:t>10/7/2013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F4E336D-4FD0-4AE8-B0EB-C37F3A4913D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80D6C3E4-B3A0-4A85-B382-860797984AC0}" type="datetimeFigureOut">
              <a:rPr lang="en-US"/>
              <a:pPr>
                <a:defRPr/>
              </a:pPr>
              <a:t>10/7/2013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474C75B7-B285-4E90-957A-1BD1131DD4B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7D59D9A-43FD-488B-A838-7A0675D67427}" type="datetimeFigureOut">
              <a:rPr lang="en-US"/>
              <a:pPr>
                <a:defRPr/>
              </a:pPr>
              <a:t>10/7/2013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418AE0F-796E-4013-A1BF-1A150A0E4265}"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C6C8FA6-EDA3-4F7C-B9CE-5AEBB4B6118D}" type="datetimeFigureOut">
              <a:rPr lang="en-US"/>
              <a:pPr>
                <a:defRPr/>
              </a:pPr>
              <a:t>10/7/2013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84674F9-1306-44DE-B6AA-CB6A56D148E5}"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2CFD033-F74A-4EBD-8229-C4082196CE90}" type="datetimeFigureOut">
              <a:rPr lang="en-US"/>
              <a:pPr>
                <a:defRPr/>
              </a:pPr>
              <a:t>10/7/2013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17896A6-3FAD-4E24-BDD4-4D6D830C42F6}"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FEBEF0A-06DF-46CF-8AE8-AD9AFFC94CD2}" type="datetimeFigureOut">
              <a:rPr lang="en-US"/>
              <a:pPr>
                <a:defRPr/>
              </a:pPr>
              <a:t>10/7/2013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3108F3C-2A01-4FF8-A0BC-3DBDFC783BE0}"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8403F2DE-49AB-48E6-A2DC-204BB6B72AD2}" type="datetimeFigureOut">
              <a:rPr lang="en-US"/>
              <a:pPr>
                <a:defRPr/>
              </a:pPr>
              <a:t>10/7/2013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CC18533A-CB58-4900-9ACD-C2D5AD68110A}"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pPr eaLnBrk="1" hangingPunct="1"/>
            <a:r>
              <a:rPr lang="en-US" smtClean="0"/>
              <a:t>Degenerative brain disease</a:t>
            </a:r>
          </a:p>
        </p:txBody>
      </p:sp>
      <p:sp>
        <p:nvSpPr>
          <p:cNvPr id="3075" name="Content Placeholder 2"/>
          <p:cNvSpPr>
            <a:spLocks noGrp="1"/>
          </p:cNvSpPr>
          <p:nvPr>
            <p:ph idx="1"/>
          </p:nvPr>
        </p:nvSpPr>
        <p:spPr/>
        <p:txBody>
          <a:bodyPr/>
          <a:lstStyle/>
          <a:p>
            <a:pPr eaLnBrk="1" hangingPunct="1"/>
            <a:r>
              <a:rPr lang="en-US" dirty="0" smtClean="0"/>
              <a:t>The term “Degenerative”:</a:t>
            </a:r>
          </a:p>
          <a:p>
            <a:pPr lvl="1" eaLnBrk="1" hangingPunct="1"/>
            <a:r>
              <a:rPr lang="en-US" dirty="0" smtClean="0"/>
              <a:t>an underlying cellular degeneration of neurons in the brain</a:t>
            </a:r>
          </a:p>
          <a:p>
            <a:pPr eaLnBrk="1" hangingPunct="1"/>
            <a:r>
              <a:rPr lang="en-US" dirty="0" smtClean="0"/>
              <a:t>Cause symptoms that depend on the pattern of involvement of the brain</a:t>
            </a:r>
          </a:p>
          <a:p>
            <a:pPr eaLnBrk="1" hangingPunct="1"/>
            <a:endParaRPr lang="en-US" dirty="0" smtClean="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endParaRPr lang="ar-SA" smtClean="0"/>
          </a:p>
        </p:txBody>
      </p:sp>
      <p:sp>
        <p:nvSpPr>
          <p:cNvPr id="11267" name="Content Placeholder 2"/>
          <p:cNvSpPr>
            <a:spLocks noGrp="1"/>
          </p:cNvSpPr>
          <p:nvPr>
            <p:ph idx="1"/>
          </p:nvPr>
        </p:nvSpPr>
        <p:spPr/>
        <p:txBody>
          <a:bodyPr/>
          <a:lstStyle/>
          <a:p>
            <a:endParaRPr lang="ar-SA"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endParaRPr lang="ar-SA" smtClean="0"/>
          </a:p>
        </p:txBody>
      </p:sp>
      <p:sp>
        <p:nvSpPr>
          <p:cNvPr id="12291" name="Content Placeholder 2"/>
          <p:cNvSpPr>
            <a:spLocks noGrp="1"/>
          </p:cNvSpPr>
          <p:nvPr>
            <p:ph idx="1"/>
          </p:nvPr>
        </p:nvSpPr>
        <p:spPr/>
        <p:txBody>
          <a:bodyPr/>
          <a:lstStyle/>
          <a:p>
            <a:endParaRPr lang="ar-SA"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r>
              <a:rPr lang="en-US" smtClean="0"/>
              <a:t>Alzheimer Disease</a:t>
            </a:r>
          </a:p>
        </p:txBody>
      </p:sp>
      <p:sp>
        <p:nvSpPr>
          <p:cNvPr id="13315" name="Content Placeholder 2"/>
          <p:cNvSpPr>
            <a:spLocks noGrp="1"/>
          </p:cNvSpPr>
          <p:nvPr>
            <p:ph idx="1"/>
          </p:nvPr>
        </p:nvSpPr>
        <p:spPr/>
        <p:txBody>
          <a:bodyPr/>
          <a:lstStyle/>
          <a:p>
            <a:pPr eaLnBrk="1" hangingPunct="1"/>
            <a:r>
              <a:rPr lang="en-US" sz="2400" dirty="0" smtClean="0"/>
              <a:t>The most common cause of dementia in the elderly</a:t>
            </a:r>
          </a:p>
          <a:p>
            <a:pPr eaLnBrk="1" hangingPunct="1"/>
            <a:r>
              <a:rPr lang="en-US" sz="2400" dirty="0" smtClean="0"/>
              <a:t>The disease usually becomes clinically apparent as insidious impairment of higher intellectual function, with alterations in mood and behavior</a:t>
            </a:r>
          </a:p>
          <a:p>
            <a:pPr eaLnBrk="1" hangingPunct="1"/>
            <a:r>
              <a:rPr lang="en-US" sz="2400" dirty="0" smtClean="0"/>
              <a:t>Later, sever cortical dysfunction:</a:t>
            </a:r>
          </a:p>
          <a:p>
            <a:pPr lvl="1" eaLnBrk="1" hangingPunct="1"/>
            <a:r>
              <a:rPr lang="en-US" sz="2000" dirty="0" smtClean="0"/>
              <a:t>Progressive disorientation</a:t>
            </a:r>
          </a:p>
          <a:p>
            <a:pPr lvl="1" eaLnBrk="1" hangingPunct="1"/>
            <a:r>
              <a:rPr lang="en-US" sz="2000" dirty="0" smtClean="0"/>
              <a:t>Memory loss</a:t>
            </a:r>
          </a:p>
          <a:p>
            <a:pPr lvl="1" eaLnBrk="1" hangingPunct="1"/>
            <a:r>
              <a:rPr lang="en-US" sz="2000" dirty="0" smtClean="0"/>
              <a:t>Aphasia </a:t>
            </a:r>
          </a:p>
          <a:p>
            <a:pPr lvl="1" eaLnBrk="1" hangingPunct="1"/>
            <a:r>
              <a:rPr lang="en-US" sz="2000" dirty="0" smtClean="0"/>
              <a:t>Over the next 5 to 10 years, the patient becomes profoundly disabled, mute, and immobile</a:t>
            </a:r>
          </a:p>
          <a:p>
            <a:pPr eaLnBrk="1" hangingPunct="1"/>
            <a:r>
              <a:rPr lang="en-US" sz="2400" dirty="0" smtClean="0"/>
              <a:t>Death usually occurs from </a:t>
            </a:r>
            <a:r>
              <a:rPr lang="en-US" sz="2400" dirty="0" err="1" smtClean="0"/>
              <a:t>intercurrent</a:t>
            </a:r>
            <a:r>
              <a:rPr lang="en-US" sz="2400" dirty="0" smtClean="0"/>
              <a:t> pneumonia or other infections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152400"/>
            <a:ext cx="8229600" cy="1143000"/>
          </a:xfrm>
        </p:spPr>
        <p:txBody>
          <a:bodyPr/>
          <a:lstStyle/>
          <a:p>
            <a:pPr eaLnBrk="1" hangingPunct="1"/>
            <a:r>
              <a:rPr lang="en-US" smtClean="0"/>
              <a:t>Alzheimer Disease</a:t>
            </a:r>
          </a:p>
        </p:txBody>
      </p:sp>
      <p:sp>
        <p:nvSpPr>
          <p:cNvPr id="14339" name="Content Placeholder 2"/>
          <p:cNvSpPr>
            <a:spLocks noGrp="1"/>
          </p:cNvSpPr>
          <p:nvPr>
            <p:ph idx="1"/>
          </p:nvPr>
        </p:nvSpPr>
        <p:spPr>
          <a:xfrm>
            <a:off x="457200" y="1371600"/>
            <a:ext cx="8229600" cy="4525963"/>
          </a:xfrm>
        </p:spPr>
        <p:txBody>
          <a:bodyPr/>
          <a:lstStyle/>
          <a:p>
            <a:pPr eaLnBrk="1" hangingPunct="1"/>
            <a:r>
              <a:rPr lang="en-US" sz="2800" smtClean="0"/>
              <a:t>When considered by age groups, the incidence of Alzheimer disease:</a:t>
            </a:r>
          </a:p>
          <a:p>
            <a:pPr lvl="1" eaLnBrk="1" hangingPunct="1"/>
            <a:r>
              <a:rPr lang="en-US" sz="2400" smtClean="0"/>
              <a:t>3% for individuals 65 to 74 years old</a:t>
            </a:r>
          </a:p>
          <a:p>
            <a:pPr lvl="1" eaLnBrk="1" hangingPunct="1"/>
            <a:r>
              <a:rPr lang="en-US" sz="2400" smtClean="0"/>
              <a:t>19% for 75 to 84 years</a:t>
            </a:r>
          </a:p>
          <a:p>
            <a:pPr lvl="1" eaLnBrk="1" hangingPunct="1"/>
            <a:r>
              <a:rPr lang="en-US" sz="2400" smtClean="0"/>
              <a:t>47% for 85 years or more</a:t>
            </a:r>
          </a:p>
          <a:p>
            <a:pPr eaLnBrk="1" hangingPunct="1"/>
            <a:r>
              <a:rPr lang="en-US" smtClean="0"/>
              <a:t>This increasing incidence with age has given rise to major medical, social, and economic problems in countries with a growing number of elderly</a:t>
            </a:r>
          </a:p>
          <a:p>
            <a:pPr eaLnBrk="1" hangingPunct="1"/>
            <a:endParaRPr lang="en-US" sz="280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endParaRPr lang="ar-SA" smtClean="0"/>
          </a:p>
        </p:txBody>
      </p:sp>
      <p:sp>
        <p:nvSpPr>
          <p:cNvPr id="15363" name="Content Placeholder 2"/>
          <p:cNvSpPr>
            <a:spLocks noGrp="1"/>
          </p:cNvSpPr>
          <p:nvPr>
            <p:ph idx="1"/>
          </p:nvPr>
        </p:nvSpPr>
        <p:spPr/>
        <p:txBody>
          <a:bodyPr/>
          <a:lstStyle/>
          <a:p>
            <a:endParaRPr lang="ar-SA"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smtClean="0"/>
              <a:t>Alzheimer Disease</a:t>
            </a:r>
          </a:p>
        </p:txBody>
      </p:sp>
      <p:sp>
        <p:nvSpPr>
          <p:cNvPr id="16387" name="Content Placeholder 2"/>
          <p:cNvSpPr>
            <a:spLocks noGrp="1"/>
          </p:cNvSpPr>
          <p:nvPr>
            <p:ph idx="1"/>
          </p:nvPr>
        </p:nvSpPr>
        <p:spPr/>
        <p:txBody>
          <a:bodyPr/>
          <a:lstStyle/>
          <a:p>
            <a:pPr eaLnBrk="1" hangingPunct="1"/>
            <a:r>
              <a:rPr lang="en-US" smtClean="0"/>
              <a:t>Although pathologic examination of brain tissue remains necessary for the definitive diagnosis of Alzheimer disease, the combination of </a:t>
            </a:r>
            <a:r>
              <a:rPr lang="en-US" u="sng" smtClean="0"/>
              <a:t>clinical</a:t>
            </a:r>
            <a:r>
              <a:rPr lang="en-US" smtClean="0"/>
              <a:t> assessment and modern </a:t>
            </a:r>
            <a:r>
              <a:rPr lang="en-US" u="sng" smtClean="0"/>
              <a:t>radiologic</a:t>
            </a:r>
            <a:r>
              <a:rPr lang="en-US" smtClean="0"/>
              <a:t> methods allows accurate diagnosis in 80% to 90% of cases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57200" y="0"/>
            <a:ext cx="8229600" cy="1143000"/>
          </a:xfrm>
        </p:spPr>
        <p:txBody>
          <a:bodyPr/>
          <a:lstStyle/>
          <a:p>
            <a:pPr eaLnBrk="1" hangingPunct="1"/>
            <a:r>
              <a:rPr lang="en-US" smtClean="0"/>
              <a:t>Alzheimer Disease</a:t>
            </a:r>
          </a:p>
        </p:txBody>
      </p:sp>
      <p:sp>
        <p:nvSpPr>
          <p:cNvPr id="17411" name="Content Placeholder 2"/>
          <p:cNvSpPr>
            <a:spLocks noGrp="1"/>
          </p:cNvSpPr>
          <p:nvPr>
            <p:ph idx="1"/>
          </p:nvPr>
        </p:nvSpPr>
        <p:spPr>
          <a:xfrm>
            <a:off x="457200" y="1066800"/>
            <a:ext cx="8229600" cy="4525963"/>
          </a:xfrm>
        </p:spPr>
        <p:txBody>
          <a:bodyPr/>
          <a:lstStyle/>
          <a:p>
            <a:pPr eaLnBrk="1" hangingPunct="1"/>
            <a:r>
              <a:rPr lang="en-US" sz="2800" smtClean="0"/>
              <a:t>Most cases are sproadic</a:t>
            </a:r>
          </a:p>
          <a:p>
            <a:pPr eaLnBrk="1" hangingPunct="1"/>
            <a:r>
              <a:rPr lang="en-US" sz="2800" smtClean="0"/>
              <a:t>At least 5% to 10% are familial</a:t>
            </a:r>
          </a:p>
          <a:p>
            <a:pPr eaLnBrk="1" hangingPunct="1"/>
            <a:r>
              <a:rPr lang="en-US" sz="2800" smtClean="0"/>
              <a:t>In general, patients rarely become symptomatic before 50 years of age, but early onset can be seen with some of the heritable forms</a:t>
            </a:r>
          </a:p>
          <a:p>
            <a:pPr eaLnBrk="1" hangingPunct="1"/>
            <a:r>
              <a:rPr lang="en-US" sz="2800" smtClean="0"/>
              <a:t>Evidence from familial forms of the disease indicates that the accumulation of a peptide (β amyloid, or Aβ) in the brain initiates a chain of events that result in the morphologic changes of Alzheimer disease and dementia</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endParaRPr lang="ar-SA" smtClean="0"/>
          </a:p>
        </p:txBody>
      </p:sp>
      <p:sp>
        <p:nvSpPr>
          <p:cNvPr id="18435" name="Content Placeholder 2"/>
          <p:cNvSpPr>
            <a:spLocks noGrp="1"/>
          </p:cNvSpPr>
          <p:nvPr>
            <p:ph idx="1"/>
          </p:nvPr>
        </p:nvSpPr>
        <p:spPr/>
        <p:txBody>
          <a:bodyPr/>
          <a:lstStyle/>
          <a:p>
            <a:pPr eaLnBrk="1" hangingPunct="1"/>
            <a:endParaRPr lang="ar-SA" smtClean="0"/>
          </a:p>
        </p:txBody>
      </p:sp>
      <p:pic>
        <p:nvPicPr>
          <p:cNvPr id="18436" name="Picture 2"/>
          <p:cNvPicPr>
            <a:picLocks noChangeAspect="1" noChangeArrowheads="1"/>
          </p:cNvPicPr>
          <p:nvPr/>
        </p:nvPicPr>
        <p:blipFill>
          <a:blip r:embed="rId3" cstate="print"/>
          <a:srcRect/>
          <a:stretch>
            <a:fillRect/>
          </a:stretch>
        </p:blipFill>
        <p:spPr bwMode="auto">
          <a:xfrm>
            <a:off x="619125" y="609600"/>
            <a:ext cx="7905750" cy="563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smtClean="0"/>
              <a:t>Alzheimer Disease</a:t>
            </a:r>
          </a:p>
        </p:txBody>
      </p:sp>
      <p:sp>
        <p:nvSpPr>
          <p:cNvPr id="19459" name="Content Placeholder 2"/>
          <p:cNvSpPr>
            <a:spLocks noGrp="1"/>
          </p:cNvSpPr>
          <p:nvPr>
            <p:ph idx="1"/>
          </p:nvPr>
        </p:nvSpPr>
        <p:spPr/>
        <p:txBody>
          <a:bodyPr/>
          <a:lstStyle/>
          <a:p>
            <a:r>
              <a:rPr lang="en-US" sz="2400" smtClean="0"/>
              <a:t>Aβ his peptide is derived from a larger membrane protein known as amyloid precursor protein (APP), which is processed in either of two ways</a:t>
            </a:r>
          </a:p>
          <a:p>
            <a:pPr lvl="1"/>
            <a:r>
              <a:rPr lang="en-US" sz="2000" smtClean="0"/>
              <a:t>It can be cleaved by two enzymes, α-secretase and γ-secretase, in a process that prevents formation of Aβ</a:t>
            </a:r>
          </a:p>
          <a:p>
            <a:pPr lvl="1"/>
            <a:r>
              <a:rPr lang="en-US" sz="2000" smtClean="0"/>
              <a:t>It can be cut by β-site APP-cleaving enzyme and γ-secretase to generate Aβ</a:t>
            </a:r>
          </a:p>
          <a:p>
            <a:r>
              <a:rPr lang="en-US" sz="2400" smtClean="0"/>
              <a:t> Generation and accumulation of Aβ occur slowly with advancing age</a:t>
            </a:r>
          </a:p>
          <a:p>
            <a:endParaRPr lang="en-US" sz="240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smtClean="0"/>
              <a:t>Alzheimer Disease</a:t>
            </a:r>
            <a:endParaRPr lang="ar-SA" smtClean="0"/>
          </a:p>
        </p:txBody>
      </p:sp>
      <p:sp>
        <p:nvSpPr>
          <p:cNvPr id="20483" name="Content Placeholder 2"/>
          <p:cNvSpPr>
            <a:spLocks noGrp="1"/>
          </p:cNvSpPr>
          <p:nvPr>
            <p:ph idx="1"/>
          </p:nvPr>
        </p:nvSpPr>
        <p:spPr/>
        <p:txBody>
          <a:bodyPr/>
          <a:lstStyle/>
          <a:p>
            <a:r>
              <a:rPr lang="en-US" smtClean="0"/>
              <a:t> </a:t>
            </a:r>
            <a:r>
              <a:rPr lang="en-US" b="1" smtClean="0"/>
              <a:t>Mutations</a:t>
            </a:r>
            <a:r>
              <a:rPr lang="en-US" smtClean="0"/>
              <a:t> in APP or in components of γ-secretase (presenilin-1 or presenilin-2) lead to early onset familial Alzheimer disease by increasing the rate at which Aβ accumulates</a:t>
            </a:r>
          </a:p>
          <a:p>
            <a:r>
              <a:rPr lang="en-US" smtClean="0"/>
              <a:t>Alzheimer disease occurs in almost all patients with trisomy 21 (Down syndrome)-where the gene encoding APP is located-who survive beyond 45 years (due to APP gene </a:t>
            </a:r>
            <a:r>
              <a:rPr lang="en-US" b="1" smtClean="0"/>
              <a:t>dosage</a:t>
            </a:r>
            <a:r>
              <a:rPr lang="en-US" smtClean="0"/>
              <a:t> effects)</a:t>
            </a:r>
          </a:p>
          <a:p>
            <a:endParaRPr lang="en-US"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rtlCol="0">
            <a:normAutofit fontScale="90000"/>
          </a:bodyPr>
          <a:lstStyle/>
          <a:p>
            <a:pPr eaLnBrk="1" fontAlgn="auto" hangingPunct="1">
              <a:spcAft>
                <a:spcPts val="0"/>
              </a:spcAft>
              <a:defRPr/>
            </a:pPr>
            <a:r>
              <a:rPr lang="en-US" smtClean="0"/>
              <a:t>Causes and pathology of dementia </a:t>
            </a:r>
            <a:br>
              <a:rPr lang="en-US" smtClean="0"/>
            </a:br>
            <a:endParaRPr lang="en-US" smtClean="0"/>
          </a:p>
        </p:txBody>
      </p:sp>
      <p:sp>
        <p:nvSpPr>
          <p:cNvPr id="4" name="Subtitle 3"/>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r>
              <a:rPr lang="en-US" smtClean="0"/>
              <a:t>Alzheimer Disease</a:t>
            </a:r>
            <a:endParaRPr lang="ar-SA" smtClean="0"/>
          </a:p>
        </p:txBody>
      </p:sp>
      <p:sp>
        <p:nvSpPr>
          <p:cNvPr id="21507" name="Content Placeholder 2"/>
          <p:cNvSpPr>
            <a:spLocks noGrp="1"/>
          </p:cNvSpPr>
          <p:nvPr>
            <p:ph idx="1"/>
          </p:nvPr>
        </p:nvSpPr>
        <p:spPr>
          <a:xfrm>
            <a:off x="533400" y="1676400"/>
            <a:ext cx="8229600" cy="4724400"/>
          </a:xfrm>
        </p:spPr>
        <p:txBody>
          <a:bodyPr/>
          <a:lstStyle/>
          <a:p>
            <a:pPr eaLnBrk="1" hangingPunct="1"/>
            <a:r>
              <a:rPr lang="en-US" sz="2400" smtClean="0"/>
              <a:t>The search for genes associated with </a:t>
            </a:r>
            <a:r>
              <a:rPr lang="en-US" sz="2400" b="1" smtClean="0"/>
              <a:t>typical</a:t>
            </a:r>
            <a:r>
              <a:rPr lang="en-US" sz="2400" smtClean="0"/>
              <a:t>, sporadic Alzheimer disease is beginning to identify genetic associations that may provide new clues about the pathogenesis of the disease:</a:t>
            </a:r>
          </a:p>
          <a:p>
            <a:pPr lvl="1" eaLnBrk="1" hangingPunct="1"/>
            <a:r>
              <a:rPr lang="en-US" sz="2000" smtClean="0"/>
              <a:t>An allele of apolipoprotein, called ε4 (ApoE4), is associated with as many as 30% of cases, and is thought to both increase the risk and lower the age of onset of the disease</a:t>
            </a:r>
          </a:p>
          <a:p>
            <a:pPr lvl="2" eaLnBrk="1" hangingPunct="1"/>
            <a:r>
              <a:rPr lang="en-US" sz="1600" smtClean="0"/>
              <a:t>ApoE4 may contribute to the deposition of Aβ, but how it does so is not known</a:t>
            </a:r>
          </a:p>
          <a:p>
            <a:pPr lvl="1" eaLnBrk="1" hangingPunct="1"/>
            <a:r>
              <a:rPr lang="en-US" sz="2000" smtClean="0"/>
              <a:t>Another gene, called </a:t>
            </a:r>
            <a:r>
              <a:rPr lang="en-US" sz="2000" i="1" smtClean="0"/>
              <a:t>SORL1,</a:t>
            </a:r>
            <a:r>
              <a:rPr lang="en-US" sz="2000" smtClean="0"/>
              <a:t> has recently been found to also be associated with late-onset Alzheimer disease</a:t>
            </a:r>
          </a:p>
          <a:p>
            <a:pPr lvl="2" eaLnBrk="1" hangingPunct="1"/>
            <a:r>
              <a:rPr lang="en-US" sz="1600" smtClean="0"/>
              <a:t>Deficiency of the SORL1 protein may alter the intracellular trafficking of APP, shuttling it to a compartment where the Aβ peptide is generated by enzymatic cleavage, the net result being increased generation of this pathogenic peptide</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endParaRPr lang="ar-SA" smtClean="0"/>
          </a:p>
        </p:txBody>
      </p:sp>
      <p:sp>
        <p:nvSpPr>
          <p:cNvPr id="22531" name="Content Placeholder 2"/>
          <p:cNvSpPr>
            <a:spLocks noGrp="1"/>
          </p:cNvSpPr>
          <p:nvPr>
            <p:ph idx="1"/>
          </p:nvPr>
        </p:nvSpPr>
        <p:spPr/>
        <p:txBody>
          <a:bodyPr/>
          <a:lstStyle/>
          <a:p>
            <a:endParaRPr lang="ar-SA"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r>
              <a:rPr lang="en-US" smtClean="0"/>
              <a:t>Alzheimer Disease</a:t>
            </a:r>
            <a:endParaRPr lang="ar-SA" smtClean="0"/>
          </a:p>
        </p:txBody>
      </p:sp>
      <p:sp>
        <p:nvSpPr>
          <p:cNvPr id="23555" name="Content Placeholder 2"/>
          <p:cNvSpPr>
            <a:spLocks noGrp="1"/>
          </p:cNvSpPr>
          <p:nvPr>
            <p:ph idx="1"/>
          </p:nvPr>
        </p:nvSpPr>
        <p:spPr>
          <a:xfrm>
            <a:off x="457200" y="1676400"/>
            <a:ext cx="8229600" cy="4525963"/>
          </a:xfrm>
        </p:spPr>
        <p:txBody>
          <a:bodyPr/>
          <a:lstStyle/>
          <a:p>
            <a:pPr eaLnBrk="1" hangingPunct="1"/>
            <a:r>
              <a:rPr lang="en-US" sz="2800" smtClean="0"/>
              <a:t>Accumulation of Aβ has several effects on neurons and neuronal function:</a:t>
            </a:r>
          </a:p>
          <a:p>
            <a:pPr lvl="1" eaLnBrk="1" hangingPunct="1"/>
            <a:r>
              <a:rPr lang="en-US" sz="2400" smtClean="0"/>
              <a:t>Small aggregates of Aβ can alter </a:t>
            </a:r>
            <a:r>
              <a:rPr lang="en-US" sz="2400" b="1" smtClean="0"/>
              <a:t>neurotransmission</a:t>
            </a:r>
            <a:r>
              <a:rPr lang="en-US" sz="2400" smtClean="0"/>
              <a:t>, and the aggregates can be toxic to neurons and synaptic endings</a:t>
            </a:r>
          </a:p>
          <a:p>
            <a:pPr lvl="1" eaLnBrk="1" hangingPunct="1"/>
            <a:r>
              <a:rPr lang="en-US" sz="2400" smtClean="0"/>
              <a:t>Larger deposits, in the form of </a:t>
            </a:r>
            <a:r>
              <a:rPr lang="en-US" sz="2400" b="1" smtClean="0"/>
              <a:t>plaques</a:t>
            </a:r>
            <a:r>
              <a:rPr lang="en-US" sz="2400" smtClean="0"/>
              <a:t>, also lead to neuronal death, elicit a local inflammatory response that can result in further cell injury, and may cause altered region-to-region communication through mechanical effects on axons and dendrites</a:t>
            </a:r>
            <a:endParaRPr lang="en-US" sz="180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smtClean="0"/>
              <a:t>Alzheimer Disease</a:t>
            </a:r>
            <a:endParaRPr lang="ar-SA" smtClean="0"/>
          </a:p>
        </p:txBody>
      </p:sp>
      <p:sp>
        <p:nvSpPr>
          <p:cNvPr id="24579" name="Content Placeholder 2"/>
          <p:cNvSpPr>
            <a:spLocks noGrp="1"/>
          </p:cNvSpPr>
          <p:nvPr>
            <p:ph idx="1"/>
          </p:nvPr>
        </p:nvSpPr>
        <p:spPr>
          <a:xfrm>
            <a:off x="304800" y="1600200"/>
            <a:ext cx="8229600" cy="4525963"/>
          </a:xfrm>
        </p:spPr>
        <p:txBody>
          <a:bodyPr/>
          <a:lstStyle/>
          <a:p>
            <a:pPr lvl="1" eaLnBrk="1" hangingPunct="1"/>
            <a:r>
              <a:rPr lang="en-US" smtClean="0"/>
              <a:t>The presence of Aβ also leads neurons to hyperphosphorylate the microtubule binding protein “tau”</a:t>
            </a:r>
          </a:p>
          <a:p>
            <a:pPr lvl="2" eaLnBrk="1" hangingPunct="1"/>
            <a:r>
              <a:rPr lang="en-US" sz="2000" smtClean="0"/>
              <a:t>With this increased level of phosphorylation, tau redistributes within the neuron from the axon into dendrites and cell body and aggregates into tangles</a:t>
            </a:r>
          </a:p>
          <a:p>
            <a:pPr lvl="2" eaLnBrk="1" hangingPunct="1"/>
            <a:r>
              <a:rPr lang="en-US" sz="2000" smtClean="0"/>
              <a:t>This process also results in neuronal dysfunction and cell death</a:t>
            </a:r>
          </a:p>
          <a:p>
            <a:pPr lvl="2" eaLnBrk="1" hangingPunct="1"/>
            <a:r>
              <a:rPr lang="en-US" sz="2000" smtClean="0"/>
              <a:t>The anatomic distribution of these changes, which occur roughly in parallel, are responsible for the clinical signs and symptoms; they appear to develop well in advance of clinical presentation</a:t>
            </a:r>
            <a:endParaRPr lang="ar-SA" sz="320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endParaRPr lang="ar-SA" smtClean="0"/>
          </a:p>
        </p:txBody>
      </p:sp>
      <p:sp>
        <p:nvSpPr>
          <p:cNvPr id="25603" name="Content Placeholder 2"/>
          <p:cNvSpPr>
            <a:spLocks noGrp="1"/>
          </p:cNvSpPr>
          <p:nvPr>
            <p:ph idx="1"/>
          </p:nvPr>
        </p:nvSpPr>
        <p:spPr/>
        <p:txBody>
          <a:bodyPr/>
          <a:lstStyle/>
          <a:p>
            <a:endParaRPr lang="ar-SA"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endParaRPr lang="ar-SA" smtClean="0"/>
          </a:p>
        </p:txBody>
      </p:sp>
      <p:sp>
        <p:nvSpPr>
          <p:cNvPr id="26627" name="Content Placeholder 2"/>
          <p:cNvSpPr>
            <a:spLocks noGrp="1"/>
          </p:cNvSpPr>
          <p:nvPr>
            <p:ph idx="1"/>
          </p:nvPr>
        </p:nvSpPr>
        <p:spPr/>
        <p:txBody>
          <a:bodyPr/>
          <a:lstStyle/>
          <a:p>
            <a:endParaRPr lang="ar-SA" smtClean="0"/>
          </a:p>
        </p:txBody>
      </p:sp>
      <p:pic>
        <p:nvPicPr>
          <p:cNvPr id="26628" name="Picture 2" descr="http://www.neuropathologyweb.org/chapter9/images9/9-6.jpg"/>
          <p:cNvPicPr>
            <a:picLocks noChangeAspect="1" noChangeArrowheads="1"/>
          </p:cNvPicPr>
          <p:nvPr/>
        </p:nvPicPr>
        <p:blipFill>
          <a:blip r:embed="rId3" cstate="print"/>
          <a:srcRect/>
          <a:stretch>
            <a:fillRect/>
          </a:stretch>
        </p:blipFill>
        <p:spPr bwMode="auto">
          <a:xfrm>
            <a:off x="914400" y="609600"/>
            <a:ext cx="7059613" cy="4781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endParaRPr lang="ar-SA" smtClean="0"/>
          </a:p>
        </p:txBody>
      </p:sp>
      <p:sp>
        <p:nvSpPr>
          <p:cNvPr id="27651" name="Content Placeholder 2"/>
          <p:cNvSpPr>
            <a:spLocks noGrp="1"/>
          </p:cNvSpPr>
          <p:nvPr>
            <p:ph idx="1"/>
          </p:nvPr>
        </p:nvSpPr>
        <p:spPr/>
        <p:txBody>
          <a:bodyPr/>
          <a:lstStyle/>
          <a:p>
            <a:pPr eaLnBrk="1" hangingPunct="1"/>
            <a:endParaRPr lang="ar-SA" smtClean="0"/>
          </a:p>
        </p:txBody>
      </p:sp>
      <p:pic>
        <p:nvPicPr>
          <p:cNvPr id="27652" name="Picture 2"/>
          <p:cNvPicPr>
            <a:picLocks noChangeAspect="1" noChangeArrowheads="1"/>
          </p:cNvPicPr>
          <p:nvPr/>
        </p:nvPicPr>
        <p:blipFill>
          <a:blip r:embed="rId3" cstate="print"/>
          <a:srcRect/>
          <a:stretch>
            <a:fillRect/>
          </a:stretch>
        </p:blipFill>
        <p:spPr bwMode="auto">
          <a:xfrm>
            <a:off x="0" y="2012950"/>
            <a:ext cx="9144000" cy="28400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304800" y="0"/>
            <a:ext cx="8229600" cy="1143000"/>
          </a:xfrm>
        </p:spPr>
        <p:txBody>
          <a:bodyPr/>
          <a:lstStyle/>
          <a:p>
            <a:r>
              <a:rPr lang="en-US" smtClean="0"/>
              <a:t>  </a:t>
            </a:r>
            <a:endParaRPr lang="ar-SA" smtClean="0"/>
          </a:p>
        </p:txBody>
      </p:sp>
      <p:sp>
        <p:nvSpPr>
          <p:cNvPr id="28675" name="Content Placeholder 2"/>
          <p:cNvSpPr>
            <a:spLocks noGrp="1"/>
          </p:cNvSpPr>
          <p:nvPr>
            <p:ph idx="1"/>
          </p:nvPr>
        </p:nvSpPr>
        <p:spPr/>
        <p:txBody>
          <a:bodyPr/>
          <a:lstStyle/>
          <a:p>
            <a:endParaRPr lang="ar-SA"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eaLnBrk="1" hangingPunct="1"/>
            <a:r>
              <a:rPr lang="en-US" smtClean="0"/>
              <a:t>Alzheimer Disease</a:t>
            </a:r>
            <a:endParaRPr lang="ar-SA" smtClean="0"/>
          </a:p>
        </p:txBody>
      </p:sp>
      <p:sp>
        <p:nvSpPr>
          <p:cNvPr id="29699" name="Content Placeholder 2"/>
          <p:cNvSpPr>
            <a:spLocks noGrp="1"/>
          </p:cNvSpPr>
          <p:nvPr>
            <p:ph idx="1"/>
          </p:nvPr>
        </p:nvSpPr>
        <p:spPr/>
        <p:txBody>
          <a:bodyPr/>
          <a:lstStyle/>
          <a:p>
            <a:pPr eaLnBrk="1" hangingPunct="1"/>
            <a:r>
              <a:rPr lang="en-US" smtClean="0"/>
              <a:t>Macroscopic:</a:t>
            </a:r>
          </a:p>
          <a:p>
            <a:pPr lvl="1" eaLnBrk="1" hangingPunct="1"/>
            <a:r>
              <a:rPr lang="en-US" smtClean="0"/>
              <a:t>a variable degree of cortical atrophy with widening of the cerebral sulci that is most pronounced in the frontal, temporal, and parietal lobes</a:t>
            </a:r>
          </a:p>
          <a:p>
            <a:pPr lvl="1" eaLnBrk="1" hangingPunct="1"/>
            <a:r>
              <a:rPr lang="en-US" smtClean="0"/>
              <a:t>With significant atrophy, there is compensatory ventricular enlargement (hydrocephalus ex vacuo)</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smtClean="0"/>
              <a:t>Alzheimer Disease</a:t>
            </a:r>
            <a:endParaRPr lang="ar-SA" smtClean="0"/>
          </a:p>
        </p:txBody>
      </p:sp>
      <p:sp>
        <p:nvSpPr>
          <p:cNvPr id="30723" name="Content Placeholder 2"/>
          <p:cNvSpPr>
            <a:spLocks noGrp="1"/>
          </p:cNvSpPr>
          <p:nvPr>
            <p:ph idx="1"/>
          </p:nvPr>
        </p:nvSpPr>
        <p:spPr/>
        <p:txBody>
          <a:bodyPr/>
          <a:lstStyle/>
          <a:p>
            <a:pPr marL="342900" lvl="1" indent="-342900">
              <a:buFont typeface="Arial" charset="0"/>
              <a:buChar char="•"/>
            </a:pPr>
            <a:r>
              <a:rPr lang="en-US" smtClean="0"/>
              <a:t>Microscopic:</a:t>
            </a:r>
          </a:p>
          <a:p>
            <a:pPr marL="742950" lvl="2" indent="-342900"/>
            <a:r>
              <a:rPr lang="en-US" b="1" smtClean="0"/>
              <a:t>plaques</a:t>
            </a:r>
            <a:r>
              <a:rPr lang="en-US" smtClean="0"/>
              <a:t> (a type of extracellular lesion)</a:t>
            </a:r>
          </a:p>
          <a:p>
            <a:pPr marL="742950" lvl="2" indent="-342900"/>
            <a:r>
              <a:rPr lang="en-US" b="1" smtClean="0"/>
              <a:t>neurofibrillary tangles</a:t>
            </a:r>
            <a:r>
              <a:rPr lang="en-US" smtClean="0"/>
              <a:t> (a type of intracellular lesion)</a:t>
            </a:r>
          </a:p>
          <a:p>
            <a:pPr marL="1200150" lvl="3" indent="-342900"/>
            <a:r>
              <a:rPr lang="en-US" smtClean="0"/>
              <a:t>Because these may also be present to a lesser extent in the brains of elderly nondemented individuals, the current criteria for a diagnosis of Alzheimer disease are based on a combination of clinical and pathologic features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hangingPunct="1"/>
            <a:r>
              <a:rPr lang="en-US" smtClean="0"/>
              <a:t>Dementia</a:t>
            </a:r>
          </a:p>
        </p:txBody>
      </p:sp>
      <p:sp>
        <p:nvSpPr>
          <p:cNvPr id="4099" name="Content Placeholder 2"/>
          <p:cNvSpPr>
            <a:spLocks noGrp="1"/>
          </p:cNvSpPr>
          <p:nvPr>
            <p:ph idx="1"/>
          </p:nvPr>
        </p:nvSpPr>
        <p:spPr/>
        <p:txBody>
          <a:bodyPr/>
          <a:lstStyle/>
          <a:p>
            <a:pPr eaLnBrk="1" hangingPunct="1"/>
            <a:r>
              <a:rPr lang="en-US" dirty="0" smtClean="0"/>
              <a:t>Dementia:</a:t>
            </a:r>
          </a:p>
          <a:p>
            <a:pPr lvl="1" eaLnBrk="1" hangingPunct="1"/>
            <a:r>
              <a:rPr lang="en-US" dirty="0" smtClean="0"/>
              <a:t>The development of memory impairment and other cognitive deficits with preservation of a normal level of consciousness</a:t>
            </a:r>
          </a:p>
          <a:p>
            <a:pPr lvl="1" eaLnBrk="1" hangingPunct="1"/>
            <a:r>
              <a:rPr lang="en-US" dirty="0" smtClean="0"/>
              <a:t>One of the most important public health issues in the industrialized world</a:t>
            </a:r>
          </a:p>
          <a:p>
            <a:pPr lvl="1" eaLnBrk="1" hangingPunct="1"/>
            <a:r>
              <a:rPr lang="en-US" dirty="0" smtClean="0"/>
              <a:t>There are </a:t>
            </a:r>
            <a:r>
              <a:rPr lang="en-US" u="sng" dirty="0" smtClean="0"/>
              <a:t>many</a:t>
            </a:r>
            <a:r>
              <a:rPr lang="en-US" dirty="0" smtClean="0"/>
              <a:t> causes of dementia</a:t>
            </a:r>
          </a:p>
          <a:p>
            <a:pPr lvl="1" eaLnBrk="1" hangingPunct="1"/>
            <a:r>
              <a:rPr lang="en-US" dirty="0" smtClean="0"/>
              <a:t>Regardless of etiology, dementia is </a:t>
            </a:r>
            <a:r>
              <a:rPr lang="en-US" b="1" u="sng" dirty="0" smtClean="0"/>
              <a:t>not</a:t>
            </a:r>
            <a:r>
              <a:rPr lang="en-US" b="1" dirty="0" smtClean="0"/>
              <a:t> </a:t>
            </a:r>
            <a:r>
              <a:rPr lang="en-US" dirty="0" smtClean="0"/>
              <a:t>part of normal aging and always represents a pathologic process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smtClean="0"/>
              <a:t>Alzheimer Disease</a:t>
            </a:r>
            <a:endParaRPr lang="ar-SA" smtClean="0"/>
          </a:p>
        </p:txBody>
      </p:sp>
      <p:sp>
        <p:nvSpPr>
          <p:cNvPr id="31747" name="Content Placeholder 2"/>
          <p:cNvSpPr>
            <a:spLocks noGrp="1"/>
          </p:cNvSpPr>
          <p:nvPr>
            <p:ph idx="1"/>
          </p:nvPr>
        </p:nvSpPr>
        <p:spPr>
          <a:xfrm>
            <a:off x="0" y="1828800"/>
            <a:ext cx="8229600" cy="4525963"/>
          </a:xfrm>
        </p:spPr>
        <p:txBody>
          <a:bodyPr/>
          <a:lstStyle/>
          <a:p>
            <a:pPr marL="1200150" lvl="3" indent="-342900"/>
            <a:r>
              <a:rPr lang="en-US" sz="2400" smtClean="0"/>
              <a:t>There is a fairly constant pattern of progression of involvement of brain regions pathologic changes:</a:t>
            </a:r>
          </a:p>
          <a:p>
            <a:pPr marL="1657350" lvl="4" indent="-342900"/>
            <a:r>
              <a:rPr lang="en-US" sz="2400" smtClean="0"/>
              <a:t>earliest in the entorhinal cortex </a:t>
            </a:r>
            <a:r>
              <a:rPr lang="en-US" sz="2400" smtClean="0">
                <a:sym typeface="Wingdings" pitchFamily="2" charset="2"/>
              </a:rPr>
              <a:t> then </a:t>
            </a:r>
            <a:r>
              <a:rPr lang="en-US" sz="2400" smtClean="0"/>
              <a:t>spread through the hippocampal formation and isocortex </a:t>
            </a:r>
            <a:r>
              <a:rPr lang="en-US" sz="2400" smtClean="0">
                <a:sym typeface="Wingdings" pitchFamily="2" charset="2"/>
              </a:rPr>
              <a:t> then </a:t>
            </a:r>
            <a:r>
              <a:rPr lang="en-US" sz="2400" smtClean="0"/>
              <a:t>extend into the neocortex</a:t>
            </a:r>
          </a:p>
          <a:p>
            <a:pPr marL="1200150" lvl="3" indent="-342900"/>
            <a:r>
              <a:rPr lang="en-US" sz="2400" smtClean="0"/>
              <a:t>Silver staining methods or immunohistochemistry are extremely helpful in assessing the true burden of these changes in a brain</a:t>
            </a:r>
          </a:p>
          <a:p>
            <a:pPr marL="1200150" lvl="3" indent="-342900"/>
            <a:endParaRPr lang="en-US" sz="2400" smtClean="0"/>
          </a:p>
          <a:p>
            <a:pPr marL="1200150" lvl="3" indent="-342900">
              <a:buFont typeface="Arial" charset="0"/>
              <a:buNone/>
            </a:pPr>
            <a:r>
              <a:rPr lang="en-US" sz="2400" smtClean="0"/>
              <a:t>  </a:t>
            </a:r>
            <a:r>
              <a:rPr lang="en-US" sz="2400" i="1" smtClean="0">
                <a:sym typeface="Wingdings" pitchFamily="2" charset="2"/>
              </a:rPr>
              <a:t> What is immunohistochemistry?</a:t>
            </a:r>
            <a:endParaRPr lang="en-US" sz="2400" i="1"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Content Placeholder 2"/>
          <p:cNvSpPr>
            <a:spLocks noGrp="1"/>
          </p:cNvSpPr>
          <p:nvPr>
            <p:ph idx="1"/>
          </p:nvPr>
        </p:nvSpPr>
        <p:spPr>
          <a:xfrm>
            <a:off x="457200" y="1570038"/>
            <a:ext cx="8229600" cy="5287962"/>
          </a:xfrm>
        </p:spPr>
        <p:txBody>
          <a:bodyPr/>
          <a:lstStyle/>
          <a:p>
            <a:pPr marL="1200150" lvl="3" indent="-342900"/>
            <a:r>
              <a:rPr lang="en-US" sz="2400" b="1" smtClean="0"/>
              <a:t>Neuritic plaques:</a:t>
            </a:r>
          </a:p>
          <a:p>
            <a:pPr marL="1657350" lvl="4" indent="-342900"/>
            <a:r>
              <a:rPr lang="en-US" sz="2400" smtClean="0"/>
              <a:t>Focal, spherical collections of dilated, tortuous, silver-staining neuritic processes (dystrophic neurites), often around a central amyloid core </a:t>
            </a:r>
          </a:p>
          <a:p>
            <a:pPr marL="1657350" lvl="4" indent="-342900"/>
            <a:r>
              <a:rPr lang="en-US" sz="2400" smtClean="0"/>
              <a:t>Plaques can be found in the hippocampus and amygdala as well as in the neocortex, although there is usually relative sparing of primary motor and sensory cortices until late in the course of the disease</a:t>
            </a:r>
          </a:p>
          <a:p>
            <a:pPr marL="1657350" lvl="4" indent="-342900"/>
            <a:r>
              <a:rPr lang="en-US" sz="2400" smtClean="0"/>
              <a:t>The amyloid core contains Aβ </a:t>
            </a:r>
          </a:p>
          <a:p>
            <a:pPr marL="1657350" lvl="4" indent="-342900"/>
            <a:r>
              <a:rPr lang="en-US" sz="2400" smtClean="0"/>
              <a:t>Aβ deposits can also be found that lack any surrounding neuritic reaction, termed </a:t>
            </a:r>
            <a:r>
              <a:rPr lang="en-US" sz="2400" i="1" smtClean="0"/>
              <a:t>diffuse plaques</a:t>
            </a:r>
            <a:endParaRPr lang="en-US" sz="2400" smtClean="0"/>
          </a:p>
        </p:txBody>
      </p:sp>
      <p:sp>
        <p:nvSpPr>
          <p:cNvPr id="32771" name="Title 1"/>
          <p:cNvSpPr>
            <a:spLocks noGrp="1"/>
          </p:cNvSpPr>
          <p:nvPr>
            <p:ph type="title"/>
          </p:nvPr>
        </p:nvSpPr>
        <p:spPr/>
        <p:txBody>
          <a:bodyPr/>
          <a:lstStyle/>
          <a:p>
            <a:r>
              <a:rPr lang="en-US" smtClean="0"/>
              <a:t>Alzheimer Disease</a:t>
            </a:r>
            <a:endParaRPr lang="ar-SA"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Content Placeholder 2"/>
          <p:cNvSpPr>
            <a:spLocks noGrp="1"/>
          </p:cNvSpPr>
          <p:nvPr>
            <p:ph idx="1"/>
          </p:nvPr>
        </p:nvSpPr>
        <p:spPr/>
        <p:txBody>
          <a:bodyPr/>
          <a:lstStyle/>
          <a:p>
            <a:pPr marL="1200150" lvl="3" indent="-342900"/>
            <a:r>
              <a:rPr lang="en-US" b="1" smtClean="0"/>
              <a:t>Neurofibrillary tangles:</a:t>
            </a:r>
          </a:p>
          <a:p>
            <a:pPr marL="1657350" lvl="4" indent="-342900"/>
            <a:r>
              <a:rPr lang="en-US" smtClean="0"/>
              <a:t>Bundles of paired helical filaments visible as basophilic fibrillary structures in the cytoplasm of the neurons that displace or encircle the nucleus </a:t>
            </a:r>
          </a:p>
          <a:p>
            <a:pPr marL="1657350" lvl="4" indent="-342900"/>
            <a:r>
              <a:rPr lang="en-US" smtClean="0"/>
              <a:t>Tangles can remain after neurons die, then becoming a form of extracellular pathology</a:t>
            </a:r>
          </a:p>
          <a:p>
            <a:pPr marL="1657350" lvl="4" indent="-342900"/>
            <a:r>
              <a:rPr lang="en-US" smtClean="0"/>
              <a:t>They are commonly found in cortical neurons, especially in the entorhinal cortex, as well as in other sites such as pyramidal cells of the hippocampus, the amygdala and  the basal forebrain</a:t>
            </a:r>
          </a:p>
          <a:p>
            <a:pPr marL="1657350" lvl="4" indent="-342900"/>
            <a:r>
              <a:rPr lang="en-US" smtClean="0"/>
              <a:t>A major component of paired helical filaments is abnormally hyperphosphorylated forms of the protein </a:t>
            </a:r>
            <a:r>
              <a:rPr lang="en-US" b="1" smtClean="0"/>
              <a:t>tau</a:t>
            </a:r>
            <a:r>
              <a:rPr lang="en-US" smtClean="0"/>
              <a:t> </a:t>
            </a:r>
          </a:p>
          <a:p>
            <a:pPr marL="1657350" lvl="4" indent="-342900"/>
            <a:r>
              <a:rPr lang="en-US" smtClean="0"/>
              <a:t>Tangles are not specific to Alzheimer disease, being found in other degenerative diseases as well.</a:t>
            </a:r>
          </a:p>
          <a:p>
            <a:endParaRPr lang="en-US" smtClean="0"/>
          </a:p>
          <a:p>
            <a:endParaRPr lang="en-US" smtClean="0"/>
          </a:p>
          <a:p>
            <a:endParaRPr lang="en-US" smtClean="0"/>
          </a:p>
        </p:txBody>
      </p:sp>
      <p:sp>
        <p:nvSpPr>
          <p:cNvPr id="33795" name="Title 1"/>
          <p:cNvSpPr>
            <a:spLocks noGrp="1"/>
          </p:cNvSpPr>
          <p:nvPr>
            <p:ph type="title"/>
          </p:nvPr>
        </p:nvSpPr>
        <p:spPr/>
        <p:txBody>
          <a:bodyPr/>
          <a:lstStyle/>
          <a:p>
            <a:r>
              <a:rPr lang="en-US" smtClean="0"/>
              <a:t>Alzheimer Disease</a:t>
            </a:r>
            <a:endParaRPr lang="ar-SA"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endParaRPr lang="ar-SA" smtClean="0"/>
          </a:p>
        </p:txBody>
      </p:sp>
      <p:sp>
        <p:nvSpPr>
          <p:cNvPr id="34819" name="Content Placeholder 2"/>
          <p:cNvSpPr>
            <a:spLocks noGrp="1"/>
          </p:cNvSpPr>
          <p:nvPr>
            <p:ph idx="1"/>
          </p:nvPr>
        </p:nvSpPr>
        <p:spPr/>
        <p:txBody>
          <a:bodyPr/>
          <a:lstStyle/>
          <a:p>
            <a:endParaRPr lang="ar-SA"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p:txBody>
          <a:bodyPr/>
          <a:lstStyle/>
          <a:p>
            <a:pPr eaLnBrk="1" hangingPunct="1"/>
            <a:r>
              <a:rPr lang="en-US" smtClean="0"/>
              <a:t>Pathogenesis and pathology of parkinsonism </a:t>
            </a:r>
            <a:br>
              <a:rPr lang="en-US" smtClean="0"/>
            </a:br>
            <a:endParaRPr lang="en-US" smtClean="0"/>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r>
              <a:rPr lang="en-US" dirty="0" smtClean="0"/>
              <a:t>Pathology</a:t>
            </a:r>
          </a:p>
          <a:p>
            <a:pPr eaLnBrk="1" fontAlgn="auto" hangingPunct="1">
              <a:spcAft>
                <a:spcPts val="0"/>
              </a:spcAft>
              <a:buFont typeface="Arial" pitchFamily="34" charset="0"/>
              <a:buNone/>
              <a:defRPr/>
            </a:pPr>
            <a:endParaRPr lang="en-US" dirty="0" smtClean="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endParaRPr lang="en-US" smtClean="0"/>
          </a:p>
        </p:txBody>
      </p:sp>
      <p:sp>
        <p:nvSpPr>
          <p:cNvPr id="4099" name="Content Placeholder 2"/>
          <p:cNvSpPr>
            <a:spLocks noGrp="1"/>
          </p:cNvSpPr>
          <p:nvPr>
            <p:ph idx="1"/>
          </p:nvPr>
        </p:nvSpPr>
        <p:spPr/>
        <p:txBody>
          <a:bodyPr/>
          <a:lstStyle/>
          <a:p>
            <a:endParaRPr lang="en-US" smtClean="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hangingPunct="1"/>
            <a:r>
              <a:rPr lang="en-US" smtClean="0"/>
              <a:t>Parkinsonism</a:t>
            </a:r>
          </a:p>
        </p:txBody>
      </p:sp>
      <p:sp>
        <p:nvSpPr>
          <p:cNvPr id="5123" name="Content Placeholder 2"/>
          <p:cNvSpPr>
            <a:spLocks noGrp="1"/>
          </p:cNvSpPr>
          <p:nvPr>
            <p:ph idx="1"/>
          </p:nvPr>
        </p:nvSpPr>
        <p:spPr/>
        <p:txBody>
          <a:bodyPr/>
          <a:lstStyle/>
          <a:p>
            <a:pPr eaLnBrk="1" hangingPunct="1"/>
            <a:r>
              <a:rPr lang="en-US" smtClean="0"/>
              <a:t>A clinical syndrome characterized by:</a:t>
            </a:r>
          </a:p>
          <a:p>
            <a:pPr lvl="1" eaLnBrk="1" hangingPunct="1"/>
            <a:r>
              <a:rPr lang="en-US" smtClean="0"/>
              <a:t>diminished facial expression (masked facies)</a:t>
            </a:r>
          </a:p>
          <a:p>
            <a:pPr lvl="1" eaLnBrk="1" hangingPunct="1"/>
            <a:r>
              <a:rPr lang="en-US" smtClean="0"/>
              <a:t>stooped posture</a:t>
            </a:r>
          </a:p>
          <a:p>
            <a:pPr lvl="1" eaLnBrk="1" hangingPunct="1"/>
            <a:r>
              <a:rPr lang="en-US" smtClean="0"/>
              <a:t>slowness of voluntary movement</a:t>
            </a:r>
          </a:p>
          <a:p>
            <a:pPr lvl="1" eaLnBrk="1" hangingPunct="1"/>
            <a:r>
              <a:rPr lang="en-US" smtClean="0"/>
              <a:t>festinating gait (progressively shortened, accelerated steps)</a:t>
            </a:r>
          </a:p>
          <a:p>
            <a:pPr lvl="1" eaLnBrk="1" hangingPunct="1"/>
            <a:r>
              <a:rPr lang="en-US" smtClean="0"/>
              <a:t>rigidity</a:t>
            </a:r>
          </a:p>
          <a:p>
            <a:pPr lvl="1" eaLnBrk="1" hangingPunct="1"/>
            <a:r>
              <a:rPr lang="en-US" smtClean="0"/>
              <a:t>"pill-rolling" tremor </a:t>
            </a:r>
          </a:p>
        </p:txBody>
      </p:sp>
      <p:pic>
        <p:nvPicPr>
          <p:cNvPr id="5124" name="Picture 5" descr="http://www.dfineinc.com/images1/stages.gif"/>
          <p:cNvPicPr>
            <a:picLocks noChangeAspect="1" noChangeArrowheads="1"/>
          </p:cNvPicPr>
          <p:nvPr/>
        </p:nvPicPr>
        <p:blipFill>
          <a:blip r:embed="rId3" cstate="print"/>
          <a:srcRect/>
          <a:stretch>
            <a:fillRect/>
          </a:stretch>
        </p:blipFill>
        <p:spPr bwMode="auto">
          <a:xfrm>
            <a:off x="6637338" y="4648200"/>
            <a:ext cx="2163762" cy="2209800"/>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r>
              <a:rPr lang="en-US" smtClean="0"/>
              <a:t>Parkinsonism</a:t>
            </a:r>
          </a:p>
        </p:txBody>
      </p:sp>
      <p:sp>
        <p:nvSpPr>
          <p:cNvPr id="6147" name="Content Placeholder 2"/>
          <p:cNvSpPr>
            <a:spLocks noGrp="1"/>
          </p:cNvSpPr>
          <p:nvPr>
            <p:ph idx="1"/>
          </p:nvPr>
        </p:nvSpPr>
        <p:spPr/>
        <p:txBody>
          <a:bodyPr/>
          <a:lstStyle/>
          <a:p>
            <a:pPr eaLnBrk="1" hangingPunct="1"/>
            <a:r>
              <a:rPr lang="en-US" smtClean="0"/>
              <a:t>Motor disturbance that is seen in a number of conditions that share damage to dopaminergic neurons of the substantia nigra or their projection to the striatum</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sz="4000" smtClean="0"/>
              <a:t>Parkinsonism</a:t>
            </a:r>
          </a:p>
        </p:txBody>
      </p:sp>
      <p:sp>
        <p:nvSpPr>
          <p:cNvPr id="7171" name="Content Placeholder 2"/>
          <p:cNvSpPr>
            <a:spLocks noGrp="1"/>
          </p:cNvSpPr>
          <p:nvPr>
            <p:ph idx="1"/>
          </p:nvPr>
        </p:nvSpPr>
        <p:spPr>
          <a:xfrm>
            <a:off x="533400" y="1295400"/>
            <a:ext cx="8229600" cy="4525963"/>
          </a:xfrm>
        </p:spPr>
        <p:txBody>
          <a:bodyPr/>
          <a:lstStyle/>
          <a:p>
            <a:r>
              <a:rPr lang="en-US" sz="2800" smtClean="0"/>
              <a:t>Parkinsonism can be induced by:</a:t>
            </a:r>
          </a:p>
          <a:p>
            <a:pPr lvl="1"/>
            <a:r>
              <a:rPr lang="en-US" sz="2400" smtClean="0"/>
              <a:t>drugs that affect these neurons, particularly dopamine antagonists and toxins</a:t>
            </a:r>
          </a:p>
          <a:p>
            <a:pPr lvl="1"/>
            <a:r>
              <a:rPr lang="en-US" sz="2400" smtClean="0"/>
              <a:t>post-encephalitic parkinsonism (associated with the influenza pandemic)</a:t>
            </a:r>
            <a:r>
              <a:rPr lang="en-US" sz="2400" i="1" smtClean="0"/>
              <a:t> </a:t>
            </a:r>
          </a:p>
          <a:p>
            <a:pPr lvl="1"/>
            <a:r>
              <a:rPr lang="en-US" sz="2400" i="1" smtClean="0"/>
              <a:t>Idiopathic Parkinson disease (the most common neurodegenerative disease associated with parkinsonism)</a:t>
            </a:r>
          </a:p>
          <a:p>
            <a:pPr lvl="1"/>
            <a:r>
              <a:rPr lang="en-US" sz="2400" smtClean="0"/>
              <a:t>other neurodegenreative diseases</a:t>
            </a:r>
            <a:endParaRPr lang="en-US" sz="2400" i="1" smtClean="0"/>
          </a:p>
          <a:p>
            <a:pPr lvl="1"/>
            <a:r>
              <a:rPr lang="en-US" sz="2400" i="1" smtClean="0"/>
              <a:t>rare: head trauma, stroke</a:t>
            </a:r>
            <a:endParaRPr lang="en-US" smtClean="0"/>
          </a:p>
          <a:p>
            <a:pPr lvl="1"/>
            <a:endParaRPr lang="en-US" smtClean="0"/>
          </a:p>
          <a:p>
            <a:endParaRPr lang="en-US" smtClean="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8229600" cy="4525963"/>
          </a:xfrm>
        </p:spPr>
        <p:txBody>
          <a:bodyPr/>
          <a:lstStyle/>
          <a:p>
            <a:pPr eaLnBrk="1" hangingPunct="1">
              <a:defRPr/>
            </a:pPr>
            <a:r>
              <a:rPr lang="en-US" dirty="0" smtClean="0"/>
              <a:t>Diagnosis:</a:t>
            </a:r>
          </a:p>
          <a:p>
            <a:pPr lvl="1" eaLnBrk="1" hangingPunct="1">
              <a:defRPr/>
            </a:pPr>
            <a:r>
              <a:rPr lang="en-US" dirty="0" smtClean="0"/>
              <a:t>progressive parkinsonism</a:t>
            </a:r>
          </a:p>
          <a:p>
            <a:pPr lvl="1" eaLnBrk="1" hangingPunct="1">
              <a:defRPr/>
            </a:pPr>
            <a:r>
              <a:rPr lang="en-US" dirty="0" smtClean="0"/>
              <a:t>absence of a toxic or other known underlying etiology</a:t>
            </a:r>
          </a:p>
          <a:p>
            <a:pPr lvl="1" eaLnBrk="1" hangingPunct="1">
              <a:defRPr/>
            </a:pPr>
            <a:r>
              <a:rPr lang="en-US" dirty="0" smtClean="0"/>
              <a:t>clinical response to </a:t>
            </a:r>
            <a:r>
              <a:rPr lang="en-US" cap="small" dirty="0" smtClean="0"/>
              <a:t>l</a:t>
            </a:r>
            <a:r>
              <a:rPr lang="en-US" dirty="0" smtClean="0"/>
              <a:t>-</a:t>
            </a:r>
            <a:r>
              <a:rPr lang="en-US" dirty="0" err="1" smtClean="0"/>
              <a:t>dihydroxyphenylalanine</a:t>
            </a:r>
            <a:r>
              <a:rPr lang="en-US" dirty="0" smtClean="0"/>
              <a:t> (</a:t>
            </a:r>
            <a:r>
              <a:rPr lang="en-US" cap="small" dirty="0" smtClean="0"/>
              <a:t>l</a:t>
            </a:r>
            <a:r>
              <a:rPr lang="en-US" dirty="0" smtClean="0"/>
              <a:t>-DOPA) treatment </a:t>
            </a:r>
          </a:p>
          <a:p>
            <a:pPr lvl="1" eaLnBrk="1" hangingPunct="1">
              <a:defRPr/>
            </a:pPr>
            <a:endParaRPr lang="en-US" dirty="0" smtClean="0"/>
          </a:p>
        </p:txBody>
      </p:sp>
      <p:sp>
        <p:nvSpPr>
          <p:cNvPr id="8195" name="TextBox 3"/>
          <p:cNvSpPr txBox="1">
            <a:spLocks noChangeArrowheads="1"/>
          </p:cNvSpPr>
          <p:nvPr/>
        </p:nvSpPr>
        <p:spPr bwMode="auto">
          <a:xfrm>
            <a:off x="1828800" y="381000"/>
            <a:ext cx="6477000" cy="646113"/>
          </a:xfrm>
          <a:prstGeom prst="rect">
            <a:avLst/>
          </a:prstGeom>
          <a:noFill/>
          <a:ln w="9525">
            <a:noFill/>
            <a:miter lim="800000"/>
            <a:headEnd/>
            <a:tailEnd/>
          </a:ln>
        </p:spPr>
        <p:txBody>
          <a:bodyPr>
            <a:spAutoFit/>
          </a:bodyPr>
          <a:lstStyle/>
          <a:p>
            <a:r>
              <a:rPr lang="en-US" sz="3600"/>
              <a:t>Parkinson’s disease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hangingPunct="1"/>
            <a:endParaRPr lang="ar-SA" smtClean="0"/>
          </a:p>
        </p:txBody>
      </p:sp>
      <p:sp>
        <p:nvSpPr>
          <p:cNvPr id="5123" name="Content Placeholder 2"/>
          <p:cNvSpPr>
            <a:spLocks noGrp="1"/>
          </p:cNvSpPr>
          <p:nvPr>
            <p:ph idx="1"/>
          </p:nvPr>
        </p:nvSpPr>
        <p:spPr/>
        <p:txBody>
          <a:bodyPr/>
          <a:lstStyle/>
          <a:p>
            <a:pPr eaLnBrk="1" hangingPunct="1"/>
            <a:endParaRPr lang="ar-SA"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smtClean="0"/>
              <a:t>Parkinson’s disease</a:t>
            </a:r>
          </a:p>
        </p:txBody>
      </p:sp>
      <p:sp>
        <p:nvSpPr>
          <p:cNvPr id="9219" name="Content Placeholder 2"/>
          <p:cNvSpPr>
            <a:spLocks noGrp="1"/>
          </p:cNvSpPr>
          <p:nvPr>
            <p:ph idx="1"/>
          </p:nvPr>
        </p:nvSpPr>
        <p:spPr/>
        <p:txBody>
          <a:bodyPr/>
          <a:lstStyle/>
          <a:p>
            <a:r>
              <a:rPr lang="en-US" smtClean="0"/>
              <a:t>6-8 decades</a:t>
            </a:r>
          </a:p>
          <a:p>
            <a:r>
              <a:rPr lang="en-US" smtClean="0"/>
              <a:t>more than 2% in North America 	    develop disease</a:t>
            </a:r>
          </a:p>
          <a:p>
            <a:r>
              <a:rPr lang="en-US" smtClean="0"/>
              <a:t> men more than women</a:t>
            </a:r>
          </a:p>
          <a:p>
            <a:r>
              <a:rPr lang="en-US" smtClean="0"/>
              <a:t>22/100,000 = crude prevalence rate in Saudi population</a:t>
            </a:r>
          </a:p>
          <a:p>
            <a:endParaRPr lang="en-US" smtClean="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2"/>
          <p:cNvSpPr>
            <a:spLocks noGrp="1"/>
          </p:cNvSpPr>
          <p:nvPr>
            <p:ph idx="1"/>
          </p:nvPr>
        </p:nvSpPr>
        <p:spPr>
          <a:xfrm>
            <a:off x="533400" y="1676400"/>
            <a:ext cx="8229600" cy="4525963"/>
          </a:xfrm>
        </p:spPr>
        <p:txBody>
          <a:bodyPr/>
          <a:lstStyle/>
          <a:p>
            <a:pPr eaLnBrk="1" hangingPunct="1"/>
            <a:r>
              <a:rPr lang="en-US" smtClean="0"/>
              <a:t>While most Parkinson disease is sporadic, there are both autosomal dominant and recessive forms of the disease</a:t>
            </a:r>
          </a:p>
          <a:p>
            <a:pPr eaLnBrk="1" hangingPunct="1"/>
            <a:r>
              <a:rPr lang="en-US" smtClean="0"/>
              <a:t>Genetic analysis has identified specific causal mutations, For example α-synuclein mutations cause autosomal dominant Parkinson disease as can gene duplications and triplications</a:t>
            </a:r>
          </a:p>
        </p:txBody>
      </p:sp>
      <p:sp>
        <p:nvSpPr>
          <p:cNvPr id="10243" name="Title 1"/>
          <p:cNvSpPr>
            <a:spLocks noGrp="1"/>
          </p:cNvSpPr>
          <p:nvPr>
            <p:ph type="title"/>
          </p:nvPr>
        </p:nvSpPr>
        <p:spPr/>
        <p:txBody>
          <a:bodyPr/>
          <a:lstStyle/>
          <a:p>
            <a:r>
              <a:rPr lang="en-US" smtClean="0"/>
              <a:t>Parkinson’s disease</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smtClean="0"/>
              <a:t>Parkinson’s disease</a:t>
            </a:r>
          </a:p>
        </p:txBody>
      </p:sp>
      <p:sp>
        <p:nvSpPr>
          <p:cNvPr id="11267" name="Content Placeholder 2"/>
          <p:cNvSpPr>
            <a:spLocks noGrp="1"/>
          </p:cNvSpPr>
          <p:nvPr>
            <p:ph idx="1"/>
          </p:nvPr>
        </p:nvSpPr>
        <p:spPr/>
        <p:txBody>
          <a:bodyPr/>
          <a:lstStyle/>
          <a:p>
            <a:pPr lvl="1" eaLnBrk="1" hangingPunct="1"/>
            <a:r>
              <a:rPr lang="en-US" dirty="0" smtClean="0"/>
              <a:t>Even in cases of Parkinson disease not caused by mutations in this gene, the diagnostic feature of the disease-</a:t>
            </a:r>
            <a:r>
              <a:rPr lang="en-US" u="sng" dirty="0" smtClean="0"/>
              <a:t>the Lewy body</a:t>
            </a:r>
            <a:r>
              <a:rPr lang="en-US" dirty="0" smtClean="0"/>
              <a:t>-is an inclusion containing α-</a:t>
            </a:r>
            <a:r>
              <a:rPr lang="en-US" dirty="0" err="1" smtClean="0"/>
              <a:t>synuclein</a:t>
            </a:r>
            <a:endParaRPr lang="en-US" dirty="0" smtClean="0"/>
          </a:p>
          <a:p>
            <a:pPr lvl="1" eaLnBrk="1" hangingPunct="1"/>
            <a:r>
              <a:rPr lang="en-US" dirty="0" smtClean="0"/>
              <a:t> This is a widely expressed neuronal protein that is involved in synaptic transmission and other cellular processes</a:t>
            </a:r>
          </a:p>
          <a:p>
            <a:endParaRPr lang="en-US" dirty="0" smtClean="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smtClean="0"/>
              <a:t>Parkinson’s disease</a:t>
            </a:r>
          </a:p>
        </p:txBody>
      </p:sp>
      <p:sp>
        <p:nvSpPr>
          <p:cNvPr id="12291" name="Content Placeholder 2"/>
          <p:cNvSpPr>
            <a:spLocks noGrp="1"/>
          </p:cNvSpPr>
          <p:nvPr>
            <p:ph idx="1"/>
          </p:nvPr>
        </p:nvSpPr>
        <p:spPr/>
        <p:txBody>
          <a:bodyPr/>
          <a:lstStyle/>
          <a:p>
            <a:pPr lvl="1" eaLnBrk="1" hangingPunct="1"/>
            <a:r>
              <a:rPr lang="en-US" dirty="0" smtClean="0"/>
              <a:t>How the alterations in sequence or protein levels result in disease is unclear</a:t>
            </a:r>
          </a:p>
          <a:p>
            <a:pPr lvl="1" eaLnBrk="1" hangingPunct="1"/>
            <a:r>
              <a:rPr lang="en-US" dirty="0" smtClean="0"/>
              <a:t>The presence of α-</a:t>
            </a:r>
            <a:r>
              <a:rPr lang="en-US" dirty="0" err="1" smtClean="0"/>
              <a:t>synuclein</a:t>
            </a:r>
            <a:r>
              <a:rPr lang="en-US" dirty="0" smtClean="0"/>
              <a:t> in the Lewy bodies has suggested that defective degradation of the protein in the </a:t>
            </a:r>
            <a:r>
              <a:rPr lang="en-US" dirty="0" err="1" smtClean="0"/>
              <a:t>proteasome</a:t>
            </a:r>
            <a:r>
              <a:rPr lang="en-US" dirty="0" smtClean="0"/>
              <a:t> might play a role</a:t>
            </a:r>
          </a:p>
          <a:p>
            <a:pPr lvl="1" eaLnBrk="1" hangingPunct="1"/>
            <a:r>
              <a:rPr lang="en-US" dirty="0" smtClean="0"/>
              <a:t>This is supported by the identification of two other genetic loci for Parkinson disease:</a:t>
            </a:r>
          </a:p>
          <a:p>
            <a:pPr lvl="2" eaLnBrk="1" hangingPunct="1"/>
            <a:r>
              <a:rPr lang="en-US" dirty="0" smtClean="0"/>
              <a:t>which involve genes encoding </a:t>
            </a:r>
            <a:r>
              <a:rPr lang="en-US" dirty="0" err="1" smtClean="0"/>
              <a:t>parkin</a:t>
            </a:r>
            <a:r>
              <a:rPr lang="en-US" dirty="0" smtClean="0"/>
              <a:t> (an E3 </a:t>
            </a:r>
            <a:r>
              <a:rPr lang="en-US" dirty="0" err="1" smtClean="0"/>
              <a:t>ubiquitin</a:t>
            </a:r>
            <a:r>
              <a:rPr lang="en-US" dirty="0" smtClean="0"/>
              <a:t> </a:t>
            </a:r>
            <a:r>
              <a:rPr lang="en-US" dirty="0" err="1" smtClean="0"/>
              <a:t>ligase</a:t>
            </a:r>
            <a:r>
              <a:rPr lang="en-US" dirty="0" smtClean="0"/>
              <a:t>)</a:t>
            </a:r>
          </a:p>
          <a:p>
            <a:pPr lvl="2" eaLnBrk="1" hangingPunct="1"/>
            <a:r>
              <a:rPr lang="en-US" dirty="0" smtClean="0"/>
              <a:t>UCHL-1 (an enzyme involved in recovery of </a:t>
            </a:r>
            <a:r>
              <a:rPr lang="en-US" dirty="0" err="1" smtClean="0"/>
              <a:t>ubiquitin</a:t>
            </a:r>
            <a:r>
              <a:rPr lang="en-US" dirty="0" smtClean="0"/>
              <a:t> from proteins targeted to the </a:t>
            </a:r>
            <a:r>
              <a:rPr lang="en-US" dirty="0" err="1" smtClean="0"/>
              <a:t>proteasome</a:t>
            </a:r>
            <a:r>
              <a:rPr lang="en-US" dirty="0" smtClean="0"/>
              <a:t>)</a:t>
            </a:r>
          </a:p>
          <a:p>
            <a:endParaRPr lang="en-US" dirty="0" smtClean="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r>
              <a:rPr lang="en-US" smtClean="0"/>
              <a:t>Parkinson’s disease</a:t>
            </a:r>
          </a:p>
        </p:txBody>
      </p:sp>
      <p:sp>
        <p:nvSpPr>
          <p:cNvPr id="13315" name="Content Placeholder 2"/>
          <p:cNvSpPr>
            <a:spLocks noGrp="1"/>
          </p:cNvSpPr>
          <p:nvPr>
            <p:ph idx="1"/>
          </p:nvPr>
        </p:nvSpPr>
        <p:spPr/>
        <p:txBody>
          <a:bodyPr/>
          <a:lstStyle/>
          <a:p>
            <a:pPr eaLnBrk="1" hangingPunct="1"/>
            <a:endParaRPr lang="en-US" smtClean="0"/>
          </a:p>
        </p:txBody>
      </p:sp>
      <p:pic>
        <p:nvPicPr>
          <p:cNvPr id="13316" name="Picture 2"/>
          <p:cNvPicPr>
            <a:picLocks noChangeAspect="1" noChangeArrowheads="1"/>
          </p:cNvPicPr>
          <p:nvPr/>
        </p:nvPicPr>
        <p:blipFill>
          <a:blip r:embed="rId3" cstate="print"/>
          <a:srcRect/>
          <a:stretch>
            <a:fillRect/>
          </a:stretch>
        </p:blipFill>
        <p:spPr bwMode="auto">
          <a:xfrm>
            <a:off x="676275" y="2133600"/>
            <a:ext cx="7791450" cy="2590800"/>
          </a:xfrm>
          <a:prstGeom prst="rect">
            <a:avLst/>
          </a:prstGeom>
          <a:noFill/>
          <a:ln w="9525">
            <a:noFill/>
            <a:miter lim="800000"/>
            <a:headEnd/>
            <a:tailEnd/>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US" smtClean="0"/>
              <a:t>Parkinson’s disease</a:t>
            </a:r>
          </a:p>
        </p:txBody>
      </p:sp>
      <p:sp>
        <p:nvSpPr>
          <p:cNvPr id="14339" name="Content Placeholder 2"/>
          <p:cNvSpPr>
            <a:spLocks noGrp="1"/>
          </p:cNvSpPr>
          <p:nvPr>
            <p:ph idx="1"/>
          </p:nvPr>
        </p:nvSpPr>
        <p:spPr/>
        <p:txBody>
          <a:bodyPr/>
          <a:lstStyle/>
          <a:p>
            <a:pPr eaLnBrk="1" hangingPunct="1"/>
            <a:r>
              <a:rPr lang="en-US" dirty="0" smtClean="0"/>
              <a:t>Macroscopic:</a:t>
            </a:r>
          </a:p>
          <a:p>
            <a:pPr lvl="1" eaLnBrk="1" hangingPunct="1"/>
            <a:r>
              <a:rPr lang="en-US" dirty="0" smtClean="0"/>
              <a:t>pallor of the </a:t>
            </a:r>
            <a:r>
              <a:rPr lang="en-US" dirty="0" err="1" smtClean="0"/>
              <a:t>substantia</a:t>
            </a:r>
            <a:r>
              <a:rPr lang="en-US" dirty="0" smtClean="0"/>
              <a:t> </a:t>
            </a:r>
            <a:r>
              <a:rPr lang="en-US" dirty="0" err="1" smtClean="0"/>
              <a:t>nigra</a:t>
            </a:r>
            <a:r>
              <a:rPr lang="en-US" dirty="0" smtClean="0"/>
              <a:t> and locus </a:t>
            </a:r>
            <a:r>
              <a:rPr lang="en-US" dirty="0" err="1" smtClean="0"/>
              <a:t>ceruleus</a:t>
            </a:r>
            <a:endParaRPr lang="en-US" dirty="0" smtClean="0"/>
          </a:p>
          <a:p>
            <a:pPr eaLnBrk="1" hangingPunct="1"/>
            <a:r>
              <a:rPr lang="en-US" dirty="0" smtClean="0"/>
              <a:t>Microscopic:</a:t>
            </a:r>
          </a:p>
          <a:p>
            <a:pPr lvl="1" eaLnBrk="1" hangingPunct="1"/>
            <a:r>
              <a:rPr lang="en-US" dirty="0" smtClean="0"/>
              <a:t>loss of the pigmented, neurons in these regions</a:t>
            </a:r>
          </a:p>
          <a:p>
            <a:pPr lvl="1" eaLnBrk="1" hangingPunct="1"/>
            <a:r>
              <a:rPr lang="en-US" dirty="0" smtClean="0"/>
              <a:t>associated with </a:t>
            </a:r>
            <a:r>
              <a:rPr lang="en-US" dirty="0" err="1" smtClean="0"/>
              <a:t>gliosis</a:t>
            </a:r>
            <a:endParaRPr lang="en-US" dirty="0" smtClean="0"/>
          </a:p>
          <a:p>
            <a:pPr lvl="1" eaLnBrk="1" hangingPunct="1"/>
            <a:r>
              <a:rPr lang="en-US" b="1" dirty="0" smtClean="0"/>
              <a:t>Lewy bodies</a:t>
            </a:r>
            <a:r>
              <a:rPr lang="en-US" dirty="0" smtClean="0"/>
              <a:t> may be found in some of the remaining neurons</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dirty="0" smtClean="0"/>
              <a:t>Lewy bodies</a:t>
            </a:r>
          </a:p>
        </p:txBody>
      </p:sp>
      <p:sp>
        <p:nvSpPr>
          <p:cNvPr id="15363" name="Content Placeholder 2"/>
          <p:cNvSpPr>
            <a:spLocks noGrp="1"/>
          </p:cNvSpPr>
          <p:nvPr>
            <p:ph idx="1"/>
          </p:nvPr>
        </p:nvSpPr>
        <p:spPr/>
        <p:txBody>
          <a:bodyPr/>
          <a:lstStyle/>
          <a:p>
            <a:pPr marL="342900" lvl="1" indent="-342900">
              <a:buFont typeface="Arial" charset="0"/>
              <a:buChar char="•"/>
            </a:pPr>
            <a:r>
              <a:rPr lang="en-US" dirty="0" smtClean="0"/>
              <a:t>Single or multiple, </a:t>
            </a:r>
            <a:r>
              <a:rPr lang="en-US" dirty="0" err="1" smtClean="0"/>
              <a:t>intracytoplasmic</a:t>
            </a:r>
            <a:r>
              <a:rPr lang="en-US" dirty="0" smtClean="0"/>
              <a:t>, </a:t>
            </a:r>
            <a:r>
              <a:rPr lang="en-US" dirty="0" err="1" smtClean="0"/>
              <a:t>eosinophilic</a:t>
            </a:r>
            <a:r>
              <a:rPr lang="en-US" dirty="0" smtClean="0"/>
              <a:t>, round to elongated inclusions that often have a dense core surrounded by a pale halo</a:t>
            </a:r>
          </a:p>
          <a:p>
            <a:pPr marL="342900" lvl="1" indent="-342900">
              <a:buFont typeface="Arial" charset="0"/>
              <a:buChar char="•"/>
            </a:pPr>
            <a:r>
              <a:rPr lang="en-US" dirty="0" err="1" smtClean="0"/>
              <a:t>Ultrastructurally</a:t>
            </a:r>
            <a:r>
              <a:rPr lang="en-US" dirty="0" smtClean="0"/>
              <a:t>, Lewy bodies are composed of fine filaments, densely packed in the core but loose at the rim</a:t>
            </a:r>
          </a:p>
          <a:p>
            <a:pPr marL="342900" lvl="1" indent="-342900">
              <a:buFont typeface="Arial" charset="0"/>
              <a:buChar char="•"/>
            </a:pPr>
            <a:r>
              <a:rPr lang="en-US" dirty="0" smtClean="0"/>
              <a:t>These filaments are composed of α-</a:t>
            </a:r>
            <a:r>
              <a:rPr lang="en-US" dirty="0" err="1" smtClean="0"/>
              <a:t>synuclein</a:t>
            </a:r>
            <a:r>
              <a:rPr lang="en-US" dirty="0" smtClean="0"/>
              <a:t>, along with other proteins</a:t>
            </a:r>
          </a:p>
          <a:p>
            <a:endParaRPr lang="en-US" dirty="0" smtClean="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endParaRPr lang="en-US" smtClean="0"/>
          </a:p>
        </p:txBody>
      </p:sp>
      <p:sp>
        <p:nvSpPr>
          <p:cNvPr id="16387" name="Content Placeholder 2"/>
          <p:cNvSpPr>
            <a:spLocks noGrp="1"/>
          </p:cNvSpPr>
          <p:nvPr>
            <p:ph idx="1"/>
          </p:nvPr>
        </p:nvSpPr>
        <p:spPr/>
        <p:txBody>
          <a:bodyPr/>
          <a:lstStyle/>
          <a:p>
            <a:endParaRPr lang="en-US" smtClean="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2"/>
          <p:cNvSpPr>
            <a:spLocks noGrp="1"/>
          </p:cNvSpPr>
          <p:nvPr>
            <p:ph idx="1"/>
          </p:nvPr>
        </p:nvSpPr>
        <p:spPr>
          <a:xfrm>
            <a:off x="533400" y="2057400"/>
            <a:ext cx="8229600" cy="4525963"/>
          </a:xfrm>
        </p:spPr>
        <p:txBody>
          <a:bodyPr/>
          <a:lstStyle/>
          <a:p>
            <a:pPr eaLnBrk="1" hangingPunct="1"/>
            <a:r>
              <a:rPr lang="en-US" smtClean="0"/>
              <a:t>Clinical Features  </a:t>
            </a:r>
          </a:p>
          <a:p>
            <a:pPr lvl="1" eaLnBrk="1" hangingPunct="1"/>
            <a:r>
              <a:rPr lang="en-US" smtClean="0"/>
              <a:t>L-DOPA therapy is often extremely effective in symptomatic treatment, but it does not significantly alter the progressive nature of the disease</a:t>
            </a:r>
          </a:p>
          <a:p>
            <a:pPr lvl="1" eaLnBrk="1" hangingPunct="1"/>
            <a:r>
              <a:rPr lang="en-US" smtClean="0"/>
              <a:t>Over time, L-DOPA becomes less effective at providing the patient with symptomatic relief and begins to cause fluctuations in motor function on its own</a:t>
            </a:r>
          </a:p>
        </p:txBody>
      </p:sp>
      <p:sp>
        <p:nvSpPr>
          <p:cNvPr id="17411" name="Title 1"/>
          <p:cNvSpPr>
            <a:spLocks noGrp="1"/>
          </p:cNvSpPr>
          <p:nvPr>
            <p:ph type="title"/>
          </p:nvPr>
        </p:nvSpPr>
        <p:spPr/>
        <p:txBody>
          <a:bodyPr/>
          <a:lstStyle/>
          <a:p>
            <a:pPr eaLnBrk="1" hangingPunct="1"/>
            <a:r>
              <a:rPr lang="en-US" smtClean="0"/>
              <a:t>Parkinson’s disease</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2"/>
          <p:cNvSpPr>
            <a:spLocks noGrp="1"/>
          </p:cNvSpPr>
          <p:nvPr>
            <p:ph idx="1"/>
          </p:nvPr>
        </p:nvSpPr>
        <p:spPr>
          <a:xfrm>
            <a:off x="381000" y="1600200"/>
            <a:ext cx="8229600" cy="4525963"/>
          </a:xfrm>
        </p:spPr>
        <p:txBody>
          <a:bodyPr/>
          <a:lstStyle/>
          <a:p>
            <a:pPr eaLnBrk="1" hangingPunct="1"/>
            <a:r>
              <a:rPr lang="en-US" smtClean="0"/>
              <a:t>usually progresses over 10 to 15 years</a:t>
            </a:r>
          </a:p>
          <a:p>
            <a:pPr eaLnBrk="1" hangingPunct="1"/>
            <a:r>
              <a:rPr lang="en-US" smtClean="0"/>
              <a:t>eventual severe motor slowing to the point of near immobility</a:t>
            </a:r>
          </a:p>
          <a:p>
            <a:pPr eaLnBrk="1" hangingPunct="1"/>
            <a:r>
              <a:rPr lang="en-US" smtClean="0"/>
              <a:t>death is usually the result of intercurrent infection or trauma from frequent falls caused by postural instability</a:t>
            </a:r>
          </a:p>
        </p:txBody>
      </p:sp>
      <p:sp>
        <p:nvSpPr>
          <p:cNvPr id="18435" name="Title 1"/>
          <p:cNvSpPr>
            <a:spLocks noGrp="1"/>
          </p:cNvSpPr>
          <p:nvPr>
            <p:ph type="title"/>
          </p:nvPr>
        </p:nvSpPr>
        <p:spPr/>
        <p:txBody>
          <a:bodyPr/>
          <a:lstStyle/>
          <a:p>
            <a:pPr eaLnBrk="1" hangingPunct="1"/>
            <a:r>
              <a:rPr lang="en-US" smtClean="0"/>
              <a:t>Parkinson’s disease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r>
              <a:rPr lang="en-US" smtClean="0"/>
              <a:t>Major causes of dementia with examples</a:t>
            </a:r>
          </a:p>
        </p:txBody>
      </p:sp>
      <p:sp>
        <p:nvSpPr>
          <p:cNvPr id="6147" name="Content Placeholder 3"/>
          <p:cNvSpPr>
            <a:spLocks noGrp="1"/>
          </p:cNvSpPr>
          <p:nvPr>
            <p:ph idx="1"/>
          </p:nvPr>
        </p:nvSpPr>
        <p:spPr/>
        <p:txBody>
          <a:bodyPr/>
          <a:lstStyle/>
          <a:p>
            <a:pPr eaLnBrk="1" hangingPunct="1"/>
            <a:r>
              <a:rPr lang="en-US" b="1" dirty="0" smtClean="0"/>
              <a:t>Primary Neurodegenerative Disorders</a:t>
            </a:r>
          </a:p>
          <a:p>
            <a:pPr lvl="1" eaLnBrk="1" hangingPunct="1"/>
            <a:r>
              <a:rPr lang="en-US" dirty="0" smtClean="0"/>
              <a:t>Alzheimer disease</a:t>
            </a:r>
          </a:p>
          <a:p>
            <a:pPr lvl="1" eaLnBrk="1" hangingPunct="1"/>
            <a:r>
              <a:rPr lang="en-US" dirty="0" smtClean="0"/>
              <a:t>Lewy body dementia</a:t>
            </a:r>
          </a:p>
          <a:p>
            <a:pPr lvl="1" eaLnBrk="1" hangingPunct="1"/>
            <a:r>
              <a:rPr lang="en-US" dirty="0" smtClean="0"/>
              <a:t>Huntington disease</a:t>
            </a:r>
          </a:p>
          <a:p>
            <a:pPr eaLnBrk="1" hangingPunct="1"/>
            <a:r>
              <a:rPr lang="en-US" b="1" dirty="0" smtClean="0"/>
              <a:t>Infections</a:t>
            </a:r>
          </a:p>
          <a:p>
            <a:pPr lvl="1" eaLnBrk="1" hangingPunct="1"/>
            <a:r>
              <a:rPr lang="en-US" dirty="0" err="1" smtClean="0"/>
              <a:t>Prion</a:t>
            </a:r>
            <a:r>
              <a:rPr lang="en-US" dirty="0" smtClean="0"/>
              <a:t>-associated disorders (e.g. Creutzfeldt-Jakob disease)</a:t>
            </a:r>
          </a:p>
          <a:p>
            <a:pPr lvl="1" eaLnBrk="1" hangingPunct="1"/>
            <a:r>
              <a:rPr lang="en-US" dirty="0" smtClean="0"/>
              <a:t>HIV encephalopathy (AIDS dementia complex) </a:t>
            </a:r>
          </a:p>
          <a:p>
            <a:pPr lvl="1" eaLnBrk="1" hangingPunct="1"/>
            <a:r>
              <a:rPr lang="en-US" dirty="0" smtClean="0"/>
              <a:t>Progressive multifocal </a:t>
            </a:r>
            <a:r>
              <a:rPr lang="en-US" dirty="0" err="1" smtClean="0"/>
              <a:t>leukoencephalopathy</a:t>
            </a:r>
            <a:endParaRPr lang="en-US" dirty="0"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smtClean="0"/>
              <a:t>Parkinson’s disease</a:t>
            </a:r>
          </a:p>
        </p:txBody>
      </p:sp>
      <p:sp>
        <p:nvSpPr>
          <p:cNvPr id="19459" name="Content Placeholder 2"/>
          <p:cNvSpPr>
            <a:spLocks noGrp="1"/>
          </p:cNvSpPr>
          <p:nvPr>
            <p:ph idx="1"/>
          </p:nvPr>
        </p:nvSpPr>
        <p:spPr/>
        <p:txBody>
          <a:bodyPr/>
          <a:lstStyle/>
          <a:p>
            <a:pPr eaLnBrk="1" hangingPunct="1"/>
            <a:r>
              <a:rPr lang="en-US" sz="2400" dirty="0" smtClean="0"/>
              <a:t>About 10% to 15% of individuals with Parkinson disease develop dementia, with the incidence increasing with advancing age</a:t>
            </a:r>
          </a:p>
          <a:p>
            <a:pPr eaLnBrk="1" hangingPunct="1"/>
            <a:r>
              <a:rPr lang="en-US" sz="2400" dirty="0" smtClean="0"/>
              <a:t>Characteristic features of this disorder include a fluctuating course and hallucinations</a:t>
            </a:r>
          </a:p>
          <a:p>
            <a:pPr eaLnBrk="1" hangingPunct="1"/>
            <a:r>
              <a:rPr lang="en-US" sz="2400" dirty="0" smtClean="0"/>
              <a:t>While many affected individuals also have pathologic evidence of Alzheimer disease, the dementia in other Parkinson disease patients is attributed to widely disseminated Lewy bodies in the cerebral cortex</a:t>
            </a:r>
          </a:p>
          <a:p>
            <a:pPr eaLnBrk="1" hangingPunct="1"/>
            <a:r>
              <a:rPr lang="en-US" sz="2400" dirty="0" smtClean="0"/>
              <a:t> When dementia arises within 1 year of the onset of motor symptoms, it is referred to </a:t>
            </a:r>
            <a:r>
              <a:rPr lang="en-US" sz="2400" i="1" dirty="0" smtClean="0"/>
              <a:t>Lewy body dementia</a:t>
            </a:r>
            <a:r>
              <a:rPr lang="en-US" sz="2400" dirty="0" smtClean="0"/>
              <a:t> </a:t>
            </a:r>
          </a:p>
          <a:p>
            <a:endParaRPr lang="en-US" dirty="0" smtClean="0"/>
          </a:p>
          <a:p>
            <a:endParaRPr lang="en-US" dirty="0" smtClean="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endParaRPr lang="en-US" smtClean="0"/>
          </a:p>
        </p:txBody>
      </p:sp>
      <p:sp>
        <p:nvSpPr>
          <p:cNvPr id="20483" name="Content Placeholder 2"/>
          <p:cNvSpPr>
            <a:spLocks noGrp="1"/>
          </p:cNvSpPr>
          <p:nvPr>
            <p:ph idx="1"/>
          </p:nvPr>
        </p:nvSpPr>
        <p:spPr/>
        <p:txBody>
          <a:bodyPr/>
          <a:lstStyle/>
          <a:p>
            <a:endParaRPr lang="en-US" smtClean="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smtClean="0"/>
              <a:t>Parkinson disease</a:t>
            </a:r>
          </a:p>
        </p:txBody>
      </p:sp>
      <p:sp>
        <p:nvSpPr>
          <p:cNvPr id="21507" name="Content Placeholder 2"/>
          <p:cNvSpPr>
            <a:spLocks noGrp="1"/>
          </p:cNvSpPr>
          <p:nvPr>
            <p:ph idx="1"/>
          </p:nvPr>
        </p:nvSpPr>
        <p:spPr/>
        <p:txBody>
          <a:bodyPr/>
          <a:lstStyle/>
          <a:p>
            <a:pPr lvl="1" eaLnBrk="1" hangingPunct="1"/>
            <a:r>
              <a:rPr lang="en-US" dirty="0" smtClean="0"/>
              <a:t>Parkinson disease has been targeted for many novel therapeutic approaches</a:t>
            </a:r>
          </a:p>
          <a:p>
            <a:pPr lvl="1" eaLnBrk="1" hangingPunct="1"/>
            <a:r>
              <a:rPr lang="en-US" dirty="0" smtClean="0"/>
              <a:t>Currently used neurosurgical approaches to Parkinson disease include the placement of lesions in the </a:t>
            </a:r>
            <a:r>
              <a:rPr lang="en-US" dirty="0" err="1" smtClean="0"/>
              <a:t>extrapyramidal</a:t>
            </a:r>
            <a:r>
              <a:rPr lang="en-US" dirty="0" smtClean="0"/>
              <a:t> system to compensate for the loss of </a:t>
            </a:r>
            <a:r>
              <a:rPr lang="en-US" dirty="0" err="1" smtClean="0"/>
              <a:t>nigrostriatal</a:t>
            </a:r>
            <a:r>
              <a:rPr lang="en-US" dirty="0" smtClean="0"/>
              <a:t> function or placement of stimulating electrodes - deep brain stimulation</a:t>
            </a:r>
          </a:p>
          <a:p>
            <a:endParaRPr lang="en-US" dirty="0" smtClean="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endParaRPr lang="en-US" smtClean="0"/>
          </a:p>
        </p:txBody>
      </p:sp>
      <p:sp>
        <p:nvSpPr>
          <p:cNvPr id="22531" name="Content Placeholder 2"/>
          <p:cNvSpPr>
            <a:spLocks noGrp="1"/>
          </p:cNvSpPr>
          <p:nvPr>
            <p:ph idx="1"/>
          </p:nvPr>
        </p:nvSpPr>
        <p:spPr/>
        <p:txBody>
          <a:bodyPr/>
          <a:lstStyle/>
          <a:p>
            <a:endParaRPr lang="en-US" smtClean="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r>
              <a:rPr lang="en-US" smtClean="0"/>
              <a:t>Major causes of dementia with examples</a:t>
            </a:r>
          </a:p>
        </p:txBody>
      </p:sp>
      <p:sp>
        <p:nvSpPr>
          <p:cNvPr id="7171" name="Content Placeholder 2"/>
          <p:cNvSpPr>
            <a:spLocks noGrp="1"/>
          </p:cNvSpPr>
          <p:nvPr>
            <p:ph idx="1"/>
          </p:nvPr>
        </p:nvSpPr>
        <p:spPr/>
        <p:txBody>
          <a:bodyPr/>
          <a:lstStyle/>
          <a:p>
            <a:pPr eaLnBrk="1" hangingPunct="1"/>
            <a:r>
              <a:rPr lang="en-US" b="1" dirty="0" smtClean="0"/>
              <a:t>Vascular and Traumatic Diseases:</a:t>
            </a:r>
          </a:p>
          <a:p>
            <a:pPr lvl="1" eaLnBrk="1" hangingPunct="1"/>
            <a:r>
              <a:rPr lang="en-US" dirty="0" smtClean="0"/>
              <a:t>Multi-infarct dementia </a:t>
            </a:r>
          </a:p>
          <a:p>
            <a:pPr lvl="1" eaLnBrk="1" hangingPunct="1"/>
            <a:r>
              <a:rPr lang="en-US" dirty="0" smtClean="0"/>
              <a:t>Global hypoxic-ischemic brain injury </a:t>
            </a:r>
          </a:p>
          <a:p>
            <a:pPr lvl="1" eaLnBrk="1" hangingPunct="1"/>
            <a:r>
              <a:rPr lang="en-US" dirty="0" smtClean="0"/>
              <a:t>Chronic subdural hematomas</a:t>
            </a:r>
          </a:p>
          <a:p>
            <a:pPr eaLnBrk="1" hangingPunct="1"/>
            <a:r>
              <a:rPr lang="en-US" b="1" dirty="0" smtClean="0"/>
              <a:t>Metabolic and Nutritional Diseases:</a:t>
            </a:r>
          </a:p>
          <a:p>
            <a:pPr lvl="1" eaLnBrk="1" hangingPunct="1"/>
            <a:r>
              <a:rPr lang="en-US" dirty="0" smtClean="0"/>
              <a:t>Thiamine deficiency (</a:t>
            </a:r>
            <a:r>
              <a:rPr lang="en-US" dirty="0" err="1" smtClean="0"/>
              <a:t>Wernicke-Korsakoff</a:t>
            </a:r>
            <a:r>
              <a:rPr lang="en-US" dirty="0" smtClean="0"/>
              <a:t> syndrome)</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US" smtClean="0"/>
              <a:t>Major causes of dementia with examples</a:t>
            </a:r>
          </a:p>
        </p:txBody>
      </p:sp>
      <p:sp>
        <p:nvSpPr>
          <p:cNvPr id="8195" name="Content Placeholder 2"/>
          <p:cNvSpPr>
            <a:spLocks noGrp="1"/>
          </p:cNvSpPr>
          <p:nvPr>
            <p:ph idx="1"/>
          </p:nvPr>
        </p:nvSpPr>
        <p:spPr/>
        <p:txBody>
          <a:bodyPr/>
          <a:lstStyle/>
          <a:p>
            <a:pPr eaLnBrk="1" hangingPunct="1"/>
            <a:r>
              <a:rPr lang="en-US" b="1" smtClean="0"/>
              <a:t>Miscellaneous:</a:t>
            </a:r>
          </a:p>
          <a:p>
            <a:pPr lvl="1" eaLnBrk="1" hangingPunct="1"/>
            <a:r>
              <a:rPr lang="en-US" smtClean="0"/>
              <a:t>Brain tumors </a:t>
            </a:r>
          </a:p>
          <a:p>
            <a:pPr lvl="1" eaLnBrk="1" hangingPunct="1"/>
            <a:r>
              <a:rPr lang="en-US" smtClean="0"/>
              <a:t>Neuronal storage diseases </a:t>
            </a:r>
          </a:p>
          <a:p>
            <a:pPr lvl="1" eaLnBrk="1" hangingPunct="1"/>
            <a:r>
              <a:rPr lang="en-US" smtClean="0"/>
              <a:t>Toxic injury (e.g. mercury)</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endParaRPr lang="ar-SA" smtClean="0"/>
          </a:p>
        </p:txBody>
      </p:sp>
      <p:sp>
        <p:nvSpPr>
          <p:cNvPr id="9219" name="Content Placeholder 2"/>
          <p:cNvSpPr>
            <a:spLocks noGrp="1"/>
          </p:cNvSpPr>
          <p:nvPr>
            <p:ph idx="1"/>
          </p:nvPr>
        </p:nvSpPr>
        <p:spPr/>
        <p:txBody>
          <a:bodyPr/>
          <a:lstStyle/>
          <a:p>
            <a:endParaRPr lang="ar-SA"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n-US" smtClean="0"/>
              <a:t>So remember !</a:t>
            </a:r>
            <a:endParaRPr lang="ar-SA" smtClean="0"/>
          </a:p>
        </p:txBody>
      </p:sp>
      <p:sp>
        <p:nvSpPr>
          <p:cNvPr id="10243" name="Content Placeholder 2"/>
          <p:cNvSpPr>
            <a:spLocks noGrp="1"/>
          </p:cNvSpPr>
          <p:nvPr>
            <p:ph idx="1"/>
          </p:nvPr>
        </p:nvSpPr>
        <p:spPr/>
        <p:txBody>
          <a:bodyPr/>
          <a:lstStyle/>
          <a:p>
            <a:pPr eaLnBrk="1" hangingPunct="1"/>
            <a:r>
              <a:rPr lang="en-US" smtClean="0"/>
              <a:t>While Alzheimer's disease is considered as "degenerative"-that is, reflecting an underlying cellular degeneration of neurons in the brain- not all forms of dementia are degenerative</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428</TotalTime>
  <Words>1972</Words>
  <Application>Microsoft Office PowerPoint</Application>
  <PresentationFormat>On-screen Show (4:3)</PresentationFormat>
  <Paragraphs>233</Paragraphs>
  <Slides>53</Slides>
  <Notes>53</Notes>
  <HiddenSlides>0</HiddenSlides>
  <MMClips>0</MMClips>
  <ScaleCrop>false</ScaleCrop>
  <HeadingPairs>
    <vt:vector size="4" baseType="variant">
      <vt:variant>
        <vt:lpstr>Theme</vt:lpstr>
      </vt:variant>
      <vt:variant>
        <vt:i4>1</vt:i4>
      </vt:variant>
      <vt:variant>
        <vt:lpstr>Slide Titles</vt:lpstr>
      </vt:variant>
      <vt:variant>
        <vt:i4>53</vt:i4>
      </vt:variant>
    </vt:vector>
  </HeadingPairs>
  <TitlesOfParts>
    <vt:vector size="54" baseType="lpstr">
      <vt:lpstr>Office Theme</vt:lpstr>
      <vt:lpstr>Degenerative brain disease</vt:lpstr>
      <vt:lpstr>Causes and pathology of dementia  </vt:lpstr>
      <vt:lpstr>Dementia</vt:lpstr>
      <vt:lpstr>Slide 4</vt:lpstr>
      <vt:lpstr>Major causes of dementia with examples</vt:lpstr>
      <vt:lpstr>Major causes of dementia with examples</vt:lpstr>
      <vt:lpstr>Major causes of dementia with examples</vt:lpstr>
      <vt:lpstr>Slide 8</vt:lpstr>
      <vt:lpstr>So remember !</vt:lpstr>
      <vt:lpstr>Slide 10</vt:lpstr>
      <vt:lpstr>Slide 11</vt:lpstr>
      <vt:lpstr>Alzheimer Disease</vt:lpstr>
      <vt:lpstr>Alzheimer Disease</vt:lpstr>
      <vt:lpstr>Slide 14</vt:lpstr>
      <vt:lpstr>Alzheimer Disease</vt:lpstr>
      <vt:lpstr>Alzheimer Disease</vt:lpstr>
      <vt:lpstr>Slide 17</vt:lpstr>
      <vt:lpstr>Alzheimer Disease</vt:lpstr>
      <vt:lpstr>Alzheimer Disease</vt:lpstr>
      <vt:lpstr>Alzheimer Disease</vt:lpstr>
      <vt:lpstr>Slide 21</vt:lpstr>
      <vt:lpstr>Alzheimer Disease</vt:lpstr>
      <vt:lpstr>Alzheimer Disease</vt:lpstr>
      <vt:lpstr>Slide 24</vt:lpstr>
      <vt:lpstr>Slide 25</vt:lpstr>
      <vt:lpstr>Slide 26</vt:lpstr>
      <vt:lpstr>  </vt:lpstr>
      <vt:lpstr>Alzheimer Disease</vt:lpstr>
      <vt:lpstr>Alzheimer Disease</vt:lpstr>
      <vt:lpstr>Alzheimer Disease</vt:lpstr>
      <vt:lpstr>Alzheimer Disease</vt:lpstr>
      <vt:lpstr>Alzheimer Disease</vt:lpstr>
      <vt:lpstr>Slide 33</vt:lpstr>
      <vt:lpstr>Pathogenesis and pathology of parkinsonism  </vt:lpstr>
      <vt:lpstr>Slide 35</vt:lpstr>
      <vt:lpstr>Parkinsonism</vt:lpstr>
      <vt:lpstr>Parkinsonism</vt:lpstr>
      <vt:lpstr>Parkinsonism</vt:lpstr>
      <vt:lpstr>Slide 39</vt:lpstr>
      <vt:lpstr>Parkinson’s disease</vt:lpstr>
      <vt:lpstr>Parkinson’s disease</vt:lpstr>
      <vt:lpstr>Parkinson’s disease</vt:lpstr>
      <vt:lpstr>Parkinson’s disease</vt:lpstr>
      <vt:lpstr>Parkinson’s disease</vt:lpstr>
      <vt:lpstr>Parkinson’s disease</vt:lpstr>
      <vt:lpstr>Lewy bodies</vt:lpstr>
      <vt:lpstr>Slide 47</vt:lpstr>
      <vt:lpstr>Parkinson’s disease</vt:lpstr>
      <vt:lpstr>Parkinson’s disease</vt:lpstr>
      <vt:lpstr>Parkinson’s disease</vt:lpstr>
      <vt:lpstr>Slide 51</vt:lpstr>
      <vt:lpstr>Parkinson disease</vt:lpstr>
      <vt:lpstr>Slide 53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HISHAM</cp:lastModifiedBy>
  <cp:revision>63</cp:revision>
  <dcterms:created xsi:type="dcterms:W3CDTF">2010-09-20T16:22:37Z</dcterms:created>
  <dcterms:modified xsi:type="dcterms:W3CDTF">2013-10-07T19:10:05Z</dcterms:modified>
</cp:coreProperties>
</file>