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22" r:id="rId2"/>
    <p:sldId id="323" r:id="rId3"/>
    <p:sldId id="324" r:id="rId4"/>
    <p:sldId id="326" r:id="rId5"/>
    <p:sldId id="327" r:id="rId6"/>
    <p:sldId id="328" r:id="rId7"/>
    <p:sldId id="329" r:id="rId8"/>
    <p:sldId id="330" r:id="rId9"/>
    <p:sldId id="331" r:id="rId10"/>
    <p:sldId id="342" r:id="rId11"/>
    <p:sldId id="286" r:id="rId12"/>
    <p:sldId id="338" r:id="rId13"/>
    <p:sldId id="341" r:id="rId14"/>
    <p:sldId id="340" r:id="rId15"/>
    <p:sldId id="309" r:id="rId16"/>
    <p:sldId id="310" r:id="rId17"/>
    <p:sldId id="312" r:id="rId18"/>
    <p:sldId id="315" r:id="rId19"/>
    <p:sldId id="317" r:id="rId20"/>
    <p:sldId id="320" r:id="rId21"/>
    <p:sldId id="319" r:id="rId22"/>
    <p:sldId id="306" r:id="rId23"/>
    <p:sldId id="33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1F4FF"/>
    <a:srgbClr val="0064A8"/>
    <a:srgbClr val="0092F6"/>
    <a:srgbClr val="66FFFF"/>
    <a:srgbClr val="006699"/>
    <a:srgbClr val="FF0066"/>
    <a:srgbClr val="FF5D5D"/>
    <a:srgbClr val="00517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805E55-BFFF-4432-98A6-B386CA03266A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2764A1-73CF-4866-B682-374234F67B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96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6B0F-9F3F-4E86-B458-885B263D5093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F614-5756-4D1B-84E9-9D37782E7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D4FD-A0DA-4D0A-A05D-A6FE10131B38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9311-4254-408A-8EBC-E5301384DE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2DE1-EAB2-4BB3-816B-1D28AA0C74A5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6190-5742-44EB-AEA2-E1D9590CA9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12D2-F8D0-4D85-B111-22BEC0E3FAD1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4D6D-A1EA-4EFD-9F1A-657D34988A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BE67-B56B-452C-B67B-3564437E209D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DB3F-008E-4EDD-A6DF-FD01106966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6DD7-108E-4299-98DC-DE32708CC0E9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0BC-EDC0-454C-BA03-83A92ADE03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1B55-2FD8-4BF8-BDD4-789F0C64DA40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D7A60-A1FE-4BBA-AB6B-0478354E85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840F-0060-4E42-9722-843FA82A282F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4937-A3A2-43CF-BBCE-E7FC33737C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B179-E359-401D-ACA5-8915A5E1D09F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7F39-C915-4F94-90D1-9718EC9F2F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A305-0DB0-4C8D-8CBA-8BDC695B8731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9C7-628A-48FD-ADAD-2E9799D6F6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8D6C-9590-448B-90B3-749F86317120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8D9A-20FE-4E51-BAEF-D678465EFF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58116-9605-493D-A103-5B70D17EF796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1D0E47-8DDD-424F-A31E-13FFE04273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ergotamine-drug-information?source=see_link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dn.pharmacologycorner.com/wp-content/uploads/2009/06/migraine_clinical_features1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496" name="Subtitle 2"/>
          <p:cNvSpPr>
            <a:spLocks noGrp="1"/>
          </p:cNvSpPr>
          <p:nvPr>
            <p:ph type="subTitle" idx="4294967295"/>
          </p:nvPr>
        </p:nvSpPr>
        <p:spPr>
          <a:xfrm>
            <a:off x="3028950" y="4857750"/>
            <a:ext cx="6400800" cy="147161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Ishfaq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Bukhari</a:t>
            </a: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endParaRPr lang="en-US" sz="4000" dirty="0" smtClean="0">
              <a:solidFill>
                <a:srgbClr val="003366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806753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HEADACHE AND MIGRAINE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torstevesbanjo.com/wp-content/uploads/2009/10/first-thoughts-on-migra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800600" cy="4191000"/>
          </a:xfrm>
          <a:prstGeom prst="rect">
            <a:avLst/>
          </a:prstGeom>
          <a:noFill/>
        </p:spPr>
      </p:pic>
      <p:pic>
        <p:nvPicPr>
          <p:cNvPr id="1028" name="Picture 4" descr="http://drgominak.com/wp-content/uploads/2010/11/trigeminal-ner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"/>
            <a:ext cx="3657600" cy="381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4495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Stimulation of the trigeminal nerve causes the release of </a:t>
            </a:r>
            <a:r>
              <a:rPr lang="en-US" sz="2400" b="1" dirty="0" err="1" smtClean="0"/>
              <a:t>vasoactive</a:t>
            </a:r>
            <a:r>
              <a:rPr lang="en-US" sz="2400" b="1" dirty="0" smtClean="0"/>
              <a:t> peptides; this is responsible for the head pain, as well as the facial and neck pain, experienced during migraine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2971800" y="3810000"/>
            <a:ext cx="541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They specifically target pathways of migraine by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dilatation &amp;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>
                <a:latin typeface="Arial Narrow" pitchFamily="34" charset="0"/>
              </a:rPr>
              <a:t>neural activation via 5HT</a:t>
            </a:r>
            <a:r>
              <a:rPr lang="en-US" sz="2400" b="1" baseline="-25000" dirty="0">
                <a:latin typeface="Arial Narrow" pitchFamily="34" charset="0"/>
              </a:rPr>
              <a:t>1 </a:t>
            </a:r>
            <a:r>
              <a:rPr lang="en-US" sz="2400" b="1" dirty="0" err="1">
                <a:latin typeface="Arial Narrow" pitchFamily="34" charset="0"/>
              </a:rPr>
              <a:t>agonism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i.e. </a:t>
            </a:r>
            <a:r>
              <a:rPr lang="en-US" sz="2400" b="1" dirty="0">
                <a:latin typeface="Arial Narrow" pitchFamily="34" charset="0"/>
              </a:rPr>
              <a:t>stopping headache as it is evolving.  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4724400" y="1524000"/>
            <a:ext cx="44196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recurrence </a:t>
            </a:r>
            <a:r>
              <a:rPr lang="en-US" sz="2200" b="1" dirty="0">
                <a:latin typeface="Arial Narrow" pitchFamily="34" charset="0"/>
              </a:rPr>
              <a:t>frequency, severity,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</a:t>
            </a:r>
            <a:r>
              <a:rPr lang="en-US" sz="2200" b="1" dirty="0" smtClean="0">
                <a:latin typeface="Arial Narrow" pitchFamily="34" charset="0"/>
              </a:rPr>
              <a:t>duration &amp; / or disability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 smtClean="0">
                <a:latin typeface="Arial Narrow" pitchFamily="34" charset="0"/>
              </a:rPr>
              <a:t>responsiveness </a:t>
            </a:r>
            <a:r>
              <a:rPr lang="en-US" sz="2200" b="1" dirty="0">
                <a:latin typeface="Arial Narrow" pitchFamily="34" charset="0"/>
              </a:rPr>
              <a:t>to abortive </a:t>
            </a:r>
            <a:r>
              <a:rPr lang="en-US" sz="2200" b="1" dirty="0" smtClean="0">
                <a:latin typeface="Arial Narrow" pitchFamily="34" charset="0"/>
              </a:rPr>
              <a:t>therapy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3048000" y="4953000"/>
            <a:ext cx="60960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Abortive medications &gt; effective if taken </a:t>
            </a:r>
            <a:r>
              <a:rPr lang="en-US" sz="2400" b="1" dirty="0" smtClean="0">
                <a:latin typeface="Arial Narrow" pitchFamily="34" charset="0"/>
              </a:rPr>
              <a:t>early, just before the pain starts, </a:t>
            </a:r>
            <a:r>
              <a:rPr lang="en-US" sz="2400" b="1" dirty="0">
                <a:latin typeface="Arial Narrow" pitchFamily="34" charset="0"/>
              </a:rPr>
              <a:t>losing effectiveness once the attack has begun</a:t>
            </a:r>
          </a:p>
          <a:p>
            <a:pPr>
              <a:lnSpc>
                <a:spcPts val="2300"/>
              </a:lnSpc>
            </a:pP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So they must be rapidly acting</a:t>
            </a:r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0" y="3810000"/>
            <a:ext cx="2667000" cy="215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Non-specifically  target individual symptoms                i.e. alleviating</a:t>
            </a:r>
          </a:p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pain, emesis and associated symptoms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60960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Mild-Moderate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6096000"/>
            <a:ext cx="243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Severe/ Disabling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89" name="Straight Connector 21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3" name="TextBox 22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17" name="TextBox 16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48000" y="2057400"/>
            <a:ext cx="16002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2057400"/>
            <a:ext cx="15240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457200" y="1524000"/>
            <a:ext cx="2362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Controls attack. </a:t>
            </a: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2743200" y="1511300"/>
            <a:ext cx="279400" cy="990600"/>
            <a:chOff x="2743201" y="1511656"/>
            <a:chExt cx="279041" cy="990066"/>
          </a:xfrm>
        </p:grpSpPr>
        <p:sp>
          <p:nvSpPr>
            <p:cNvPr id="32" name="Down Arrow 31"/>
            <p:cNvSpPr/>
            <p:nvPr/>
          </p:nvSpPr>
          <p:spPr>
            <a:xfrm rot="16200000">
              <a:off x="2793850" y="2273330"/>
              <a:ext cx="228477" cy="228306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2268001" y="1986856"/>
              <a:ext cx="951987" cy="15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981200" y="1511300"/>
            <a:ext cx="230188" cy="990600"/>
            <a:chOff x="1981200" y="1524000"/>
            <a:chExt cx="230189" cy="990600"/>
          </a:xfrm>
        </p:grpSpPr>
        <p:sp>
          <p:nvSpPr>
            <p:cNvPr id="31" name="Down Arrow 30"/>
            <p:cNvSpPr/>
            <p:nvPr/>
          </p:nvSpPr>
          <p:spPr>
            <a:xfrm rot="5400000">
              <a:off x="1981200" y="2286000"/>
              <a:ext cx="228600" cy="22860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1734345" y="1999456"/>
              <a:ext cx="9525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Down Arrow 37"/>
          <p:cNvSpPr/>
          <p:nvPr/>
        </p:nvSpPr>
        <p:spPr>
          <a:xfrm>
            <a:off x="228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2895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10668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5105400" y="2514600"/>
            <a:ext cx="40386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itchFamily="18" charset="0"/>
              </a:rPr>
              <a:t>N.B.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Full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effect of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therapy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needs several weeks to manifest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should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continue for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6 m.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can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be repeated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8353E-6 L 0.20416 0.3274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16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5" grpId="1"/>
      <p:bldP spid="11276" grpId="0"/>
      <p:bldP spid="11277" grpId="0"/>
      <p:bldP spid="20" grpId="0" animBg="1"/>
      <p:bldP spid="21" grpId="0" animBg="1"/>
      <p:bldP spid="28" grpId="0" animBg="1"/>
      <p:bldP spid="29" grpId="0" animBg="1"/>
      <p:bldP spid="30" grpId="0"/>
      <p:bldP spid="30" grpId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/>
      <p:bldP spid="4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228600" y="892630"/>
            <a:ext cx="2057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>
                <a:latin typeface="Arial Narrow" pitchFamily="34" charset="0"/>
              </a:rPr>
              <a:t>Analgesics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err="1">
                <a:latin typeface="Arial Narrow" pitchFamily="34" charset="0"/>
              </a:rPr>
              <a:t>Antiemetics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" y="6167735"/>
            <a:ext cx="26670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smtClean="0">
                <a:latin typeface="Arial Narrow" pitchFamily="34" charset="0"/>
              </a:rPr>
              <a:t>Others; </a:t>
            </a:r>
            <a:r>
              <a:rPr lang="en-US" sz="2400" b="1" i="1" dirty="0">
                <a:latin typeface="Arial Narrow" pitchFamily="34" charset="0"/>
              </a:rPr>
              <a:t>Steroids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2362200" y="892630"/>
            <a:ext cx="4876800" cy="169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NSAIDs / </a:t>
            </a:r>
            <a:r>
              <a:rPr lang="en-US" sz="2400" b="1" dirty="0" smtClean="0">
                <a:latin typeface="Arial Narrow" pitchFamily="34" charset="0"/>
              </a:rPr>
              <a:t>Aspirin&lt; </a:t>
            </a:r>
            <a:r>
              <a:rPr lang="en-US" sz="2400" b="1" dirty="0" smtClean="0">
                <a:latin typeface="Arial Narrow" pitchFamily="34" charset="0"/>
              </a:rPr>
              <a:t>Acetaminophen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mild to moderate attack with no nausea and vomiting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Non-</a:t>
            </a:r>
            <a:r>
              <a:rPr lang="en-US" sz="2400" b="1" dirty="0" err="1" smtClean="0">
                <a:latin typeface="Arial Narrow" pitchFamily="34" charset="0"/>
              </a:rPr>
              <a:t>opioid</a:t>
            </a:r>
            <a:r>
              <a:rPr lang="en-US" sz="2400" b="1" dirty="0">
                <a:latin typeface="Arial Narrow" pitchFamily="34" charset="0"/>
              </a:rPr>
              <a:t>: </a:t>
            </a:r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b="1" dirty="0">
                <a:latin typeface="Arial Narrow" pitchFamily="34" charset="0"/>
              </a:rPr>
              <a:t> agonist;  </a:t>
            </a:r>
            <a:r>
              <a:rPr lang="en-US" sz="2400" b="1" dirty="0" err="1">
                <a:latin typeface="Arial Narrow" pitchFamily="34" charset="0"/>
              </a:rPr>
              <a:t>tramadol</a:t>
            </a:r>
            <a:r>
              <a:rPr lang="en-US" sz="2400" b="1" dirty="0">
                <a:latin typeface="Arial Narrow" pitchFamily="34" charset="0"/>
              </a:rPr>
              <a:t>                      </a:t>
            </a:r>
            <a:br>
              <a:rPr lang="en-US" sz="2400" b="1" dirty="0">
                <a:latin typeface="Arial Narrow" pitchFamily="34" charset="0"/>
              </a:rPr>
            </a:b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2667000" y="5344541"/>
            <a:ext cx="26987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092450" y="5734050"/>
            <a:ext cx="247015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Meclizine, diphenhydramine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667000" y="3563480"/>
            <a:ext cx="289560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i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i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3092450" y="3952988"/>
            <a:ext cx="1911101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Promethazine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92450" y="2932386"/>
            <a:ext cx="285115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Domperidone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667000" y="2514600"/>
            <a:ext cx="330993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8" name="TextBox 16"/>
          <p:cNvSpPr txBox="1"/>
          <p:nvPr/>
        </p:nvSpPr>
        <p:spPr bwMode="auto">
          <a:xfrm>
            <a:off x="2286000" y="4293765"/>
            <a:ext cx="677921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5HT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antagonists (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severe nausea and vomiting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092450" y="4683273"/>
            <a:ext cx="2622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Ondanseteron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Granisetron</a:t>
            </a:r>
            <a:r>
              <a:rPr lang="en-US" sz="2400" b="1" dirty="0">
                <a:latin typeface="Arial Narrow" pitchFamily="34" charset="0"/>
              </a:rPr>
              <a:t>  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943600" y="5308600"/>
            <a:ext cx="2143125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Antihistamine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+sedation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43600" y="3660775"/>
            <a:ext cx="3048000" cy="733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Dopamine antagonists </a:t>
            </a:r>
          </a:p>
          <a:p>
            <a:pPr>
              <a:lnSpc>
                <a:spcPts val="2500"/>
              </a:lnSpc>
              <a:defRPr/>
            </a:pP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Sedation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43600" y="2526763"/>
            <a:ext cx="3000375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+ 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Gastro-</a:t>
            </a:r>
            <a:r>
              <a:rPr lang="en-US" sz="2400" b="1" i="1" u="sng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prokinetic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2600" y="2975610"/>
            <a:ext cx="3581400" cy="65659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↑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Absorption &amp;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bioavailability</a:t>
            </a:r>
          </a:p>
          <a:p>
            <a:pPr algn="ctr">
              <a:lnSpc>
                <a:spcPts val="2200"/>
              </a:lnSpc>
            </a:pP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of abortive therapy</a:t>
            </a:r>
            <a:endParaRPr lang="en-US" sz="22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40" grpId="0"/>
      <p:bldP spid="41" grpId="0"/>
      <p:bldP spid="42" grpId="0"/>
      <p:bldP spid="43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724400" y="9144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9" name="Picture 2" descr="C:\Users\Administrator\Pictures\Picture1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905000" y="1447800"/>
            <a:ext cx="5943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152400" y="914400"/>
            <a:ext cx="2851147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>
                <a:solidFill>
                  <a:srgbClr val="0092F6"/>
                </a:solidFill>
                <a:latin typeface="Bernard MT Condensed" pitchFamily="18" charset="0"/>
              </a:rPr>
              <a:t>Prokinetics</a:t>
            </a:r>
            <a:r>
              <a:rPr lang="en-US" sz="2200" dirty="0">
                <a:solidFill>
                  <a:srgbClr val="0092F6"/>
                </a:solidFill>
                <a:latin typeface="Bernard MT Condensed" pitchFamily="18" charset="0"/>
              </a:rPr>
              <a:t>;</a:t>
            </a:r>
          </a:p>
          <a:p>
            <a:pPr>
              <a:lnSpc>
                <a:spcPts val="2500"/>
              </a:lnSpc>
            </a:pPr>
            <a:r>
              <a:rPr lang="en-US" sz="2200" b="1" dirty="0" err="1" smtClean="0">
                <a:latin typeface="Arial Narrow" pitchFamily="34" charset="0"/>
              </a:rPr>
              <a:t>Domperidone</a:t>
            </a:r>
            <a:endParaRPr lang="en-US" sz="22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838200"/>
            <a:ext cx="1600200" cy="7620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Help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Absorption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228600" y="762000"/>
            <a:ext cx="6096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 typeface="Wingdings" pitchFamily="2" charset="2"/>
              <a:buChar char="è"/>
            </a:pP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5HT</a:t>
            </a:r>
            <a:r>
              <a:rPr lang="en-US" sz="2600" b="1" baseline="-25000" dirty="0">
                <a:solidFill>
                  <a:srgbClr val="7030A0"/>
                </a:solidFill>
                <a:latin typeface="Arial Narrow" pitchFamily="34" charset="0"/>
              </a:rPr>
              <a:t>1</a:t>
            </a: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  <a:endParaRPr lang="en-US" sz="26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lnSpc>
                <a:spcPts val="2600"/>
              </a:lnSpc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            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TRIPTANS</a:t>
            </a:r>
          </a:p>
          <a:p>
            <a:pPr>
              <a:lnSpc>
                <a:spcPts val="2600"/>
              </a:lnSpc>
            </a:pP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     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&gt;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selective</a:t>
            </a:r>
          </a:p>
          <a:p>
            <a:pPr>
              <a:lnSpc>
                <a:spcPts val="2600"/>
              </a:lnSpc>
            </a:pPr>
            <a:endParaRPr lang="en-US" sz="26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PARTIAL 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ERGOTS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  non-selective</a:t>
            </a:r>
            <a:r>
              <a:rPr lang="en-US" sz="2600" b="1" dirty="0">
                <a:latin typeface="Arial Narrow" pitchFamily="34" charset="0"/>
              </a:rPr>
              <a:t> 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598261" y="2667000"/>
            <a:ext cx="754574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52400" y="1371600"/>
            <a:ext cx="1905000" cy="3124200"/>
            <a:chOff x="4267200" y="2514600"/>
            <a:chExt cx="1905000" cy="2286000"/>
          </a:xfrm>
        </p:grpSpPr>
        <p:sp>
          <p:nvSpPr>
            <p:cNvPr id="32" name="Arc 31"/>
            <p:cNvSpPr/>
            <p:nvPr/>
          </p:nvSpPr>
          <p:spPr>
            <a:xfrm flipH="1">
              <a:off x="4267200" y="2514600"/>
              <a:ext cx="1905000" cy="2286000"/>
            </a:xfrm>
            <a:prstGeom prst="arc">
              <a:avLst>
                <a:gd name="adj1" fmla="val 18657646"/>
                <a:gd name="adj2" fmla="val 6527332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Connector 32"/>
            <p:cNvCxnSpPr>
              <a:stCxn id="32" idx="0"/>
            </p:cNvCxnSpPr>
            <p:nvPr/>
          </p:nvCxnSpPr>
          <p:spPr>
            <a:xfrm flipV="1">
              <a:off x="4440268" y="2668588"/>
              <a:ext cx="284132" cy="3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486400" y="2368550"/>
            <a:ext cx="3048000" cy="920929"/>
            <a:chOff x="6527442" y="3311930"/>
            <a:chExt cx="1905000" cy="920929"/>
          </a:xfrm>
        </p:grpSpPr>
        <p:sp>
          <p:nvSpPr>
            <p:cNvPr id="37" name="Arc 36"/>
            <p:cNvSpPr/>
            <p:nvPr/>
          </p:nvSpPr>
          <p:spPr>
            <a:xfrm>
              <a:off x="6527442" y="3318459"/>
              <a:ext cx="1905000" cy="914400"/>
            </a:xfrm>
            <a:prstGeom prst="arc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806842" y="3311930"/>
              <a:ext cx="685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7656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2400" y="762000"/>
            <a:ext cx="7693132" cy="461665"/>
          </a:xfrm>
          <a:prstGeom prst="rect">
            <a:avLst/>
          </a:prstGeom>
          <a:solidFill>
            <a:srgbClr val="E1F4FF">
              <a:alpha val="52941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Product of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Claviceps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purpurea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; </a:t>
            </a:r>
            <a:r>
              <a:rPr lang="en-US" sz="2400" b="1" dirty="0">
                <a:latin typeface="Arial Narrow" pitchFamily="34" charset="0"/>
              </a:rPr>
              <a:t>a </a:t>
            </a:r>
            <a:r>
              <a:rPr lang="en-US" sz="2400" b="1" dirty="0" err="1">
                <a:latin typeface="Arial Narrow" pitchFamily="34" charset="0"/>
              </a:rPr>
              <a:t>fungs</a:t>
            </a:r>
            <a:r>
              <a:rPr lang="en-US" sz="2400" b="1" dirty="0">
                <a:latin typeface="Arial Narrow" pitchFamily="34" charset="0"/>
              </a:rPr>
              <a:t>  growing </a:t>
            </a:r>
            <a:r>
              <a:rPr lang="en-US" sz="2400" b="1" dirty="0" smtClean="0">
                <a:latin typeface="Arial Narrow" pitchFamily="34" charset="0"/>
              </a:rPr>
              <a:t>on rye/ grains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7661" name="Rectangle 66"/>
          <p:cNvSpPr>
            <a:spLocks noChangeArrowheads="1"/>
          </p:cNvSpPr>
          <p:nvPr/>
        </p:nvSpPr>
        <p:spPr bwMode="auto">
          <a:xfrm>
            <a:off x="152400" y="1219200"/>
            <a:ext cx="8610600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latin typeface="Arial Narrow" pitchFamily="34" charset="0"/>
                <a:sym typeface="Wingdings" pitchFamily="2" charset="2"/>
              </a:rPr>
              <a:t>Non-Selective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</a:p>
          <a:p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600" b="1" u="heavy" baseline="-25000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receptors </a:t>
            </a:r>
            <a:endParaRPr lang="en-US" sz="2600" u="heavy" dirty="0">
              <a:uFill>
                <a:solidFill>
                  <a:srgbClr val="7030A0"/>
                </a:solidFill>
              </a:uFill>
            </a:endParaRP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</a:t>
            </a:r>
            <a:r>
              <a:rPr lang="en-US" sz="2400" b="1" dirty="0" smtClean="0">
                <a:latin typeface="Arial Narrow" pitchFamily="34" charset="0"/>
              </a:rPr>
              <a:t>nerve </a:t>
            </a:r>
            <a:r>
              <a:rPr lang="en-US" sz="2400" b="1" dirty="0">
                <a:latin typeface="Arial Narrow" pitchFamily="34" charset="0"/>
              </a:rPr>
              <a:t>endings</a:t>
            </a:r>
          </a:p>
          <a:p>
            <a:r>
              <a:rPr lang="en-US" sz="2400" b="1" dirty="0">
                <a:latin typeface="Arial Narrow" pitchFamily="34" charset="0"/>
              </a:rPr>
              <a:t>At blood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/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          </a:t>
            </a:r>
            <a:endParaRPr lang="en-US" sz="2400" b="1" dirty="0" smtClean="0">
              <a:latin typeface="Arial Narrow" pitchFamily="34" charset="0"/>
            </a:endParaRPr>
          </a:p>
          <a:p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Partial 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agonist effect on </a:t>
            </a:r>
            <a:r>
              <a:rPr lang="el-GR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-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adrenoceptors</a:t>
            </a:r>
            <a:r>
              <a:rPr lang="en-US" sz="2400" b="1" u="heavy" dirty="0">
                <a:uFill>
                  <a:solidFill>
                    <a:srgbClr val="7030A0"/>
                  </a:solidFill>
                </a:uFill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vasoconstriction </a:t>
            </a:r>
          </a:p>
          <a:p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Antagonist to some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dopaminergic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  &amp;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serotonergic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 receptors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7010400" y="228600"/>
            <a:ext cx="1600200" cy="451406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4953000"/>
            <a:ext cx="3200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resticted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 use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)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49530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86200" y="4953000"/>
            <a:ext cx="762000" cy="609600"/>
            <a:chOff x="5029200" y="5257800"/>
            <a:chExt cx="762000" cy="609600"/>
          </a:xfrm>
        </p:grpSpPr>
        <p:sp>
          <p:nvSpPr>
            <p:cNvPr id="23" name="Curved Left Arrow 22"/>
            <p:cNvSpPr/>
            <p:nvPr/>
          </p:nvSpPr>
          <p:spPr>
            <a:xfrm>
              <a:off x="5029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Left Arrow 23"/>
            <p:cNvSpPr/>
            <p:nvPr/>
          </p:nvSpPr>
          <p:spPr>
            <a:xfrm flipH="1">
              <a:off x="5410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35"/>
          <p:cNvSpPr txBox="1">
            <a:spLocks noChangeArrowheads="1"/>
          </p:cNvSpPr>
          <p:nvPr/>
        </p:nvSpPr>
        <p:spPr bwMode="auto">
          <a:xfrm>
            <a:off x="152400" y="5512158"/>
            <a:ext cx="411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Oral</a:t>
            </a:r>
            <a:r>
              <a:rPr lang="en-US" sz="2200" b="1" i="1" dirty="0">
                <a:latin typeface="Arial Narrow" pitchFamily="34" charset="0"/>
              </a:rPr>
              <a:t>, sublingual, rectal suppository, </a:t>
            </a:r>
            <a:r>
              <a:rPr lang="en-US" sz="2200" b="1" i="1" dirty="0" smtClean="0">
                <a:latin typeface="Arial Narrow" pitchFamily="34" charset="0"/>
              </a:rPr>
              <a:t/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            inhaler 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4914900" y="5486400"/>
            <a:ext cx="36957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Nasal </a:t>
            </a:r>
            <a:r>
              <a:rPr lang="en-US" sz="2200" b="1" i="1" dirty="0">
                <a:latin typeface="Arial Narrow" pitchFamily="34" charset="0"/>
              </a:rPr>
              <a:t>spray, inhaler </a:t>
            </a:r>
            <a:r>
              <a:rPr lang="en-US" sz="2200" b="1" i="1" dirty="0" smtClean="0">
                <a:latin typeface="Arial Narrow" pitchFamily="34" charset="0"/>
              </a:rPr>
              <a:t>&amp; </a:t>
            </a:r>
            <a:r>
              <a:rPr lang="en-US" sz="2200" b="1" i="1" dirty="0" err="1">
                <a:solidFill>
                  <a:srgbClr val="FF0000"/>
                </a:solidFill>
                <a:latin typeface="Arial Narrow" pitchFamily="34" charset="0"/>
              </a:rPr>
              <a:t>injectable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</a:rPr>
              <a:t> forms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</a:rPr>
              <a:t> (good to use if patient is vomiting) </a:t>
            </a:r>
            <a:endParaRPr lang="en-US" sz="22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228600" y="6273800"/>
            <a:ext cx="1295400" cy="43180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>
                <a:latin typeface="Arial Narrow" pitchFamily="34" charset="0"/>
                <a:sym typeface="Wingdings" pitchFamily="2" charset="2"/>
              </a:rPr>
              <a:t> Caffeine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457200" y="596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rot="5400000" flipV="1">
            <a:off x="1676400" y="632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828800" y="6248400"/>
            <a:ext cx="1295400" cy="425758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Arial Narrow" pitchFamily="34" charset="0"/>
                <a:sym typeface="Wingdings" pitchFamily="2" charset="2"/>
              </a:rPr>
              <a:t>Cafergot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7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7661" grpId="0" build="p"/>
      <p:bldP spid="21" grpId="0"/>
      <p:bldP spid="22" grpId="0"/>
      <p:bldP spid="27" grpId="0"/>
      <p:bldP spid="29" grpId="0"/>
      <p:bldP spid="31" grpId="0" animBg="1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28600" y="304800"/>
            <a:ext cx="7010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rare clinical use due to sever adverse effects</a:t>
            </a:r>
            <a:r>
              <a:rPr lang="en-US" sz="26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77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8678" name="TextBox 75"/>
          <p:cNvSpPr txBox="1">
            <a:spLocks noChangeArrowheads="1"/>
          </p:cNvSpPr>
          <p:nvPr/>
        </p:nvSpPr>
        <p:spPr bwMode="auto">
          <a:xfrm>
            <a:off x="228600" y="739775"/>
            <a:ext cx="87630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Oral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absorption	Incomplete (erratic) + slow </a:t>
            </a:r>
            <a:r>
              <a:rPr lang="en-US" sz="2400" dirty="0">
                <a:latin typeface="Arial Narrow" pitchFamily="34" charset="0"/>
              </a:rPr>
              <a:t>→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low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bioavailability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680" name="Rectangle 31"/>
          <p:cNvSpPr>
            <a:spLocks noChangeArrowheads="1"/>
          </p:cNvSpPr>
          <p:nvPr/>
        </p:nvSpPr>
        <p:spPr bwMode="auto">
          <a:xfrm>
            <a:off x="342900" y="1840260"/>
            <a:ext cx="8153400" cy="137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Despite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  <a:r>
              <a:rPr lang="en-US" sz="2400" b="1" dirty="0">
                <a:latin typeface="Arial Narrow" pitchFamily="34" charset="0"/>
              </a:rPr>
              <a:t> nearly 2 hours, ergotamine produces vasoconstriction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24 hours or longer due to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high and long tissue binding ability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en-US" sz="2400" u="sng" dirty="0">
                <a:solidFill>
                  <a:srgbClr val="FF0000"/>
                </a:solidFill>
                <a:hlinkClick r:id="rId2"/>
              </a:rPr>
              <a:t>Ergotamine</a:t>
            </a:r>
            <a:r>
              <a:rPr lang="en-US" sz="2400" dirty="0">
                <a:solidFill>
                  <a:srgbClr val="FF0000"/>
                </a:solidFill>
              </a:rPr>
              <a:t> tartrate </a:t>
            </a:r>
            <a:r>
              <a:rPr lang="en-US" sz="2400" dirty="0" smtClean="0">
                <a:solidFill>
                  <a:srgbClr val="FF0000"/>
                </a:solidFill>
              </a:rPr>
              <a:t>has significant </a:t>
            </a:r>
            <a:r>
              <a:rPr lang="en-US" sz="2400" dirty="0">
                <a:solidFill>
                  <a:srgbClr val="FF0000"/>
                </a:solidFill>
              </a:rPr>
              <a:t>side effects, and may worsen the nausea and vomiting associated with migraine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81" name="TextBox 32"/>
          <p:cNvSpPr txBox="1">
            <a:spLocks noChangeArrowheads="1"/>
          </p:cNvSpPr>
          <p:nvPr/>
        </p:nvSpPr>
        <p:spPr bwMode="auto">
          <a:xfrm>
            <a:off x="228600" y="3914666"/>
            <a:ext cx="83820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Given </a:t>
            </a:r>
            <a:r>
              <a:rPr lang="en-US" sz="2400" b="1" dirty="0" err="1" smtClean="0">
                <a:latin typeface="Arial Narrow" pitchFamily="34" charset="0"/>
              </a:rPr>
              <a:t>parenterally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Dihydroergotamine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is eliminated more rapidly than ergotamine, presumably due to its rapid hepatic </a:t>
            </a:r>
            <a:r>
              <a:rPr lang="en-US" sz="2400" b="1" dirty="0" smtClean="0">
                <a:latin typeface="Arial Narrow" pitchFamily="34" charset="0"/>
              </a:rPr>
              <a:t>clearance and has less adverse effects.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28600" y="3505200"/>
            <a:ext cx="5953296" cy="424732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Dihydroergotamine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preferred in clinical setting</a:t>
            </a:r>
            <a:endParaRPr lang="en-US" sz="2400" i="1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2400" y="5355769"/>
            <a:ext cx="8610600" cy="1426031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They are only  used to abort the attacks </a:t>
            </a:r>
            <a:r>
              <a:rPr lang="en-US" sz="2000" b="1" dirty="0">
                <a:latin typeface="Arial Narrow" pitchFamily="34" charset="0"/>
                <a:cs typeface="Times New Roman" pitchFamily="18" charset="0"/>
              </a:rPr>
              <a:t>[ </a:t>
            </a:r>
            <a:r>
              <a:rPr lang="en-US" sz="2000" b="1" i="1" dirty="0">
                <a:latin typeface="Arial Narrow" pitchFamily="34" charset="0"/>
                <a:cs typeface="Times New Roman" pitchFamily="18" charset="0"/>
              </a:rPr>
              <a:t>Exception </a:t>
            </a:r>
            <a:r>
              <a:rPr lang="en-US" sz="2000" b="1" i="1" dirty="0" err="1">
                <a:latin typeface="Arial Narrow" pitchFamily="34" charset="0"/>
              </a:rPr>
              <a:t>Dihydroergotamine</a:t>
            </a:r>
            <a:r>
              <a:rPr lang="en-US" sz="2000" b="1" i="1" dirty="0">
                <a:latin typeface="Arial Narrow" pitchFamily="34" charset="0"/>
              </a:rPr>
              <a:t> can be </a:t>
            </a:r>
            <a:r>
              <a:rPr lang="en-US" sz="2000" b="1" i="1" dirty="0">
                <a:solidFill>
                  <a:srgbClr val="FF0000"/>
                </a:solidFill>
                <a:latin typeface="Arial Narrow" pitchFamily="34" charset="0"/>
              </a:rPr>
              <a:t>given for severe, recurrent </a:t>
            </a:r>
            <a:r>
              <a:rPr lang="en-US" sz="2000" b="1" i="1" dirty="0" smtClean="0">
                <a:solidFill>
                  <a:srgbClr val="FF0000"/>
                </a:solidFill>
                <a:latin typeface="Arial Narrow" pitchFamily="34" charset="0"/>
              </a:rPr>
              <a:t>attacks not responding to </a:t>
            </a:r>
            <a:r>
              <a:rPr lang="en-US" sz="2000" b="1" i="1" dirty="0" smtClean="0">
                <a:solidFill>
                  <a:srgbClr val="FF0000"/>
                </a:solidFill>
                <a:latin typeface="Arial Narrow" pitchFamily="34" charset="0"/>
              </a:rPr>
              <a:t>other drugs</a:t>
            </a:r>
            <a:r>
              <a:rPr lang="en-US" sz="2000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000" b="1" dirty="0">
                <a:latin typeface="Arial Narrow" pitchFamily="34" charset="0"/>
              </a:rPr>
              <a:t>]</a:t>
            </a:r>
            <a:endParaRPr lang="en-US" sz="2000" b="1" i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Their use is restricted to patients with frequent, moderate attack or infrequent but severe attacks.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490855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8678" grpId="0"/>
      <p:bldP spid="28680" grpId="0"/>
      <p:bldP spid="28681" grpId="0"/>
      <p:bldP spid="35" grpId="0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1524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9705" name="TextBox 22"/>
          <p:cNvSpPr txBox="1">
            <a:spLocks noChangeArrowheads="1"/>
          </p:cNvSpPr>
          <p:nvPr/>
        </p:nvSpPr>
        <p:spPr bwMode="auto">
          <a:xfrm>
            <a:off x="152400" y="609600"/>
            <a:ext cx="83820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GIT upset 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Feeling of cold and numbness of limbs, tingling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anginal</a:t>
            </a:r>
            <a:r>
              <a:rPr lang="en-US" sz="2400" b="1" dirty="0">
                <a:latin typeface="Arial Narrow" pitchFamily="34" charset="0"/>
              </a:rPr>
              <a:t> pain due to coronary spasm, and disturbed cardiac rhythm ( tachycardia or </a:t>
            </a:r>
            <a:r>
              <a:rPr lang="en-US" sz="2400" b="1" dirty="0" err="1">
                <a:latin typeface="Arial Narrow" pitchFamily="34" charset="0"/>
              </a:rPr>
              <a:t>bradycardia</a:t>
            </a:r>
            <a:r>
              <a:rPr lang="en-US" sz="2400" b="1" dirty="0">
                <a:latin typeface="Arial Narrow" pitchFamily="34" charset="0"/>
              </a:rPr>
              <a:t> 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Prolong use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→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rebound headache due to vasodilatation  followed by  vasoconstriction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and high dose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paraesthesia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(tingling or burning sensation)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3271837"/>
            <a:ext cx="2239963" cy="4619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182880" y="3804062"/>
            <a:ext cx="854075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Pregnancy;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fetal distress and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miscarriage (ergot is uterine stimulant and vasoconstrictor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Peripheral and coronary vascular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Hypertension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Liver and kidney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prophylaxis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of migraine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( at least 6 hrs from last dose of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or 24 hrs from stopping </a:t>
            </a:r>
            <a:r>
              <a:rPr lang="en-US" sz="2400" b="1" dirty="0" smtClean="0">
                <a:latin typeface="Arial Narrow" pitchFamily="34" charset="0"/>
              </a:rPr>
              <a:t>ergotamine and </a:t>
            </a:r>
            <a:r>
              <a:rPr lang="el-GR" sz="2400" b="1" dirty="0">
                <a:latin typeface="Arial Narrow" pitchFamily="34" charset="0"/>
              </a:rPr>
              <a:t>β</a:t>
            </a:r>
            <a:r>
              <a:rPr lang="en-US" sz="2400" b="1" dirty="0">
                <a:latin typeface="Arial Narrow" pitchFamily="34" charset="0"/>
              </a:rPr>
              <a:t>-blockers	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705" grpId="0" build="p"/>
      <p:bldP spid="12" grpId="0" animBg="1"/>
      <p:bldP spid="1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75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6934200" y="215721"/>
            <a:ext cx="1778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1756" name="Rectangle 66"/>
          <p:cNvSpPr>
            <a:spLocks noChangeArrowheads="1"/>
          </p:cNvSpPr>
          <p:nvPr/>
        </p:nvSpPr>
        <p:spPr bwMode="auto">
          <a:xfrm>
            <a:off x="152400" y="762000"/>
            <a:ext cx="8534400" cy="191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Selective </a:t>
            </a:r>
          </a:p>
          <a:p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400" b="1" baseline="-25000" dirty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receptors </a:t>
            </a:r>
            <a:endParaRPr lang="en-US" sz="2400" dirty="0"/>
          </a:p>
          <a:p>
            <a:r>
              <a:rPr lang="en-US" sz="2400" b="1" dirty="0" smtClean="0">
                <a:latin typeface="Arial Narrow" pitchFamily="34" charset="0"/>
              </a:rPr>
              <a:t>Same as discussed for ergotamine except that </a:t>
            </a:r>
            <a:r>
              <a:rPr lang="en-US" sz="2400" b="1" dirty="0" err="1" smtClean="0">
                <a:latin typeface="Arial Narrow" pitchFamily="34" charset="0"/>
              </a:rPr>
              <a:t>triptans</a:t>
            </a:r>
            <a:r>
              <a:rPr lang="en-US" sz="2400" b="1" dirty="0" smtClean="0">
                <a:latin typeface="Arial Narrow" pitchFamily="34" charset="0"/>
              </a:rPr>
              <a:t> are more selective as </a:t>
            </a:r>
            <a:r>
              <a:rPr lang="en-US" sz="2400" b="1" dirty="0" err="1" smtClean="0">
                <a:latin typeface="Arial Narrow" pitchFamily="34" charset="0"/>
              </a:rPr>
              <a:t>serotonergic</a:t>
            </a:r>
            <a:r>
              <a:rPr lang="en-US" sz="2400" b="1" dirty="0" smtClean="0">
                <a:latin typeface="Arial Narrow" pitchFamily="34" charset="0"/>
              </a:rPr>
              <a:t> agonist.  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b="1" u="heavy" dirty="0" smtClean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No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–adrenergic , dopamine or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muscarinic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receptors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" y="3805237"/>
            <a:ext cx="8839200" cy="1421610"/>
            <a:chOff x="76200" y="3805237"/>
            <a:chExt cx="8839200" cy="1421610"/>
          </a:xfrm>
        </p:grpSpPr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76200" y="4172712"/>
              <a:ext cx="8839200" cy="1054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bioavailability low 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/ 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Subcutaneous bioavailability is 97%, </a:t>
              </a:r>
              <a:r>
                <a:rPr lang="en-US" sz="2400" b="1" dirty="0" smtClean="0">
                  <a:solidFill>
                    <a:srgbClr val="FF0000"/>
                  </a:solidFill>
                  <a:latin typeface="Calibri" pitchFamily="34" charset="0"/>
                </a:rPr>
                <a:t>peaks </a:t>
              </a:r>
              <a:r>
                <a:rPr lang="en-US" sz="2400" b="1" dirty="0" smtClean="0">
                  <a:latin typeface="Calibri" pitchFamily="34" charset="0"/>
                </a:rPr>
                <a:t>after 2 min &amp;</a:t>
              </a:r>
              <a:r>
                <a:rPr lang="en-US" sz="2400" b="1" dirty="0">
                  <a:latin typeface="Calibri" pitchFamily="34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</a:rPr>
                <a:t>t</a:t>
              </a:r>
              <a:r>
                <a:rPr lang="en-US" sz="2400" b="1" baseline="-25000" dirty="0" smtClean="0">
                  <a:latin typeface="Arial Narrow" pitchFamily="34" charset="0"/>
                </a:rPr>
                <a:t>1/2</a:t>
              </a:r>
              <a:r>
                <a:rPr lang="en-US" sz="2400" b="1" dirty="0" smtClean="0"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nearly 2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(fast action with </a:t>
              </a:r>
              <a:r>
                <a:rPr lang="en-US" sz="2400" b="1" dirty="0" err="1" smtClean="0">
                  <a:latin typeface="Arial Narrow" pitchFamily="34" charset="0"/>
                  <a:cs typeface="Times New Roman" pitchFamily="18" charset="0"/>
                </a:rPr>
                <a:t>Sc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, 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good 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for patient with vomiting)</a:t>
              </a:r>
              <a:endParaRPr lang="en-US" sz="2400" b="1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1676400" y="3846576"/>
              <a:ext cx="55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</a:t>
              </a:r>
              <a:r>
                <a:rPr lang="en-US" sz="2000" b="1" i="1" dirty="0" smtClean="0">
                  <a:solidFill>
                    <a:srgbClr val="0000FF"/>
                  </a:solidFill>
                  <a:latin typeface="Arial Narrow" pitchFamily="34" charset="0"/>
                </a:rPr>
                <a:t>→oral, nasal 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spray, and injectable  forms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200" y="3805237"/>
              <a:ext cx="17287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SUMATRIPTAN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00" y="5015240"/>
            <a:ext cx="8763000" cy="762000"/>
            <a:chOff x="76200" y="4876800"/>
            <a:chExt cx="8763000" cy="762000"/>
          </a:xfrm>
        </p:grpSpPr>
        <p:sp>
          <p:nvSpPr>
            <p:cNvPr id="20" name="Rectangle 19"/>
            <p:cNvSpPr/>
            <p:nvPr/>
          </p:nvSpPr>
          <p:spPr>
            <a:xfrm>
              <a:off x="76200" y="4876800"/>
              <a:ext cx="1847850" cy="457200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ZOLMITRIPTAN</a:t>
              </a: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76200" y="52181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40%,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3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828800" y="4913376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5862637"/>
            <a:ext cx="8763000" cy="1103205"/>
            <a:chOff x="76200" y="5862637"/>
            <a:chExt cx="8763000" cy="1103205"/>
          </a:xfrm>
        </p:grpSpPr>
        <p:sp>
          <p:nvSpPr>
            <p:cNvPr id="23" name="Rectangle 22"/>
            <p:cNvSpPr/>
            <p:nvPr/>
          </p:nvSpPr>
          <p:spPr>
            <a:xfrm>
              <a:off x="76200" y="5862637"/>
              <a:ext cx="17541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NARATRIPTAN</a:t>
              </a:r>
            </a:p>
          </p:txBody>
        </p:sp>
        <p:sp>
          <p:nvSpPr>
            <p:cNvPr id="24" name="TextBox 34"/>
            <p:cNvSpPr txBox="1">
              <a:spLocks noChangeArrowheads="1"/>
            </p:cNvSpPr>
            <p:nvPr/>
          </p:nvSpPr>
          <p:spPr bwMode="auto">
            <a:xfrm>
              <a:off x="1706880" y="5894832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addition  → + Oral preparations</a:t>
              </a:r>
            </a:p>
          </p:txBody>
        </p:sp>
        <p:sp>
          <p:nvSpPr>
            <p:cNvPr id="25" name="TextBox 36"/>
            <p:cNvSpPr txBox="1">
              <a:spLocks noChangeArrowheads="1"/>
            </p:cNvSpPr>
            <p:nvPr/>
          </p:nvSpPr>
          <p:spPr bwMode="auto">
            <a:xfrm>
              <a:off x="76200" y="6208712"/>
              <a:ext cx="8763000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70%,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6 </a:t>
              </a:r>
              <a:r>
                <a:rPr lang="en-US" sz="2400" b="1" dirty="0" smtClean="0">
                  <a:latin typeface="Arial Narrow" pitchFamily="34" charset="0"/>
                </a:rPr>
                <a:t>hours (slower onset , less side effects)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 </a:t>
              </a:r>
              <a:endParaRPr lang="en-US" sz="2400" b="1" dirty="0">
                <a:latin typeface="Arial Narrow" pitchFamily="34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8600" y="2895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dirty="0" err="1"/>
              <a:t>T</a:t>
            </a:r>
            <a:r>
              <a:rPr lang="en-US" dirty="0" err="1" smtClean="0"/>
              <a:t>riptans</a:t>
            </a:r>
            <a:r>
              <a:rPr lang="en-US" dirty="0" smtClean="0"/>
              <a:t> </a:t>
            </a:r>
            <a:r>
              <a:rPr lang="en-US" dirty="0"/>
              <a:t>inhibit the release of vasoactive peptides, promote vasoconstriction, and block pain pathways in the brainstem </a:t>
            </a:r>
            <a:r>
              <a:rPr lang="en-US" dirty="0" smtClean="0"/>
              <a:t>. </a:t>
            </a:r>
            <a:r>
              <a:rPr lang="en-US" dirty="0" err="1"/>
              <a:t>Triptans</a:t>
            </a:r>
            <a:r>
              <a:rPr lang="en-US" dirty="0"/>
              <a:t> inhibit transmission in the trigeminal nucleus </a:t>
            </a:r>
            <a:r>
              <a:rPr lang="en-US" dirty="0" err="1"/>
              <a:t>caudalis</a:t>
            </a:r>
            <a:endParaRPr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65176" y="661481"/>
            <a:ext cx="8610600" cy="938719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To abort attacks in patients with frequent, moderate </a:t>
            </a:r>
          </a:p>
          <a:p>
            <a:pPr>
              <a:lnSpc>
                <a:spcPts val="22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   or infrequent but severe attacks.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In cluster headache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8600" y="15240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4800" y="16002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34824" name="TextBox 22"/>
          <p:cNvSpPr txBox="1">
            <a:spLocks noChangeArrowheads="1"/>
          </p:cNvSpPr>
          <p:nvPr/>
        </p:nvSpPr>
        <p:spPr bwMode="auto">
          <a:xfrm>
            <a:off x="304800" y="2112264"/>
            <a:ext cx="8382000" cy="150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most of adv are the same as with ergot  but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triptans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are better tolerated.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Mild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pain and burning sensation at the site of injection.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200"/>
              </a:lnSpc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34825" name="Group 12"/>
          <p:cNvGrpSpPr>
            <a:grpSpLocks/>
          </p:cNvGrpSpPr>
          <p:nvPr/>
        </p:nvGrpSpPr>
        <p:grpSpPr bwMode="auto">
          <a:xfrm>
            <a:off x="6781800" y="342900"/>
            <a:ext cx="2057400" cy="1866900"/>
            <a:chOff x="6819900" y="38100"/>
            <a:chExt cx="2247900" cy="2324100"/>
          </a:xfrm>
        </p:grpSpPr>
        <p:pic>
          <p:nvPicPr>
            <p:cNvPr id="25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26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7" name="Freeform 26"/>
            <p:cNvSpPr/>
            <p:nvPr/>
          </p:nvSpPr>
          <p:spPr>
            <a:xfrm>
              <a:off x="7237913" y="314779"/>
              <a:ext cx="1753570" cy="1298414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010400" y="152400"/>
            <a:ext cx="1905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304800" y="2950464"/>
            <a:ext cx="6934200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Vasospasm, Ischemic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heart; Angina 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and Arrhythmias </a:t>
            </a: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09765" y="3077210"/>
            <a:ext cx="1577035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ZOLMITRIPTAN</a:t>
            </a:r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5562600" y="3458210"/>
            <a:ext cx="3581400" cy="6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Chest  &amp; neck tightness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Somnolence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3810000"/>
            <a:ext cx="2239963" cy="46037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301625" y="4343400"/>
            <a:ext cx="854075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Peripheral </a:t>
            </a:r>
            <a:r>
              <a:rPr lang="en-US" sz="2400" b="1" dirty="0" err="1">
                <a:latin typeface="Arial Narrow" pitchFamily="34" charset="0"/>
              </a:rPr>
              <a:t>vasospastic</a:t>
            </a:r>
            <a:r>
              <a:rPr lang="en-US" sz="2400" b="1" dirty="0">
                <a:latin typeface="Arial Narrow" pitchFamily="34" charset="0"/>
              </a:rPr>
              <a:t> diseases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Uncontrolled hypertension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History of ischemia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Cerebrovascular</a:t>
            </a:r>
            <a:r>
              <a:rPr lang="en-US" sz="2400" b="1" dirty="0">
                <a:latin typeface="Arial Narrow" pitchFamily="34" charset="0"/>
              </a:rPr>
              <a:t> disorders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ergots or others inducing vasospasm	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</a:t>
            </a:r>
            <a:r>
              <a:rPr lang="en-US" sz="2400" b="1" dirty="0" smtClean="0">
                <a:latin typeface="Arial Narrow" pitchFamily="34" charset="0"/>
              </a:rPr>
              <a:t>MAOIs</a:t>
            </a:r>
            <a:r>
              <a:rPr lang="en-US" sz="2400" b="1" dirty="0">
                <a:latin typeface="Arial Narrow" pitchFamily="34" charset="0"/>
              </a:rPr>
              <a:t>, lithium, SSRIs, ….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5HT increased to toxic level</a:t>
            </a:r>
            <a:r>
              <a:rPr lang="en-US" sz="2400" b="1" dirty="0" smtClean="0">
                <a:latin typeface="Arial Narrow" pitchFamily="34" charset="0"/>
              </a:rPr>
              <a:t>)) 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 bwMode="auto">
          <a:xfrm>
            <a:off x="298450" y="6243935"/>
            <a:ext cx="854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Renal </a:t>
            </a:r>
            <a:r>
              <a:rPr lang="en-US" sz="2400" b="1" dirty="0">
                <a:latin typeface="Arial Narrow" pitchFamily="34" charset="0"/>
              </a:rPr>
              <a:t>or hepatic impairment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20" grpId="0" animBg="1"/>
      <p:bldP spid="21" grpId="0" animBg="1"/>
      <p:bldP spid="34824" grpId="0"/>
      <p:bldP spid="34827" grpId="0"/>
      <p:bldP spid="16" grpId="0"/>
      <p:bldP spid="34829" grpId="0"/>
      <p:bldP spid="17" grpId="0" animBg="1"/>
      <p:bldP spid="19" grpId="0" build="p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solidFill>
              <a:srgbClr val="4274B0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0" name="Content Placeholder 2"/>
          <p:cNvSpPr>
            <a:spLocks noGrp="1"/>
          </p:cNvSpPr>
          <p:nvPr>
            <p:ph idx="4294967295"/>
          </p:nvPr>
        </p:nvSpPr>
        <p:spPr>
          <a:xfrm>
            <a:off x="628650" y="2219325"/>
            <a:ext cx="8229600" cy="31146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b="1" smtClean="0">
                <a:latin typeface="Arial Narrow" pitchFamily="34" charset="0"/>
              </a:rPr>
              <a:t> </a:t>
            </a: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Differentiate between types of headache regarding their symptoms, signs and pathophysiology.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Recognize drugs used to prevent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Identify drugs used to rescue and abort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Elaborate on the pharmacokinetics, dynamic and toxic profile of some of these drugs.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ILOs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230" name="TextBox 9"/>
          <p:cNvSpPr txBox="1">
            <a:spLocks noChangeArrowheads="1"/>
          </p:cNvSpPr>
          <p:nvPr/>
        </p:nvSpPr>
        <p:spPr bwMode="auto">
          <a:xfrm>
            <a:off x="233363" y="4892675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Injectable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sumatriptan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reaches </a:t>
            </a:r>
            <a:r>
              <a:rPr lang="en-US" sz="2400" b="1" dirty="0" err="1">
                <a:latin typeface="Arial Narrow" pitchFamily="34" charset="0"/>
              </a:rPr>
              <a:t>T</a:t>
            </a:r>
            <a:r>
              <a:rPr lang="en-US" sz="2400" b="1" baseline="-25000" dirty="0" err="1">
                <a:latin typeface="Arial Narrow" pitchFamily="34" charset="0"/>
              </a:rPr>
              <a:t>max</a:t>
            </a:r>
            <a:r>
              <a:rPr lang="en-US" sz="2400" b="1" dirty="0">
                <a:latin typeface="Arial Narrow" pitchFamily="34" charset="0"/>
              </a:rPr>
              <a:t> the fastest followed by DHE nasal spray and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81000" y="228600"/>
            <a:ext cx="8229600" cy="46166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DECIDING WHETHER BETTER WITH A </a:t>
            </a:r>
            <a:r>
              <a:rPr lang="en-US" sz="2400" b="1" dirty="0" smtClean="0">
                <a:latin typeface="Arial Narrow" pitchFamily="34" charset="0"/>
              </a:rPr>
              <a:t>TRIYPTAN </a:t>
            </a:r>
            <a:r>
              <a:rPr lang="en-US" sz="2400" b="1" dirty="0">
                <a:latin typeface="Arial Narrow" pitchFamily="34" charset="0"/>
              </a:rPr>
              <a:t>OR WITH DHE.</a:t>
            </a:r>
          </a:p>
        </p:txBody>
      </p:sp>
      <p:sp>
        <p:nvSpPr>
          <p:cNvPr id="52233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153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headache episodes lasting 2 or 3 days at a time, DHE is often the optimal choice because it has </a:t>
            </a:r>
            <a:r>
              <a:rPr lang="en-US" sz="2400" b="1" dirty="0" smtClean="0">
                <a:latin typeface="Arial Narrow" pitchFamily="34" charset="0"/>
              </a:rPr>
              <a:t>longer t</a:t>
            </a:r>
            <a:r>
              <a:rPr lang="en-US" sz="2400" b="1" baseline="-25000" dirty="0" smtClean="0">
                <a:latin typeface="Arial Narrow" pitchFamily="34" charset="0"/>
              </a:rPr>
              <a:t>1/2</a:t>
            </a:r>
            <a:endParaRPr lang="en-US" sz="2400" b="1" baseline="-25000" dirty="0">
              <a:latin typeface="Arial Narrow" pitchFamily="34" charset="0"/>
            </a:endParaRPr>
          </a:p>
        </p:txBody>
      </p:sp>
      <p:sp>
        <p:nvSpPr>
          <p:cNvPr id="52234" name="TextBox 4"/>
          <p:cNvSpPr txBox="1">
            <a:spLocks noChangeArrowheads="1"/>
          </p:cNvSpPr>
          <p:nvPr/>
        </p:nvSpPr>
        <p:spPr bwMode="auto">
          <a:xfrm>
            <a:off x="367145" y="2362200"/>
            <a:ext cx="80438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For patients with migraines a day or less and need rapid relief of pain,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triptans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are often a better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choice</a:t>
            </a:r>
          </a:p>
          <a:p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pregnant women: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paracetamol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or intranasal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sumitriptan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and or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diphenhydramin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, meclizine </a:t>
            </a:r>
            <a:r>
              <a:rPr lang="en-US" sz="2400" b="1" smtClean="0">
                <a:solidFill>
                  <a:srgbClr val="FF0000"/>
                </a:solidFill>
                <a:latin typeface="Arial Narrow" pitchFamily="34" charset="0"/>
              </a:rPr>
              <a:t>are safe to be used.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2235" name="TextBox 4"/>
          <p:cNvSpPr txBox="1">
            <a:spLocks noChangeArrowheads="1"/>
          </p:cNvSpPr>
          <p:nvPr/>
        </p:nvSpPr>
        <p:spPr bwMode="auto">
          <a:xfrm>
            <a:off x="1066800" y="4419600"/>
            <a:ext cx="6934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Arial Narrow" pitchFamily="34" charset="0"/>
              </a:rPr>
              <a:t>The form of drug preparation could influence the choice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3" grpId="0"/>
      <p:bldP spid="52233" grpId="1"/>
      <p:bldP spid="52234" grpId="0"/>
      <p:bldP spid="52234" grpId="1"/>
      <p:bldP spid="522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205" name="Group 1"/>
          <p:cNvGrpSpPr>
            <a:grpSpLocks/>
          </p:cNvGrpSpPr>
          <p:nvPr/>
        </p:nvGrpSpPr>
        <p:grpSpPr bwMode="auto">
          <a:xfrm>
            <a:off x="304800" y="2438400"/>
            <a:ext cx="8162925" cy="4038600"/>
            <a:chOff x="0" y="533400"/>
            <a:chExt cx="8162803" cy="4038600"/>
          </a:xfrm>
        </p:grpSpPr>
        <p:pic>
          <p:nvPicPr>
            <p:cNvPr id="3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9211" b="60526"/>
            <a:stretch>
              <a:fillRect/>
            </a:stretch>
          </p:blipFill>
          <p:spPr bwMode="auto">
            <a:xfrm>
              <a:off x="0" y="533400"/>
              <a:ext cx="816280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6052" b="14474"/>
            <a:stretch>
              <a:fillRect/>
            </a:stretch>
          </p:blipFill>
          <p:spPr bwMode="auto">
            <a:xfrm>
              <a:off x="0" y="2286000"/>
              <a:ext cx="8162803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457200" y="6858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the time to peak blood concentration </a:t>
            </a:r>
            <a:r>
              <a:rPr lang="en-US" sz="2600" b="1" dirty="0" err="1">
                <a:latin typeface="Arial Narrow" pitchFamily="34" charset="0"/>
              </a:rPr>
              <a:t>T</a:t>
            </a:r>
            <a:r>
              <a:rPr lang="en-US" sz="2600" b="1" baseline="-25000" dirty="0" err="1">
                <a:latin typeface="Arial Narrow" pitchFamily="34" charset="0"/>
              </a:rPr>
              <a:t>max</a:t>
            </a:r>
            <a:r>
              <a:rPr lang="en-US" sz="2600" b="1" dirty="0">
                <a:latin typeface="Arial Narrow" pitchFamily="34" charset="0"/>
              </a:rPr>
              <a:t>,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equates with faster relief of </a:t>
            </a:r>
            <a:r>
              <a:rPr lang="en-US" sz="2600" b="1" dirty="0" smtClean="0">
                <a:latin typeface="Arial Narrow" pitchFamily="34" charset="0"/>
              </a:rPr>
              <a:t>pain</a:t>
            </a:r>
            <a:r>
              <a:rPr lang="en-US" sz="2600" b="1" dirty="0">
                <a:latin typeface="Arial Narrow" pitchFamily="34" charset="0"/>
              </a:rPr>
              <a:t>. 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3619500"/>
            <a:ext cx="838200" cy="6858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1513" y="5029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8500" y="5473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62788" y="5943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3" name="TextBox 8"/>
          <p:cNvSpPr txBox="1">
            <a:spLocks noChangeArrowheads="1"/>
          </p:cNvSpPr>
          <p:nvPr/>
        </p:nvSpPr>
        <p:spPr bwMode="auto">
          <a:xfrm>
            <a:off x="457200" y="15240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>
                <a:latin typeface="Arial Narrow" pitchFamily="34" charset="0"/>
              </a:rPr>
              <a:t>Differences in t</a:t>
            </a:r>
            <a:r>
              <a:rPr lang="en-US" sz="2600" b="1" baseline="-25000">
                <a:latin typeface="Arial Narrow" pitchFamily="34" charset="0"/>
              </a:rPr>
              <a:t>1/2</a:t>
            </a:r>
            <a:r>
              <a:rPr lang="en-US" sz="2600" b="1">
                <a:latin typeface="Arial Narrow" pitchFamily="34" charset="0"/>
              </a:rPr>
              <a:t> </a:t>
            </a:r>
            <a:r>
              <a:rPr lang="en-US" sz="2600" b="1">
                <a:latin typeface="Calibri" pitchFamily="34" charset="0"/>
              </a:rPr>
              <a:t>→ </a:t>
            </a:r>
            <a:r>
              <a:rPr lang="en-US" sz="2600" b="1">
                <a:latin typeface="Arial Narrow" pitchFamily="34" charset="0"/>
              </a:rPr>
              <a:t>a clinical effect in terms of recurrence </a:t>
            </a:r>
            <a:br>
              <a:rPr lang="en-US" sz="2600" b="1">
                <a:latin typeface="Arial Narrow" pitchFamily="34" charset="0"/>
              </a:rPr>
            </a:br>
            <a:r>
              <a:rPr lang="en-US" sz="2600" b="1">
                <a:latin typeface="Arial Narrow" pitchFamily="34" charset="0"/>
              </a:rPr>
              <a:t>    of headache </a:t>
            </a:r>
          </a:p>
        </p:txBody>
      </p:sp>
      <p:sp>
        <p:nvSpPr>
          <p:cNvPr id="51214" name="TextBox 6"/>
          <p:cNvSpPr txBox="1">
            <a:spLocks noChangeArrowheads="1"/>
          </p:cNvSpPr>
          <p:nvPr/>
        </p:nvSpPr>
        <p:spPr bwMode="auto">
          <a:xfrm>
            <a:off x="304800" y="228600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CHOOSING A TRIPTANS </a:t>
            </a:r>
          </a:p>
        </p:txBody>
      </p:sp>
      <p:sp>
        <p:nvSpPr>
          <p:cNvPr id="51215" name="TextBox 5"/>
          <p:cNvSpPr txBox="1">
            <a:spLocks noChangeArrowheads="1"/>
          </p:cNvSpPr>
          <p:nvPr/>
        </p:nvSpPr>
        <p:spPr bwMode="auto">
          <a:xfrm>
            <a:off x="304800" y="3048000"/>
            <a:ext cx="8572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extremely fast relief within 15 min. injectable </a:t>
            </a:r>
            <a:r>
              <a:rPr lang="en-US" sz="2400" b="1" dirty="0" err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is the only choice</a:t>
            </a:r>
            <a:r>
              <a:rPr lang="en-US" sz="2400" b="1" dirty="0" smtClean="0">
                <a:latin typeface="Arial Narrow" pitchFamily="34" charset="0"/>
              </a:rPr>
              <a:t>.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1217" name="TextBox 8"/>
          <p:cNvSpPr txBox="1">
            <a:spLocks noChangeArrowheads="1"/>
          </p:cNvSpPr>
          <p:nvPr/>
        </p:nvSpPr>
        <p:spPr bwMode="auto">
          <a:xfrm>
            <a:off x="304800" y="3841750"/>
            <a:ext cx="8458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If expected re-dosing is needed &amp; / or recurrence of headache </a:t>
            </a:r>
            <a:r>
              <a:rPr lang="en-US" sz="2400" b="1" dirty="0" err="1">
                <a:latin typeface="Arial Narrow" pitchFamily="34" charset="0"/>
              </a:rPr>
              <a:t>Naratriptan</a:t>
            </a:r>
            <a:r>
              <a:rPr lang="en-US" sz="2400" b="1" dirty="0">
                <a:latin typeface="Arial Narrow" pitchFamily="34" charset="0"/>
              </a:rPr>
              <a:t> , </a:t>
            </a:r>
            <a:r>
              <a:rPr lang="en-US" sz="2400" b="1" dirty="0" err="1">
                <a:latin typeface="Arial Narrow" pitchFamily="34" charset="0"/>
              </a:rPr>
              <a:t>frovatriptan</a:t>
            </a:r>
            <a:r>
              <a:rPr lang="en-US" sz="2400" b="1" dirty="0">
                <a:latin typeface="Arial Narrow" pitchFamily="34" charset="0"/>
              </a:rPr>
              <a:t>, have slower onset, fewer side effects, and a lower recurrence rate </a:t>
            </a:r>
            <a:endParaRPr lang="en-US" sz="2400" b="1" dirty="0" smtClean="0">
              <a:latin typeface="Arial Narrow" pitchFamily="34" charset="0"/>
            </a:endParaRPr>
          </a:p>
          <a:p>
            <a:r>
              <a:rPr lang="en-US" sz="2400" dirty="0" err="1" smtClean="0"/>
              <a:t>Menstraul</a:t>
            </a:r>
            <a:r>
              <a:rPr lang="en-US" sz="2400" dirty="0" smtClean="0"/>
              <a:t> migraine: </a:t>
            </a:r>
            <a:r>
              <a:rPr lang="en-US" sz="2400" dirty="0" err="1" smtClean="0">
                <a:solidFill>
                  <a:srgbClr val="FF0000"/>
                </a:solidFill>
              </a:rPr>
              <a:t>Frovatriptan</a:t>
            </a:r>
            <a:r>
              <a:rPr lang="en-US" sz="2400" dirty="0" smtClean="0"/>
              <a:t> </a:t>
            </a:r>
            <a:r>
              <a:rPr lang="en-US" sz="2400" dirty="0"/>
              <a:t>2.5 mg twice per day beginning two days before the anticipated onset of menstrual migraine and continuing for six days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2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53" name="Straight Connector 22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0" name="TextBox 29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32" name="TextBox 31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35" name="TextBox 34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304800" y="2624078"/>
            <a:ext cx="27432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Antiepileptics</a:t>
            </a:r>
            <a:r>
              <a:rPr lang="en-US" sz="2400" dirty="0">
                <a:latin typeface="Bernard MT Condensed" pitchFamily="18" charset="0"/>
              </a:rPr>
              <a:t>;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200" b="1" i="1" dirty="0">
                <a:latin typeface="Arial Narrow" pitchFamily="34" charset="0"/>
              </a:rPr>
              <a:t>Block Na channel &amp;  augment GABA at GABA-A receptors</a:t>
            </a:r>
            <a:r>
              <a:rPr lang="en-US" dirty="0"/>
              <a:t>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Topiramate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</a:t>
            </a:r>
            <a:r>
              <a:rPr lang="en-US" sz="2400" b="1" dirty="0">
                <a:latin typeface="Arial Narrow" pitchFamily="34" charset="0"/>
              </a:rPr>
              <a:t> 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Valproic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5867400" y="2624078"/>
            <a:ext cx="3352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Antihypertensives</a:t>
            </a:r>
            <a:endParaRPr lang="en-US" sz="2400" dirty="0">
              <a:latin typeface="Bernard MT Condensed" pitchFamily="18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Font typeface="Symbol"/>
              <a:buChar char="b"/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blockers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propranolol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Ca 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Channel Blockers </a:t>
            </a:r>
          </a:p>
          <a:p>
            <a:pPr>
              <a:lnSpc>
                <a:spcPts val="2400"/>
              </a:lnSpc>
            </a:pPr>
            <a:r>
              <a:rPr lang="en-US" sz="2200" b="1" i="1" dirty="0" smtClean="0">
                <a:latin typeface="Arial Narrow" pitchFamily="34" charset="0"/>
              </a:rPr>
              <a:t>.Propranolol is commonly used in </a:t>
            </a:r>
            <a:r>
              <a:rPr lang="en-US" sz="2200" b="1" i="1" dirty="0" err="1" smtClean="0">
                <a:latin typeface="Arial Narrow" pitchFamily="34" charset="0"/>
              </a:rPr>
              <a:t>pophylaxis</a:t>
            </a:r>
            <a:r>
              <a:rPr lang="en-US" sz="2200" b="1" i="1" dirty="0" smtClean="0">
                <a:latin typeface="Arial Narrow" pitchFamily="34" charset="0"/>
              </a:rPr>
              <a:t> of </a:t>
            </a:r>
            <a:r>
              <a:rPr lang="en-US" sz="2200" b="1" i="1" dirty="0" smtClean="0">
                <a:latin typeface="Arial Narrow" pitchFamily="34" charset="0"/>
              </a:rPr>
              <a:t>migraine </a:t>
            </a:r>
            <a:r>
              <a:rPr lang="en-US" sz="2200" b="1" i="1" dirty="0" smtClean="0">
                <a:latin typeface="Arial Narrow" pitchFamily="34" charset="0"/>
              </a:rPr>
              <a:t>attack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867025" y="2624078"/>
            <a:ext cx="2971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>
                <a:latin typeface="Bernard MT Condensed" pitchFamily="18" charset="0"/>
              </a:rPr>
              <a:t>Antidepressants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TCA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amitryptylin</a:t>
            </a: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 and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nortryptyline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SSRIs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?</a:t>
            </a: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2862263" y="2355295"/>
            <a:ext cx="0" cy="42672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5834063" y="2341007"/>
            <a:ext cx="0" cy="4288393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1600200" y="1752600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Antispastic</a:t>
            </a:r>
            <a:r>
              <a:rPr lang="en-US" sz="2400" b="1" dirty="0">
                <a:latin typeface="Arial Narrow" pitchFamily="34" charset="0"/>
              </a:rPr>
              <a:t> muscle relaxants;</a:t>
            </a:r>
          </a:p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Botulinum</a:t>
            </a:r>
            <a:r>
              <a:rPr lang="en-US" sz="2400" b="1" dirty="0">
                <a:latin typeface="Arial Narrow" pitchFamily="34" charset="0"/>
              </a:rPr>
              <a:t> toxins, </a:t>
            </a:r>
            <a:r>
              <a:rPr lang="en-US" sz="2400" b="1" dirty="0" err="1">
                <a:latin typeface="Arial Narrow" pitchFamily="34" charset="0"/>
              </a:rPr>
              <a:t>Tizanidine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"/>
                            </p:stCondLst>
                            <p:childTnLst>
                              <p:par>
                                <p:cTn id="5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25" grpId="0" build="p"/>
      <p:bldP spid="26" grpId="0" animBg="1"/>
      <p:bldP spid="27" grpId="0" animBg="1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5923225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HEADACHE 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AND MIGRAINE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57912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50292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13" name="WordArt 5"/>
          <p:cNvSpPr>
            <a:spLocks noChangeArrowheads="1" noChangeShapeType="1" noTextEdit="1"/>
          </p:cNvSpPr>
          <p:nvPr/>
        </p:nvSpPr>
        <p:spPr bwMode="auto">
          <a:xfrm>
            <a:off x="67818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D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68580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U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60960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6" name="WordArt 8"/>
          <p:cNvSpPr>
            <a:spLocks noChangeArrowheads="1" noChangeShapeType="1" noTextEdit="1"/>
          </p:cNvSpPr>
          <p:nvPr/>
        </p:nvSpPr>
        <p:spPr bwMode="auto">
          <a:xfrm>
            <a:off x="73914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81534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8" name="WordArt 10"/>
          <p:cNvSpPr>
            <a:spLocks noChangeArrowheads="1" noChangeShapeType="1" noTextEdit="1"/>
          </p:cNvSpPr>
          <p:nvPr/>
        </p:nvSpPr>
        <p:spPr bwMode="auto">
          <a:xfrm>
            <a:off x="62992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47742" y="304800"/>
            <a:ext cx="312419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HEADACHE 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260475"/>
            <a:ext cx="7358063" cy="522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Pain </a:t>
            </a:r>
            <a:r>
              <a:rPr lang="en-US" sz="2800" dirty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anywhere in the region of the head or neck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6163" y="3500438"/>
            <a:ext cx="6097587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It is caused by disturbance of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P</a:t>
            </a:r>
            <a:r>
              <a:rPr lang="en-US" sz="2400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ain – Sensitive Structures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around the brain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500063" y="714375"/>
            <a:ext cx="428625" cy="928688"/>
          </a:xfrm>
          <a:prstGeom prst="curvedRightArrow">
            <a:avLst>
              <a:gd name="adj1" fmla="val 50000"/>
              <a:gd name="adj2" fmla="val 99864"/>
              <a:gd name="adj3" fmla="val 250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1563" y="4643438"/>
            <a:ext cx="25257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Within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7875" y="4643438"/>
            <a:ext cx="2698750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Outside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2938" y="5286375"/>
            <a:ext cx="3143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 Narrow" pitchFamily="34" charset="0"/>
                <a:cs typeface="Times New Roman" pitchFamily="18" charset="0"/>
              </a:rPr>
              <a:t>( blood vessels, meninges, cranial nerves)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00563" y="5286375"/>
            <a:ext cx="457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( 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muscles, nerves , arteries ,veins, subcutaneous tissues ,eyes, ears and other tissues)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857250" y="178593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rgbClr val="0092F6">
                  <a:tint val="66000"/>
                  <a:satMod val="160000"/>
                </a:srgbClr>
              </a:gs>
              <a:gs pos="50000">
                <a:srgbClr val="0092F6">
                  <a:tint val="44500"/>
                  <a:satMod val="160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endCxn id="8" idx="2"/>
          </p:cNvCxnSpPr>
          <p:nvPr/>
        </p:nvCxnSpPr>
        <p:spPr>
          <a:xfrm flipV="1">
            <a:off x="1214438" y="4330700"/>
            <a:ext cx="2879725" cy="26988"/>
          </a:xfrm>
          <a:prstGeom prst="line">
            <a:avLst/>
          </a:prstGeom>
          <a:ln w="571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rot="5400000">
            <a:off x="3712369" y="4261644"/>
            <a:ext cx="312738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119563" y="4275138"/>
            <a:ext cx="311150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912 " pathEditMode="relative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 animBg="1"/>
      <p:bldP spid="11" grpId="0" animBg="1"/>
      <p:bldP spid="12" grpId="0"/>
      <p:bldP spid="14" grpId="0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7589" name="Picture 2" descr="http://healthpsych.psy.vanderbilt.edu/MigrainesBiofeedback_files/image002.gif"/>
          <p:cNvPicPr>
            <a:picLocks noChangeAspect="1" noChangeArrowheads="1" noCrop="1"/>
          </p:cNvPicPr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0" y="2792413"/>
            <a:ext cx="68580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1" y="304800"/>
            <a:ext cx="2743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505200" y="1524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Recurrent attacks of throbbing headache</a:t>
            </a:r>
          </a:p>
          <a:p>
            <a:r>
              <a:rPr lang="en-US" sz="2400" b="1">
                <a:latin typeface="Arial Narrow" pitchFamily="34" charset="0"/>
              </a:rPr>
              <a:t>Unilateral / or on both sides </a:t>
            </a:r>
          </a:p>
          <a:p>
            <a:r>
              <a:rPr lang="en-US" sz="2400" b="1">
                <a:latin typeface="Arial Narrow" pitchFamily="34" charset="0"/>
              </a:rPr>
              <a:t>Lasting from &gt; 2 up to 72 hrs.</a:t>
            </a:r>
          </a:p>
          <a:p>
            <a:r>
              <a:rPr lang="en-US" sz="2400" b="1" u="sng">
                <a:latin typeface="Arial Narrow" pitchFamily="34" charset="0"/>
              </a:rPr>
              <a:t>+ </a:t>
            </a:r>
            <a:r>
              <a:rPr lang="en-US" sz="2400" b="1">
                <a:latin typeface="Arial Narrow" pitchFamily="34" charset="0"/>
              </a:rPr>
              <a:t>Preceded </a:t>
            </a:r>
            <a:r>
              <a:rPr lang="en-US" sz="2000" b="1" i="1">
                <a:latin typeface="Arial Narrow" pitchFamily="34" charset="0"/>
              </a:rPr>
              <a:t>(or accompanied) </a:t>
            </a:r>
            <a:r>
              <a:rPr lang="en-US" sz="2400" b="1">
                <a:latin typeface="Arial Narrow" pitchFamily="34" charset="0"/>
              </a:rPr>
              <a:t>by </a:t>
            </a:r>
            <a:r>
              <a:rPr lang="en-US" sz="2600" b="1">
                <a:solidFill>
                  <a:srgbClr val="0092F6"/>
                </a:solidFill>
                <a:latin typeface="Arial Narrow" pitchFamily="34" charset="0"/>
              </a:rPr>
              <a:t>AURA  </a:t>
            </a:r>
            <a:r>
              <a:rPr lang="en-US" sz="2400" b="1">
                <a:solidFill>
                  <a:srgbClr val="0092F6"/>
                </a:solidFill>
                <a:latin typeface="Arial Narrow" pitchFamily="34" charset="0"/>
              </a:rPr>
              <a:t> </a:t>
            </a:r>
            <a:endParaRPr lang="en-US" sz="2400" b="1">
              <a:latin typeface="Arial Narrow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133600" y="1752600"/>
            <a:ext cx="6705600" cy="3353276"/>
            <a:chOff x="1676400" y="2438400"/>
            <a:chExt cx="7162800" cy="3353276"/>
          </a:xfrm>
        </p:grpSpPr>
        <p:sp>
          <p:nvSpPr>
            <p:cNvPr id="11" name="Horizontal Scroll 10"/>
            <p:cNvSpPr/>
            <p:nvPr/>
          </p:nvSpPr>
          <p:spPr>
            <a:xfrm>
              <a:off x="1676400" y="2438400"/>
              <a:ext cx="7162800" cy="2514600"/>
            </a:xfrm>
            <a:prstGeom prst="horizontalScroll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rgbClr val="FFFF00">
                    <a:alpha val="56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01982" y="2590800"/>
              <a:ext cx="6628642" cy="32008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Perceptual disturbance of motor &lt; sensory nature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	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visual  [ Photophobia (↑sensitivity to light)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auditory [ </a:t>
              </a:r>
              <a:r>
                <a:rPr lang="en-US" sz="2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Phonophobia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(↑ sensitivity to sound)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olfactory unpleasant smell </a:t>
              </a: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….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Sensory; abnormal sensation of  at </a:t>
              </a:r>
              <a:r>
                <a:rPr lang="en-US" sz="22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face,extremeties</a:t>
              </a: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.</a:t>
              </a:r>
              <a:endPara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Develops over 5-20 min. &amp; last fewer than 60 min</a:t>
              </a:r>
              <a:r>
                <a:rPr lang="en-US" sz="2200" dirty="0" smtClean="0">
                  <a:latin typeface="Arial Narrow" pitchFamily="34" charset="0"/>
                  <a:cs typeface="+mn-cs"/>
                </a:rPr>
                <a:t>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b="1" dirty="0" smtClean="0"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 smtClean="0">
                  <a:latin typeface="Arial Narrow" pitchFamily="34" charset="0"/>
                  <a:cs typeface="+mn-cs"/>
                </a:rPr>
                <a:t>Aura: </a:t>
              </a:r>
              <a:r>
                <a:rPr lang="en-US" sz="2400" dirty="0" smtClean="0"/>
                <a:t>flashes of light, blind spots or tingling in your arm.</a:t>
              </a:r>
              <a:endParaRPr lang="en-US" sz="2200" b="1" dirty="0"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6934200" y="1676400"/>
            <a:ext cx="1219200" cy="381000"/>
          </a:xfrm>
          <a:prstGeom prst="downArrow">
            <a:avLst/>
          </a:prstGeom>
          <a:solidFill>
            <a:srgbClr val="009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57800" y="49530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Migraine pain is usually  on one side of head with facial and neck pain and nausea and vomiting.</a:t>
            </a:r>
            <a:endParaRPr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6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52400"/>
            <a:ext cx="3048000" cy="533400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Phases of Migraine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914400"/>
            <a:ext cx="8229600" cy="1200329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1.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Prodrom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Phase; </a:t>
            </a:r>
            <a:r>
              <a:rPr lang="en-US" sz="2400" b="1" dirty="0">
                <a:latin typeface="Arial Narrow" pitchFamily="34" charset="0"/>
                <a:cs typeface="+mn-cs"/>
              </a:rPr>
              <a:t>a change in mood or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behavior (irritability, neck </a:t>
            </a:r>
            <a:r>
              <a:rPr lang="en-US" sz="2400" b="1" dirty="0" err="1" smtClean="0">
                <a:latin typeface="Arial Narrow" pitchFamily="34" charset="0"/>
                <a:cs typeface="+mn-cs"/>
              </a:rPr>
              <a:t>stifness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) </a:t>
            </a:r>
            <a:r>
              <a:rPr lang="en-US" sz="2400" b="1" dirty="0">
                <a:latin typeface="Arial Narrow" pitchFamily="34" charset="0"/>
                <a:cs typeface="+mn-cs"/>
              </a:rPr>
              <a:t>that starts hours or days before headache. It is experienced by 60%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981200"/>
            <a:ext cx="8229600" cy="830263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2. Aura Phase; </a:t>
            </a:r>
            <a:r>
              <a:rPr lang="en-US" sz="2400" b="1" dirty="0">
                <a:latin typeface="Arial Narrow" pitchFamily="34" charset="0"/>
                <a:cs typeface="+mn-cs"/>
              </a:rPr>
              <a:t>Sensory &gt; motor symptoms starts 5-20 min before the migraine attack. It is experienced by 20%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5059362"/>
            <a:ext cx="8229600" cy="1570038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4.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Postdrom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Phase: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still not normal, either;</a:t>
            </a:r>
            <a:endParaRPr lang="en-US" sz="2400" b="1" dirty="0"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More </a:t>
            </a:r>
            <a:r>
              <a:rPr lang="en-US" sz="2400" b="1" dirty="0">
                <a:latin typeface="Arial Narrow" pitchFamily="34" charset="0"/>
                <a:cs typeface="+mn-cs"/>
              </a:rPr>
              <a:t>likely fatigued → irritability /impaired concentration /scalp tenderness /mood changes / GIT symptoms, ……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 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21" name="Picture 20" descr="Migraine headache. Example of visual changes duri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956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Migraine headache. Example of a central scotoma a..."/>
          <p:cNvPicPr>
            <a:picLocks noChangeAspect="1" noChangeArrowheads="1"/>
          </p:cNvPicPr>
          <p:nvPr/>
        </p:nvPicPr>
        <p:blipFill>
          <a:blip r:embed="rId4" cstate="print"/>
          <a:srcRect l="1430" t="952" r="5714"/>
          <a:stretch>
            <a:fillRect/>
          </a:stretch>
        </p:blipFill>
        <p:spPr bwMode="auto">
          <a:xfrm>
            <a:off x="1958975" y="2895600"/>
            <a:ext cx="45180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57200" y="2971800"/>
            <a:ext cx="8686800" cy="1938992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3. Headache Phase;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moderate </a:t>
            </a:r>
            <a:r>
              <a:rPr lang="en-US" sz="2400" b="1" dirty="0">
                <a:latin typeface="Arial Narrow" pitchFamily="34" charset="0"/>
                <a:cs typeface="+mn-cs"/>
              </a:rPr>
              <a:t>to severe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pain, </a:t>
            </a:r>
            <a:r>
              <a:rPr lang="en-US" sz="2400" b="1" dirty="0" smtClean="0">
                <a:latin typeface="Arial Narrow" pitchFamily="34" charset="0"/>
                <a:cs typeface="+mn-cs"/>
                <a:sym typeface="Wingdings 3"/>
              </a:rPr>
              <a:t> with activity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+ anorexia, vomiting,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Intolerance to light, sounds, odors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</a:rPr>
              <a:t>Blurry vision /Blocked nose /Pale face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Sensations of heat or coldness /Sweating /Tenderness of the scalp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071942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TYPES OF MIGRAINE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4840069"/>
            <a:ext cx="20574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Classic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" y="4876800"/>
            <a:ext cx="22098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COMMoN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5588913"/>
            <a:ext cx="1981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 Aura [20%]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665113"/>
            <a:ext cx="2362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Without Aura [80%]</a:t>
            </a:r>
          </a:p>
        </p:txBody>
      </p:sp>
      <p:pic>
        <p:nvPicPr>
          <p:cNvPr id="69646" name="Picture 11" descr="migraine_clinical_featur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contrast="20000"/>
          </a:blip>
          <a:srcRect t="24008" r="-565"/>
          <a:stretch>
            <a:fillRect/>
          </a:stretch>
        </p:blipFill>
        <p:spPr bwMode="auto">
          <a:xfrm>
            <a:off x="285750" y="76200"/>
            <a:ext cx="8215313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7" name="Rectangle 12"/>
          <p:cNvSpPr>
            <a:spLocks noChangeArrowheads="1"/>
          </p:cNvSpPr>
          <p:nvPr/>
        </p:nvSpPr>
        <p:spPr bwMode="auto">
          <a:xfrm>
            <a:off x="2286000" y="3467100"/>
            <a:ext cx="386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Bernard MT Condensed" pitchFamily="18" charset="0"/>
              </a:rPr>
              <a:t>Curtain like effect over one eye</a:t>
            </a:r>
          </a:p>
        </p:txBody>
      </p:sp>
      <p:sp>
        <p:nvSpPr>
          <p:cNvPr id="19" name="Curved Left Arrow 18"/>
          <p:cNvSpPr/>
          <p:nvPr/>
        </p:nvSpPr>
        <p:spPr>
          <a:xfrm>
            <a:off x="35814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 flipH="1">
            <a:off x="42672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00250" y="884238"/>
            <a:ext cx="457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Aged cheese, Alcohol, Chocolate, Caffeine, Hot </a:t>
            </a:r>
            <a:r>
              <a:rPr lang="en-US" sz="2000" b="1" dirty="0" smtClean="0">
                <a:latin typeface="Calibri" pitchFamily="34" charset="0"/>
              </a:rPr>
              <a:t>dogs, </a:t>
            </a:r>
            <a:r>
              <a:rPr lang="en-US" sz="2000" b="1" dirty="0">
                <a:latin typeface="Calibri" pitchFamily="34" charset="0"/>
              </a:rPr>
              <a:t>Avocado, Fermented or pickled foods, Yeast or protein extracts, </a:t>
            </a:r>
            <a:r>
              <a:rPr lang="en-US" sz="2000" b="1" dirty="0" smtClean="0">
                <a:latin typeface="Calibri" pitchFamily="34" charset="0"/>
              </a:rPr>
              <a:t>Aspartame</a:t>
            </a:r>
            <a:r>
              <a:rPr lang="en-US" sz="2000" b="1" dirty="0">
                <a:latin typeface="Calibri" pitchFamily="34" charset="0"/>
              </a:rPr>
              <a:t>. </a:t>
            </a:r>
          </a:p>
        </p:txBody>
      </p:sp>
      <p:pic>
        <p:nvPicPr>
          <p:cNvPr id="10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1000" y="300038"/>
            <a:ext cx="2895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Triggers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1000" y="981670"/>
            <a:ext cx="7572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Diet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1219200" y="2200870"/>
            <a:ext cx="5029200" cy="83099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Hormonal 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+mn-cs"/>
              </a:rPr>
              <a:t>changes: Menstrual migraine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+mn-cs"/>
              </a:rPr>
              <a:t>Most common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+mn-cs"/>
              </a:rPr>
              <a:t> </a:t>
            </a:r>
            <a:endParaRPr lang="en-US" sz="2400" b="1" dirty="0">
              <a:solidFill>
                <a:srgbClr val="7030A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762000" y="1591270"/>
            <a:ext cx="12954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Stresses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1758950" y="2979187"/>
            <a:ext cx="1212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Climate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2365375" y="3650902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Diseases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2895600" y="4226227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Therapy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00625" y="4180686"/>
            <a:ext cx="34290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Antibiotics, </a:t>
            </a:r>
            <a:r>
              <a:rPr lang="en-US" sz="2000" b="1" dirty="0" err="1">
                <a:latin typeface="Calibri" pitchFamily="34" charset="0"/>
              </a:rPr>
              <a:t>Antihypertensives</a:t>
            </a:r>
            <a:r>
              <a:rPr lang="en-US" sz="2000" b="1" dirty="0">
                <a:latin typeface="Calibri" pitchFamily="34" charset="0"/>
              </a:rPr>
              <a:t>, H</a:t>
            </a:r>
            <a:r>
              <a:rPr lang="en-US" sz="2000" b="1" baseline="-25000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 blockers, Vasodilators,    Oral contraceptives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3352800" y="4932371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Life Style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62600" y="49530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0" y="51054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29400" y="52578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0" y="5648325"/>
            <a:ext cx="16764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Theories</a:t>
            </a:r>
          </a:p>
        </p:txBody>
      </p:sp>
      <p:sp>
        <p:nvSpPr>
          <p:cNvPr id="28" name="Left Arrow 27"/>
          <p:cNvSpPr/>
          <p:nvPr/>
        </p:nvSpPr>
        <p:spPr>
          <a:xfrm>
            <a:off x="4876800" y="5638800"/>
            <a:ext cx="838200" cy="533400"/>
          </a:xfrm>
          <a:prstGeom prst="left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166 0 " pathEditMode="relative" ptsTypes="AA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7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4800" y="1600200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Cortical Spreading Depression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4800" y="1524000"/>
            <a:ext cx="7772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Intracranial vasoconstriction →  migraine aura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focal ischemia → ↑ mediators → rebound vasodilatation → ↑ permeability &amp; leak → inflammatory  reaction → activates </a:t>
            </a:r>
            <a:r>
              <a:rPr lang="en-US" sz="2400" b="1" dirty="0" err="1">
                <a:latin typeface="Arial Narrow" pitchFamily="34" charset="0"/>
              </a:rPr>
              <a:t>perivascular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nociceptive</a:t>
            </a:r>
            <a:r>
              <a:rPr lang="en-US" sz="2400" b="1" dirty="0">
                <a:latin typeface="Arial Narrow" pitchFamily="34" charset="0"/>
              </a:rPr>
              <a:t> nerves → migraine headache 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429000" y="3886200"/>
            <a:ext cx="472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b="1">
                <a:latin typeface="Calibri" pitchFamily="34" charset="0"/>
              </a:rPr>
              <a:t>↓</a:t>
            </a:r>
          </a:p>
          <a:p>
            <a:pPr algn="ctr"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It throbs as blood flow at these sensitive area with each heart beat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819900" y="38100"/>
            <a:ext cx="2247900" cy="2324100"/>
            <a:chOff x="6819900" y="38100"/>
            <a:chExt cx="2247900" cy="2324100"/>
          </a:xfrm>
        </p:grpSpPr>
        <p:pic>
          <p:nvPicPr>
            <p:cNvPr id="1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19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0" name="Freeform 19"/>
            <p:cNvSpPr/>
            <p:nvPr/>
          </p:nvSpPr>
          <p:spPr>
            <a:xfrm>
              <a:off x="7237413" y="314325"/>
              <a:ext cx="1754187" cy="1298575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8600" y="2105025"/>
            <a:ext cx="8534400" cy="32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Release K / glutamates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Creates a slowly well-defined depolarizing wave → depolarize adjacent tissues → propagating at a rate of 2-6 mm/min →  vasoconstriction → migraine aura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→ activate </a:t>
            </a:r>
            <a:r>
              <a:rPr lang="en-US" sz="2400" b="1" dirty="0" err="1">
                <a:latin typeface="Arial Narrow" pitchFamily="34" charset="0"/>
              </a:rPr>
              <a:t>trigeminovascular</a:t>
            </a:r>
            <a:r>
              <a:rPr lang="en-US" sz="2400" b="1" dirty="0">
                <a:latin typeface="Arial Narrow" pitchFamily="34" charset="0"/>
              </a:rPr>
              <a:t> complex → 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→ migraine headache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5751513"/>
            <a:ext cx="2895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Bernard MT Condensed" pitchFamily="18" charset="0"/>
              </a:rPr>
              <a:t>Which is Pry </a:t>
            </a:r>
          </a:p>
          <a:p>
            <a:r>
              <a:rPr lang="en-US" sz="2800" dirty="0">
                <a:latin typeface="Bernard MT Condensed" pitchFamily="18" charset="0"/>
              </a:rPr>
              <a:t>Which is secondary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7" grpId="1" build="allAtOnce"/>
      <p:bldP spid="21" grpId="0"/>
      <p:bldP spid="21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6450</TotalTime>
  <Words>1519</Words>
  <Application>Microsoft Office PowerPoint</Application>
  <PresentationFormat>On-screen Show (4:3)</PresentationFormat>
  <Paragraphs>262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</cp:lastModifiedBy>
  <cp:revision>196</cp:revision>
  <dcterms:created xsi:type="dcterms:W3CDTF">2010-10-14T12:46:39Z</dcterms:created>
  <dcterms:modified xsi:type="dcterms:W3CDTF">2015-10-13T06:20:22Z</dcterms:modified>
</cp:coreProperties>
</file>