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2" r:id="rId7"/>
    <p:sldId id="263" r:id="rId8"/>
    <p:sldId id="266" r:id="rId9"/>
    <p:sldId id="267" r:id="rId10"/>
    <p:sldId id="268" r:id="rId11"/>
    <p:sldId id="269" r:id="rId12"/>
    <p:sldId id="280" r:id="rId13"/>
    <p:sldId id="276" r:id="rId14"/>
    <p:sldId id="277" r:id="rId15"/>
    <p:sldId id="278" r:id="rId16"/>
    <p:sldId id="279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62" d="100"/>
          <a:sy n="62" d="100"/>
        </p:scale>
        <p:origin x="-78" y="-10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hyperlink" Target="//upload.wikimedia.org/wikipedia/commons/0/0c/Scotch_Whisky_(aka).jpg" TargetMode="External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s://www.google.com.eg/url?sa=i&amp;rct=j&amp;q=&amp;esrc=s&amp;source=images&amp;cd=&amp;cad=rja&amp;uact=8&amp;ved=0CAcQjRxqFQoTCNnP75qfqMgCFclXGgodob0Ndw&amp;url=https://www.pinterest.com/pin/84653667965268501/&amp;psig=AFQjCNEZa9gvrcNREyrG4wzMr7DUELHdZA&amp;ust=1444028397198599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File:OCD_handwash.jpg" TargetMode="External"/><Relationship Id="rId3" Type="http://schemas.openxmlformats.org/officeDocument/2006/relationships/hyperlink" Target="http://www.sanctuaryofshadows.org/html/images/chamber2/panic.jpg" TargetMode="External"/><Relationship Id="rId7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en.wikipedia.org/wiki/File:Messie_mess_1.jpg" TargetMode="External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84960" y="450130"/>
            <a:ext cx="972312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Drugs used for  anxiety and panic disorders</a:t>
            </a:r>
            <a:endParaRPr lang="en-US" sz="3200" dirty="0"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8192" y="5210868"/>
            <a:ext cx="5607377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Discuss </a:t>
            </a:r>
            <a:r>
              <a:rPr lang="en-US" sz="2800" b="1" dirty="0">
                <a:solidFill>
                  <a:schemeClr val="accent1"/>
                </a:solidFill>
              </a:rPr>
              <a:t>the different characteristics of antianxiety </a:t>
            </a:r>
            <a:r>
              <a:rPr lang="en-US" sz="2800" b="1" dirty="0" smtClean="0">
                <a:solidFill>
                  <a:schemeClr val="accent1"/>
                </a:solidFill>
              </a:rPr>
              <a:t>drugs</a:t>
            </a:r>
            <a:endParaRPr lang="en-US" sz="2800" b="1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88004" y="2322864"/>
            <a:ext cx="4609707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Define </a:t>
            </a:r>
            <a:r>
              <a:rPr lang="en-US" sz="2800" b="1" dirty="0">
                <a:solidFill>
                  <a:schemeClr val="accent1"/>
                </a:solidFill>
              </a:rPr>
              <a:t>different types of anxiety </a:t>
            </a:r>
            <a:r>
              <a:rPr lang="en-US" sz="2800" b="1" dirty="0" smtClean="0">
                <a:solidFill>
                  <a:schemeClr val="accent1"/>
                </a:solidFill>
              </a:rPr>
              <a:t>disorders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48965" y="1539082"/>
            <a:ext cx="1709393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ILOs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88004" y="3557304"/>
            <a:ext cx="4609707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Classify types of drugs used for treatment of anxiety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494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449" y="5288584"/>
            <a:ext cx="7220595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Risk of withdrawal 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symptoms(Rebound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insomnia, anorexia, anxiety, agitation, tremors and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convulsion)</a:t>
            </a:r>
            <a:endParaRPr lang="en-US" sz="2800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449" y="2211518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Ataxia  (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motor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incoordination)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28360" y="1230536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Adverse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449" y="4487415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Tolerance &amp; dependence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449" y="3729335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Hangover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: (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drowsiness, confusion</a:t>
            </a:r>
            <a:r>
              <a:rPr lang="en-US" b="1" dirty="0">
                <a:solidFill>
                  <a:schemeClr val="accent1"/>
                </a:solidFill>
                <a:cs typeface="Times New Roman" pitchFamily="18" charset="0"/>
              </a:rPr>
              <a:t>)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449" y="2948882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Cognitive impairment</a:t>
            </a:r>
            <a:endParaRPr 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217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8248" y="2072438"/>
            <a:ext cx="7721831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Toxic effects: respiratory </a:t>
            </a:r>
            <a:endParaRPr lang="en-US" sz="2800" b="1" dirty="0" smtClean="0">
              <a:solidFill>
                <a:schemeClr val="accent1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cardiovascular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depression in </a:t>
            </a:r>
            <a:r>
              <a:rPr lang="en-US" sz="2800" b="1" dirty="0">
                <a:solidFill>
                  <a:schemeClr val="accent6"/>
                </a:solidFill>
                <a:cs typeface="Times New Roman" pitchFamily="18" charset="0"/>
              </a:rPr>
              <a:t>large doses.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848103" y="81056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Adverse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21" name="Picture 6" descr="an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5758" y="4197139"/>
            <a:ext cx="1908175" cy="2393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82886"/>
            <a:ext cx="3810000" cy="187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AutoShape 10"/>
          <p:cNvSpPr>
            <a:spLocks noChangeArrowheads="1"/>
          </p:cNvSpPr>
          <p:nvPr/>
        </p:nvSpPr>
        <p:spPr bwMode="auto">
          <a:xfrm>
            <a:off x="2133600" y="5012079"/>
            <a:ext cx="990600" cy="638148"/>
          </a:xfrm>
          <a:prstGeom prst="plus">
            <a:avLst>
              <a:gd name="adj" fmla="val 25000"/>
            </a:avLst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1"/>
          <p:cNvSpPr>
            <a:spLocks noChangeArrowheads="1"/>
          </p:cNvSpPr>
          <p:nvPr/>
        </p:nvSpPr>
        <p:spPr bwMode="auto">
          <a:xfrm>
            <a:off x="4724400" y="5140647"/>
            <a:ext cx="762000" cy="106358"/>
          </a:xfrm>
          <a:prstGeom prst="rect">
            <a:avLst/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12"/>
          <p:cNvSpPr>
            <a:spLocks noChangeArrowheads="1"/>
          </p:cNvSpPr>
          <p:nvPr/>
        </p:nvSpPr>
        <p:spPr bwMode="auto">
          <a:xfrm>
            <a:off x="4724400" y="5445447"/>
            <a:ext cx="762000" cy="106358"/>
          </a:xfrm>
          <a:prstGeom prst="rect">
            <a:avLst/>
          </a:prstGeom>
          <a:solidFill>
            <a:srgbClr val="996633"/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" name="Picture 10" descr="ملف:Scotch Whisky (aka)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4289128"/>
            <a:ext cx="1512168" cy="21608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4698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95956" y="978722"/>
            <a:ext cx="594043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Drug </a:t>
            </a:r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-drug </a:t>
            </a:r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interactions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943778" y="2146368"/>
          <a:ext cx="9068902" cy="4498273"/>
        </p:xfrm>
        <a:graphic>
          <a:graphicData uri="http://schemas.openxmlformats.org/drawingml/2006/table">
            <a:tbl>
              <a:tblPr/>
              <a:tblGrid>
                <a:gridCol w="3873978"/>
                <a:gridCol w="5194924"/>
              </a:tblGrid>
              <a:tr h="807365">
                <a:tc>
                  <a:txBody>
                    <a:bodyPr/>
                    <a:lstStyle/>
                    <a:p>
                      <a:pPr marL="0" marR="0" lvl="0" indent="0" algn="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0202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CNS depressants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Alcohol &amp;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Antihistaminics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↑ 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effect of benzodiazepines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47322">
                <a:tc>
                  <a:txBody>
                    <a:bodyPr/>
                    <a:lstStyle/>
                    <a:p>
                      <a:pPr marL="0" marR="0" lvl="0" indent="0" algn="l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Cytochrome P450 (CYT P450) inhibitors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Cimetidine &amp;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Erythromycin↑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36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½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benzodiazepines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1323324"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CYT P450 inducers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Phenytoin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&amp; </a:t>
                      </a:r>
                      <a:r>
                        <a:rPr kumimoji="0" lang="en-US" sz="2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Rifampicin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cs typeface="Times New Roman" pitchFamily="18" charset="0"/>
                        </a:rPr>
                        <a:t>↓</a:t>
                      </a: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1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</a:t>
                      </a:r>
                      <a:r>
                        <a:rPr kumimoji="0" lang="en-US" sz="2800" b="1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1/2 </a:t>
                      </a:r>
                      <a:r>
                        <a:rPr kumimoji="0" 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of benzodiazepines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7902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00230" y="1324458"/>
            <a:ext cx="2131839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Buspirone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6179" y="2099889"/>
            <a:ext cx="7839181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Acts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as a partial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agonist at brain 5HT</a:t>
            </a:r>
            <a:r>
              <a:rPr lang="en-US" sz="2800" baseline="-25000" dirty="0">
                <a:solidFill>
                  <a:srgbClr val="FF0000"/>
                </a:solidFill>
                <a:cs typeface="Times New Roman" pitchFamily="18" charset="0"/>
              </a:rPr>
              <a:t>1A 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receptors, </a:t>
            </a:r>
            <a:r>
              <a:rPr lang="en-US" sz="2800" dirty="0" err="1" smtClean="0">
                <a:solidFill>
                  <a:srgbClr val="FF0000"/>
                </a:solidFill>
                <a:cs typeface="Times New Roman" pitchFamily="18" charset="0"/>
              </a:rPr>
              <a:t>presynapticaly</a:t>
            </a:r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 inhibiting 5HT release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3165" y="566508"/>
            <a:ext cx="4652128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 algn="ctr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5HT</a:t>
            </a:r>
            <a:r>
              <a:rPr lang="en-US" sz="3200" b="1" baseline="-25000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1A </a:t>
            </a: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agonists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3550" y="5999500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Liver dysfunction 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  <a:sym typeface="Symbol" pitchFamily="18" charset="2"/>
              </a:rPr>
              <a:t> 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 its clearance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790" y="4323971"/>
            <a:ext cx="3410799" cy="437043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8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t</a:t>
            </a: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½ :  (2 – 4 h).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4030" y="3657758"/>
            <a:ext cx="7177565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dirty="0">
                <a:solidFill>
                  <a:srgbClr val="FF0000"/>
                </a:solidFill>
                <a:cs typeface="Times New Roman" pitchFamily="18" charset="0"/>
              </a:rPr>
              <a:t>Rapidly absorbed orally.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8790" y="4907280"/>
            <a:ext cx="8855250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cs typeface="Times New Roman" pitchFamily="18" charset="0"/>
              </a:rPr>
              <a:t>Undergoes extensive hepatic metabolism, some of the metabolites are active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14" name="Group 25"/>
          <p:cNvGrpSpPr>
            <a:grpSpLocks/>
          </p:cNvGrpSpPr>
          <p:nvPr/>
        </p:nvGrpSpPr>
        <p:grpSpPr bwMode="auto">
          <a:xfrm>
            <a:off x="8610600" y="1767840"/>
            <a:ext cx="3293301" cy="3743611"/>
            <a:chOff x="288" y="1392"/>
            <a:chExt cx="5088" cy="2112"/>
          </a:xfrm>
        </p:grpSpPr>
        <p:grpSp>
          <p:nvGrpSpPr>
            <p:cNvPr id="15" name="Group 3"/>
            <p:cNvGrpSpPr>
              <a:grpSpLocks/>
            </p:cNvGrpSpPr>
            <p:nvPr/>
          </p:nvGrpSpPr>
          <p:grpSpPr bwMode="auto">
            <a:xfrm>
              <a:off x="3312" y="1392"/>
              <a:ext cx="2064" cy="2112"/>
              <a:chOff x="2352" y="1296"/>
              <a:chExt cx="2784" cy="2112"/>
            </a:xfrm>
          </p:grpSpPr>
          <p:sp>
            <p:nvSpPr>
              <p:cNvPr id="34" name="Oval 4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88" cy="2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Rectangle 5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1584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"/>
            <p:cNvGrpSpPr>
              <a:grpSpLocks/>
            </p:cNvGrpSpPr>
            <p:nvPr/>
          </p:nvGrpSpPr>
          <p:grpSpPr bwMode="auto">
            <a:xfrm rot="-10800000">
              <a:off x="288" y="1392"/>
              <a:ext cx="2160" cy="2112"/>
              <a:chOff x="2352" y="1296"/>
              <a:chExt cx="2784" cy="2112"/>
            </a:xfrm>
          </p:grpSpPr>
          <p:sp>
            <p:nvSpPr>
              <p:cNvPr id="32" name="Oval 7"/>
              <p:cNvSpPr>
                <a:spLocks noChangeArrowheads="1"/>
              </p:cNvSpPr>
              <p:nvPr/>
            </p:nvSpPr>
            <p:spPr bwMode="auto">
              <a:xfrm>
                <a:off x="2352" y="1296"/>
                <a:ext cx="1488" cy="211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Rectangle 8"/>
              <p:cNvSpPr>
                <a:spLocks noChangeArrowheads="1"/>
              </p:cNvSpPr>
              <p:nvPr/>
            </p:nvSpPr>
            <p:spPr bwMode="auto">
              <a:xfrm>
                <a:off x="3552" y="1680"/>
                <a:ext cx="1584" cy="1344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3264" y="1920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3216" y="2304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>
              <a:off x="3264" y="2688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Rectangle 12"/>
            <p:cNvSpPr>
              <a:spLocks noChangeArrowheads="1"/>
            </p:cNvSpPr>
            <p:nvPr/>
          </p:nvSpPr>
          <p:spPr bwMode="auto">
            <a:xfrm>
              <a:off x="3360" y="3072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3"/>
            <p:cNvSpPr>
              <a:spLocks noChangeArrowheads="1"/>
            </p:cNvSpPr>
            <p:nvPr/>
          </p:nvSpPr>
          <p:spPr bwMode="auto">
            <a:xfrm>
              <a:off x="3456" y="1536"/>
              <a:ext cx="192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14"/>
            <p:cNvSpPr>
              <a:spLocks noChangeArrowheads="1"/>
            </p:cNvSpPr>
            <p:nvPr/>
          </p:nvSpPr>
          <p:spPr bwMode="auto">
            <a:xfrm>
              <a:off x="2544" y="292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15"/>
            <p:cNvSpPr>
              <a:spLocks noChangeArrowheads="1"/>
            </p:cNvSpPr>
            <p:nvPr/>
          </p:nvSpPr>
          <p:spPr bwMode="auto">
            <a:xfrm>
              <a:off x="2784" y="268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2544" y="2448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2688" y="2064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Oval 18"/>
            <p:cNvSpPr>
              <a:spLocks noChangeArrowheads="1"/>
            </p:cNvSpPr>
            <p:nvPr/>
          </p:nvSpPr>
          <p:spPr bwMode="auto">
            <a:xfrm>
              <a:off x="2544" y="1776"/>
              <a:ext cx="96" cy="9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Oval 19"/>
            <p:cNvSpPr>
              <a:spLocks noChangeArrowheads="1"/>
            </p:cNvSpPr>
            <p:nvPr/>
          </p:nvSpPr>
          <p:spPr bwMode="auto">
            <a:xfrm>
              <a:off x="3168" y="3072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0"/>
            <p:cNvSpPr>
              <a:spLocks noChangeArrowheads="1"/>
            </p:cNvSpPr>
            <p:nvPr/>
          </p:nvSpPr>
          <p:spPr bwMode="auto">
            <a:xfrm>
              <a:off x="3120" y="2688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Oval 21"/>
            <p:cNvSpPr>
              <a:spLocks noChangeArrowheads="1"/>
            </p:cNvSpPr>
            <p:nvPr/>
          </p:nvSpPr>
          <p:spPr bwMode="auto">
            <a:xfrm>
              <a:off x="3024" y="2304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Oval 22"/>
            <p:cNvSpPr>
              <a:spLocks noChangeArrowheads="1"/>
            </p:cNvSpPr>
            <p:nvPr/>
          </p:nvSpPr>
          <p:spPr bwMode="auto">
            <a:xfrm>
              <a:off x="3120" y="1920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Oval 23"/>
            <p:cNvSpPr>
              <a:spLocks noChangeArrowheads="1"/>
            </p:cNvSpPr>
            <p:nvPr/>
          </p:nvSpPr>
          <p:spPr bwMode="auto">
            <a:xfrm>
              <a:off x="3264" y="1536"/>
              <a:ext cx="240" cy="240"/>
            </a:xfrm>
            <a:prstGeom prst="ellipse">
              <a:avLst/>
            </a:prstGeom>
            <a:solidFill>
              <a:srgbClr val="33CC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97989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147" y="3529960"/>
            <a:ext cx="375621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 withdrawal signs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5239" y="4731793"/>
            <a:ext cx="4305333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Minimal </a:t>
            </a:r>
            <a:r>
              <a:rPr lang="en-US" sz="2800" b="1" dirty="0" smtClean="0">
                <a:solidFill>
                  <a:srgbClr val="FF0000"/>
                </a:solidFill>
              </a:rPr>
              <a:t>psychomotor &amp; </a:t>
            </a:r>
            <a:endParaRPr lang="en-US" sz="2800" b="1" dirty="0">
              <a:solidFill>
                <a:srgbClr val="FF0000"/>
              </a:solidFill>
            </a:endParaRPr>
          </a:p>
          <a:p>
            <a:pPr marL="88900" indent="-88900"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Cognitive dysfunctions</a:t>
            </a:r>
            <a:r>
              <a:rPr lang="en-US" b="1" dirty="0"/>
              <a:t>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597" y="1792513"/>
            <a:ext cx="384262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Only anxiolytic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02535" y="852419"/>
            <a:ext cx="6158429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DF2E28"/>
                </a:solidFill>
                <a:latin typeface="Algerian" panose="04020705040A02060702" pitchFamily="82" charset="0"/>
              </a:rPr>
              <a:t>Pharmacodynamic</a:t>
            </a:r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 effects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643901" y="3372285"/>
            <a:ext cx="4134340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 potentiation of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88900" indent="-88900">
              <a:lnSpc>
                <a:spcPct val="85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Other CNS </a:t>
            </a:r>
            <a:r>
              <a:rPr lang="en-US" sz="2800" b="1" dirty="0">
                <a:solidFill>
                  <a:srgbClr val="FF0000"/>
                </a:solidFill>
              </a:rPr>
              <a:t>depressants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37958" y="2523196"/>
            <a:ext cx="340478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 anticonvulsant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338" y="2654626"/>
            <a:ext cx="3820106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Not muscle relaxant.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37958" y="1809589"/>
            <a:ext cx="3709590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88900" indent="-88900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No hypnotic effect.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18091" y="6021249"/>
            <a:ext cx="505509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Minimal risk of dependence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531" y="4683340"/>
            <a:ext cx="2914869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Does not affect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r>
              <a:rPr lang="en-US" sz="2800" b="1" dirty="0" smtClean="0">
                <a:solidFill>
                  <a:srgbClr val="FF0000"/>
                </a:solidFill>
              </a:rPr>
              <a:t>driving </a:t>
            </a:r>
            <a:r>
              <a:rPr lang="en-US" sz="2800" b="1" dirty="0">
                <a:solidFill>
                  <a:srgbClr val="FF0000"/>
                </a:solidFill>
              </a:rPr>
              <a:t>skills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4" descr="scan00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93480" y="900070"/>
            <a:ext cx="3398520" cy="479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96443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32" y="3855261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As anxiolytic in mild anxiety &amp; generalized anxiety disorders.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445" y="201430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clinical uses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713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8394" y="2899656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Not effective in severe anxiety/panic disorder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394" y="1970819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Slow onset of action (delayed effect</a:t>
            </a:r>
            <a:r>
              <a:rPr lang="en-US" sz="2800" b="1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06971" y="769402"/>
            <a:ext cx="6392121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Disadvantages of </a:t>
            </a:r>
            <a:r>
              <a:rPr lang="en-US" sz="3200" b="1" dirty="0" err="1" smtClean="0">
                <a:solidFill>
                  <a:srgbClr val="FF0000"/>
                </a:solidFill>
                <a:latin typeface="Algerian" panose="04020705040A02060702" pitchFamily="82" charset="0"/>
              </a:rPr>
              <a:t>buspirone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8394" y="5166673"/>
            <a:ext cx="7534333" cy="91101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9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Drug Interactions with CYT P450 inducers and </a:t>
            </a:r>
            <a:r>
              <a:rPr lang="en-US" sz="2800" b="1" dirty="0" smtClean="0">
                <a:solidFill>
                  <a:srgbClr val="FF0000"/>
                </a:solidFill>
              </a:rPr>
              <a:t>inhibitors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8394" y="4259380"/>
            <a:ext cx="6641968" cy="501676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9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GIT  upset, dizziness, drowsiness</a:t>
            </a:r>
          </a:p>
        </p:txBody>
      </p:sp>
    </p:spTree>
    <p:extLst>
      <p:ext uri="{BB962C8B-B14F-4D97-AF65-F5344CB8AC3E}">
        <p14:creationId xmlns:p14="http://schemas.microsoft.com/office/powerpoint/2010/main" xmlns="" val="41355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5097" y="4333071"/>
            <a:ext cx="7688570" cy="169892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 smtClean="0">
                <a:solidFill>
                  <a:srgbClr val="FF0000"/>
                </a:solidFill>
                <a:cs typeface="Times New Roman" pitchFamily="18" charset="0"/>
              </a:rPr>
              <a:t>Precautions </a:t>
            </a:r>
            <a:endParaRPr lang="en-US" sz="320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Should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be  used precaution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in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pregnant women or breast-feeding.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People over 65.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5097" y="3099823"/>
            <a:ext cx="364538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Liver disease</a:t>
            </a:r>
          </a:p>
          <a:p>
            <a:pPr marL="609600" indent="-609600">
              <a:lnSpc>
                <a:spcPct val="90000"/>
              </a:lnSpc>
              <a:buFontTx/>
              <a:buChar char="o"/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Old people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15445" y="2014308"/>
            <a:ext cx="5720092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Dose should be reduced in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672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75082" y="3327368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Reduce somatic symptoms of anxiety.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082" y="2122029"/>
            <a:ext cx="7320698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Act by blocking peripheral sympathetic system.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17141" y="1188043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Beta </a:t>
            </a:r>
            <a:r>
              <a:rPr lang="en-US" sz="32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Blockers</a:t>
            </a:r>
            <a:endParaRPr lang="en-US" sz="32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081" y="5473816"/>
            <a:ext cx="7402133" cy="82484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Are less effective for other forms of anxiety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5082" y="4763997"/>
            <a:ext cx="7402133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Used in performance anxiety.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6282" y="4101820"/>
            <a:ext cx="7423164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5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Decrease BP &amp; slow HR.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078" y="494348"/>
            <a:ext cx="8626475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7001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064" y="5655826"/>
            <a:ext cx="732069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Delayed onset of action (weeks).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064" y="4818577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Effective for panic attacks</a:t>
            </a:r>
            <a:r>
              <a:rPr lang="en-US" b="1" dirty="0"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064" y="3593529"/>
            <a:ext cx="732069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Used for anxiety especially associated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with depression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2682" y="1126741"/>
            <a:ext cx="6125378" cy="5355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Tricyclic Antidepressants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3064" y="2757355"/>
            <a:ext cx="714120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Act by reducing uptake of 5HT &amp; NA.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63064" y="1994467"/>
            <a:ext cx="7141202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Doxepin- imipramine – </a:t>
            </a:r>
            <a:r>
              <a:rPr lang="en-US" sz="2800" b="1" dirty="0" err="1">
                <a:solidFill>
                  <a:srgbClr val="FF0000"/>
                </a:solidFill>
                <a:cs typeface="Times New Roman" pitchFamily="18" charset="0"/>
              </a:rPr>
              <a:t>desipramine</a:t>
            </a:r>
            <a:endParaRPr lang="en-US" sz="2800" b="1" dirty="0">
              <a:solidFill>
                <a:srgbClr val="FF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0814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3232" y="3855261"/>
            <a:ext cx="4264528" cy="224676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Physical  </a:t>
            </a:r>
            <a:r>
              <a:rPr lang="en-US" sz="2800" b="1" dirty="0">
                <a:solidFill>
                  <a:schemeClr val="accent1"/>
                </a:solidFill>
              </a:rPr>
              <a:t>and  emotional distress which interfere with normal life.</a:t>
            </a:r>
          </a:p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4045" y="126754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What </a:t>
            </a: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is anxiety ?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pic>
        <p:nvPicPr>
          <p:cNvPr id="9" name="Picture 102" descr="fg100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761" y="2316481"/>
            <a:ext cx="6680618" cy="432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62726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86022" y="3079045"/>
            <a:ext cx="7228333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l-GR" sz="2800" b="1" dirty="0" smtClean="0">
                <a:solidFill>
                  <a:srgbClr val="FF0000"/>
                </a:solidFill>
                <a:cs typeface="Times New Roman" pitchFamily="18" charset="0"/>
              </a:rPr>
              <a:t>α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-blocking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activity (Postural hypotension).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9857" y="1765912"/>
            <a:ext cx="7320698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984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Atropine like actions (dry mouth-blurred vision).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27965" y="779868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1775" y="5319691"/>
            <a:ext cx="7243060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Weight gain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535" y="4352042"/>
            <a:ext cx="51633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Sexual dysfunction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211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5295" y="5252575"/>
            <a:ext cx="7507625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Used for panic disorder – OCD </a:t>
            </a: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-Generalized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anxiety disorders - phobia.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0055" y="1712633"/>
            <a:ext cx="732666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/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Fluoxetine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0778" y="2472916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  <a:cs typeface="Times New Roman" pitchFamily="18" charset="0"/>
              </a:rPr>
              <a:t>Acts </a:t>
            </a: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by blocking uptake of 5HT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30424" y="335154"/>
            <a:ext cx="6852492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/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itchFamily="18" charset="0"/>
              </a:rPr>
              <a:t>Selective serotonin reuptake inhibitors (SSRIs)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4814" y="4526036"/>
            <a:ext cx="7416185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Long half life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9575" y="3804733"/>
            <a:ext cx="7397456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Delayed onset of action (weeks).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9575" y="3144390"/>
            <a:ext cx="2770372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Orally</a:t>
            </a:r>
          </a:p>
        </p:txBody>
      </p:sp>
    </p:spTree>
    <p:extLst>
      <p:ext uri="{BB962C8B-B14F-4D97-AF65-F5344CB8AC3E}">
        <p14:creationId xmlns:p14="http://schemas.microsoft.com/office/powerpoint/2010/main" xmlns="" val="2290314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50304" y="6038748"/>
            <a:ext cx="7145527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Sleep disturbance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1195" y="2950930"/>
            <a:ext cx="7068409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Weight gain or loss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0304" y="2174079"/>
            <a:ext cx="7320698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Nausea, diarrhea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19336" y="897471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DF2E28"/>
                </a:solidFill>
                <a:latin typeface="Algerian" panose="04020705040A02060702" pitchFamily="82" charset="0"/>
              </a:rPr>
              <a:t>ADRs</a:t>
            </a:r>
            <a:endParaRPr lang="en-US" sz="3200" dirty="0">
              <a:solidFill>
                <a:srgbClr val="DF2E28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0304" y="5212861"/>
            <a:ext cx="7145527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Seizures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6090" y="4486133"/>
            <a:ext cx="7506244" cy="4585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187325" indent="-9525">
              <a:lnSpc>
                <a:spcPct val="85000"/>
              </a:lnSpc>
            </a:pPr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Dry mouth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1195" y="3694005"/>
            <a:ext cx="729544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cs typeface="Times New Roman" pitchFamily="18" charset="0"/>
              </a:rPr>
              <a:t>Sexual dysfunction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0637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2026" y="5254417"/>
            <a:ext cx="7315644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>
                <a:solidFill>
                  <a:srgbClr val="FF0000"/>
                </a:solidFill>
              </a:rPr>
              <a:t>ADRs</a:t>
            </a:r>
            <a:endParaRPr lang="en-US" sz="2800" b="1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Dry mouth, constipation, diarrhea, </a:t>
            </a:r>
            <a:r>
              <a:rPr lang="en-US" sz="2800" b="1" dirty="0" smtClean="0">
                <a:solidFill>
                  <a:srgbClr val="FF0000"/>
                </a:solidFill>
              </a:rPr>
              <a:t>restlessness, dizziness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5592" y="1434162"/>
            <a:ext cx="3575049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</a:rPr>
              <a:t>Phenelzine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252" y="2221166"/>
            <a:ext cx="81293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Acts by blocking the action of MAO enzymes</a:t>
            </a:r>
            <a:r>
              <a:rPr lang="en-US" sz="2800" b="1" dirty="0"/>
              <a:t>.</a:t>
            </a:r>
            <a:endParaRPr lang="en-US" sz="2800" dirty="0">
              <a:solidFill>
                <a:srgbClr val="DF2E28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469" y="212189"/>
            <a:ext cx="4652128" cy="978729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</a:rPr>
              <a:t>Monoamine oxidase inhibitors (MAOIs)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66012" y="3706375"/>
            <a:ext cx="7717868" cy="1255728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Require dietary </a:t>
            </a:r>
            <a:r>
              <a:rPr lang="en-US" sz="2800" b="1" dirty="0" smtClean="0">
                <a:solidFill>
                  <a:srgbClr val="FF0000"/>
                </a:solidFill>
              </a:rPr>
              <a:t>restriction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Avoid wine, beer, fermented foods as old cheese that contain </a:t>
            </a:r>
            <a:r>
              <a:rPr lang="en-US" sz="2800" b="1" dirty="0" err="1">
                <a:solidFill>
                  <a:srgbClr val="FF0000"/>
                </a:solidFill>
              </a:rPr>
              <a:t>tyramine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1252" y="2949170"/>
            <a:ext cx="7320698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rgbClr val="FF0000"/>
                </a:solidFill>
              </a:rPr>
              <a:t>Used for panic attacks and phobia.</a:t>
            </a:r>
          </a:p>
        </p:txBody>
      </p:sp>
    </p:spTree>
    <p:extLst>
      <p:ext uri="{BB962C8B-B14F-4D97-AF65-F5344CB8AC3E}">
        <p14:creationId xmlns:p14="http://schemas.microsoft.com/office/powerpoint/2010/main" xmlns="" val="1546723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s://s-media-cache-ak0.pinimg.com/736x/4e/79/1d/4e791d11c1d511b77348d0111b8674d6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3360"/>
            <a:ext cx="9951720" cy="63550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5714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3058" y="2846443"/>
            <a:ext cx="342978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2- Panic </a:t>
            </a:r>
            <a:r>
              <a:rPr lang="en-US" sz="2800" b="1" dirty="0" smtClean="0">
                <a:solidFill>
                  <a:schemeClr val="accent1"/>
                </a:solidFill>
              </a:rPr>
              <a:t>disorder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1792" y="1736014"/>
            <a:ext cx="4228706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938" indent="14288">
              <a:lnSpc>
                <a:spcPct val="80000"/>
              </a:lnSpc>
            </a:pPr>
            <a:r>
              <a:rPr lang="en-US" sz="2800" b="1" dirty="0" smtClean="0">
                <a:solidFill>
                  <a:schemeClr val="accent1"/>
                </a:solidFill>
              </a:rPr>
              <a:t>1- </a:t>
            </a:r>
            <a:r>
              <a:rPr lang="en-US" sz="2800" b="1" dirty="0">
                <a:solidFill>
                  <a:schemeClr val="accent1"/>
                </a:solidFill>
              </a:rPr>
              <a:t>Generalized anxiety </a:t>
            </a:r>
          </a:p>
          <a:p>
            <a:pPr marL="7938" indent="14288">
              <a:lnSpc>
                <a:spcPct val="8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 disorder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4041" y="709320"/>
            <a:ext cx="6372519" cy="48628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marL="7938" indent="14288" algn="ctr">
              <a:lnSpc>
                <a:spcPct val="80000"/>
              </a:lnSpc>
            </a:pP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Types of anxiety disorders</a:t>
            </a:r>
          </a:p>
        </p:txBody>
      </p:sp>
      <p:pic>
        <p:nvPicPr>
          <p:cNvPr id="9" name="Picture 8" descr="cn-anxie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84544" y="2605267"/>
            <a:ext cx="34290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panic_t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98080" y="2621281"/>
            <a:ext cx="3901440" cy="2103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12272" y="5649882"/>
            <a:ext cx="4722829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5- </a:t>
            </a:r>
            <a:r>
              <a:rPr lang="en-US" sz="2800" b="1" dirty="0" smtClean="0">
                <a:solidFill>
                  <a:schemeClr val="accent1"/>
                </a:solidFill>
              </a:rPr>
              <a:t>Obsessive compulsive </a:t>
            </a:r>
            <a:endParaRPr lang="en-US" sz="2800" b="1" dirty="0">
              <a:solidFill>
                <a:schemeClr val="accent1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 disorder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9242" y="4818467"/>
            <a:ext cx="262300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3- Phobia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8298" y="3703302"/>
            <a:ext cx="3923906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4-Post traumatic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</a:rPr>
              <a:t>    stress disorder</a:t>
            </a:r>
          </a:p>
        </p:txBody>
      </p:sp>
      <p:pic>
        <p:nvPicPr>
          <p:cNvPr id="14" name="Picture 4" descr="الخوف قد يؤدي للجلطة القلبية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7510" y="2133600"/>
            <a:ext cx="335961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" descr="220px-Messie_mess_1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85760" y="4810170"/>
            <a:ext cx="3581400" cy="1819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" descr="OCD handwash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848600" y="2255520"/>
            <a:ext cx="370332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3655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4718" y="5074814"/>
            <a:ext cx="2713348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Anxiolytics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4718" y="3382978"/>
            <a:ext cx="345021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</a:rPr>
              <a:t>Psychotherapy</a:t>
            </a:r>
            <a:r>
              <a:rPr lang="en-US" sz="3200" b="1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05845" y="1267548"/>
            <a:ext cx="5084976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</a:rPr>
              <a:t>Treatment of </a:t>
            </a:r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anxiety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9" name="Picture 5" descr="Cognitive Behavioral Thera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43800" y="2412974"/>
            <a:ext cx="3825240" cy="218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Anxiety Drug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4280" y="4800601"/>
            <a:ext cx="3749040" cy="1722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55714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6670" y="5934458"/>
            <a:ext cx="38539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6-</a:t>
            </a:r>
            <a:r>
              <a:rPr lang="en-US" sz="2800" b="1" dirty="0" smtClean="0">
                <a:solidFill>
                  <a:schemeClr val="bg2"/>
                </a:solidFill>
                <a:cs typeface="Times New Roman" pitchFamily="18" charset="0"/>
              </a:rPr>
              <a:t>MAO inhibitors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7181" y="2476449"/>
            <a:ext cx="409673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2-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5HT</a:t>
            </a:r>
            <a:r>
              <a:rPr lang="en-US" sz="2800" b="1" baseline="-25000" dirty="0" smtClean="0">
                <a:solidFill>
                  <a:schemeClr val="accent1"/>
                </a:solidFill>
                <a:cs typeface="Times New Roman" pitchFamily="18" charset="0"/>
              </a:rPr>
              <a:t>1A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agonists. 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2253" y="1595902"/>
            <a:ext cx="483045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3200" dirty="0" smtClean="0">
                <a:solidFill>
                  <a:schemeClr val="accent1"/>
                </a:solidFill>
                <a:latin typeface="Algerian" panose="04020705040A02060702" pitchFamily="82" charset="0"/>
              </a:rPr>
              <a:t>1-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Benzodiazepines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( BDZ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).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8791" y="317163"/>
            <a:ext cx="8135332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Classification </a:t>
            </a:r>
            <a:r>
              <a:rPr lang="en-US" sz="3200" b="1" dirty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of anxiolytic drugs</a:t>
            </a:r>
            <a:r>
              <a:rPr lang="en-US" sz="3200" b="1" dirty="0" smtClean="0">
                <a:solidFill>
                  <a:schemeClr val="folHlink"/>
                </a:solidFill>
                <a:latin typeface="Algerian" panose="04020705040A02060702" pitchFamily="82" charset="0"/>
                <a:cs typeface="Times New Roman" pitchFamily="18" charset="0"/>
              </a:rPr>
              <a:t>: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7181" y="5047608"/>
            <a:ext cx="532300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5-</a:t>
            </a:r>
            <a:r>
              <a:rPr lang="en-US" sz="2800" b="1" dirty="0" smtClean="0">
                <a:solidFill>
                  <a:schemeClr val="bg2"/>
                </a:solidFill>
                <a:cs typeface="Times New Roman" pitchFamily="18" charset="0"/>
              </a:rPr>
              <a:t>Tricyclic Antidepressants</a:t>
            </a:r>
            <a:endParaRPr lang="en-US" sz="2800" b="1" dirty="0">
              <a:solidFill>
                <a:schemeClr val="bg2"/>
              </a:solidFill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90356" y="4232903"/>
            <a:ext cx="5377992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TT" sz="2800" dirty="0" smtClean="0">
                <a:solidFill>
                  <a:schemeClr val="accent1"/>
                </a:solidFill>
              </a:rPr>
              <a:t>4-</a:t>
            </a:r>
            <a:r>
              <a:rPr lang="en-US" sz="2800" b="1" dirty="0">
                <a:solidFill>
                  <a:schemeClr val="bg2"/>
                </a:solidFill>
                <a:cs typeface="Times New Roman" pitchFamily="18" charset="0"/>
              </a:rPr>
              <a:t>5HT reuptake </a:t>
            </a:r>
            <a:r>
              <a:rPr lang="en-US" sz="2800" b="1" dirty="0" smtClean="0">
                <a:solidFill>
                  <a:schemeClr val="bg2"/>
                </a:solidFill>
                <a:cs typeface="Times New Roman" pitchFamily="18" charset="0"/>
              </a:rPr>
              <a:t>inhibitors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253" y="3418198"/>
            <a:ext cx="6045723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3-Beta-adrenergic blockers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094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1160" y="2415072"/>
            <a:ext cx="7320698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Benzodiazepines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by binding to BZ</a:t>
            </a:r>
          </a:p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receptors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the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brain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enhance GABA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action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the brain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5762" y="1059583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Mechanism </a:t>
            </a:r>
            <a:r>
              <a:rPr lang="en-US" sz="3200" b="1" dirty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of Action </a:t>
            </a:r>
          </a:p>
        </p:txBody>
      </p:sp>
      <p:pic>
        <p:nvPicPr>
          <p:cNvPr id="9" name="Picture 6" descr="benz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80846" y="1356360"/>
            <a:ext cx="3275874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7450" y="2680152"/>
            <a:ext cx="9551030" cy="311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67478" y="2762250"/>
            <a:ext cx="9537682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38133" y="2758440"/>
            <a:ext cx="9963267" cy="3535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228687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7163" y="4604877"/>
            <a:ext cx="85997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Excreted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in milk (neonatal depression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).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943" y="1093651"/>
            <a:ext cx="3504751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Lipid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soluble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62790" y="202273"/>
            <a:ext cx="4955470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raditional Arabic" pitchFamily="2" charset="-78"/>
              </a:rPr>
              <a:t>PHARMACOKINETICS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6252" y="3994117"/>
            <a:ext cx="496343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Widely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distributed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883" y="2609579"/>
            <a:ext cx="5041617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Can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be given </a:t>
            </a:r>
            <a:r>
              <a:rPr lang="en-US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parenterally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3843" y="1808067"/>
            <a:ext cx="4713065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Well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absorbed orally,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1923" y="5254993"/>
            <a:ext cx="755990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Cross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placental barrier (Fetal depression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43" y="3349805"/>
            <a:ext cx="8391427" cy="501676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n-US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Chlordiazepoxide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-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Diazepam (IV only NOT IM)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15201" y="914401"/>
            <a:ext cx="4434840" cy="2392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548348" y="920413"/>
            <a:ext cx="859565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</a:rPr>
              <a:t>Can </a:t>
            </a:r>
            <a:r>
              <a:rPr lang="en-US" sz="2800" b="1" dirty="0">
                <a:solidFill>
                  <a:schemeClr val="accent1"/>
                </a:solidFill>
              </a:rPr>
              <a:t>be classified according to the duration of action into short, medium &amp; long- </a:t>
            </a:r>
            <a:r>
              <a:rPr lang="en-US" sz="2800" b="1" dirty="0" smtClean="0">
                <a:solidFill>
                  <a:schemeClr val="accent1"/>
                </a:solidFill>
              </a:rPr>
              <a:t>acting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634740" y="1918063"/>
            <a:ext cx="9505850" cy="4939937"/>
            <a:chOff x="1771900" y="942703"/>
            <a:chExt cx="9505850" cy="5502830"/>
          </a:xfrm>
        </p:grpSpPr>
        <p:pic>
          <p:nvPicPr>
            <p:cNvPr id="15" name="Picture 4" descr="scan001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10598944">
              <a:off x="1771900" y="2176745"/>
              <a:ext cx="2360613" cy="4268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3" descr="scan001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26759" y="942703"/>
              <a:ext cx="3352800" cy="426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Picture 2" descr="scan001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536138" y="1748245"/>
              <a:ext cx="2741612" cy="4495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249589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6" grpId="0" animBg="1"/>
      <p:bldP spid="6" grpId="1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0679" y="3097514"/>
            <a:ext cx="7151914" cy="52322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Sedative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&amp; hypnotic 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actions</a:t>
            </a:r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5439" y="2043837"/>
            <a:ext cx="7151914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Depression of cognitive and </a:t>
            </a:r>
          </a:p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psychomotor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function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4751" y="292861"/>
            <a:ext cx="5780315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Pharmacological Actions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1159" y="5825128"/>
            <a:ext cx="7151914" cy="781752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3000" b="1" dirty="0">
                <a:solidFill>
                  <a:schemeClr val="accent1"/>
                </a:solidFill>
                <a:cs typeface="Times New Roman" pitchFamily="18" charset="0"/>
              </a:rPr>
              <a:t>Some have anticonvulsant effect: </a:t>
            </a:r>
          </a:p>
          <a:p>
            <a:pPr marL="742950" lvl="1" indent="-285750">
              <a:lnSpc>
                <a:spcPct val="80000"/>
              </a:lnSpc>
            </a:pPr>
            <a:r>
              <a:rPr lang="en-US" sz="2600" b="1" dirty="0">
                <a:solidFill>
                  <a:schemeClr val="accent1"/>
                </a:solidFill>
                <a:cs typeface="Times New Roman" pitchFamily="18" charset="0"/>
              </a:rPr>
              <a:t>Clonazepam, diazepam.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5920" y="4615483"/>
            <a:ext cx="7717960" cy="867930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Minimal depressant effects 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on cardiovascular </a:t>
            </a:r>
            <a:r>
              <a:rPr lang="en-US" sz="2800" b="1" dirty="0" err="1" smtClean="0">
                <a:solidFill>
                  <a:schemeClr val="accent1"/>
                </a:solidFill>
                <a:cs typeface="Times New Roman" pitchFamily="18" charset="0"/>
              </a:rPr>
              <a:t>system&amp;respiratory</a:t>
            </a:r>
            <a:r>
              <a:rPr lang="en-US" sz="2800" b="1" dirty="0" smtClean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system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5919" y="3847563"/>
            <a:ext cx="7139403" cy="48013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accent1"/>
                </a:solidFill>
                <a:cs typeface="Times New Roman" pitchFamily="18" charset="0"/>
              </a:rPr>
              <a:t>Anterograde amnesia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9782" y="1168049"/>
            <a:ext cx="3973287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Anxiolytic </a:t>
            </a:r>
            <a:r>
              <a:rPr lang="en-US" sz="3200" b="1" dirty="0">
                <a:solidFill>
                  <a:schemeClr val="accent1"/>
                </a:solidFill>
                <a:cs typeface="Times New Roman" pitchFamily="18" charset="0"/>
              </a:rPr>
              <a:t>action</a:t>
            </a:r>
            <a:r>
              <a:rPr lang="en-US" sz="3200" b="1" dirty="0" smtClean="0">
                <a:solidFill>
                  <a:schemeClr val="accent1"/>
                </a:solidFill>
                <a:cs typeface="Times New Roman" pitchFamily="18" charset="0"/>
              </a:rPr>
              <a:t>.</a:t>
            </a:r>
            <a:endParaRPr lang="en-US" sz="3200" dirty="0">
              <a:solidFill>
                <a:schemeClr val="accent1"/>
              </a:solidFill>
              <a:latin typeface="Algerian" panose="04020705040A02060702" pitchFamily="82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68640" y="259080"/>
            <a:ext cx="368486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60080" y="3733800"/>
            <a:ext cx="3635845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7640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2325" y="5473005"/>
            <a:ext cx="8203515" cy="138499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In anesthesia   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Preanesthetic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medication (diazepam).</a:t>
            </a:r>
          </a:p>
          <a:p>
            <a:pPr>
              <a:buClr>
                <a:schemeClr val="folHlink"/>
              </a:buClr>
              <a:buFont typeface="Wingdings" pitchFamily="2" charset="2"/>
              <a:buChar char="§"/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 Induction of anesthesia 	(</a:t>
            </a:r>
            <a:r>
              <a:rPr lang="en-US" sz="2800" dirty="0" err="1" smtClean="0">
                <a:solidFill>
                  <a:schemeClr val="accent1"/>
                </a:solidFill>
                <a:cs typeface="Times New Roman" pitchFamily="18" charset="0"/>
              </a:rPr>
              <a:t>Midazolam</a:t>
            </a:r>
            <a:r>
              <a:rPr lang="en-US" sz="2800" dirty="0" smtClean="0">
                <a:solidFill>
                  <a:schemeClr val="accent1"/>
                </a:solidFill>
                <a:cs typeface="Times New Roman" pitchFamily="18" charset="0"/>
              </a:rPr>
              <a:t>, IV)</a:t>
            </a:r>
            <a:endParaRPr lang="en-US" b="1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622" y="3578912"/>
            <a:ext cx="8015702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solidFill>
                  <a:schemeClr val="accent1"/>
                </a:solidFill>
              </a:rPr>
              <a:t>Sleep disorders (Insomnia).</a:t>
            </a:r>
          </a:p>
          <a:p>
            <a:pPr marL="742950" lvl="1" indent="-285750"/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Triazolam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Lorazepam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Flurazepam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382" y="977335"/>
            <a:ext cx="7320698" cy="2505301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just">
              <a:lnSpc>
                <a:spcPct val="160000"/>
              </a:lnSpc>
            </a:pPr>
            <a:r>
              <a:rPr lang="en-US" sz="2800" dirty="0">
                <a:solidFill>
                  <a:schemeClr val="accent1"/>
                </a:solidFill>
              </a:rPr>
              <a:t>Anxiety disorders:</a:t>
            </a: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  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Short term relief of severe anxiety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General anxiety disorder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Obsessive compulsive disorder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	Panic attack with depression </a:t>
            </a:r>
            <a:r>
              <a:rPr lang="en-US" sz="2800" dirty="0">
                <a:solidFill>
                  <a:srgbClr val="0000FF"/>
                </a:solidFill>
                <a:cs typeface="Times New Roman" pitchFamily="18" charset="0"/>
              </a:rPr>
              <a:t>Alprazolam 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(</a:t>
            </a:r>
            <a:r>
              <a:rPr lang="en-US" sz="2400" dirty="0">
                <a:solidFill>
                  <a:srgbClr val="0000FF"/>
                </a:solidFill>
                <a:cs typeface="Times New Roman" pitchFamily="18" charset="0"/>
              </a:rPr>
              <a:t>antidepressant effect</a:t>
            </a:r>
            <a:r>
              <a:rPr lang="en-US" sz="2400" dirty="0" smtClean="0">
                <a:solidFill>
                  <a:srgbClr val="0000FF"/>
                </a:solidFill>
                <a:cs typeface="Times New Roman" pitchFamily="18" charset="0"/>
              </a:rPr>
              <a:t>)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79908" y="213559"/>
            <a:ext cx="4652128" cy="584775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/>
                </a:solidFill>
                <a:latin typeface="Algerian" panose="04020705040A02060702" pitchFamily="82" charset="0"/>
                <a:cs typeface="Times New Roman" pitchFamily="18" charset="0"/>
              </a:rPr>
              <a:t>Therapeutic Uses</a:t>
            </a:r>
            <a:endParaRPr lang="en-US" sz="3200" b="1" dirty="0">
              <a:solidFill>
                <a:schemeClr val="accent1"/>
              </a:solidFill>
              <a:latin typeface="Algerian" panose="04020705040A02060702" pitchFamily="82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7359" y="2599083"/>
            <a:ext cx="3212870" cy="273734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22862" y="4633806"/>
            <a:ext cx="7741423" cy="954107"/>
          </a:xfrm>
          <a:prstGeom prst="rect">
            <a:avLst/>
          </a:prstGeom>
          <a:solidFill>
            <a:srgbClr val="FFFF00"/>
          </a:solidFill>
          <a:ln w="28575">
            <a:solidFill>
              <a:srgbClr val="92D05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Treatment of epilepsy</a:t>
            </a:r>
          </a:p>
          <a:p>
            <a:r>
              <a:rPr lang="en-US" sz="2800" dirty="0">
                <a:solidFill>
                  <a:schemeClr val="accent1"/>
                </a:solidFill>
                <a:cs typeface="Times New Roman" pitchFamily="18" charset="0"/>
              </a:rPr>
              <a:t>     Diazepam – </a:t>
            </a:r>
            <a:r>
              <a:rPr lang="en-US" sz="2800" dirty="0" err="1">
                <a:solidFill>
                  <a:schemeClr val="accent1"/>
                </a:solidFill>
                <a:cs typeface="Times New Roman" pitchFamily="18" charset="0"/>
              </a:rPr>
              <a:t>Lorazepam</a:t>
            </a:r>
            <a:endParaRPr lang="en-US" sz="2800" dirty="0">
              <a:solidFill>
                <a:schemeClr val="accent1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816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2036</TotalTime>
  <Words>671</Words>
  <Application>Microsoft Office PowerPoint</Application>
  <PresentationFormat>Custom</PresentationFormat>
  <Paragraphs>152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Vapor Trail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salah osama</dc:creator>
  <cp:lastModifiedBy>Osama</cp:lastModifiedBy>
  <cp:revision>84</cp:revision>
  <dcterms:created xsi:type="dcterms:W3CDTF">2015-09-20T10:32:09Z</dcterms:created>
  <dcterms:modified xsi:type="dcterms:W3CDTF">2015-10-13T07:31:22Z</dcterms:modified>
</cp:coreProperties>
</file>