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7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43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00FF"/>
    <a:srgbClr val="660033"/>
    <a:srgbClr val="FF3399"/>
    <a:srgbClr val="0000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6127" autoAdjust="0"/>
  </p:normalViewPr>
  <p:slideViewPr>
    <p:cSldViewPr>
      <p:cViewPr>
        <p:scale>
          <a:sx n="100" d="100"/>
          <a:sy n="100" d="100"/>
        </p:scale>
        <p:origin x="-34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0377691-DC27-41B4-B3FB-D394BC9E078C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04F44-87E5-47E5-9DFB-DD6FD373550C}" type="slidenum">
              <a:rPr lang="ar-SA"/>
              <a:pPr/>
              <a:t>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394FB-37BD-4DA8-8D2B-BB9E5E454FD0}" type="slidenum">
              <a:rPr lang="ar-SA"/>
              <a:pPr/>
              <a:t>14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DDF54-6CD2-4C2A-BA0D-D63ECEE5A258}" type="slidenum">
              <a:rPr lang="ar-SA"/>
              <a:pPr/>
              <a:t>15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81E7E-558C-4A52-B8D7-5DBA149B032E}" type="slidenum">
              <a:rPr lang="ar-SA"/>
              <a:pPr/>
              <a:t>16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17AC7-E135-4A1D-B665-6D50DBB93AF9}" type="slidenum">
              <a:rPr lang="ar-SA"/>
              <a:pPr/>
              <a:t>17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8DC43-3797-460D-8A2D-D779292502CE}" type="slidenum">
              <a:rPr lang="ar-SA"/>
              <a:pPr/>
              <a:t>19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07D3D-E374-4EB6-BADF-250BF0BB8D66}" type="slidenum">
              <a:rPr lang="ar-SA"/>
              <a:pPr/>
              <a:t>20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91BFE-B441-49B3-9925-16DC6D2FCF72}" type="slidenum">
              <a:rPr lang="ar-SA"/>
              <a:pPr/>
              <a:t>21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CAB09-B2BE-4531-8A48-918E1D072136}" type="slidenum">
              <a:rPr lang="ar-SA"/>
              <a:pPr/>
              <a:t>22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1EA94-D65B-4F8B-A767-45756F77881A}" type="slidenum">
              <a:rPr lang="ar-SA"/>
              <a:pPr/>
              <a:t>23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A4BAF-E53B-47FA-9184-7E0B1D62BEA7}" type="slidenum">
              <a:rPr lang="ar-SA"/>
              <a:pPr/>
              <a:t>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2C209-99EE-40EE-84B5-16826CB0FF36}" type="slidenum">
              <a:rPr lang="ar-SA"/>
              <a:pPr/>
              <a:t>3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804E3-3107-4D38-BC59-05EE48A86587}" type="slidenum">
              <a:rPr lang="ar-SA"/>
              <a:pPr/>
              <a:t>4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CE61A-D78F-4712-A1CB-A27343E39407}" type="slidenum">
              <a:rPr lang="ar-SA"/>
              <a:pPr/>
              <a:t>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C187-D932-4B44-8DC2-760DB1745408}" type="slidenum">
              <a:rPr lang="ar-SA"/>
              <a:pPr/>
              <a:t>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90DBF-3DD2-4E95-9ACD-F142BBA2DC7A}" type="slidenum">
              <a:rPr lang="ar-SA"/>
              <a:pPr/>
              <a:t>9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9440-32E3-4D1B-9D37-6789E42F3D77}" type="slidenum">
              <a:rPr lang="ar-SA"/>
              <a:pPr/>
              <a:t>11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2AEB6-8BC9-430A-9346-E8CB8B0E0ACC}" type="slidenum">
              <a:rPr lang="ar-SA"/>
              <a:pPr/>
              <a:t>12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41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3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1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13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13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138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C27BBE-80B6-4C08-AB68-C7EFD5F8454A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413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13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E18A04-1F68-4908-804C-A9D584309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9167F-1BB2-4505-84A9-A25DA015CDDA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9F6FC-F8ED-4C43-85F8-8F82A9DA5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CE3CB-82C7-465D-98F6-869CD9BCB8B3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D948-8B78-4C42-91BC-7EC5E986E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AFF375-2D6D-4056-B18B-2EE315BF2F59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60A8F0-33BC-41B4-8CC6-E818332C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9BAE5-CD44-4691-B0B3-EC136016A7F2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9ABCE-50F1-4791-AC28-2A3158F9F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C845C-7C2B-41F2-AC8F-F437B53577B2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23664-2D8C-4045-A116-E9CD136B4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CE624-6B8C-4E16-8F5C-FDF6E004892E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E10B-9E2A-46C1-A96D-5D6B96462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E10B5-46D1-4D2F-850D-6457EE664AEE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3DD1-78C4-4B4A-A89C-0687873A1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6822A-F05F-4A56-AE2B-E62090848735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CCDD-A34E-478F-9A16-A8471EF65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32C33-B41F-4D6D-A369-EA698533EFA2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19A8-E6F2-4905-801B-11C2A8948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C966-B4F6-4C2F-AEF8-EDDE24538EB7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77B5-6ECE-439D-8475-CDC86B358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66167-823B-4AC0-BB2E-44BFCF4448C9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F74C9-7255-49DD-9312-65FBDB48A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403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3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3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3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03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03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7565E7A-5C06-4417-9838-C04E76BA498D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403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3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580B5EA-245A-4307-9EE7-EFAB2F9B68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692696"/>
            <a:ext cx="9144000" cy="60486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Vision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Lecture 1 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r>
              <a:rPr lang="en-US" dirty="0" smtClean="0">
                <a:effectLst/>
              </a:rPr>
              <a:t>Dr </a:t>
            </a:r>
            <a:r>
              <a:rPr lang="en-US" dirty="0" err="1">
                <a:effectLst/>
              </a:rPr>
              <a:t>Taha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Sadig</a:t>
            </a:r>
            <a:r>
              <a:rPr lang="en-US" dirty="0">
                <a:effectLst/>
              </a:rPr>
              <a:t> Ahmed </a:t>
            </a:r>
          </a:p>
          <a:p>
            <a:pPr algn="l">
              <a:buClr>
                <a:srgbClr val="FF00FF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  <a:effectLst/>
              </a:rPr>
              <a:t> MBBS , PhD ( Bristol , England )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/>
              </a:rPr>
              <a:t>AANEM ( USA )</a:t>
            </a:r>
          </a:p>
          <a:p>
            <a:pPr algn="l">
              <a:buClr>
                <a:srgbClr val="FF00FF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  <a:effectLst/>
              </a:rPr>
              <a:t> Consultant , Clinical Neurophysiology ,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Saudi Council for Health </a:t>
            </a:r>
            <a:r>
              <a:rPr lang="en-US" sz="2800" b="1" dirty="0" err="1" smtClean="0">
                <a:solidFill>
                  <a:srgbClr val="FFFF00"/>
                </a:solidFill>
                <a:effectLst/>
              </a:rPr>
              <a:t>Specialities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 .</a:t>
            </a:r>
          </a:p>
          <a:p>
            <a:pPr algn="l">
              <a:buClr>
                <a:srgbClr val="FF00FF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Consultant , Clinical Neurophysiology , King Khalid Hospital and  </a:t>
            </a:r>
          </a:p>
          <a:p>
            <a:pPr algn="l">
              <a:buClr>
                <a:srgbClr val="FF00FF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 King </a:t>
            </a:r>
            <a:r>
              <a:rPr lang="en-US" sz="2800" b="1" dirty="0" err="1" smtClean="0">
                <a:solidFill>
                  <a:srgbClr val="FFFF00"/>
                </a:solidFill>
                <a:effectLst/>
              </a:rPr>
              <a:t>Abdulaziz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University Hospital , Riyadh </a:t>
            </a:r>
          </a:p>
          <a:p>
            <a:pPr algn="l">
              <a:buClr>
                <a:srgbClr val="FF00FF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  <a:effectLst/>
              </a:rPr>
              <a:t> Associate Professor , College of </a:t>
            </a:r>
            <a:r>
              <a:rPr lang="en-US" sz="2800" b="1" dirty="0" err="1">
                <a:solidFill>
                  <a:srgbClr val="FFFF00"/>
                </a:solidFill>
                <a:effectLst/>
              </a:rPr>
              <a:t>Medicicne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 , Riyadh  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414D30D1-9294-4AD1-A54A-32F24F501C5F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52454277-0039-49AA-9BE8-79D2BDB10A7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23CA9C34-FF9E-4EA7-A145-26A23944F18C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593E21A5-2DFD-4822-BC3A-33A8E7B58166}" type="slidenum">
              <a:rPr lang="en-US"/>
              <a:pPr/>
              <a:t>10</a:t>
            </a:fld>
            <a:endParaRPr lang="en-US"/>
          </a:p>
        </p:txBody>
      </p:sp>
      <p:pic>
        <p:nvPicPr>
          <p:cNvPr id="438277" name="Picture 5" descr="10-28_1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 l="946" t="10727" b="113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eye-fund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11125"/>
            <a:ext cx="7056438" cy="6516688"/>
          </a:xfrm>
          <a:noFill/>
          <a:ln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88B-B3C7-494F-9042-F3D3F7BA3868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1041-28D1-4CE4-8442-C7BF89031673}" type="slidenum">
              <a:rPr lang="en-US"/>
              <a:pPr/>
              <a:t>11</a:t>
            </a:fld>
            <a:endParaRPr lang="en-US"/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0" y="4868863"/>
            <a:ext cx="169227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Fovea 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( point of  point of concentration   of Cones ) </a:t>
            </a:r>
            <a:r>
              <a:rPr lang="en-US" sz="1600">
                <a:latin typeface="Tahoma" pitchFamily="34" charset="0"/>
              </a:rPr>
              <a:t> </a:t>
            </a:r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 flipV="1">
            <a:off x="684213" y="4005263"/>
            <a:ext cx="4318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7019925" y="620713"/>
            <a:ext cx="18351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Optic Disc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( Blind Spot ) 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 flipH="1">
            <a:off x="4859338" y="1341438"/>
            <a:ext cx="2160587" cy="21590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73025"/>
            <a:ext cx="8229600" cy="701675"/>
          </a:xfrm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omic Sans MS" pitchFamily="66" charset="0"/>
              </a:rPr>
              <a:t>Organization of the Retina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FFC1-4629-4BE7-BF90-CA88AAFEF171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8C03-C8C6-4B20-B01E-907C3FC6A814}" type="slidenum">
              <a:rPr lang="en-US"/>
              <a:pPr/>
              <a:t>12</a:t>
            </a:fld>
            <a:endParaRPr lang="en-US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17.6b, c</a:t>
            </a:r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3" cstate="print"/>
          <a:srcRect b="4124"/>
          <a:stretch>
            <a:fillRect/>
          </a:stretch>
        </p:blipFill>
        <p:spPr bwMode="auto">
          <a:xfrm>
            <a:off x="533400" y="838200"/>
            <a:ext cx="8001000" cy="558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eye-fund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4450"/>
            <a:ext cx="7129463" cy="6583363"/>
          </a:xfrm>
          <a:noFill/>
          <a:ln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CFA9-587D-4810-8EAD-2B5F6337128E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1698-F41E-4625-BA2A-0F7540E440E4}" type="slidenum">
              <a:rPr lang="en-US"/>
              <a:pPr/>
              <a:t>13</a:t>
            </a:fld>
            <a:endParaRPr lang="en-US"/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0" y="4581525"/>
            <a:ext cx="2843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Fovea : contains cones only &amp; therefore it is the area of maximum &amp; best visual acuity  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 flipV="1">
            <a:off x="755650" y="4076700"/>
            <a:ext cx="360363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6516688" y="4005263"/>
            <a:ext cx="26273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Optic Disc ( Papilla , Blind Spot ) : point of exit of optic nerve fibers , contains no photoreceptors </a:t>
            </a: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 flipH="1" flipV="1">
            <a:off x="5651500" y="3716338"/>
            <a:ext cx="1081088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3000"/>
              <a:t>Visual Pathway</a:t>
            </a:r>
            <a:r>
              <a:rPr lang="en-US" sz="4000"/>
              <a:t> </a:t>
            </a:r>
            <a:br>
              <a:rPr lang="en-US" sz="4000"/>
            </a:br>
            <a:r>
              <a:rPr lang="en-US" sz="2300" b="1">
                <a:solidFill>
                  <a:srgbClr val="FFFF00"/>
                </a:solidFill>
              </a:rPr>
              <a:t>( Pathway from Retina to the Visual Centers in the Brain )</a:t>
            </a:r>
            <a:r>
              <a:rPr lang="en-US" sz="4000"/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62063"/>
            <a:ext cx="8686800" cy="4941887"/>
          </a:xfrm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Photoreceptors </a:t>
            </a:r>
            <a:r>
              <a:rPr lang="en-US" sz="2800"/>
              <a:t> </a:t>
            </a:r>
            <a:r>
              <a:rPr lang="ar-SA" sz="2800">
                <a:solidFill>
                  <a:srgbClr val="FFFF00"/>
                </a:solidFill>
              </a:rPr>
              <a:t>مستقبلات الضوء</a:t>
            </a:r>
            <a:r>
              <a:rPr lang="en-US" sz="2800"/>
              <a:t> Rods and Cones synapse on Bipolar Cells , which in turn , synapse on Ganglion Cells . </a:t>
            </a:r>
          </a:p>
          <a:p>
            <a:r>
              <a:rPr lang="en-US" sz="2800"/>
              <a:t>Axons of </a:t>
            </a:r>
            <a:r>
              <a:rPr lang="en-US" sz="2800">
                <a:solidFill>
                  <a:srgbClr val="FFFF00"/>
                </a:solidFill>
              </a:rPr>
              <a:t>Ganglion Cells</a:t>
            </a:r>
            <a:r>
              <a:rPr lang="en-US" sz="2800"/>
              <a:t> constitute the Optic Nerve . These axons converge at the Optic disc ,which is also called Blind Spot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( Why ? ) .</a:t>
            </a:r>
          </a:p>
          <a:p>
            <a:r>
              <a:rPr lang="en-US" sz="2800"/>
              <a:t>Passing through the Blind Spot </a:t>
            </a:r>
            <a:r>
              <a:rPr lang="en-US" sz="2800">
                <a:sym typeface="Wingdings" pitchFamily="2" charset="2"/>
              </a:rPr>
              <a:t> they leave the eye , constituting the Optic Nerve . 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F49-2E4B-4C17-A375-31185CEA4E99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444E-001F-4A51-AD5A-9770A5E6C97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eye-neur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7E41-9454-494C-A1D5-8252D41B72B5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4C8E-5A0F-4639-8126-B461DDEE60E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787900" y="-14288"/>
            <a:ext cx="4125913" cy="609601"/>
          </a:xfrm>
        </p:spPr>
        <p:txBody>
          <a:bodyPr>
            <a:spAutoFit/>
          </a:bodyPr>
          <a:lstStyle/>
          <a:p>
            <a:r>
              <a:rPr lang="en-US" sz="3400"/>
              <a:t>The Visual Pathway 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500563" cy="6524625"/>
          </a:xfrm>
        </p:spPr>
        <p:txBody>
          <a:bodyPr/>
          <a:lstStyle/>
          <a:p>
            <a:r>
              <a:rPr lang="en-US" sz="2000"/>
              <a:t>Optic nerve fibers from the medial ( nasal ) side of retinae decussate in the Optic Chiasma . </a:t>
            </a:r>
          </a:p>
          <a:p>
            <a:r>
              <a:rPr lang="en-US" sz="2000"/>
              <a:t>Therefore an Optic Chiasma lesion ( e,g, Pituitary Tumor ) will cause vision loss from the </a:t>
            </a:r>
            <a:r>
              <a:rPr lang="en-US" sz="2000" b="1" u="sng">
                <a:effectLst/>
              </a:rPr>
              <a:t>both </a:t>
            </a:r>
            <a:r>
              <a:rPr lang="en-US" sz="2000"/>
              <a:t>lateral halves of the Field of Vision </a:t>
            </a:r>
            <a:r>
              <a:rPr lang="ar-SA" sz="2000">
                <a:solidFill>
                  <a:srgbClr val="FFFF00"/>
                </a:solidFill>
              </a:rPr>
              <a:t>مجال الرؤية</a:t>
            </a:r>
            <a:r>
              <a:rPr lang="en-US" sz="2000">
                <a:solidFill>
                  <a:srgbClr val="FFFF00"/>
                </a:solidFill>
              </a:rPr>
              <a:t>            </a:t>
            </a:r>
          </a:p>
          <a:p>
            <a:r>
              <a:rPr lang="en-US" sz="2000"/>
              <a:t>Optic nerve fibers from the lateral ( temporal ) parts of the retinae do not decussate .</a:t>
            </a:r>
          </a:p>
          <a:p>
            <a:r>
              <a:rPr lang="en-US" sz="2000"/>
              <a:t>Therefore , each optic tract carries fibers from the both the temporal side of the ipsilateral retina + nasal side of the contralateral retina. </a:t>
            </a:r>
          </a:p>
          <a:p>
            <a:r>
              <a:rPr lang="en-US" sz="2000"/>
              <a:t>Therefore , a lesion in optic tract will cause loss of vision from the ipsilateral nasal field of vision + contralateral temporal field of vision .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280-52A1-404B-BE62-4C387B8EAD7F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8B87-627D-489B-BACD-C4108156B187}" type="slidenum">
              <a:rPr lang="en-US"/>
              <a:pPr/>
              <a:t>16</a:t>
            </a:fld>
            <a:endParaRPr lang="en-US"/>
          </a:p>
        </p:txBody>
      </p:sp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17.19</a:t>
            </a:r>
          </a:p>
        </p:txBody>
      </p:sp>
      <p:pic>
        <p:nvPicPr>
          <p:cNvPr id="456709" name="Picture 5" descr="New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620713"/>
            <a:ext cx="4629150" cy="623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500563" cy="6524625"/>
          </a:xfrm>
        </p:spPr>
        <p:txBody>
          <a:bodyPr/>
          <a:lstStyle/>
          <a:p>
            <a:r>
              <a:rPr lang="en-US" sz="2400"/>
              <a:t>Then some optic tract fibers synapse in the Pretectal Area to mediate The Light Reflex ; but the majority of fibers synapse in the Lateral Geniculate Body . </a:t>
            </a:r>
          </a:p>
          <a:p>
            <a:r>
              <a:rPr lang="en-US" sz="2400"/>
              <a:t>From the Lateral Geniculate Body fibers ( called Optic Radiation ) go to the Cortical Center of Vision in area 17 of the Occipital Lobe .</a:t>
            </a:r>
          </a:p>
          <a:p>
            <a:r>
              <a:rPr lang="en-US" sz="2400"/>
              <a:t>Thus blindness can result from disease of the cornea , retina , optic nerve , optic tract , optic radiation or visual center in the occipital lobe</a:t>
            </a:r>
            <a:r>
              <a:rPr lang="en-US" sz="2000"/>
              <a:t> 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BA67-9EDC-47C3-8E4E-C6F1968E685F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175-B318-42E1-9778-421E5878B683}" type="slidenum">
              <a:rPr lang="en-US"/>
              <a:pPr/>
              <a:t>17</a:t>
            </a:fld>
            <a:endParaRPr lang="en-US"/>
          </a:p>
        </p:txBody>
      </p:sp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17.19</a:t>
            </a:r>
          </a:p>
        </p:txBody>
      </p:sp>
      <p:pic>
        <p:nvPicPr>
          <p:cNvPr id="458756" name="Picture 4" descr="New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260350"/>
            <a:ext cx="4629150" cy="623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6B0-7DB7-4880-9DA1-FDE63139C62D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615-75D5-4F77-A74A-102390A77ED3}" type="slidenum">
              <a:rPr lang="en-US"/>
              <a:pPr/>
              <a:t>18</a:t>
            </a:fld>
            <a:endParaRPr lang="en-US"/>
          </a:p>
        </p:txBody>
      </p:sp>
      <p:pic>
        <p:nvPicPr>
          <p:cNvPr id="460802" name="Picture 2" descr="visual pathwa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963"/>
            <a:ext cx="9144000" cy="568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8229600" cy="762000"/>
          </a:xfrm>
        </p:spPr>
        <p:txBody>
          <a:bodyPr>
            <a:spAutoFit/>
          </a:bodyPr>
          <a:lstStyle/>
          <a:p>
            <a:r>
              <a:rPr lang="en-US"/>
              <a:t> Image Formation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28F-EC9A-4360-9650-38B149C814C8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B412-2786-4080-AF47-74141A94BE83}" type="slidenum">
              <a:rPr lang="en-US"/>
              <a:pPr/>
              <a:t>19</a:t>
            </a:fld>
            <a:endParaRPr lang="en-US"/>
          </a:p>
        </p:txBody>
      </p:sp>
      <p:sp>
        <p:nvSpPr>
          <p:cNvPr id="461826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17.9</a:t>
            </a:r>
          </a:p>
        </p:txBody>
      </p:sp>
      <p:pic>
        <p:nvPicPr>
          <p:cNvPr id="461828" name="Picture 4" descr="New Picture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2852738"/>
            <a:ext cx="8993187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5925"/>
          </a:xfrm>
        </p:spPr>
        <p:txBody>
          <a:bodyPr>
            <a:normAutofit fontScale="90000"/>
          </a:bodyPr>
          <a:lstStyle/>
          <a:p>
            <a:r>
              <a:rPr lang="en-US" sz="3000"/>
              <a:t>The eye consists of 3 layers :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u="sng">
                <a:solidFill>
                  <a:srgbClr val="FFFF00"/>
                </a:solidFill>
                <a:effectLst/>
              </a:rPr>
              <a:t>    1/  Outer fibrousv layer :</a:t>
            </a:r>
            <a:r>
              <a:rPr lang="en-US" sz="2000"/>
              <a:t> consists of </a:t>
            </a:r>
            <a:r>
              <a:rPr lang="en-US" sz="2000">
                <a:sym typeface="Wingdings" pitchFamily="2" charset="2"/>
              </a:rPr>
              <a:t>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/>
              <a:t>(a) Sclera , and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/>
              <a:t>(b) Cornea</a:t>
            </a:r>
            <a:r>
              <a:rPr lang="ar-SA" sz="2000"/>
              <a:t>  القرنية  </a:t>
            </a:r>
            <a:r>
              <a:rPr lang="en-US" sz="2000"/>
              <a:t>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Cornea</a:t>
            </a:r>
            <a:r>
              <a:rPr lang="en-US" sz="2000"/>
              <a:t> is transparent anterior portion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Conjunctiva</a:t>
            </a:r>
            <a:r>
              <a:rPr lang="en-US" sz="2000"/>
              <a:t>  lies anterior to the cornea . It is a transparent epithelium 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>
                <a:solidFill>
                  <a:srgbClr val="FFFF00"/>
                </a:solidFill>
                <a:effectLst/>
              </a:rPr>
              <a:t>2/ Middle vascular layer:</a:t>
            </a:r>
            <a:r>
              <a:rPr lang="en-US" sz="2000" u="sng"/>
              <a:t> </a:t>
            </a:r>
            <a:r>
              <a:rPr lang="en-US" sz="2000">
                <a:effectLst/>
              </a:rPr>
              <a:t>consists of </a:t>
            </a:r>
            <a:r>
              <a:rPr lang="en-US" sz="2000">
                <a:effectLst/>
                <a:sym typeface="Wingdings" pitchFamily="2" charset="2"/>
              </a:rPr>
              <a:t>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>
                <a:effectLst/>
              </a:rPr>
              <a:t>(a) </a:t>
            </a:r>
            <a:r>
              <a:rPr lang="en-US" sz="2000" b="1">
                <a:effectLst/>
              </a:rPr>
              <a:t>I</a:t>
            </a:r>
            <a:r>
              <a:rPr lang="en-US" sz="2000" b="1"/>
              <a:t>ris</a:t>
            </a:r>
            <a:r>
              <a:rPr lang="ar-SA" sz="2000"/>
              <a:t> </a:t>
            </a:r>
            <a:r>
              <a:rPr lang="en-US" sz="2000"/>
              <a:t>,</a:t>
            </a:r>
            <a:r>
              <a:rPr lang="ar-SA" sz="2000"/>
              <a:t>الحجاب القزحي ونجد في وسطه البؤبؤ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/>
              <a:t>Pupil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/>
              <a:t>(b) </a:t>
            </a:r>
            <a:r>
              <a:rPr lang="en-US" sz="2000" b="1"/>
              <a:t>Ciliary body</a:t>
            </a:r>
            <a:r>
              <a:rPr lang="en-US" sz="2000"/>
              <a:t>,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/>
              <a:t>(</a:t>
            </a:r>
            <a:r>
              <a:rPr lang="en-US" sz="2000">
                <a:solidFill>
                  <a:srgbClr val="FFFF00"/>
                </a:solidFill>
              </a:rPr>
              <a:t>Ciliary body c</a:t>
            </a:r>
            <a:r>
              <a:rPr lang="en-US" sz="2000"/>
              <a:t>onsists of </a:t>
            </a:r>
            <a:r>
              <a:rPr lang="en-US" sz="2000">
                <a:solidFill>
                  <a:srgbClr val="FF66CC"/>
                </a:solidFill>
              </a:rPr>
              <a:t>Ciliary muscles</a:t>
            </a:r>
            <a:r>
              <a:rPr lang="en-US" sz="2000"/>
              <a:t> and ciliary processes, which attach to </a:t>
            </a:r>
            <a:r>
              <a:rPr lang="en-US" sz="2000">
                <a:solidFill>
                  <a:srgbClr val="FF66CC"/>
                </a:solidFill>
              </a:rPr>
              <a:t>suspensory ligaments</a:t>
            </a:r>
            <a:r>
              <a:rPr lang="en-US" sz="2000"/>
              <a:t> of lens    </a:t>
            </a:r>
            <a:r>
              <a:rPr lang="ar-SA" sz="2000"/>
              <a:t>العدسة </a:t>
            </a:r>
            <a:r>
              <a:rPr lang="en-US" sz="2000"/>
              <a:t>) , and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/>
              <a:t>(c) </a:t>
            </a:r>
            <a:r>
              <a:rPr lang="en-US" sz="2000" b="1"/>
              <a:t>Choroid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u="sng">
                <a:solidFill>
                  <a:srgbClr val="FFFF00"/>
                </a:solidFill>
                <a:effectLst/>
              </a:rPr>
              <a:t>     3/ Inner Neural ( Nervous )  layer</a:t>
            </a:r>
            <a:r>
              <a:rPr lang="en-US" sz="2000"/>
              <a:t> called </a:t>
            </a:r>
            <a:r>
              <a:rPr lang="en-US" sz="2000">
                <a:sym typeface="Wingdings" pitchFamily="2" charset="2"/>
              </a:rPr>
              <a:t></a:t>
            </a:r>
            <a:endParaRPr lang="en-US" sz="2000"/>
          </a:p>
          <a:p>
            <a:pPr marL="1371600" lvl="2" indent="-457200">
              <a:lnSpc>
                <a:spcPct val="90000"/>
              </a:lnSpc>
            </a:pPr>
            <a:r>
              <a:rPr lang="en-US" sz="2000" b="1"/>
              <a:t>Retina</a:t>
            </a:r>
            <a:r>
              <a:rPr lang="ar-SA" sz="2000">
                <a:solidFill>
                  <a:srgbClr val="FFFF00"/>
                </a:solidFill>
              </a:rPr>
              <a:t> الشبكية</a:t>
            </a:r>
            <a:r>
              <a:rPr lang="ar-SA" sz="2000"/>
              <a:t>  </a:t>
            </a:r>
            <a:r>
              <a:rPr lang="en-US" sz="2000"/>
              <a:t>It contains Photoreceptors</a:t>
            </a:r>
            <a:r>
              <a:rPr lang="ar-SA" sz="2000">
                <a:solidFill>
                  <a:srgbClr val="FFFF00"/>
                </a:solidFill>
              </a:rPr>
              <a:t>مستقبلات</a:t>
            </a:r>
            <a:r>
              <a:rPr lang="ar-SA" sz="2000"/>
              <a:t> </a:t>
            </a:r>
            <a:r>
              <a:rPr lang="ar-SA" sz="2000">
                <a:solidFill>
                  <a:srgbClr val="FFFF00"/>
                </a:solidFill>
              </a:rPr>
              <a:t>الضوء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/>
              <a:t>which are the </a:t>
            </a:r>
            <a:r>
              <a:rPr lang="en-US" sz="2000">
                <a:solidFill>
                  <a:srgbClr val="FF3399"/>
                </a:solidFill>
              </a:rPr>
              <a:t>Rods</a:t>
            </a:r>
            <a:r>
              <a:rPr lang="en-US" sz="2000"/>
              <a:t> and </a:t>
            </a:r>
            <a:r>
              <a:rPr lang="en-US" sz="2000">
                <a:solidFill>
                  <a:srgbClr val="FF3399"/>
                </a:solidFill>
              </a:rPr>
              <a:t>Cones</a:t>
            </a:r>
            <a:r>
              <a:rPr lang="en-US">
                <a:solidFill>
                  <a:srgbClr val="FFFF00"/>
                </a:solidFill>
              </a:rPr>
              <a:t>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A4C-74C1-4666-B63C-B4524BB15BDF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869-9ECF-4FF4-AC3F-714AF02363E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Light Reflex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If you shine light into the healthy eye </a:t>
            </a:r>
            <a:r>
              <a:rPr lang="en-US">
                <a:sym typeface="Wingdings" pitchFamily="2" charset="2"/>
              </a:rPr>
              <a:t> the pupil constricts .</a:t>
            </a:r>
          </a:p>
          <a:p>
            <a:r>
              <a:rPr lang="en-US">
                <a:sym typeface="Wingdings" pitchFamily="2" charset="2"/>
              </a:rPr>
              <a:t>The afferent limb of this reflex is the Optic nerve and the efferent is the Oculomotor nerve .</a:t>
            </a:r>
          </a:p>
          <a:p>
            <a:r>
              <a:rPr lang="en-US">
                <a:sym typeface="Wingdings" pitchFamily="2" charset="2"/>
              </a:rPr>
              <a:t>The center of this Reflex is Edinger-Westphal nucleus in the midbrain ,</a:t>
            </a:r>
          </a:p>
          <a:p>
            <a:r>
              <a:rPr lang="en-US">
                <a:sym typeface="Wingdings" pitchFamily="2" charset="2"/>
              </a:rPr>
              <a:t>It can occur even if the cortical visual center in the Occipital Lobe is destroyed 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AE9F-65A0-45C9-93B9-4D2900D6DEEC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63A-54A7-42AB-99BD-20640401DA4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>
            <a:normAutofit fontScale="90000"/>
          </a:bodyPr>
          <a:lstStyle/>
          <a:p>
            <a:r>
              <a:rPr lang="en-US" sz="3000"/>
              <a:t>The Accomodation-Convergence Reflex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you shift your sight from a distant object to a close object ( e.g., if you want to read some writing very close to you ) three things happen :</a:t>
            </a:r>
          </a:p>
          <a:p>
            <a:pPr>
              <a:lnSpc>
                <a:spcPct val="90000"/>
              </a:lnSpc>
            </a:pPr>
            <a:r>
              <a:rPr lang="en-US" sz="2800"/>
              <a:t>(1) Constriction of the pupils</a:t>
            </a:r>
          </a:p>
          <a:p>
            <a:pPr>
              <a:lnSpc>
                <a:spcPct val="90000"/>
              </a:lnSpc>
            </a:pPr>
            <a:r>
              <a:rPr lang="en-US" sz="2800"/>
              <a:t>(2) increased thickness of the lens ( because of contraqction of Ciliary muscle ) </a:t>
            </a:r>
          </a:p>
          <a:p>
            <a:pPr>
              <a:lnSpc>
                <a:spcPct val="90000"/>
              </a:lnSpc>
            </a:pPr>
            <a:r>
              <a:rPr lang="en-US" sz="2800"/>
              <a:t>(3) Convergence of the visual axes </a:t>
            </a:r>
          </a:p>
          <a:p>
            <a:pPr>
              <a:lnSpc>
                <a:spcPct val="90000"/>
              </a:lnSpc>
            </a:pPr>
            <a:r>
              <a:rPr lang="en-US" sz="2800"/>
              <a:t>(1) + (2) together are called Accomdation</a:t>
            </a:r>
          </a:p>
          <a:p>
            <a:pPr>
              <a:lnSpc>
                <a:spcPct val="90000"/>
              </a:lnSpc>
            </a:pPr>
            <a:r>
              <a:rPr lang="en-US" sz="2800"/>
              <a:t>(3) is called Convegence.</a:t>
            </a:r>
          </a:p>
          <a:p>
            <a:pPr>
              <a:lnSpc>
                <a:spcPct val="90000"/>
              </a:lnSpc>
            </a:pPr>
            <a:r>
              <a:rPr lang="en-US" sz="2800"/>
              <a:t>This reflex ( unlike the light reflex ) needs intact Visual Cortex ( in Occipital Lobe )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EFC3-FBB9-4E9B-A0FD-A9D36C4389BD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1BD0-3365-4AD9-8107-5B2809185A6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90488"/>
            <a:ext cx="8229600" cy="350837"/>
          </a:xfrm>
        </p:spPr>
        <p:txBody>
          <a:bodyPr>
            <a:spAutoFit/>
          </a:bodyPr>
          <a:lstStyle/>
          <a:p>
            <a:r>
              <a:rPr lang="en-US" sz="1700">
                <a:solidFill>
                  <a:srgbClr val="FFFF00"/>
                </a:solidFill>
              </a:rPr>
              <a:t>Accommodation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23F7-2584-42AC-8BC3-6987113B449E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FDAB-CFE7-4124-A424-F3C2ADF86519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17.10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0" y="4292600"/>
            <a:ext cx="3348038" cy="2289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33"/>
                </a:solidFill>
                <a:latin typeface="Tahoma" pitchFamily="34" charset="0"/>
              </a:rPr>
              <a:t>(1) When you look at a distant object the ciliary muscle is relaxed and the suspensory ligament is taut , pulling on the lens and making it thinner </a:t>
            </a:r>
            <a:r>
              <a:rPr lang="en-US" b="1">
                <a:solidFill>
                  <a:srgbClr val="660033"/>
                </a:solidFill>
                <a:latin typeface="Tahoma" pitchFamily="34" charset="0"/>
                <a:sym typeface="Wingdings" pitchFamily="2" charset="2"/>
              </a:rPr>
              <a:t> reducing its refractive power</a:t>
            </a:r>
            <a:r>
              <a:rPr lang="en-US">
                <a:solidFill>
                  <a:srgbClr val="660033"/>
                </a:solidFill>
                <a:latin typeface="Tahoma" pitchFamily="34" charset="0"/>
                <a:sym typeface="Wingdings" pitchFamily="2" charset="2"/>
              </a:rPr>
              <a:t> .</a:t>
            </a:r>
            <a:endParaRPr lang="en-US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580063" y="0"/>
            <a:ext cx="3563937" cy="3113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33"/>
                </a:solidFill>
                <a:latin typeface="Tahoma" pitchFamily="34" charset="0"/>
              </a:rPr>
              <a:t>(2) Once you shift your gaze from the distant object to focus on a close object , the Ciliary muscle contrcts </a:t>
            </a:r>
            <a:r>
              <a:rPr lang="en-US" b="1">
                <a:solidFill>
                  <a:srgbClr val="660033"/>
                </a:solidFill>
                <a:latin typeface="Tahoma" pitchFamily="34" charset="0"/>
                <a:sym typeface="Wingdings" pitchFamily="2" charset="2"/>
              </a:rPr>
              <a:t> relaxing the Suspensory ligament  allowing the lens to bulge and increase in thickness  thereby increasing its refractive power ( focusing on a close object ) .</a:t>
            </a:r>
            <a:endParaRPr lang="en-US" b="1">
              <a:solidFill>
                <a:srgbClr val="66003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19113"/>
          </a:xfrm>
        </p:spPr>
        <p:txBody>
          <a:bodyPr>
            <a:spAutoFit/>
          </a:bodyPr>
          <a:lstStyle/>
          <a:p>
            <a:r>
              <a:rPr lang="en-US" sz="2800"/>
              <a:t>Visual Abnormalities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A040-252F-40F3-A103-EAB341FFD32B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804D-6796-463E-AFA2-3FCCF90267CF}" type="slidenum">
              <a:rPr lang="en-US"/>
              <a:pPr/>
              <a:t>23</a:t>
            </a:fld>
            <a:endParaRPr lang="en-US"/>
          </a:p>
        </p:txBody>
      </p:sp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17.11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2555875" y="558958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Biconcave lens</a:t>
            </a: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5795963" y="5589588"/>
            <a:ext cx="2017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Biconvex lens 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6227763" y="2852738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Long-shghted</a:t>
            </a:r>
          </a:p>
        </p:txBody>
      </p:sp>
      <p:sp>
        <p:nvSpPr>
          <p:cNvPr id="463879" name="Line 7"/>
          <p:cNvSpPr>
            <a:spLocks noChangeShapeType="1"/>
          </p:cNvSpPr>
          <p:nvPr/>
        </p:nvSpPr>
        <p:spPr bwMode="auto">
          <a:xfrm flipV="1">
            <a:off x="4643438" y="1052513"/>
            <a:ext cx="576262" cy="142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/>
        </p:nvSpPr>
        <p:spPr bwMode="auto">
          <a:xfrm flipV="1">
            <a:off x="4284663" y="549275"/>
            <a:ext cx="217487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63881" name="Picture 9" descr="New Picture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8993188" cy="49530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463882" name="Line 10"/>
          <p:cNvSpPr>
            <a:spLocks noChangeShapeType="1"/>
          </p:cNvSpPr>
          <p:nvPr/>
        </p:nvSpPr>
        <p:spPr bwMode="auto">
          <a:xfrm flipV="1">
            <a:off x="3492500" y="5229225"/>
            <a:ext cx="73025" cy="5048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3883" name="Line 11"/>
          <p:cNvSpPr>
            <a:spLocks noChangeShapeType="1"/>
          </p:cNvSpPr>
          <p:nvPr/>
        </p:nvSpPr>
        <p:spPr bwMode="auto">
          <a:xfrm flipV="1">
            <a:off x="900113" y="2420938"/>
            <a:ext cx="217487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3884" name="Text Box 12"/>
          <p:cNvSpPr txBox="1">
            <a:spLocks noChangeArrowheads="1"/>
          </p:cNvSpPr>
          <p:nvPr/>
        </p:nvSpPr>
        <p:spPr bwMode="auto">
          <a:xfrm>
            <a:off x="250825" y="32845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Normal</a:t>
            </a:r>
          </a:p>
        </p:txBody>
      </p:sp>
      <p:sp>
        <p:nvSpPr>
          <p:cNvPr id="463885" name="Line 13"/>
          <p:cNvSpPr>
            <a:spLocks noChangeShapeType="1"/>
          </p:cNvSpPr>
          <p:nvPr/>
        </p:nvSpPr>
        <p:spPr bwMode="auto">
          <a:xfrm flipV="1">
            <a:off x="3708400" y="2276475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3059113" y="27813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Short-sighted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63887" name="Text Box 15"/>
          <p:cNvSpPr txBox="1">
            <a:spLocks noChangeArrowheads="1"/>
          </p:cNvSpPr>
          <p:nvPr/>
        </p:nvSpPr>
        <p:spPr bwMode="auto">
          <a:xfrm flipH="1">
            <a:off x="6084888" y="242093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Long-shghted</a:t>
            </a:r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 flipV="1">
            <a:off x="6948488" y="2133600"/>
            <a:ext cx="287337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3889" name="Line 17"/>
          <p:cNvSpPr>
            <a:spLocks noChangeShapeType="1"/>
          </p:cNvSpPr>
          <p:nvPr/>
        </p:nvSpPr>
        <p:spPr bwMode="auto">
          <a:xfrm flipV="1">
            <a:off x="6516688" y="5157788"/>
            <a:ext cx="215900" cy="5048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sland in the 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r>
              <a:rPr lang="en-US" sz="4000"/>
              <a:t>The Anterior &amp; Posterior Cavities </a:t>
            </a:r>
          </a:p>
        </p:txBody>
      </p:sp>
      <p:sp>
        <p:nvSpPr>
          <p:cNvPr id="300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125538"/>
            <a:ext cx="3241675" cy="4968875"/>
          </a:xfrm>
        </p:spPr>
        <p:txBody>
          <a:bodyPr/>
          <a:lstStyle/>
          <a:p>
            <a:r>
              <a:rPr lang="en-US" sz="2400"/>
              <a:t>The </a:t>
            </a:r>
            <a:r>
              <a:rPr lang="en-US" sz="2400" u="sng">
                <a:solidFill>
                  <a:srgbClr val="00FF00"/>
                </a:solidFill>
                <a:effectLst/>
              </a:rPr>
              <a:t>Ciliary Body</a:t>
            </a:r>
            <a:r>
              <a:rPr lang="en-US" sz="2400"/>
              <a:t> (&amp; its suspensory ligament ) and </a:t>
            </a:r>
            <a:r>
              <a:rPr lang="en-US" sz="2400" u="sng">
                <a:solidFill>
                  <a:srgbClr val="00FF00"/>
                </a:solidFill>
                <a:effectLst/>
              </a:rPr>
              <a:t>lens</a:t>
            </a:r>
            <a:r>
              <a:rPr lang="en-US" sz="2400"/>
              <a:t> divide the eye into :</a:t>
            </a:r>
          </a:p>
          <a:p>
            <a:r>
              <a:rPr lang="en-US" sz="2400">
                <a:solidFill>
                  <a:srgbClr val="FFFF00"/>
                </a:solidFill>
              </a:rPr>
              <a:t>(1) Anterior cavity</a:t>
            </a:r>
            <a:r>
              <a:rPr lang="en-US" sz="2400"/>
              <a:t> ( which contains a fluid called </a:t>
            </a:r>
            <a:r>
              <a:rPr lang="en-US" sz="2400">
                <a:solidFill>
                  <a:srgbClr val="FF00FF"/>
                </a:solidFill>
              </a:rPr>
              <a:t>Aqueous Humor</a:t>
            </a:r>
            <a:r>
              <a:rPr lang="en-US" sz="2400"/>
              <a:t> , and  </a:t>
            </a:r>
          </a:p>
          <a:p>
            <a:r>
              <a:rPr lang="en-US" sz="2400">
                <a:solidFill>
                  <a:srgbClr val="FFFF00"/>
                </a:solidFill>
              </a:rPr>
              <a:t>(2) Posterior cavity</a:t>
            </a:r>
            <a:r>
              <a:rPr lang="en-US" sz="24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  ( which contains fluid calle </a:t>
            </a:r>
            <a:r>
              <a:rPr lang="en-US" sz="2400">
                <a:solidFill>
                  <a:srgbClr val="FF00FF"/>
                </a:solidFill>
              </a:rPr>
              <a:t>Vitreous Humor</a:t>
            </a:r>
            <a:r>
              <a:rPr lang="en-US" sz="2400"/>
              <a:t> .</a:t>
            </a:r>
          </a:p>
        </p:txBody>
      </p:sp>
      <p:pic>
        <p:nvPicPr>
          <p:cNvPr id="300039" name="Picture 7" descr="eye-vessel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1557338"/>
            <a:ext cx="5651500" cy="5300662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2762-738A-48CB-B219-633E357A1A4F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F885-301D-45E5-8DE0-1BADF524AA8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14338"/>
          </a:xfrm>
        </p:spPr>
        <p:txBody>
          <a:bodyPr>
            <a:normAutofit fontScale="90000"/>
          </a:bodyPr>
          <a:lstStyle/>
          <a:p>
            <a:r>
              <a:rPr lang="en-US" sz="3400">
                <a:effectLst/>
              </a:rPr>
              <a:t>The Anterior and Posterior Chambers</a:t>
            </a:r>
          </a:p>
        </p:txBody>
      </p:sp>
      <p:pic>
        <p:nvPicPr>
          <p:cNvPr id="30618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41175" y="1600200"/>
            <a:ext cx="5061649" cy="2189163"/>
          </a:xfrm>
          <a:noFill/>
          <a:ln/>
        </p:spPr>
      </p:pic>
      <p:sp>
        <p:nvSpPr>
          <p:cNvPr id="306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229225"/>
            <a:ext cx="8229600" cy="1333500"/>
          </a:xfrm>
        </p:spPr>
        <p:txBody>
          <a:bodyPr/>
          <a:lstStyle/>
          <a:p>
            <a:r>
              <a:rPr lang="en-US" sz="2000" b="1"/>
              <a:t>Furhermore , the </a:t>
            </a:r>
            <a:r>
              <a:rPr lang="en-US" sz="2000" b="1">
                <a:solidFill>
                  <a:srgbClr val="00FF00"/>
                </a:solidFill>
              </a:rPr>
              <a:t>Iris </a:t>
            </a:r>
            <a:r>
              <a:rPr lang="en-US" sz="2000" b="1"/>
              <a:t>further divides the anterior cavity into : </a:t>
            </a:r>
          </a:p>
          <a:p>
            <a:pPr>
              <a:buFont typeface="Wingdings" pitchFamily="2" charset="2"/>
              <a:buAutoNum type="alphaLcParenBoth"/>
            </a:pPr>
            <a:r>
              <a:rPr lang="en-US" sz="2000" b="1"/>
              <a:t> </a:t>
            </a:r>
            <a:r>
              <a:rPr lang="en-US" sz="2000" b="1">
                <a:solidFill>
                  <a:srgbClr val="FFFF00"/>
                </a:solidFill>
              </a:rPr>
              <a:t>Anterior Chamber</a:t>
            </a:r>
            <a:r>
              <a:rPr lang="en-US" sz="2000" b="1"/>
              <a:t> ( in front of the iris ) , and </a:t>
            </a:r>
          </a:p>
          <a:p>
            <a:pPr>
              <a:buFont typeface="Wingdings" pitchFamily="2" charset="2"/>
              <a:buAutoNum type="alphaLcParenBoth"/>
            </a:pPr>
            <a:r>
              <a:rPr lang="en-US" sz="2000" b="1"/>
              <a:t> </a:t>
            </a:r>
            <a:r>
              <a:rPr lang="en-US" sz="2000" b="1">
                <a:solidFill>
                  <a:srgbClr val="FFFF00"/>
                </a:solidFill>
              </a:rPr>
              <a:t>Posterior Chamber</a:t>
            </a:r>
            <a:r>
              <a:rPr lang="en-US" sz="2000" b="1"/>
              <a:t> ( behind the iris ; between the iris and lens ) .</a:t>
            </a:r>
          </a:p>
          <a:p>
            <a:endParaRPr lang="en-US" sz="2000" b="1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6C2E-7726-4584-B2BB-D30C7FED66B2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E78-08B8-4DEF-9FF4-E382C4D67E93}" type="slidenum">
              <a:rPr lang="en-US"/>
              <a:pPr/>
              <a:t>4</a:t>
            </a:fld>
            <a:endParaRPr lang="en-US"/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7451725" y="692150"/>
            <a:ext cx="1152525" cy="527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Anterior Chamber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4643438" y="765175"/>
            <a:ext cx="1873250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Posterior Chamber</a:t>
            </a:r>
            <a:r>
              <a:rPr lang="en-US">
                <a:latin typeface="Tahoma" pitchFamily="34" charset="0"/>
              </a:rPr>
              <a:t> </a:t>
            </a:r>
            <a:endParaRPr lang="en-US" b="1">
              <a:latin typeface="Tahoma" pitchFamily="34" charset="0"/>
            </a:endParaRPr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7164388" y="1052513"/>
            <a:ext cx="287337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>
            <a:off x="6372225" y="1125538"/>
            <a:ext cx="1079500" cy="7191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68263"/>
            <a:ext cx="8229600" cy="1874838"/>
          </a:xfrm>
        </p:spPr>
        <p:txBody>
          <a:bodyPr>
            <a:spAutoFit/>
          </a:bodyPr>
          <a:lstStyle/>
          <a:p>
            <a:r>
              <a:rPr lang="en-US" sz="3000"/>
              <a:t> </a:t>
            </a:r>
            <a:r>
              <a:rPr lang="en-US" sz="3000">
                <a:effectLst/>
              </a:rPr>
              <a:t>The Pupillary Muscles: consists of </a:t>
            </a:r>
            <a:r>
              <a:rPr lang="en-US" sz="3000">
                <a:effectLst/>
                <a:sym typeface="Wingdings" pitchFamily="2" charset="2"/>
              </a:rPr>
              <a:t> </a:t>
            </a:r>
            <a:r>
              <a:rPr lang="en-US" sz="3000">
                <a:effectLst/>
              </a:rPr>
              <a:t>Radial and Circular parts </a:t>
            </a:r>
            <a:r>
              <a:rPr lang="ar-SA" sz="3000">
                <a:effectLst/>
              </a:rPr>
              <a:t/>
            </a:r>
            <a:br>
              <a:rPr lang="ar-SA" sz="3000">
                <a:effectLst/>
              </a:rPr>
            </a:br>
            <a:r>
              <a:rPr lang="ar-SA" sz="3000">
                <a:solidFill>
                  <a:srgbClr val="FFFF00"/>
                </a:solidFill>
                <a:effectLst/>
              </a:rPr>
              <a:t>العضلة التي تتحكم في مدي ضيق أو إتساع البؤبؤ</a:t>
            </a:r>
            <a:r>
              <a:rPr lang="ar-SA" sz="2700">
                <a:effectLst/>
              </a:rPr>
              <a:t> </a:t>
            </a:r>
            <a:br>
              <a:rPr lang="ar-SA" sz="2700">
                <a:effectLst/>
              </a:rPr>
            </a:br>
            <a:endParaRPr lang="en-US" sz="2700">
              <a:effectLst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CA6-83E5-49A5-A100-253080E7E87F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E3A4-5455-4C39-8DF6-35A8F75076BA}" type="slidenum">
              <a:rPr lang="en-US"/>
              <a:pPr/>
              <a:t>5</a:t>
            </a:fld>
            <a:endParaRPr lang="en-US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17.5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 b="4019"/>
          <a:stretch>
            <a:fillRect/>
          </a:stretch>
        </p:blipFill>
        <p:spPr bwMode="auto">
          <a:xfrm>
            <a:off x="0" y="1557338"/>
            <a:ext cx="8763000" cy="562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>
            <a:normAutofit fontScale="90000"/>
          </a:bodyPr>
          <a:lstStyle/>
          <a:p>
            <a:r>
              <a:rPr lang="en-US" sz="2800"/>
              <a:t>The Retina </a:t>
            </a:r>
            <a:r>
              <a:rPr lang="ar-SA" sz="2800">
                <a:solidFill>
                  <a:srgbClr val="FFFF00"/>
                </a:solidFill>
              </a:rPr>
              <a:t>الشبكية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r>
              <a:rPr lang="en-US" sz="2800" dirty="0"/>
              <a:t>The Retina consists of </a:t>
            </a:r>
            <a:r>
              <a:rPr lang="en-US" sz="2800" dirty="0">
                <a:sym typeface="Wingdings" pitchFamily="2" charset="2"/>
              </a:rPr>
              <a:t> </a:t>
            </a:r>
            <a:endParaRPr lang="en-US" sz="2800" dirty="0"/>
          </a:p>
          <a:p>
            <a:pPr lvl="1"/>
            <a:r>
              <a:rPr lang="en-US" sz="2400" dirty="0"/>
              <a:t>Outer pigmented portion ( part ) </a:t>
            </a:r>
          </a:p>
          <a:p>
            <a:pPr lvl="1"/>
            <a:r>
              <a:rPr lang="en-US" sz="2400" dirty="0"/>
              <a:t>Inner neural part , containing </a:t>
            </a:r>
            <a:r>
              <a:rPr lang="en-US" sz="2400" dirty="0">
                <a:solidFill>
                  <a:srgbClr val="FFFF00"/>
                </a:solidFill>
              </a:rPr>
              <a:t>Photoreceptors</a:t>
            </a:r>
            <a:r>
              <a:rPr lang="en-US" sz="2400" dirty="0"/>
              <a:t> ( neurons that are receptors for light ) called </a:t>
            </a:r>
            <a:r>
              <a:rPr lang="en-US" sz="2400" dirty="0" err="1"/>
              <a:t>called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Rods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FF00"/>
                </a:solidFill>
              </a:rPr>
              <a:t>Cones</a:t>
            </a:r>
            <a:r>
              <a:rPr lang="en-US" sz="2400" dirty="0"/>
              <a:t> .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Rods</a:t>
            </a:r>
            <a:r>
              <a:rPr lang="en-US" sz="2800" dirty="0"/>
              <a:t> </a:t>
            </a:r>
          </a:p>
          <a:p>
            <a:pPr lvl="1">
              <a:buFontTx/>
              <a:buNone/>
            </a:pPr>
            <a:r>
              <a:rPr lang="en-US" sz="2400" dirty="0"/>
              <a:t>(1) are best for vision in dim light </a:t>
            </a:r>
            <a:r>
              <a:rPr lang="ar-SA" sz="2400" dirty="0">
                <a:solidFill>
                  <a:srgbClr val="FFFF00"/>
                </a:solidFill>
              </a:rPr>
              <a:t>الضوء الخافت</a:t>
            </a:r>
            <a:r>
              <a:rPr lang="ar-SA" sz="2400" dirty="0"/>
              <a:t> </a:t>
            </a:r>
          </a:p>
          <a:p>
            <a:pPr lvl="1">
              <a:buFontTx/>
              <a:buNone/>
            </a:pPr>
            <a:r>
              <a:rPr lang="en-US" sz="2400" dirty="0">
                <a:effectLst/>
              </a:rPr>
              <a:t>(2) are better than cones for detection of flicker ( sudden movements of objects ). </a:t>
            </a:r>
            <a:endParaRPr lang="en-US" sz="2400" dirty="0"/>
          </a:p>
          <a:p>
            <a:r>
              <a:rPr lang="en-US" sz="2800" b="1" dirty="0">
                <a:solidFill>
                  <a:srgbClr val="FFFF00"/>
                </a:solidFill>
              </a:rPr>
              <a:t>Cones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are best for </a:t>
            </a:r>
          </a:p>
          <a:p>
            <a:pPr lvl="1">
              <a:buFontTx/>
              <a:buNone/>
            </a:pPr>
            <a:r>
              <a:rPr lang="en-US" sz="2400" dirty="0"/>
              <a:t>(1) vision in daylight or bright  light ( </a:t>
            </a:r>
            <a:r>
              <a:rPr lang="en-US" sz="2400" dirty="0" err="1"/>
              <a:t>photopic</a:t>
            </a:r>
            <a:r>
              <a:rPr lang="en-US" sz="2400" dirty="0"/>
              <a:t> vision) </a:t>
            </a:r>
          </a:p>
          <a:p>
            <a:pPr lvl="1">
              <a:buFontTx/>
              <a:buNone/>
            </a:pPr>
            <a:r>
              <a:rPr lang="en-US" sz="2400" dirty="0"/>
              <a:t>(2) Color Vision ( color perception ) </a:t>
            </a:r>
            <a:r>
              <a:rPr lang="ar-SA" sz="2400" dirty="0">
                <a:solidFill>
                  <a:srgbClr val="FFFF00"/>
                </a:solidFill>
              </a:rPr>
              <a:t>تمييز الألوان</a:t>
            </a:r>
            <a:r>
              <a:rPr lang="ar-SA" sz="2400" dirty="0"/>
              <a:t> 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(3) Perception of detail ( acuity of vision ) </a:t>
            </a:r>
          </a:p>
          <a:p>
            <a:pPr lvl="1">
              <a:buFontTx/>
              <a:buNone/>
            </a:pPr>
            <a:r>
              <a:rPr lang="ar-SA" sz="2400" dirty="0">
                <a:solidFill>
                  <a:srgbClr val="FFFF00"/>
                </a:solidFill>
              </a:rPr>
              <a:t>المقدرة علي تمييز التفاصيل ، أي بمعني آخر : حدة النظر </a:t>
            </a:r>
          </a:p>
          <a:p>
            <a:pPr lvl="1">
              <a:buFontTx/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0E63-89A6-4C91-A3CF-2381480FFD12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D351-695C-465D-9432-3F9679E38BA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565-888F-4E85-8AF3-1E6162DCBA54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74E7-6D53-40F5-AE30-5B37B7A50F5F}" type="slidenum">
              <a:rPr lang="en-US"/>
              <a:pPr/>
              <a:t>7</a:t>
            </a:fld>
            <a:endParaRPr lang="en-US"/>
          </a:p>
        </p:txBody>
      </p:sp>
      <p:pic>
        <p:nvPicPr>
          <p:cNvPr id="437251" name="Picture 3" descr="New Pictur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459787" cy="676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Ret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6031-07A3-4D99-9B73-9FD8633B4175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E952-CE50-448E-8F13-1547F592056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29600" cy="6130925"/>
          </a:xfrm>
        </p:spPr>
        <p:txBody>
          <a:bodyPr/>
          <a:lstStyle/>
          <a:p>
            <a:r>
              <a:rPr lang="en-US" sz="2800"/>
              <a:t>An important part of the retina is the </a:t>
            </a:r>
            <a:r>
              <a:rPr lang="en-US" sz="2800">
                <a:solidFill>
                  <a:srgbClr val="FF00FF"/>
                </a:solidFill>
              </a:rPr>
              <a:t>Macula Lutea</a:t>
            </a:r>
            <a:r>
              <a:rPr lang="en-US" sz="2800"/>
              <a:t> .</a:t>
            </a:r>
          </a:p>
          <a:p>
            <a:r>
              <a:rPr lang="en-US" sz="2800"/>
              <a:t>At the center of the Macula we find the </a:t>
            </a:r>
            <a:r>
              <a:rPr lang="en-US" sz="2800">
                <a:solidFill>
                  <a:srgbClr val="FF00FF"/>
                </a:solidFill>
              </a:rPr>
              <a:t>Fovea Centralis .</a:t>
            </a:r>
          </a:p>
          <a:p>
            <a:r>
              <a:rPr lang="en-US" sz="2800"/>
              <a:t>In the </a:t>
            </a:r>
            <a:r>
              <a:rPr lang="en-US" sz="2800">
                <a:solidFill>
                  <a:srgbClr val="FF00FF"/>
                </a:solidFill>
              </a:rPr>
              <a:t>Fovea</a:t>
            </a:r>
            <a:r>
              <a:rPr lang="en-US" sz="2800"/>
              <a:t> we find the maximum concentration of cones </a:t>
            </a:r>
            <a:r>
              <a:rPr lang="en-US" sz="2800">
                <a:sym typeface="Wingdings" pitchFamily="2" charset="2"/>
              </a:rPr>
              <a:t>consequently </a:t>
            </a:r>
            <a:r>
              <a:rPr lang="ar-SA" sz="2800">
                <a:sym typeface="Wingdings" pitchFamily="2" charset="2"/>
              </a:rPr>
              <a:t>و بالتالي</a:t>
            </a:r>
            <a:r>
              <a:rPr lang="en-US" sz="2800">
                <a:sym typeface="Wingdings" pitchFamily="2" charset="2"/>
              </a:rPr>
              <a:t>  the Fovea is the point of maximal </a:t>
            </a:r>
            <a:r>
              <a:rPr lang="en-US" sz="2800">
                <a:solidFill>
                  <a:srgbClr val="FFFF00"/>
                </a:solidFill>
                <a:sym typeface="Wingdings" pitchFamily="2" charset="2"/>
              </a:rPr>
              <a:t>visual activity</a:t>
            </a:r>
            <a:r>
              <a:rPr lang="en-US" sz="2800">
                <a:sym typeface="Wingdings" pitchFamily="2" charset="2"/>
              </a:rPr>
              <a:t> in the retina .</a:t>
            </a:r>
            <a:r>
              <a:rPr lang="ar-SA" sz="2400">
                <a:solidFill>
                  <a:srgbClr val="FFFF00"/>
                </a:solidFill>
                <a:sym typeface="Wingdings" pitchFamily="2" charset="2"/>
              </a:rPr>
              <a:t>لدقة الرؤيا و تبين التفاصيل الدقيقة للشيء الذي نتمعن فيه </a:t>
            </a:r>
          </a:p>
          <a:p>
            <a:r>
              <a:rPr lang="en-US" sz="2800">
                <a:sym typeface="Wingdings" pitchFamily="2" charset="2"/>
              </a:rPr>
              <a:t>Cones are densely packed at the Fovea .</a:t>
            </a:r>
          </a:p>
          <a:p>
            <a:r>
              <a:rPr lang="en-US" sz="2800">
                <a:sym typeface="Wingdings" pitchFamily="2" charset="2"/>
              </a:rPr>
              <a:t>When you turn your eye to look at an object  you tend to place its image </a:t>
            </a:r>
            <a:r>
              <a:rPr lang="ar-SA" sz="2400">
                <a:solidFill>
                  <a:srgbClr val="FFFF00"/>
                </a:solidFill>
                <a:sym typeface="Wingdings" pitchFamily="2" charset="2"/>
              </a:rPr>
              <a:t>صورته</a:t>
            </a:r>
            <a:r>
              <a:rPr lang="ar-SA" sz="2800">
                <a:sym typeface="Wingdings" pitchFamily="2" charset="2"/>
              </a:rPr>
              <a:t> </a:t>
            </a:r>
            <a:r>
              <a:rPr lang="en-US" sz="2800">
                <a:sym typeface="Wingdings" pitchFamily="2" charset="2"/>
              </a:rPr>
              <a:t> in the Fovea </a:t>
            </a:r>
          </a:p>
          <a:p>
            <a:pPr algn="r" rtl="1"/>
            <a:r>
              <a:rPr lang="ar-SA" sz="2400">
                <a:solidFill>
                  <a:srgbClr val="FFFF00"/>
                </a:solidFill>
                <a:effectLst/>
                <a:sym typeface="Wingdings" pitchFamily="2" charset="2"/>
              </a:rPr>
              <a:t>عندما يسترعي شيء إنتباهك و تريد أن تركز نظرك عليه</a:t>
            </a:r>
            <a:r>
              <a:rPr lang="en-US" sz="2400">
                <a:solidFill>
                  <a:srgbClr val="FFFF00"/>
                </a:solidFill>
                <a:effectLst/>
                <a:sym typeface="Wingdings" pitchFamily="2" charset="2"/>
              </a:rPr>
              <a:t> </a:t>
            </a:r>
            <a:r>
              <a:rPr lang="ar-SA" sz="2400">
                <a:solidFill>
                  <a:srgbClr val="FFFF00"/>
                </a:solidFill>
                <a:effectLst/>
                <a:sym typeface="Wingdings" pitchFamily="2" charset="2"/>
              </a:rPr>
              <a:t> فأنت تجعل الشعاع الضوئي الراجع منها يقع علي </a:t>
            </a:r>
            <a:r>
              <a:rPr lang="en-US" sz="2400">
                <a:solidFill>
                  <a:srgbClr val="FFFF00"/>
                </a:solidFill>
                <a:effectLst/>
                <a:sym typeface="Wingdings" pitchFamily="2" charset="2"/>
              </a:rPr>
              <a:t> </a:t>
            </a:r>
            <a:r>
              <a:rPr lang="ar-SA" sz="2400">
                <a:solidFill>
                  <a:srgbClr val="FFFF00"/>
                </a:solidFill>
                <a:effectLst/>
                <a:sym typeface="Wingdings" pitchFamily="2" charset="2"/>
              </a:rPr>
              <a:t>هذه النقطة (الفوفيا) </a:t>
            </a:r>
            <a:r>
              <a:rPr lang="ar-SA" sz="2800">
                <a:solidFill>
                  <a:srgbClr val="FF00FF"/>
                </a:solidFill>
                <a:sym typeface="Wingdings" pitchFamily="2" charset="2"/>
              </a:rPr>
              <a:t> </a:t>
            </a:r>
            <a:endParaRPr lang="en-US" sz="2800">
              <a:solidFill>
                <a:srgbClr val="FF00FF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7847-8AB0-4CD1-9AB3-6C697019136C}" type="datetime1">
              <a:rPr lang="ar-SA"/>
              <a:pPr/>
              <a:t>25/11/1436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29-16D5-4194-8E77-6377587DACB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1184</Words>
  <Application>Microsoft Office PowerPoint</Application>
  <PresentationFormat>On-screen Show (4:3)</PresentationFormat>
  <Paragraphs>168</Paragraphs>
  <Slides>24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Beam</vt:lpstr>
      <vt:lpstr>Slide 1</vt:lpstr>
      <vt:lpstr>The eye consists of 3 layers :</vt:lpstr>
      <vt:lpstr>The Anterior &amp; Posterior Cavities </vt:lpstr>
      <vt:lpstr>The Anterior and Posterior Chambers</vt:lpstr>
      <vt:lpstr> The Pupillary Muscles: consists of  Radial and Circular parts  العضلة التي تتحكم في مدي ضيق أو إتساع البؤبؤ  </vt:lpstr>
      <vt:lpstr>The Retina الشبكية</vt:lpstr>
      <vt:lpstr>Slide 7</vt:lpstr>
      <vt:lpstr>Slide 8</vt:lpstr>
      <vt:lpstr>Slide 9</vt:lpstr>
      <vt:lpstr>Slide 10</vt:lpstr>
      <vt:lpstr>Slide 11</vt:lpstr>
      <vt:lpstr>Organization of the Retina</vt:lpstr>
      <vt:lpstr>Slide 13</vt:lpstr>
      <vt:lpstr>Visual Pathway  ( Pathway from Retina to the Visual Centers in the Brain ) </vt:lpstr>
      <vt:lpstr>Slide 15</vt:lpstr>
      <vt:lpstr>The Visual Pathway </vt:lpstr>
      <vt:lpstr>Slide 17</vt:lpstr>
      <vt:lpstr>Slide 18</vt:lpstr>
      <vt:lpstr> Image Formation</vt:lpstr>
      <vt:lpstr>The Light Reflex</vt:lpstr>
      <vt:lpstr>The Accomodation-Convergence Reflex</vt:lpstr>
      <vt:lpstr>Accommodation</vt:lpstr>
      <vt:lpstr>Visual Abnormalities</vt:lpstr>
      <vt:lpstr>Slide 24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Senses for Dental Students </dc:title>
  <dc:creator>Physiology</dc:creator>
  <cp:lastModifiedBy>Dr Taha</cp:lastModifiedBy>
  <cp:revision>20</cp:revision>
  <cp:lastPrinted>1601-01-01T00:00:00Z</cp:lastPrinted>
  <dcterms:created xsi:type="dcterms:W3CDTF">2007-05-03T05:22:57Z</dcterms:created>
  <dcterms:modified xsi:type="dcterms:W3CDTF">2015-09-08T04:57:13Z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